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omments/comment1.xml" ContentType="application/vnd.openxmlformats-officedocument.presentationml.comments+xml"/>
  <Override PartName="/ppt/comments/comment2.xml" ContentType="application/vnd.openxmlformats-officedocument.presentationml.comments+xml"/>
  <Override PartName="/ppt/comments/comment3.xml" ContentType="application/vnd.openxmlformats-officedocument.presentationml.comments+xml"/>
  <Override PartName="/ppt/comments/comment4.xml" ContentType="application/vnd.openxmlformats-officedocument.presentationml.comments+xml"/>
  <Override PartName="/docProps/core.xml" ContentType="application/vnd.openxmlformats-package.core-properties+xml"/>
  <Override PartName="/docProps/app.xml" ContentType="application/vnd.openxmlformats-officedocument.extended-properties+xml"/>
  <Override PartName="/ppt/changesInfos/changesInfo1.xml" ContentType="application/vnd.ms-powerpoint.changesinfo+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61" r:id="rId3"/>
    <p:sldId id="257" r:id="rId4"/>
    <p:sldId id="260" r:id="rId5"/>
    <p:sldId id="262" r:id="rId6"/>
    <p:sldId id="263" r:id="rId7"/>
    <p:sldId id="259" r:id="rId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Asahi Pollock (1702021)" initials="AP(" lastIdx="6" clrIdx="0">
    <p:extLst>
      <p:ext uri="{19B8F6BF-5375-455C-9EA6-DF929625EA0E}">
        <p15:presenceInfo xmlns:p15="http://schemas.microsoft.com/office/powerpoint/2012/main" userId="S-1-5-21-809251214-2178901256-4152538893-35951" providerId="AD"/>
      </p:ext>
    </p:extLst>
  </p:cmAuthor>
  <p:cmAuthor id="2" name="Asahi Pollock (1702021)" initials="A(" lastIdx="1" clrIdx="1">
    <p:extLst>
      <p:ext uri="{19B8F6BF-5375-455C-9EA6-DF929625EA0E}">
        <p15:presenceInfo xmlns:p15="http://schemas.microsoft.com/office/powerpoint/2012/main" userId="S::1702021@student.uwtsd.ac.uk::0a3d717c-f823-4441-a8c4-a717721be575" providerId="AD"/>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9972" autoAdjust="0"/>
    <p:restoredTop sz="94660"/>
  </p:normalViewPr>
  <p:slideViewPr>
    <p:cSldViewPr snapToGrid="0">
      <p:cViewPr varScale="1">
        <p:scale>
          <a:sx n="57" d="100"/>
          <a:sy n="57" d="100"/>
        </p:scale>
        <p:origin x="78" y="1362"/>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heme" Target="theme/theme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viewProps" Target="viewProps.xml"/><Relationship Id="rId5" Type="http://schemas.openxmlformats.org/officeDocument/2006/relationships/slide" Target="slides/slide4.xml"/><Relationship Id="rId10"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commentAuthors" Target="commentAuthors.xml"/><Relationship Id="rId14" Type="http://schemas.microsoft.com/office/2016/11/relationships/changesInfo" Target="changesInfos/changesInfo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Asahi Pollock (1702021)" userId="S::1702021@student.uwtsd.ac.uk::0a3d717c-f823-4441-a8c4-a717721be575" providerId="AD" clId="Web-{AAA80E33-CF3E-9001-0E04-E542F7968C5C}"/>
    <pc:docChg chg="modSld">
      <pc:chgData name="Asahi Pollock (1702021)" userId="S::1702021@student.uwtsd.ac.uk::0a3d717c-f823-4441-a8c4-a717721be575" providerId="AD" clId="Web-{AAA80E33-CF3E-9001-0E04-E542F7968C5C}" dt="2019-01-18T08:29:48.138" v="34" actId="1076"/>
      <pc:docMkLst>
        <pc:docMk/>
      </pc:docMkLst>
      <pc:sldChg chg="modSp">
        <pc:chgData name="Asahi Pollock (1702021)" userId="S::1702021@student.uwtsd.ac.uk::0a3d717c-f823-4441-a8c4-a717721be575" providerId="AD" clId="Web-{AAA80E33-CF3E-9001-0E04-E542F7968C5C}" dt="2019-01-18T08:23:37.516" v="6" actId="20577"/>
        <pc:sldMkLst>
          <pc:docMk/>
          <pc:sldMk cId="2128260819" sldId="260"/>
        </pc:sldMkLst>
        <pc:spChg chg="mod">
          <ac:chgData name="Asahi Pollock (1702021)" userId="S::1702021@student.uwtsd.ac.uk::0a3d717c-f823-4441-a8c4-a717721be575" providerId="AD" clId="Web-{AAA80E33-CF3E-9001-0E04-E542F7968C5C}" dt="2019-01-18T08:23:37.516" v="6" actId="20577"/>
          <ac:spMkLst>
            <pc:docMk/>
            <pc:sldMk cId="2128260819" sldId="260"/>
            <ac:spMk id="3" creationId="{9F31B382-A9F0-4B51-AFAA-3D20A5078C36}"/>
          </ac:spMkLst>
        </pc:spChg>
      </pc:sldChg>
      <pc:sldChg chg="modSp">
        <pc:chgData name="Asahi Pollock (1702021)" userId="S::1702021@student.uwtsd.ac.uk::0a3d717c-f823-4441-a8c4-a717721be575" providerId="AD" clId="Web-{AAA80E33-CF3E-9001-0E04-E542F7968C5C}" dt="2019-01-18T08:29:48.138" v="34" actId="1076"/>
        <pc:sldMkLst>
          <pc:docMk/>
          <pc:sldMk cId="181570702" sldId="261"/>
        </pc:sldMkLst>
        <pc:picChg chg="mod">
          <ac:chgData name="Asahi Pollock (1702021)" userId="S::1702021@student.uwtsd.ac.uk::0a3d717c-f823-4441-a8c4-a717721be575" providerId="AD" clId="Web-{AAA80E33-CF3E-9001-0E04-E542F7968C5C}" dt="2019-01-18T08:29:48.138" v="34" actId="1076"/>
          <ac:picMkLst>
            <pc:docMk/>
            <pc:sldMk cId="181570702" sldId="261"/>
            <ac:picMk id="6" creationId="{00000000-0000-0000-0000-000000000000}"/>
          </ac:picMkLst>
        </pc:picChg>
      </pc:sldChg>
      <pc:sldChg chg="modSp">
        <pc:chgData name="Asahi Pollock (1702021)" userId="S::1702021@student.uwtsd.ac.uk::0a3d717c-f823-4441-a8c4-a717721be575" providerId="AD" clId="Web-{AAA80E33-CF3E-9001-0E04-E542F7968C5C}" dt="2019-01-18T08:24:08.813" v="15" actId="1076"/>
        <pc:sldMkLst>
          <pc:docMk/>
          <pc:sldMk cId="948802757" sldId="262"/>
        </pc:sldMkLst>
        <pc:spChg chg="mod">
          <ac:chgData name="Asahi Pollock (1702021)" userId="S::1702021@student.uwtsd.ac.uk::0a3d717c-f823-4441-a8c4-a717721be575" providerId="AD" clId="Web-{AAA80E33-CF3E-9001-0E04-E542F7968C5C}" dt="2019-01-18T08:23:57.625" v="10" actId="20577"/>
          <ac:spMkLst>
            <pc:docMk/>
            <pc:sldMk cId="948802757" sldId="262"/>
            <ac:spMk id="2" creationId="{00000000-0000-0000-0000-000000000000}"/>
          </ac:spMkLst>
        </pc:spChg>
        <pc:picChg chg="mod">
          <ac:chgData name="Asahi Pollock (1702021)" userId="S::1702021@student.uwtsd.ac.uk::0a3d717c-f823-4441-a8c4-a717721be575" providerId="AD" clId="Web-{AAA80E33-CF3E-9001-0E04-E542F7968C5C}" dt="2019-01-18T08:24:08.813" v="15" actId="1076"/>
          <ac:picMkLst>
            <pc:docMk/>
            <pc:sldMk cId="948802757" sldId="262"/>
            <ac:picMk id="4" creationId="{00000000-0000-0000-0000-000000000000}"/>
          </ac:picMkLst>
        </pc:picChg>
        <pc:picChg chg="mod">
          <ac:chgData name="Asahi Pollock (1702021)" userId="S::1702021@student.uwtsd.ac.uk::0a3d717c-f823-4441-a8c4-a717721be575" providerId="AD" clId="Web-{AAA80E33-CF3E-9001-0E04-E542F7968C5C}" dt="2019-01-18T08:24:02.625" v="13" actId="1076"/>
          <ac:picMkLst>
            <pc:docMk/>
            <pc:sldMk cId="948802757" sldId="262"/>
            <ac:picMk id="5" creationId="{00000000-0000-0000-0000-000000000000}"/>
          </ac:picMkLst>
        </pc:picChg>
      </pc:sldChg>
      <pc:sldChg chg="modSp">
        <pc:chgData name="Asahi Pollock (1702021)" userId="S::1702021@student.uwtsd.ac.uk::0a3d717c-f823-4441-a8c4-a717721be575" providerId="AD" clId="Web-{AAA80E33-CF3E-9001-0E04-E542F7968C5C}" dt="2019-01-18T08:29:32.857" v="32" actId="20577"/>
        <pc:sldMkLst>
          <pc:docMk/>
          <pc:sldMk cId="3562994289" sldId="263"/>
        </pc:sldMkLst>
        <pc:spChg chg="mod">
          <ac:chgData name="Asahi Pollock (1702021)" userId="S::1702021@student.uwtsd.ac.uk::0a3d717c-f823-4441-a8c4-a717721be575" providerId="AD" clId="Web-{AAA80E33-CF3E-9001-0E04-E542F7968C5C}" dt="2019-01-18T08:29:32.857" v="32" actId="20577"/>
          <ac:spMkLst>
            <pc:docMk/>
            <pc:sldMk cId="3562994289" sldId="263"/>
            <ac:spMk id="6" creationId="{00000000-0000-0000-0000-000000000000}"/>
          </ac:spMkLst>
        </pc:spChg>
      </pc:sldChg>
    </pc:docChg>
  </pc:docChgLst>
  <pc:docChgLst>
    <pc:chgData name="Asahi Pollock (1702021)" userId="S::1702021@student.uwtsd.ac.uk::0a3d717c-f823-4441-a8c4-a717721be575" providerId="AD" clId="Web-{D6C27E08-1E71-E3F8-A733-E5C486C41B26}"/>
    <pc:docChg chg="modSld">
      <pc:chgData name="Asahi Pollock (1702021)" userId="S::1702021@student.uwtsd.ac.uk::0a3d717c-f823-4441-a8c4-a717721be575" providerId="AD" clId="Web-{D6C27E08-1E71-E3F8-A733-E5C486C41B26}" dt="2019-01-18T02:53:49.078" v="3"/>
      <pc:docMkLst>
        <pc:docMk/>
      </pc:docMkLst>
      <pc:sldChg chg="addCm">
        <pc:chgData name="Asahi Pollock (1702021)" userId="S::1702021@student.uwtsd.ac.uk::0a3d717c-f823-4441-a8c4-a717721be575" providerId="AD" clId="Web-{D6C27E08-1E71-E3F8-A733-E5C486C41B26}" dt="2019-01-17T20:27:16.679" v="0"/>
        <pc:sldMkLst>
          <pc:docMk/>
          <pc:sldMk cId="109857222" sldId="256"/>
        </pc:sldMkLst>
      </pc:sldChg>
      <pc:sldChg chg="modSp delCm">
        <pc:chgData name="Asahi Pollock (1702021)" userId="S::1702021@student.uwtsd.ac.uk::0a3d717c-f823-4441-a8c4-a717721be575" providerId="AD" clId="Web-{D6C27E08-1E71-E3F8-A733-E5C486C41B26}" dt="2019-01-18T02:53:49.078" v="3"/>
        <pc:sldMkLst>
          <pc:docMk/>
          <pc:sldMk cId="2128260819" sldId="260"/>
        </pc:sldMkLst>
        <pc:spChg chg="mod">
          <ac:chgData name="Asahi Pollock (1702021)" userId="S::1702021@student.uwtsd.ac.uk::0a3d717c-f823-4441-a8c4-a717721be575" providerId="AD" clId="Web-{D6C27E08-1E71-E3F8-A733-E5C486C41B26}" dt="2019-01-17T21:23:29.935" v="1" actId="20577"/>
          <ac:spMkLst>
            <pc:docMk/>
            <pc:sldMk cId="2128260819" sldId="260"/>
            <ac:spMk id="3" creationId="{9F31B382-A9F0-4B51-AFAA-3D20A5078C36}"/>
          </ac:spMkLst>
        </pc:spChg>
      </pc:sldChg>
    </pc:docChg>
  </pc:docChgLst>
  <pc:docChgLst>
    <pc:chgData name="Asahi Pollock (1702021)" userId="S::1702021@student.uwtsd.ac.uk::0a3d717c-f823-4441-a8c4-a717721be575" providerId="AD" clId="Web-{5106F559-E0A1-4EC0-B687-C87AE9661C8B}"/>
    <pc:docChg chg="addSld modSld">
      <pc:chgData name="Asahi Pollock (1702021)" userId="S::1702021@student.uwtsd.ac.uk::0a3d717c-f823-4441-a8c4-a717721be575" providerId="AD" clId="Web-{5106F559-E0A1-4EC0-B687-C87AE9661C8B}" dt="2019-01-07T00:36:26.688" v="341"/>
      <pc:docMkLst>
        <pc:docMk/>
      </pc:docMkLst>
      <pc:sldChg chg="modSp">
        <pc:chgData name="Asahi Pollock (1702021)" userId="S::1702021@student.uwtsd.ac.uk::0a3d717c-f823-4441-a8c4-a717721be575" providerId="AD" clId="Web-{5106F559-E0A1-4EC0-B687-C87AE9661C8B}" dt="2019-01-07T00:30:54.352" v="284" actId="20577"/>
        <pc:sldMkLst>
          <pc:docMk/>
          <pc:sldMk cId="109857222" sldId="256"/>
        </pc:sldMkLst>
        <pc:spChg chg="mod">
          <ac:chgData name="Asahi Pollock (1702021)" userId="S::1702021@student.uwtsd.ac.uk::0a3d717c-f823-4441-a8c4-a717721be575" providerId="AD" clId="Web-{5106F559-E0A1-4EC0-B687-C87AE9661C8B}" dt="2019-01-07T00:20:42.225" v="14" actId="20577"/>
          <ac:spMkLst>
            <pc:docMk/>
            <pc:sldMk cId="109857222" sldId="256"/>
            <ac:spMk id="2" creationId="{00000000-0000-0000-0000-000000000000}"/>
          </ac:spMkLst>
        </pc:spChg>
        <pc:spChg chg="mod">
          <ac:chgData name="Asahi Pollock (1702021)" userId="S::1702021@student.uwtsd.ac.uk::0a3d717c-f823-4441-a8c4-a717721be575" providerId="AD" clId="Web-{5106F559-E0A1-4EC0-B687-C87AE9661C8B}" dt="2019-01-07T00:30:54.352" v="284" actId="20577"/>
          <ac:spMkLst>
            <pc:docMk/>
            <pc:sldMk cId="109857222" sldId="256"/>
            <ac:spMk id="3" creationId="{00000000-0000-0000-0000-000000000000}"/>
          </ac:spMkLst>
        </pc:spChg>
      </pc:sldChg>
      <pc:sldChg chg="modSp new">
        <pc:chgData name="Asahi Pollock (1702021)" userId="S::1702021@student.uwtsd.ac.uk::0a3d717c-f823-4441-a8c4-a717721be575" providerId="AD" clId="Web-{5106F559-E0A1-4EC0-B687-C87AE9661C8B}" dt="2019-01-07T00:33:49.872" v="320" actId="20577"/>
        <pc:sldMkLst>
          <pc:docMk/>
          <pc:sldMk cId="1521298231" sldId="257"/>
        </pc:sldMkLst>
        <pc:spChg chg="mod">
          <ac:chgData name="Asahi Pollock (1702021)" userId="S::1702021@student.uwtsd.ac.uk::0a3d717c-f823-4441-a8c4-a717721be575" providerId="AD" clId="Web-{5106F559-E0A1-4EC0-B687-C87AE9661C8B}" dt="2019-01-07T00:32:43.560" v="301" actId="20577"/>
          <ac:spMkLst>
            <pc:docMk/>
            <pc:sldMk cId="1521298231" sldId="257"/>
            <ac:spMk id="2" creationId="{CB62F330-016D-4677-8CF6-301C09A41C02}"/>
          </ac:spMkLst>
        </pc:spChg>
        <pc:spChg chg="mod">
          <ac:chgData name="Asahi Pollock (1702021)" userId="S::1702021@student.uwtsd.ac.uk::0a3d717c-f823-4441-a8c4-a717721be575" providerId="AD" clId="Web-{5106F559-E0A1-4EC0-B687-C87AE9661C8B}" dt="2019-01-07T00:33:49.872" v="320" actId="20577"/>
          <ac:spMkLst>
            <pc:docMk/>
            <pc:sldMk cId="1521298231" sldId="257"/>
            <ac:spMk id="3" creationId="{FBD1B958-0FBB-454C-967F-7FA383EA16C2}"/>
          </ac:spMkLst>
        </pc:spChg>
      </pc:sldChg>
      <pc:sldChg chg="modSp new">
        <pc:chgData name="Asahi Pollock (1702021)" userId="S::1702021@student.uwtsd.ac.uk::0a3d717c-f823-4441-a8c4-a717721be575" providerId="AD" clId="Web-{5106F559-E0A1-4EC0-B687-C87AE9661C8B}" dt="2019-01-07T00:34:28.124" v="333" actId="20577"/>
        <pc:sldMkLst>
          <pc:docMk/>
          <pc:sldMk cId="4176359271" sldId="258"/>
        </pc:sldMkLst>
        <pc:spChg chg="mod">
          <ac:chgData name="Asahi Pollock (1702021)" userId="S::1702021@student.uwtsd.ac.uk::0a3d717c-f823-4441-a8c4-a717721be575" providerId="AD" clId="Web-{5106F559-E0A1-4EC0-B687-C87AE9661C8B}" dt="2019-01-07T00:34:20.452" v="329" actId="20577"/>
          <ac:spMkLst>
            <pc:docMk/>
            <pc:sldMk cId="4176359271" sldId="258"/>
            <ac:spMk id="2" creationId="{0B2044E0-A227-482B-81C8-6DCE1C837E1F}"/>
          </ac:spMkLst>
        </pc:spChg>
        <pc:spChg chg="mod">
          <ac:chgData name="Asahi Pollock (1702021)" userId="S::1702021@student.uwtsd.ac.uk::0a3d717c-f823-4441-a8c4-a717721be575" providerId="AD" clId="Web-{5106F559-E0A1-4EC0-B687-C87AE9661C8B}" dt="2019-01-07T00:34:28.124" v="333" actId="20577"/>
          <ac:spMkLst>
            <pc:docMk/>
            <pc:sldMk cId="4176359271" sldId="258"/>
            <ac:spMk id="3" creationId="{13F7DDFB-7AD3-424B-AF77-3EB500428CA3}"/>
          </ac:spMkLst>
        </pc:spChg>
      </pc:sldChg>
      <pc:sldChg chg="modSp new">
        <pc:chgData name="Asahi Pollock (1702021)" userId="S::1702021@student.uwtsd.ac.uk::0a3d717c-f823-4441-a8c4-a717721be575" providerId="AD" clId="Web-{5106F559-E0A1-4EC0-B687-C87AE9661C8B}" dt="2019-01-07T00:36:21.376" v="338" actId="20577"/>
        <pc:sldMkLst>
          <pc:docMk/>
          <pc:sldMk cId="299305594" sldId="259"/>
        </pc:sldMkLst>
        <pc:spChg chg="mod">
          <ac:chgData name="Asahi Pollock (1702021)" userId="S::1702021@student.uwtsd.ac.uk::0a3d717c-f823-4441-a8c4-a717721be575" providerId="AD" clId="Web-{5106F559-E0A1-4EC0-B687-C87AE9661C8B}" dt="2019-01-07T00:36:19.157" v="336" actId="20577"/>
          <ac:spMkLst>
            <pc:docMk/>
            <pc:sldMk cId="299305594" sldId="259"/>
            <ac:spMk id="2" creationId="{C298B1D9-0970-428F-BF74-6FAE0917E5F5}"/>
          </ac:spMkLst>
        </pc:spChg>
        <pc:spChg chg="mod">
          <ac:chgData name="Asahi Pollock (1702021)" userId="S::1702021@student.uwtsd.ac.uk::0a3d717c-f823-4441-a8c4-a717721be575" providerId="AD" clId="Web-{5106F559-E0A1-4EC0-B687-C87AE9661C8B}" dt="2019-01-07T00:36:21.376" v="338" actId="20577"/>
          <ac:spMkLst>
            <pc:docMk/>
            <pc:sldMk cId="299305594" sldId="259"/>
            <ac:spMk id="3" creationId="{6367BB92-96E9-42E9-A221-B374C9347C5A}"/>
          </ac:spMkLst>
        </pc:spChg>
      </pc:sldChg>
      <pc:sldChg chg="new">
        <pc:chgData name="Asahi Pollock (1702021)" userId="S::1702021@student.uwtsd.ac.uk::0a3d717c-f823-4441-a8c4-a717721be575" providerId="AD" clId="Web-{5106F559-E0A1-4EC0-B687-C87AE9661C8B}" dt="2019-01-07T00:36:26.688" v="341"/>
        <pc:sldMkLst>
          <pc:docMk/>
          <pc:sldMk cId="2128260819" sldId="260"/>
        </pc:sldMkLst>
      </pc:sldChg>
    </pc:docChg>
  </pc:docChgLst>
  <pc:docChgLst>
    <pc:chgData name="Asahi Pollock (1702021)" userId="S::1702021@student.uwtsd.ac.uk::0a3d717c-f823-4441-a8c4-a717721be575" providerId="AD" clId="Web-{74F1B67C-8FBF-4541-AE64-F0D831316B91}"/>
    <pc:docChg chg="modSld">
      <pc:chgData name="Asahi Pollock (1702021)" userId="S::1702021@student.uwtsd.ac.uk::0a3d717c-f823-4441-a8c4-a717721be575" providerId="AD" clId="Web-{74F1B67C-8FBF-4541-AE64-F0D831316B91}" dt="2019-01-18T14:04:44.957" v="18" actId="20577"/>
      <pc:docMkLst>
        <pc:docMk/>
      </pc:docMkLst>
      <pc:sldChg chg="modSp">
        <pc:chgData name="Asahi Pollock (1702021)" userId="S::1702021@student.uwtsd.ac.uk::0a3d717c-f823-4441-a8c4-a717721be575" providerId="AD" clId="Web-{74F1B67C-8FBF-4541-AE64-F0D831316B91}" dt="2019-01-18T14:04:44.957" v="17" actId="20577"/>
        <pc:sldMkLst>
          <pc:docMk/>
          <pc:sldMk cId="109857222" sldId="256"/>
        </pc:sldMkLst>
        <pc:spChg chg="mod">
          <ac:chgData name="Asahi Pollock (1702021)" userId="S::1702021@student.uwtsd.ac.uk::0a3d717c-f823-4441-a8c4-a717721be575" providerId="AD" clId="Web-{74F1B67C-8FBF-4541-AE64-F0D831316B91}" dt="2019-01-18T14:04:44.957" v="17" actId="20577"/>
          <ac:spMkLst>
            <pc:docMk/>
            <pc:sldMk cId="109857222" sldId="256"/>
            <ac:spMk id="3" creationId="{00000000-0000-0000-0000-000000000000}"/>
          </ac:spMkLst>
        </pc:spChg>
      </pc:sldChg>
      <pc:sldChg chg="modSp">
        <pc:chgData name="Asahi Pollock (1702021)" userId="S::1702021@student.uwtsd.ac.uk::0a3d717c-f823-4441-a8c4-a717721be575" providerId="AD" clId="Web-{74F1B67C-8FBF-4541-AE64-F0D831316B91}" dt="2019-01-18T14:04:17.800" v="12" actId="20577"/>
        <pc:sldMkLst>
          <pc:docMk/>
          <pc:sldMk cId="299305594" sldId="259"/>
        </pc:sldMkLst>
        <pc:spChg chg="mod">
          <ac:chgData name="Asahi Pollock (1702021)" userId="S::1702021@student.uwtsd.ac.uk::0a3d717c-f823-4441-a8c4-a717721be575" providerId="AD" clId="Web-{74F1B67C-8FBF-4541-AE64-F0D831316B91}" dt="2019-01-18T14:04:17.800" v="12" actId="20577"/>
          <ac:spMkLst>
            <pc:docMk/>
            <pc:sldMk cId="299305594" sldId="259"/>
            <ac:spMk id="2" creationId="{C298B1D9-0970-428F-BF74-6FAE0917E5F5}"/>
          </ac:spMkLst>
        </pc:spChg>
        <pc:spChg chg="mod">
          <ac:chgData name="Asahi Pollock (1702021)" userId="S::1702021@student.uwtsd.ac.uk::0a3d717c-f823-4441-a8c4-a717721be575" providerId="AD" clId="Web-{74F1B67C-8FBF-4541-AE64-F0D831316B91}" dt="2019-01-18T14:04:12.661" v="4" actId="20577"/>
          <ac:spMkLst>
            <pc:docMk/>
            <pc:sldMk cId="299305594" sldId="259"/>
            <ac:spMk id="3" creationId="{6367BB92-96E9-42E9-A221-B374C9347C5A}"/>
          </ac:spMkLst>
        </pc:spChg>
      </pc:sldChg>
    </pc:docChg>
  </pc:docChgLst>
</pc:chgInfo>
</file>

<file path=ppt/comments/comment1.xml><?xml version="1.0" encoding="utf-8"?>
<p:cmLst xmlns:a="http://schemas.openxmlformats.org/drawingml/2006/main" xmlns:r="http://schemas.openxmlformats.org/officeDocument/2006/relationships" xmlns:p="http://schemas.openxmlformats.org/presentationml/2006/main">
  <p:cm authorId="2" dt="2019-01-17T12:27:16.679" idx="1">
    <p:pos x="10" y="10"/>
    <p:text>DEFRA - Uk goverment department responsible for safeguarding the natural environment. Supporting world-leading food and farming industry and sustaining a thriving rural economy. They work with 33 agencies and public bodies. 
</p:text>
    <p:extLst>
      <p:ext uri="{C676402C-5697-4E1C-873F-D02D1690AC5C}">
        <p15:threadingInfo xmlns:p15="http://schemas.microsoft.com/office/powerpoint/2012/main" timeZoneBias="480"/>
      </p:ext>
    </p:extLst>
  </p:cm>
</p:cmLst>
</file>

<file path=ppt/comments/comment2.xml><?xml version="1.0" encoding="utf-8"?>
<p:cmLst xmlns:a="http://schemas.openxmlformats.org/drawingml/2006/main" xmlns:r="http://schemas.openxmlformats.org/officeDocument/2006/relationships" xmlns:p="http://schemas.openxmlformats.org/presentationml/2006/main">
  <p:cm authorId="1" dt="2019-01-16T13:18:36.042" idx="2">
    <p:pos x="6684" y="3072"/>
    <p:text>Every year at least 45,00 interviewa undertaken.</p:text>
    <p:extLst>
      <p:ext uri="{C676402C-5697-4E1C-873F-D02D1690AC5C}">
        <p15:threadingInfo xmlns:p15="http://schemas.microsoft.com/office/powerpoint/2012/main" timeZoneBias="0"/>
      </p:ext>
    </p:extLst>
  </p:cm>
  <p:cm authorId="1" dt="2019-01-16T13:22:29.693" idx="3">
    <p:pos x="6684" y="3168"/>
    <p:text>Understand how people use, enjoy and are motivated to protect the
natural environment
● Monitor changes in use of the natural environment over time, at a
range of different spatial scales and for key groups within the
population
● Inform on-the-ground initiatives to help them link more closely to
people's needs
● Evaluate the impact and effectiveness of related policy initiatives</p:text>
    <p:extLst>
      <p:ext uri="{C676402C-5697-4E1C-873F-D02D1690AC5C}">
        <p15:threadingInfo xmlns:p15="http://schemas.microsoft.com/office/powerpoint/2012/main" timeZoneBias="0">
          <p15:parentCm authorId="1" idx="2"/>
        </p15:threadingInfo>
      </p:ext>
    </p:extLst>
  </p:cm>
</p:cmLst>
</file>

<file path=ppt/comments/comment3.xml><?xml version="1.0" encoding="utf-8"?>
<p:cmLst xmlns:a="http://schemas.openxmlformats.org/drawingml/2006/main" xmlns:r="http://schemas.openxmlformats.org/officeDocument/2006/relationships" xmlns:p="http://schemas.openxmlformats.org/presentationml/2006/main">
  <p:cm authorId="1" dt="2019-01-16T13:53:35.571" idx="4">
    <p:pos x="3996" y="906"/>
    <p:text>These results build on analysis of 2009-2-16 data which showed that infrequent users were more lilkley to be: Female, older, in poor health, of lower socioeconomic status, in the BAME population, live in relativly deprived areas with less neighbourhood greenspace and be further from the coast.</p:text>
    <p:extLst>
      <p:ext uri="{C676402C-5697-4E1C-873F-D02D1690AC5C}">
        <p15:threadingInfo xmlns:p15="http://schemas.microsoft.com/office/powerpoint/2012/main" timeZoneBias="0"/>
      </p:ext>
    </p:extLst>
  </p:cm>
  <p:cm authorId="1" dt="2019-01-16T14:33:52.652" idx="5">
    <p:pos x="7399" y="923"/>
    <p:text>Quite sad statistics considering the amount of noise has been created about the environment.</p:text>
    <p:extLst>
      <p:ext uri="{C676402C-5697-4E1C-873F-D02D1690AC5C}">
        <p15:threadingInfo xmlns:p15="http://schemas.microsoft.com/office/powerpoint/2012/main" timeZoneBias="0"/>
      </p:ext>
    </p:extLst>
  </p:cm>
</p:cmLst>
</file>

<file path=ppt/comments/comment4.xml><?xml version="1.0" encoding="utf-8"?>
<p:cmLst xmlns:a="http://schemas.openxmlformats.org/drawingml/2006/main" xmlns:r="http://schemas.openxmlformats.org/officeDocument/2006/relationships" xmlns:p="http://schemas.openxmlformats.org/presentationml/2006/main">
  <p:cm authorId="1" dt="2019-01-16T14:44:22.226" idx="6">
    <p:pos x="7152" y="2666"/>
    <p:text>Find practical solutions to enable 102 of the most severely impacted church communities to reduce the impact of bats on the church, without harming them
Create a new network of fully trained volunteers who can undertake bat surveys and support congregations who have bat roosts at their church
Train professional ecologists and historic building specialists in new techniques and build knowledge to improve their advice to congregations
Collect and collate up-to-date data from over 700 churches across England, helping to build a specialist knowledge base of bats and their use of churches
Strengthen local communities so people value and engage with their local natural and historic built heritage
Natural England is working in partnership with The Church of England, Historic England, Bat Conservation Trust and Churches Conservation Trust to deliver this ambitious and innovative project.</p:text>
    <p:extLst>
      <p:ext uri="{C676402C-5697-4E1C-873F-D02D1690AC5C}">
        <p15:threadingInfo xmlns:p15="http://schemas.microsoft.com/office/powerpoint/2012/main" timeZoneBias="0"/>
      </p:ext>
    </p:extLst>
  </p:cm>
</p:cmLst>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US"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1/18/2019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3853878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1/18/2019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9491384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US"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US" smtClean="0"/>
              <a:t>1/18/2019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5915245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846CE7D5-CF57-46EF-B807-FDD0502418D4}" type="datetimeFigureOut">
              <a:rPr lang="en-US" smtClean="0"/>
              <a:t>1/18/2019</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12030920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US"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846CE7D5-CF57-46EF-B807-FDD0502418D4}" type="datetimeFigureOut">
              <a:rPr lang="en-US" smtClean="0"/>
              <a:t>1/18/2019</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7331723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846CE7D5-CF57-46EF-B807-FDD0502418D4}" type="datetimeFigureOut">
              <a:rPr lang="en-US" smtClean="0"/>
              <a:t>1/18/2019</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2103125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US" smtClean="0"/>
              <a:t>1/18/2019</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1463889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US" smtClean="0"/>
              <a:t>1/18/2019</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1718414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US" smtClean="0"/>
              <a:t>1/18/2019</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17189582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1/18/2019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2029054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1/18/2019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4794456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46CE7D5-CF57-46EF-B807-FDD0502418D4}" type="datetimeFigureOut">
              <a:rPr lang="en-US" smtClean="0"/>
              <a:t>1/18/2019</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330EA680-D336-4FF7-8B7A-9848BB0A1C32}" type="slidenum">
              <a:rPr lang="en-US" smtClean="0"/>
              <a:t>‹#›</a:t>
            </a:fld>
            <a:endParaRPr lang="en-US"/>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comments" Target="../comments/comment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comments" Target="../comments/comment2.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2.xml"/><Relationship Id="rId4" Type="http://schemas.openxmlformats.org/officeDocument/2006/relationships/comments" Target="../comments/comment3.xml"/></Relationships>
</file>

<file path=ppt/slides/_rels/slide6.xml.rels><?xml version="1.0" encoding="UTF-8" standalone="yes"?>
<Relationships xmlns="http://schemas.openxmlformats.org/package/2006/relationships"><Relationship Id="rId2" Type="http://schemas.openxmlformats.org/officeDocument/2006/relationships/comments" Target="../comments/comment4.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hyperlink" Target="https://www.gov.uk/government/news/natural-england-board-members-appointed" TargetMode="External"/><Relationship Id="rId2" Type="http://schemas.openxmlformats.org/officeDocument/2006/relationships/hyperlink" Target="https://www.gov.uk/government/organisations/natural-england/about" TargetMode="External"/><Relationship Id="rId1" Type="http://schemas.openxmlformats.org/officeDocument/2006/relationships/slideLayout" Target="../slideLayouts/slideLayout2.xml"/><Relationship Id="rId5" Type="http://schemas.openxmlformats.org/officeDocument/2006/relationships/hyperlink" Target="https://naturalengland.blog.gov.uk/2018/10/15/flying-success-for-bats-in-churches-project/" TargetMode="External"/><Relationship Id="rId4" Type="http://schemas.openxmlformats.org/officeDocument/2006/relationships/hyperlink" Target="https://assets.publishing.service.gov.uk/government/uploads/system/uploads/attachment_data/file/630001/natural-england-annual-report-accounts-2016-17-print.pdf"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436563"/>
            <a:ext cx="9144000" cy="2387600"/>
          </a:xfrm>
        </p:spPr>
        <p:txBody>
          <a:bodyPr/>
          <a:lstStyle/>
          <a:p>
            <a:r>
              <a:rPr lang="en-US" dirty="0">
                <a:cs typeface="Calibri Light"/>
              </a:rPr>
              <a:t>Natural England. </a:t>
            </a:r>
            <a:endParaRPr lang="en-US" dirty="0"/>
          </a:p>
        </p:txBody>
      </p:sp>
      <p:sp>
        <p:nvSpPr>
          <p:cNvPr id="3" name="Subtitle 2"/>
          <p:cNvSpPr>
            <a:spLocks noGrp="1"/>
          </p:cNvSpPr>
          <p:nvPr>
            <p:ph type="subTitle" idx="1"/>
          </p:nvPr>
        </p:nvSpPr>
        <p:spPr>
          <a:xfrm>
            <a:off x="1524000" y="3602038"/>
            <a:ext cx="9144000" cy="2518403"/>
          </a:xfrm>
        </p:spPr>
        <p:txBody>
          <a:bodyPr vert="horz" lIns="91440" tIns="45720" rIns="91440" bIns="45720" rtlCol="0" anchor="t">
            <a:normAutofit lnSpcReduction="10000"/>
          </a:bodyPr>
          <a:lstStyle/>
          <a:p>
            <a:r>
              <a:rPr lang="en-US" dirty="0">
                <a:cs typeface="Calibri"/>
              </a:rPr>
              <a:t>Part of the GOV.UK - a UK public sector information website, created by Government Digital Service to provide a single point of access to HM Government services. </a:t>
            </a:r>
          </a:p>
          <a:p>
            <a:r>
              <a:rPr lang="en-US" dirty="0">
                <a:cs typeface="Calibri"/>
              </a:rPr>
              <a:t>NE is a non-governmental public body in the UK sponsored by the department for environment, food and rural affairs...Also carries responsibility to help people enjoy, understand and access the natural environment.</a:t>
            </a:r>
          </a:p>
        </p:txBody>
      </p: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p:cNvPicPr>
            <a:picLocks noChangeAspect="1"/>
          </p:cNvPicPr>
          <p:nvPr/>
        </p:nvPicPr>
        <p:blipFill rotWithShape="1">
          <a:blip r:embed="rId2">
            <a:extLst>
              <a:ext uri="{28A0092B-C50C-407E-A947-70E740481C1C}">
                <a14:useLocalDpi xmlns:a14="http://schemas.microsoft.com/office/drawing/2010/main" val="0"/>
              </a:ext>
            </a:extLst>
          </a:blip>
          <a:srcRect r="1028"/>
          <a:stretch/>
        </p:blipFill>
        <p:spPr>
          <a:xfrm>
            <a:off x="2116711" y="610816"/>
            <a:ext cx="7880833" cy="5681359"/>
          </a:xfrm>
          <a:prstGeom prst="rect">
            <a:avLst/>
          </a:prstGeom>
        </p:spPr>
      </p:pic>
    </p:spTree>
    <p:extLst>
      <p:ext uri="{BB962C8B-B14F-4D97-AF65-F5344CB8AC3E}">
        <p14:creationId xmlns:p14="http://schemas.microsoft.com/office/powerpoint/2010/main" val="18157070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B62F330-016D-4677-8CF6-301C09A41C02}"/>
              </a:ext>
            </a:extLst>
          </p:cNvPr>
          <p:cNvSpPr>
            <a:spLocks noGrp="1"/>
          </p:cNvSpPr>
          <p:nvPr>
            <p:ph type="title"/>
          </p:nvPr>
        </p:nvSpPr>
        <p:spPr/>
        <p:txBody>
          <a:bodyPr/>
          <a:lstStyle/>
          <a:p>
            <a:r>
              <a:rPr lang="en-US" u="sng" dirty="0">
                <a:cs typeface="Calibri Light"/>
              </a:rPr>
              <a:t>Priorities and Responsibilities. </a:t>
            </a:r>
            <a:endParaRPr lang="en-US" dirty="0"/>
          </a:p>
        </p:txBody>
      </p:sp>
      <p:sp>
        <p:nvSpPr>
          <p:cNvPr id="3" name="Content Placeholder 2">
            <a:extLst>
              <a:ext uri="{FF2B5EF4-FFF2-40B4-BE49-F238E27FC236}">
                <a16:creationId xmlns:a16="http://schemas.microsoft.com/office/drawing/2014/main" id="{FBD1B958-0FBB-454C-967F-7FA383EA16C2}"/>
              </a:ext>
            </a:extLst>
          </p:cNvPr>
          <p:cNvSpPr>
            <a:spLocks noGrp="1"/>
          </p:cNvSpPr>
          <p:nvPr>
            <p:ph idx="1"/>
          </p:nvPr>
        </p:nvSpPr>
        <p:spPr>
          <a:xfrm>
            <a:off x="838199" y="1825625"/>
            <a:ext cx="11193380" cy="5032375"/>
          </a:xfrm>
        </p:spPr>
        <p:txBody>
          <a:bodyPr vert="horz" lIns="91440" tIns="45720" rIns="91440" bIns="45720" numCol="2" rtlCol="0" anchor="t">
            <a:normAutofit lnSpcReduction="10000"/>
          </a:bodyPr>
          <a:lstStyle/>
          <a:p>
            <a:pPr>
              <a:buFont typeface="Arial"/>
              <a:buChar char="•"/>
            </a:pPr>
            <a:r>
              <a:rPr lang="en-US" sz="2000" dirty="0">
                <a:cs typeface="Calibri"/>
              </a:rPr>
              <a:t>promoting nature conservation and protecting biodiversity</a:t>
            </a:r>
            <a:endParaRPr lang="en-US" sz="2000" dirty="0"/>
          </a:p>
          <a:p>
            <a:pPr>
              <a:buFont typeface="Arial"/>
              <a:buChar char="•"/>
            </a:pPr>
            <a:r>
              <a:rPr lang="en-US" sz="2000" dirty="0">
                <a:cs typeface="Calibri"/>
              </a:rPr>
              <a:t>conserving and enhancing the landscape</a:t>
            </a:r>
            <a:endParaRPr lang="en-US" sz="2000" dirty="0"/>
          </a:p>
          <a:p>
            <a:pPr>
              <a:buFont typeface="Arial"/>
              <a:buChar char="•"/>
            </a:pPr>
            <a:r>
              <a:rPr lang="en-US" sz="2000" dirty="0">
                <a:cs typeface="Calibri"/>
              </a:rPr>
              <a:t>securing the provision and improvement of facilities for the study, understanding and enjoyment of the natural environment, </a:t>
            </a:r>
            <a:r>
              <a:rPr lang="en-US" sz="2000" dirty="0" err="1">
                <a:cs typeface="Calibri"/>
              </a:rPr>
              <a:t>eg</a:t>
            </a:r>
            <a:r>
              <a:rPr lang="en-US" sz="2000" dirty="0">
                <a:cs typeface="Calibri"/>
              </a:rPr>
              <a:t> new tower hide at </a:t>
            </a:r>
            <a:r>
              <a:rPr lang="en-US" sz="2000" dirty="0" err="1">
                <a:cs typeface="Calibri"/>
              </a:rPr>
              <a:t>Shapwick</a:t>
            </a:r>
            <a:r>
              <a:rPr lang="en-US" sz="2000" dirty="0">
                <a:cs typeface="Calibri"/>
              </a:rPr>
              <a:t> Heath National Nature Reserve</a:t>
            </a:r>
            <a:endParaRPr lang="en-US" sz="2000" dirty="0"/>
          </a:p>
          <a:p>
            <a:pPr>
              <a:buFont typeface="Arial"/>
              <a:buChar char="•"/>
            </a:pPr>
            <a:r>
              <a:rPr lang="en-US" sz="2000" dirty="0">
                <a:cs typeface="Calibri"/>
              </a:rPr>
              <a:t>promoting access to the countryside and open spaces and encouraging open-air recreation</a:t>
            </a:r>
            <a:endParaRPr lang="en-US" sz="2000" dirty="0"/>
          </a:p>
          <a:p>
            <a:pPr>
              <a:buFont typeface="Arial"/>
              <a:buChar char="•"/>
            </a:pPr>
            <a:r>
              <a:rPr lang="en-US" sz="2000" dirty="0">
                <a:cs typeface="Calibri"/>
              </a:rPr>
              <a:t>contributing in other ways to social and economic well-being through management of the natural environment, </a:t>
            </a:r>
            <a:r>
              <a:rPr lang="en-US" sz="2000" dirty="0" err="1">
                <a:cs typeface="Calibri"/>
              </a:rPr>
              <a:t>eg</a:t>
            </a:r>
            <a:r>
              <a:rPr lang="en-US" sz="2000" dirty="0">
                <a:cs typeface="Calibri"/>
              </a:rPr>
              <a:t> changes to wildlife licensing to improve flexibility for developers</a:t>
            </a:r>
          </a:p>
          <a:p>
            <a:pPr marL="0" indent="0">
              <a:buNone/>
            </a:pPr>
            <a:endParaRPr lang="en-US" sz="2000" dirty="0">
              <a:cs typeface="Calibri"/>
            </a:endParaRPr>
          </a:p>
          <a:p>
            <a:pPr marL="0" indent="0">
              <a:buNone/>
            </a:pPr>
            <a:endParaRPr lang="en-US" sz="2000" dirty="0">
              <a:cs typeface="Calibri"/>
            </a:endParaRPr>
          </a:p>
          <a:p>
            <a:r>
              <a:rPr lang="en-US" sz="2000" dirty="0">
                <a:cs typeface="Calibri"/>
              </a:rPr>
              <a:t>terrestrial biodiversity</a:t>
            </a:r>
          </a:p>
          <a:p>
            <a:r>
              <a:rPr lang="en-US" sz="2000" dirty="0">
                <a:cs typeface="Calibri"/>
              </a:rPr>
              <a:t>marine biodiversity</a:t>
            </a:r>
            <a:endParaRPr lang="en-US" sz="2000" dirty="0"/>
          </a:p>
          <a:p>
            <a:r>
              <a:rPr lang="en-US" sz="2000" dirty="0">
                <a:cs typeface="Calibri"/>
              </a:rPr>
              <a:t>landscape and geodiversity</a:t>
            </a:r>
            <a:endParaRPr lang="en-US" sz="2000" dirty="0"/>
          </a:p>
          <a:p>
            <a:r>
              <a:rPr lang="en-US" sz="2000" dirty="0">
                <a:cs typeface="Calibri"/>
              </a:rPr>
              <a:t>access and engagement</a:t>
            </a:r>
            <a:endParaRPr lang="en-US" sz="2000" dirty="0"/>
          </a:p>
          <a:p>
            <a:r>
              <a:rPr lang="en-US" sz="2000" dirty="0">
                <a:cs typeface="Calibri"/>
              </a:rPr>
              <a:t>environmental land management</a:t>
            </a:r>
            <a:endParaRPr lang="en-US" sz="2000" dirty="0"/>
          </a:p>
          <a:p>
            <a:r>
              <a:rPr lang="en-US" sz="2000" dirty="0">
                <a:cs typeface="Calibri"/>
              </a:rPr>
              <a:t>National Nature Reserves</a:t>
            </a:r>
            <a:endParaRPr lang="en-US" sz="2000" dirty="0"/>
          </a:p>
          <a:p>
            <a:r>
              <a:rPr lang="en-US" sz="2000" dirty="0">
                <a:cs typeface="Calibri"/>
              </a:rPr>
              <a:t>support to the planning system</a:t>
            </a:r>
            <a:endParaRPr lang="en-US" sz="2000" dirty="0"/>
          </a:p>
          <a:p>
            <a:r>
              <a:rPr lang="en-US" sz="2000" dirty="0">
                <a:cs typeface="Calibri"/>
              </a:rPr>
              <a:t>wildlife management</a:t>
            </a:r>
            <a:endParaRPr lang="en-US" sz="2000" dirty="0"/>
          </a:p>
          <a:p>
            <a:r>
              <a:rPr lang="en-US" sz="2000" dirty="0">
                <a:cs typeface="Calibri"/>
              </a:rPr>
              <a:t>evidence</a:t>
            </a:r>
            <a:endParaRPr lang="en-US" sz="2000" dirty="0"/>
          </a:p>
          <a:p>
            <a:r>
              <a:rPr lang="en-US" sz="2000" dirty="0">
                <a:cs typeface="Calibri"/>
              </a:rPr>
              <a:t>corporate services</a:t>
            </a:r>
            <a:endParaRPr lang="en-US" sz="2000" dirty="0"/>
          </a:p>
          <a:p>
            <a:pPr>
              <a:buFont typeface="Arial"/>
              <a:buChar char="•"/>
            </a:pPr>
            <a:endParaRPr lang="en-US" sz="1800" dirty="0"/>
          </a:p>
          <a:p>
            <a:pPr marL="0" indent="0">
              <a:buNone/>
            </a:pPr>
            <a:endParaRPr lang="en-US" dirty="0">
              <a:cs typeface="Calibri"/>
            </a:endParaRPr>
          </a:p>
        </p:txBody>
      </p:sp>
    </p:spTree>
    <p:extLst>
      <p:ext uri="{BB962C8B-B14F-4D97-AF65-F5344CB8AC3E}">
        <p14:creationId xmlns:p14="http://schemas.microsoft.com/office/powerpoint/2010/main" val="152129823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775C3C-D075-45CC-BDF7-4F4567E3644F}"/>
              </a:ext>
            </a:extLst>
          </p:cNvPr>
          <p:cNvSpPr>
            <a:spLocks noGrp="1"/>
          </p:cNvSpPr>
          <p:nvPr>
            <p:ph type="title"/>
          </p:nvPr>
        </p:nvSpPr>
        <p:spPr/>
        <p:txBody>
          <a:bodyPr/>
          <a:lstStyle/>
          <a:p>
            <a:r>
              <a:rPr lang="en-US" u="sng" dirty="0"/>
              <a:t>Monitor of engagement with the Natural Environment. (MENE) </a:t>
            </a:r>
          </a:p>
        </p:txBody>
      </p:sp>
      <p:sp>
        <p:nvSpPr>
          <p:cNvPr id="3" name="Content Placeholder 2">
            <a:extLst>
              <a:ext uri="{FF2B5EF4-FFF2-40B4-BE49-F238E27FC236}">
                <a16:creationId xmlns:a16="http://schemas.microsoft.com/office/drawing/2014/main" id="{9F31B382-A9F0-4B51-AFAA-3D20A5078C36}"/>
              </a:ext>
            </a:extLst>
          </p:cNvPr>
          <p:cNvSpPr>
            <a:spLocks noGrp="1"/>
          </p:cNvSpPr>
          <p:nvPr>
            <p:ph idx="1"/>
          </p:nvPr>
        </p:nvSpPr>
        <p:spPr>
          <a:xfrm>
            <a:off x="838200" y="2111375"/>
            <a:ext cx="10515600" cy="4351338"/>
          </a:xfrm>
        </p:spPr>
        <p:txBody>
          <a:bodyPr vert="horz" lIns="91440" tIns="45720" rIns="91440" bIns="45720" numCol="1" rtlCol="0" anchor="t">
            <a:normAutofit/>
          </a:bodyPr>
          <a:lstStyle/>
          <a:p>
            <a:r>
              <a:rPr lang="en-US" sz="2400" dirty="0"/>
              <a:t>The MENE survey is funded by NE with support from Defra (Department for Environment, Food and Rural Affairs) .</a:t>
            </a:r>
          </a:p>
          <a:p>
            <a:r>
              <a:rPr lang="en-US" sz="2400" dirty="0"/>
              <a:t>This survey monitors the public engagement with the natural environment. Focus is to analyze people’s experience with nature in England. </a:t>
            </a:r>
          </a:p>
          <a:p>
            <a:r>
              <a:rPr lang="en-US" sz="2400" dirty="0"/>
              <a:t>The data includes activities such as watching nature programs on television or even taking part in pro-environmental activities such as recycling. Time spent in a person’s own garden however is not included in the </a:t>
            </a:r>
            <a:r>
              <a:rPr lang="en-US" sz="2400" dirty="0" err="1"/>
              <a:t>survery</a:t>
            </a:r>
            <a:r>
              <a:rPr lang="en-US" sz="2400" dirty="0"/>
              <a:t>. </a:t>
            </a:r>
          </a:p>
          <a:p>
            <a:r>
              <a:rPr lang="en-US" sz="2400" dirty="0"/>
              <a:t>Surveying method consisted of 800 respondents which were interviewed every week across England</a:t>
            </a:r>
            <a:r>
              <a:rPr lang="en-US" sz="2400" dirty="0">
                <a:solidFill>
                  <a:srgbClr val="FF0000"/>
                </a:solidFill>
              </a:rPr>
              <a:t> </a:t>
            </a:r>
            <a:r>
              <a:rPr lang="en-US" sz="2400" dirty="0"/>
              <a:t>starting March 2009. </a:t>
            </a:r>
            <a:endParaRPr lang="en-US" sz="2400" dirty="0">
              <a:cs typeface="Calibri"/>
            </a:endParaRPr>
          </a:p>
        </p:txBody>
      </p:sp>
    </p:spTree>
    <p:extLst>
      <p:ext uri="{BB962C8B-B14F-4D97-AF65-F5344CB8AC3E}">
        <p14:creationId xmlns:p14="http://schemas.microsoft.com/office/powerpoint/2010/main" val="212826081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dirty="0"/>
          </a:p>
        </p:txBody>
      </p:sp>
      <p:pic>
        <p:nvPicPr>
          <p:cNvPr id="4" name="Pictur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160974" y="1281771"/>
            <a:ext cx="5401528" cy="5115293"/>
          </a:xfrm>
          <a:prstGeom prst="rect">
            <a:avLst/>
          </a:prstGeom>
        </p:spPr>
      </p:pic>
      <p:pic>
        <p:nvPicPr>
          <p:cNvPr id="5" name="Picture 4"/>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400756" y="1169809"/>
            <a:ext cx="5506218" cy="5182323"/>
          </a:xfrm>
          <a:prstGeom prst="rect">
            <a:avLst/>
          </a:prstGeom>
        </p:spPr>
      </p:pic>
    </p:spTree>
    <p:extLst>
      <p:ext uri="{BB962C8B-B14F-4D97-AF65-F5344CB8AC3E}">
        <p14:creationId xmlns:p14="http://schemas.microsoft.com/office/powerpoint/2010/main" val="94880275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Dry Weather support secured for livestock farmers. </a:t>
            </a:r>
          </a:p>
        </p:txBody>
      </p:sp>
      <p:sp>
        <p:nvSpPr>
          <p:cNvPr id="3" name="Content Placeholder 2"/>
          <p:cNvSpPr>
            <a:spLocks noGrp="1"/>
          </p:cNvSpPr>
          <p:nvPr>
            <p:ph idx="1"/>
          </p:nvPr>
        </p:nvSpPr>
        <p:spPr>
          <a:xfrm>
            <a:off x="838200" y="1825625"/>
            <a:ext cx="10515600" cy="1318628"/>
          </a:xfrm>
        </p:spPr>
        <p:txBody>
          <a:bodyPr>
            <a:normAutofit/>
          </a:bodyPr>
          <a:lstStyle/>
          <a:p>
            <a:r>
              <a:rPr lang="en-GB" sz="2400" dirty="0"/>
              <a:t>Farmers affected by last years summer were offered further assistance by the UK Government. From the 26</a:t>
            </a:r>
            <a:r>
              <a:rPr lang="en-GB" sz="2400" baseline="30000" dirty="0"/>
              <a:t>th</a:t>
            </a:r>
            <a:r>
              <a:rPr lang="en-GB" sz="2400" dirty="0"/>
              <a:t> September 2018, farmers were allowed to grow grass and other edible forage in areas which are not usually allowed for grazing. </a:t>
            </a:r>
          </a:p>
        </p:txBody>
      </p:sp>
      <p:sp>
        <p:nvSpPr>
          <p:cNvPr id="4" name="Title 1"/>
          <p:cNvSpPr txBox="1">
            <a:spLocks/>
          </p:cNvSpPr>
          <p:nvPr/>
        </p:nvSpPr>
        <p:spPr>
          <a:xfrm>
            <a:off x="838200" y="2907047"/>
            <a:ext cx="10515600" cy="1325563"/>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dirty="0"/>
              <a:t>Flying Success for bats in churches project. </a:t>
            </a:r>
          </a:p>
        </p:txBody>
      </p:sp>
      <p:sp>
        <p:nvSpPr>
          <p:cNvPr id="6" name="Content Placeholder 2"/>
          <p:cNvSpPr txBox="1">
            <a:spLocks/>
          </p:cNvSpPr>
          <p:nvPr/>
        </p:nvSpPr>
        <p:spPr>
          <a:xfrm>
            <a:off x="838200" y="4232609"/>
            <a:ext cx="10515600" cy="2023811"/>
          </a:xfrm>
          <a:prstGeom prst="rect">
            <a:avLst/>
          </a:prstGeom>
        </p:spPr>
        <p:txBody>
          <a:bodyPr vert="horz" lIns="91440" tIns="45720" rIns="91440" bIns="45720" rtlCol="0" anchor="t">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GB" sz="2400" dirty="0"/>
              <a:t>Project led by NE to help churches that host large bat roosts has been granted £3.8 million by the Heritage Lottery Fund (HLF). This 5 year plan will help with the conservation of both the churches and the bats. Due to loss of habitat, some bat species have been forces to find homes in buildings which often happen to be historic churches. </a:t>
            </a:r>
          </a:p>
        </p:txBody>
      </p:sp>
    </p:spTree>
    <p:extLst>
      <p:ext uri="{BB962C8B-B14F-4D97-AF65-F5344CB8AC3E}">
        <p14:creationId xmlns:p14="http://schemas.microsoft.com/office/powerpoint/2010/main" val="356299428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98B1D9-0970-428F-BF74-6FAE0917E5F5}"/>
              </a:ext>
            </a:extLst>
          </p:cNvPr>
          <p:cNvSpPr>
            <a:spLocks noGrp="1"/>
          </p:cNvSpPr>
          <p:nvPr>
            <p:ph type="title"/>
          </p:nvPr>
        </p:nvSpPr>
        <p:spPr/>
        <p:txBody>
          <a:bodyPr/>
          <a:lstStyle/>
          <a:p>
            <a:r>
              <a:rPr lang="en-US" dirty="0">
                <a:cs typeface="Calibri Light"/>
              </a:rPr>
              <a:t>Referencing.</a:t>
            </a:r>
          </a:p>
        </p:txBody>
      </p:sp>
      <p:sp>
        <p:nvSpPr>
          <p:cNvPr id="3" name="Content Placeholder 2">
            <a:extLst>
              <a:ext uri="{FF2B5EF4-FFF2-40B4-BE49-F238E27FC236}">
                <a16:creationId xmlns:a16="http://schemas.microsoft.com/office/drawing/2014/main" id="{6367BB92-96E9-42E9-A221-B374C9347C5A}"/>
              </a:ext>
            </a:extLst>
          </p:cNvPr>
          <p:cNvSpPr>
            <a:spLocks noGrp="1"/>
          </p:cNvSpPr>
          <p:nvPr>
            <p:ph idx="1"/>
          </p:nvPr>
        </p:nvSpPr>
        <p:spPr/>
        <p:txBody>
          <a:bodyPr vert="horz" lIns="91440" tIns="45720" rIns="91440" bIns="45720" rtlCol="0" anchor="t">
            <a:normAutofit/>
          </a:bodyPr>
          <a:lstStyle/>
          <a:p>
            <a:pPr algn="just"/>
            <a:r>
              <a:rPr lang="en-US" sz="1600" dirty="0">
                <a:cs typeface="Calibri"/>
              </a:rPr>
              <a:t>Natural England (2006) </a:t>
            </a:r>
            <a:r>
              <a:rPr lang="en-US" sz="1600" i="1" dirty="0">
                <a:cs typeface="Calibri"/>
              </a:rPr>
              <a:t>About</a:t>
            </a:r>
            <a:r>
              <a:rPr lang="en-US" sz="1600" dirty="0">
                <a:cs typeface="Calibri"/>
              </a:rPr>
              <a:t>. Available at: </a:t>
            </a:r>
            <a:r>
              <a:rPr lang="en-US" sz="1600" dirty="0">
                <a:cs typeface="Calibri"/>
                <a:hlinkClick r:id="rId2"/>
              </a:rPr>
              <a:t>https://www.gov.uk/government/organisations/natural-england/about</a:t>
            </a:r>
            <a:r>
              <a:rPr lang="en-US" sz="1600" dirty="0">
                <a:cs typeface="Calibri"/>
              </a:rPr>
              <a:t>. (Accessed: 24th December 2018).</a:t>
            </a:r>
          </a:p>
          <a:p>
            <a:pPr algn="just"/>
            <a:r>
              <a:rPr lang="en-US" sz="1600" dirty="0">
                <a:cs typeface="Calibri"/>
              </a:rPr>
              <a:t>Natural England (2006) </a:t>
            </a:r>
            <a:r>
              <a:rPr lang="en-US" sz="1600" i="1" dirty="0">
                <a:cs typeface="Calibri"/>
              </a:rPr>
              <a:t>Natural England Board members appointed</a:t>
            </a:r>
            <a:r>
              <a:rPr lang="en-US" sz="1600" dirty="0">
                <a:cs typeface="Calibri"/>
              </a:rPr>
              <a:t>. Available at: </a:t>
            </a:r>
            <a:r>
              <a:rPr lang="en-US" sz="1600" dirty="0">
                <a:cs typeface="Calibri"/>
                <a:hlinkClick r:id="rId3"/>
              </a:rPr>
              <a:t>https://www.gov.uk/government/news/natural-england-board-members-appointed</a:t>
            </a:r>
            <a:r>
              <a:rPr lang="en-US" sz="1600" dirty="0">
                <a:cs typeface="Calibri"/>
              </a:rPr>
              <a:t>. (Accessed: 27th December 2018). </a:t>
            </a:r>
            <a:endParaRPr lang="en-US" sz="1600" dirty="0"/>
          </a:p>
          <a:p>
            <a:pPr algn="just"/>
            <a:r>
              <a:rPr lang="en-US" sz="1600" dirty="0">
                <a:cs typeface="Calibri"/>
              </a:rPr>
              <a:t>Natural England (2006) </a:t>
            </a:r>
            <a:r>
              <a:rPr lang="en-US" sz="1600" i="1" dirty="0">
                <a:cs typeface="Calibri"/>
              </a:rPr>
              <a:t>Natural England Board members appointed</a:t>
            </a:r>
            <a:r>
              <a:rPr lang="en-US" sz="1600" dirty="0">
                <a:cs typeface="Calibri"/>
              </a:rPr>
              <a:t>. Available at: </a:t>
            </a:r>
            <a:r>
              <a:rPr lang="en-US" sz="1600" dirty="0">
                <a:cs typeface="Calibri"/>
                <a:hlinkClick r:id="rId3"/>
              </a:rPr>
              <a:t>https://www.gov.uk/government/news/natural-england-board-members-appointed</a:t>
            </a:r>
            <a:r>
              <a:rPr lang="en-US" sz="1600" dirty="0">
                <a:cs typeface="Calibri"/>
              </a:rPr>
              <a:t>. (Accessed: 27th December 2018). </a:t>
            </a:r>
            <a:endParaRPr lang="en-US" sz="1600" dirty="0"/>
          </a:p>
          <a:p>
            <a:pPr algn="just"/>
            <a:r>
              <a:rPr lang="en-US" sz="1600" dirty="0">
                <a:cs typeface="Calibri"/>
              </a:rPr>
              <a:t>Natural England (2018) </a:t>
            </a:r>
            <a:r>
              <a:rPr lang="en-US" sz="1600" i="1" dirty="0">
                <a:cs typeface="Calibri"/>
              </a:rPr>
              <a:t>Natural England Annual Report and Accounts</a:t>
            </a:r>
            <a:r>
              <a:rPr lang="en-US" sz="1600" dirty="0">
                <a:cs typeface="Calibri"/>
              </a:rPr>
              <a:t>. Available at: </a:t>
            </a:r>
            <a:r>
              <a:rPr lang="en-US" sz="1600" dirty="0">
                <a:cs typeface="Calibri"/>
                <a:hlinkClick r:id="rId4"/>
              </a:rPr>
              <a:t>https://assets.publishing.service.gov.uk/government/uploads/system/uploads/attachment_data/file/630001/natural-england-annual-report-accounts-2016-17-print.pdf</a:t>
            </a:r>
            <a:r>
              <a:rPr lang="en-US" sz="1600" dirty="0">
                <a:cs typeface="Calibri"/>
              </a:rPr>
              <a:t> (Accessed 27</a:t>
            </a:r>
            <a:r>
              <a:rPr lang="en-US" sz="1600" baseline="30000" dirty="0">
                <a:cs typeface="Calibri"/>
              </a:rPr>
              <a:t>th</a:t>
            </a:r>
            <a:r>
              <a:rPr lang="en-US" sz="1600" dirty="0">
                <a:cs typeface="Calibri"/>
              </a:rPr>
              <a:t> December 2018) </a:t>
            </a:r>
            <a:endParaRPr lang="en-US" sz="1600" dirty="0"/>
          </a:p>
          <a:p>
            <a:r>
              <a:rPr lang="en-US" sz="1600" dirty="0" smtClean="0">
                <a:cs typeface="Calibri"/>
              </a:rPr>
              <a:t>Natural England (2018) </a:t>
            </a:r>
            <a:r>
              <a:rPr lang="en-US" sz="1600" i="1" dirty="0" smtClean="0">
                <a:cs typeface="Calibri"/>
              </a:rPr>
              <a:t>Flying success for bats in churches project</a:t>
            </a:r>
            <a:r>
              <a:rPr lang="en-US" sz="1600" dirty="0" smtClean="0">
                <a:cs typeface="Calibri"/>
              </a:rPr>
              <a:t>. </a:t>
            </a:r>
            <a:r>
              <a:rPr lang="en-US" sz="1600" dirty="0">
                <a:cs typeface="Calibri"/>
              </a:rPr>
              <a:t>Available at </a:t>
            </a:r>
            <a:r>
              <a:rPr lang="en-US" sz="1600" dirty="0">
                <a:cs typeface="Calibri"/>
                <a:hlinkClick r:id="rId5"/>
              </a:rPr>
              <a:t>https://naturalengland.blog.gov.uk/2018/10/15/flying-success-for-bats-in-churches-project</a:t>
            </a:r>
            <a:r>
              <a:rPr lang="en-US" sz="1600" dirty="0" smtClean="0">
                <a:cs typeface="Calibri"/>
                <a:hlinkClick r:id="rId5"/>
              </a:rPr>
              <a:t>/</a:t>
            </a:r>
            <a:r>
              <a:rPr lang="en-US" sz="1600" dirty="0" smtClean="0">
                <a:cs typeface="Calibri"/>
              </a:rPr>
              <a:t> (Accessed 28</a:t>
            </a:r>
            <a:r>
              <a:rPr lang="en-US" sz="1600" baseline="30000" dirty="0" smtClean="0">
                <a:cs typeface="Calibri"/>
              </a:rPr>
              <a:t>th</a:t>
            </a:r>
            <a:r>
              <a:rPr lang="en-US" sz="1600" dirty="0" smtClean="0">
                <a:cs typeface="Calibri"/>
              </a:rPr>
              <a:t> </a:t>
            </a:r>
            <a:r>
              <a:rPr lang="en-US" sz="1600" dirty="0" err="1" smtClean="0">
                <a:cs typeface="Calibri"/>
              </a:rPr>
              <a:t>Decemeber</a:t>
            </a:r>
            <a:r>
              <a:rPr lang="en-US" sz="1600" dirty="0" smtClean="0">
                <a:cs typeface="Calibri"/>
              </a:rPr>
              <a:t> 2018) </a:t>
            </a:r>
          </a:p>
          <a:p>
            <a:r>
              <a:rPr lang="en-US" sz="1600" dirty="0" smtClean="0">
                <a:cs typeface="Calibri"/>
              </a:rPr>
              <a:t>Natural England (2018</a:t>
            </a:r>
            <a:r>
              <a:rPr lang="en-US" sz="1600" i="1" dirty="0" smtClean="0">
                <a:cs typeface="Calibri"/>
              </a:rPr>
              <a:t>) Dry weather support secured for livestock farmers</a:t>
            </a:r>
            <a:r>
              <a:rPr lang="en-US" sz="1600" dirty="0" smtClean="0">
                <a:cs typeface="Calibri"/>
              </a:rPr>
              <a:t>. </a:t>
            </a:r>
            <a:r>
              <a:rPr lang="en-US" sz="1600" dirty="0">
                <a:cs typeface="Calibri"/>
              </a:rPr>
              <a:t>Available at: https://</a:t>
            </a:r>
            <a:r>
              <a:rPr lang="en-US" sz="1600" dirty="0" smtClean="0">
                <a:cs typeface="Calibri"/>
              </a:rPr>
              <a:t>www.gov.uk/government/news/dry-weather-support-secured-for-livestock-farmers  (Accessed at 28</a:t>
            </a:r>
            <a:r>
              <a:rPr lang="en-US" sz="1600" baseline="30000" dirty="0" smtClean="0">
                <a:cs typeface="Calibri"/>
              </a:rPr>
              <a:t>th</a:t>
            </a:r>
            <a:r>
              <a:rPr lang="en-US" sz="1600" dirty="0" smtClean="0">
                <a:cs typeface="Calibri"/>
              </a:rPr>
              <a:t> December) </a:t>
            </a:r>
            <a:endParaRPr lang="en-US" sz="1600" dirty="0">
              <a:cs typeface="Calibri"/>
            </a:endParaRPr>
          </a:p>
          <a:p>
            <a:endParaRPr lang="en-US" sz="1800" dirty="0"/>
          </a:p>
        </p:txBody>
      </p:sp>
    </p:spTree>
    <p:extLst>
      <p:ext uri="{BB962C8B-B14F-4D97-AF65-F5344CB8AC3E}">
        <p14:creationId xmlns:p14="http://schemas.microsoft.com/office/powerpoint/2010/main" val="299305594"/>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137</TotalTime>
  <Words>376</Words>
  <Application>Microsoft Office PowerPoint</Application>
  <PresentationFormat>Widescreen</PresentationFormat>
  <Paragraphs>37</Paragraphs>
  <Slides>7</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7</vt:i4>
      </vt:variant>
    </vt:vector>
  </HeadingPairs>
  <TitlesOfParts>
    <vt:vector size="11" baseType="lpstr">
      <vt:lpstr>Arial</vt:lpstr>
      <vt:lpstr>Calibri</vt:lpstr>
      <vt:lpstr>Calibri Light</vt:lpstr>
      <vt:lpstr>office theme</vt:lpstr>
      <vt:lpstr>Natural England. </vt:lpstr>
      <vt:lpstr>PowerPoint Presentation</vt:lpstr>
      <vt:lpstr>Priorities and Responsibilities. </vt:lpstr>
      <vt:lpstr>Monitor of engagement with the Natural Environment. (MENE) </vt:lpstr>
      <vt:lpstr>PowerPoint Presentation</vt:lpstr>
      <vt:lpstr>Dry Weather support secured for livestock farmers. </vt:lpstr>
      <vt:lpstr>Referencing.</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Asahi Pollock (1702021)</dc:creator>
  <cp:lastModifiedBy>Asahi Pollock (1702021)</cp:lastModifiedBy>
  <cp:revision>118</cp:revision>
  <dcterms:created xsi:type="dcterms:W3CDTF">2013-07-15T20:26:40Z</dcterms:created>
  <dcterms:modified xsi:type="dcterms:W3CDTF">2019-01-18T14:13:37Z</dcterms:modified>
</cp:coreProperties>
</file>