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autoCompressPictures="0">
  <p:sldMasterIdLst>
    <p:sldMasterId id="2147483648" r:id="rId1"/>
  </p:sldMasterIdLst>
  <p:notesMasterIdLst>
    <p:notesMasterId r:id="rId21"/>
  </p:notesMasterIdLst>
  <p:sldIdLst>
    <p:sldId id="256" r:id="rId2"/>
    <p:sldId id="257" r:id="rId3"/>
    <p:sldId id="269" r:id="rId4"/>
    <p:sldId id="270" r:id="rId5"/>
    <p:sldId id="275" r:id="rId6"/>
    <p:sldId id="271" r:id="rId7"/>
    <p:sldId id="272" r:id="rId8"/>
    <p:sldId id="273" r:id="rId9"/>
    <p:sldId id="276" r:id="rId10"/>
    <p:sldId id="277" r:id="rId11"/>
    <p:sldId id="279" r:id="rId12"/>
    <p:sldId id="280" r:id="rId13"/>
    <p:sldId id="281" r:id="rId14"/>
    <p:sldId id="282" r:id="rId15"/>
    <p:sldId id="284" r:id="rId16"/>
    <p:sldId id="264" r:id="rId17"/>
    <p:sldId id="283" r:id="rId18"/>
    <p:sldId id="265" r:id="rId19"/>
    <p:sldId id="259" r:id="rId20"/>
  </p:sldIdLst>
  <p:sldSz cx="9144000" cy="6858000" type="screen4x3"/>
  <p:notesSz cx="6858000" cy="9144000"/>
  <p:defaultTextStyle>
    <a:defPPr>
      <a:defRPr lang="en-US"/>
    </a:defPPr>
    <a:lvl1pPr algn="l" rtl="0" fontAlgn="base">
      <a:spcBef>
        <a:spcPct val="0"/>
      </a:spcBef>
      <a:spcAft>
        <a:spcPct val="0"/>
      </a:spcAft>
      <a:defRPr sz="2400" kern="1200">
        <a:solidFill>
          <a:schemeClr val="tx1"/>
        </a:solidFill>
        <a:latin typeface="Arial" pitchFamily="-72" charset="0"/>
        <a:ea typeface="ＭＳ Ｐゴシック" pitchFamily="-72" charset="-128"/>
        <a:cs typeface="ＭＳ Ｐゴシック" pitchFamily="-72" charset="-128"/>
      </a:defRPr>
    </a:lvl1pPr>
    <a:lvl2pPr marL="457200" algn="l" rtl="0" fontAlgn="base">
      <a:spcBef>
        <a:spcPct val="0"/>
      </a:spcBef>
      <a:spcAft>
        <a:spcPct val="0"/>
      </a:spcAft>
      <a:defRPr sz="2400" kern="1200">
        <a:solidFill>
          <a:schemeClr val="tx1"/>
        </a:solidFill>
        <a:latin typeface="Arial" pitchFamily="-72" charset="0"/>
        <a:ea typeface="ＭＳ Ｐゴシック" pitchFamily="-72" charset="-128"/>
        <a:cs typeface="ＭＳ Ｐゴシック" pitchFamily="-72" charset="-128"/>
      </a:defRPr>
    </a:lvl2pPr>
    <a:lvl3pPr marL="914400" algn="l" rtl="0" fontAlgn="base">
      <a:spcBef>
        <a:spcPct val="0"/>
      </a:spcBef>
      <a:spcAft>
        <a:spcPct val="0"/>
      </a:spcAft>
      <a:defRPr sz="2400" kern="1200">
        <a:solidFill>
          <a:schemeClr val="tx1"/>
        </a:solidFill>
        <a:latin typeface="Arial" pitchFamily="-72" charset="0"/>
        <a:ea typeface="ＭＳ Ｐゴシック" pitchFamily="-72" charset="-128"/>
        <a:cs typeface="ＭＳ Ｐゴシック" pitchFamily="-72" charset="-128"/>
      </a:defRPr>
    </a:lvl3pPr>
    <a:lvl4pPr marL="1371600" algn="l" rtl="0" fontAlgn="base">
      <a:spcBef>
        <a:spcPct val="0"/>
      </a:spcBef>
      <a:spcAft>
        <a:spcPct val="0"/>
      </a:spcAft>
      <a:defRPr sz="2400" kern="1200">
        <a:solidFill>
          <a:schemeClr val="tx1"/>
        </a:solidFill>
        <a:latin typeface="Arial" pitchFamily="-72" charset="0"/>
        <a:ea typeface="ＭＳ Ｐゴシック" pitchFamily="-72" charset="-128"/>
        <a:cs typeface="ＭＳ Ｐゴシック" pitchFamily="-72" charset="-128"/>
      </a:defRPr>
    </a:lvl4pPr>
    <a:lvl5pPr marL="1828800" algn="l" rtl="0" fontAlgn="base">
      <a:spcBef>
        <a:spcPct val="0"/>
      </a:spcBef>
      <a:spcAft>
        <a:spcPct val="0"/>
      </a:spcAft>
      <a:defRPr sz="2400" kern="1200">
        <a:solidFill>
          <a:schemeClr val="tx1"/>
        </a:solidFill>
        <a:latin typeface="Arial" pitchFamily="-72" charset="0"/>
        <a:ea typeface="ＭＳ Ｐゴシック" pitchFamily="-72" charset="-128"/>
        <a:cs typeface="ＭＳ Ｐゴシック" pitchFamily="-72" charset="-128"/>
      </a:defRPr>
    </a:lvl5pPr>
    <a:lvl6pPr marL="2286000" algn="l" defTabSz="457200" rtl="0" eaLnBrk="1" latinLnBrk="0" hangingPunct="1">
      <a:defRPr sz="2400" kern="1200">
        <a:solidFill>
          <a:schemeClr val="tx1"/>
        </a:solidFill>
        <a:latin typeface="Arial" pitchFamily="-72" charset="0"/>
        <a:ea typeface="ＭＳ Ｐゴシック" pitchFamily="-72" charset="-128"/>
        <a:cs typeface="ＭＳ Ｐゴシック" pitchFamily="-72" charset="-128"/>
      </a:defRPr>
    </a:lvl6pPr>
    <a:lvl7pPr marL="2743200" algn="l" defTabSz="457200" rtl="0" eaLnBrk="1" latinLnBrk="0" hangingPunct="1">
      <a:defRPr sz="2400" kern="1200">
        <a:solidFill>
          <a:schemeClr val="tx1"/>
        </a:solidFill>
        <a:latin typeface="Arial" pitchFamily="-72" charset="0"/>
        <a:ea typeface="ＭＳ Ｐゴシック" pitchFamily="-72" charset="-128"/>
        <a:cs typeface="ＭＳ Ｐゴシック" pitchFamily="-72" charset="-128"/>
      </a:defRPr>
    </a:lvl7pPr>
    <a:lvl8pPr marL="3200400" algn="l" defTabSz="457200" rtl="0" eaLnBrk="1" latinLnBrk="0" hangingPunct="1">
      <a:defRPr sz="2400" kern="1200">
        <a:solidFill>
          <a:schemeClr val="tx1"/>
        </a:solidFill>
        <a:latin typeface="Arial" pitchFamily="-72" charset="0"/>
        <a:ea typeface="ＭＳ Ｐゴシック" pitchFamily="-72" charset="-128"/>
        <a:cs typeface="ＭＳ Ｐゴシック" pitchFamily="-72" charset="-128"/>
      </a:defRPr>
    </a:lvl8pPr>
    <a:lvl9pPr marL="3657600" algn="l" defTabSz="457200" rtl="0" eaLnBrk="1" latinLnBrk="0" hangingPunct="1">
      <a:defRPr sz="2400" kern="1200">
        <a:solidFill>
          <a:schemeClr val="tx1"/>
        </a:solidFill>
        <a:latin typeface="Arial" pitchFamily="-72" charset="0"/>
        <a:ea typeface="ＭＳ Ｐゴシック" pitchFamily="-72" charset="-128"/>
        <a:cs typeface="ＭＳ Ｐゴシック" pitchFamily="-72" charset="-128"/>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B20D0A"/>
    <a:srgbClr val="B23838"/>
    <a:srgbClr val="4F2B06"/>
    <a:srgbClr val="FFFBA5"/>
    <a:srgbClr val="FF1FBE"/>
    <a:srgbClr val="9B2BF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43365"/>
    <p:restoredTop sz="90940"/>
  </p:normalViewPr>
  <p:slideViewPr>
    <p:cSldViewPr>
      <p:cViewPr varScale="1">
        <p:scale>
          <a:sx n="58" d="100"/>
          <a:sy n="58" d="100"/>
        </p:scale>
        <p:origin x="66" y="324"/>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66" d="100"/>
        <a:sy n="66"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074" name="Rectangle 2"/>
          <p:cNvSpPr>
            <a:spLocks noGrp="1" noChangeArrowheads="1"/>
          </p:cNvSpPr>
          <p:nvPr>
            <p:ph type="hdr" sz="quarter"/>
          </p:nvPr>
        </p:nvSpPr>
        <p:spPr bwMode="auto">
          <a:xfrm>
            <a:off x="0" y="0"/>
            <a:ext cx="2971800" cy="4572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lvl1pPr eaLnBrk="0" hangingPunct="0">
              <a:defRPr sz="1200">
                <a:latin typeface="Arial" charset="0"/>
                <a:ea typeface="ＭＳ Ｐゴシック" charset="-128"/>
                <a:cs typeface="ＭＳ Ｐゴシック" charset="-128"/>
              </a:defRPr>
            </a:lvl1pPr>
          </a:lstStyle>
          <a:p>
            <a:pPr>
              <a:defRPr/>
            </a:pPr>
            <a:endParaRPr lang="en-US"/>
          </a:p>
        </p:txBody>
      </p:sp>
      <p:sp>
        <p:nvSpPr>
          <p:cNvPr id="3075" name="Rectangle 3"/>
          <p:cNvSpPr>
            <a:spLocks noGrp="1" noChangeArrowheads="1"/>
          </p:cNvSpPr>
          <p:nvPr>
            <p:ph type="dt" idx="1"/>
          </p:nvPr>
        </p:nvSpPr>
        <p:spPr bwMode="auto">
          <a:xfrm>
            <a:off x="3886200" y="0"/>
            <a:ext cx="2971800" cy="4572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lvl1pPr algn="r" eaLnBrk="0" hangingPunct="0">
              <a:defRPr sz="1200">
                <a:latin typeface="Arial" charset="0"/>
                <a:ea typeface="ＭＳ Ｐゴシック" charset="-128"/>
                <a:cs typeface="ＭＳ Ｐゴシック" charset="-128"/>
              </a:defRPr>
            </a:lvl1pPr>
          </a:lstStyle>
          <a:p>
            <a:pPr>
              <a:defRPr/>
            </a:pPr>
            <a:endParaRPr lang="en-US"/>
          </a:p>
        </p:txBody>
      </p:sp>
      <p:sp>
        <p:nvSpPr>
          <p:cNvPr id="13316" name="Placeholder 4"/>
          <p:cNvSpPr>
            <a:spLocks noGrp="1" noRot="1" noChangeAspect="1" noChangeArrowheads="1" noTextEdit="1"/>
          </p:cNvSpPr>
          <p:nvPr>
            <p:ph type="sldImg" idx="2"/>
          </p:nvPr>
        </p:nvSpPr>
        <p:spPr bwMode="auto">
          <a:xfrm>
            <a:off x="1143000" y="685800"/>
            <a:ext cx="4572000" cy="3429000"/>
          </a:xfrm>
          <a:prstGeom prst="rect">
            <a:avLst/>
          </a:prstGeom>
          <a:noFill/>
          <a:ln w="9525">
            <a:solidFill>
              <a:srgbClr val="000000"/>
            </a:solidFill>
            <a:miter lim="800000"/>
            <a:headEnd/>
            <a:tailEnd/>
          </a:ln>
        </p:spPr>
      </p:sp>
      <p:sp>
        <p:nvSpPr>
          <p:cNvPr id="3077" name="Rectangle 5"/>
          <p:cNvSpPr>
            <a:spLocks noGrp="1" noChangeArrowheads="1"/>
          </p:cNvSpPr>
          <p:nvPr>
            <p:ph type="body" sz="quarter" idx="3"/>
          </p:nvPr>
        </p:nvSpPr>
        <p:spPr bwMode="auto">
          <a:xfrm>
            <a:off x="914400" y="4343400"/>
            <a:ext cx="5029200" cy="4114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3078" name="Rectangle 6"/>
          <p:cNvSpPr>
            <a:spLocks noGrp="1" noChangeArrowheads="1"/>
          </p:cNvSpPr>
          <p:nvPr>
            <p:ph type="ftr" sz="quarter" idx="4"/>
          </p:nvPr>
        </p:nvSpPr>
        <p:spPr bwMode="auto">
          <a:xfrm>
            <a:off x="0" y="8686800"/>
            <a:ext cx="2971800" cy="457200"/>
          </a:xfrm>
          <a:prstGeom prst="rect">
            <a:avLst/>
          </a:prstGeom>
          <a:noFill/>
          <a:ln w="9525">
            <a:noFill/>
            <a:miter lim="800000"/>
            <a:headEnd/>
            <a:tailEnd/>
          </a:ln>
        </p:spPr>
        <p:txBody>
          <a:bodyPr vert="horz" wrap="square" lIns="91440" tIns="45720" rIns="91440" bIns="45720" numCol="1" anchor="b" anchorCtr="0" compatLnSpc="1">
            <a:prstTxWarp prst="textNoShape">
              <a:avLst/>
            </a:prstTxWarp>
          </a:bodyPr>
          <a:lstStyle>
            <a:lvl1pPr eaLnBrk="0" hangingPunct="0">
              <a:defRPr sz="1200">
                <a:latin typeface="Arial" charset="0"/>
                <a:ea typeface="ＭＳ Ｐゴシック" charset="-128"/>
                <a:cs typeface="ＭＳ Ｐゴシック" charset="-128"/>
              </a:defRPr>
            </a:lvl1pPr>
          </a:lstStyle>
          <a:p>
            <a:pPr>
              <a:defRPr/>
            </a:pPr>
            <a:endParaRPr lang="en-US"/>
          </a:p>
        </p:txBody>
      </p:sp>
      <p:sp>
        <p:nvSpPr>
          <p:cNvPr id="3079" name="Rectangle 7"/>
          <p:cNvSpPr>
            <a:spLocks noGrp="1" noChangeArrowheads="1"/>
          </p:cNvSpPr>
          <p:nvPr>
            <p:ph type="sldNum" sz="quarter" idx="5"/>
          </p:nvPr>
        </p:nvSpPr>
        <p:spPr bwMode="auto">
          <a:xfrm>
            <a:off x="3886200" y="8686800"/>
            <a:ext cx="2971800" cy="457200"/>
          </a:xfrm>
          <a:prstGeom prst="rect">
            <a:avLst/>
          </a:prstGeom>
          <a:noFill/>
          <a:ln w="9525">
            <a:noFill/>
            <a:miter lim="800000"/>
            <a:headEnd/>
            <a:tailEnd/>
          </a:ln>
        </p:spPr>
        <p:txBody>
          <a:bodyPr vert="horz" wrap="square" lIns="91440" tIns="45720" rIns="91440" bIns="45720" numCol="1" anchor="b" anchorCtr="0" compatLnSpc="1">
            <a:prstTxWarp prst="textNoShape">
              <a:avLst/>
            </a:prstTxWarp>
          </a:bodyPr>
          <a:lstStyle>
            <a:lvl1pPr algn="r" eaLnBrk="0" hangingPunct="0">
              <a:defRPr sz="1200">
                <a:latin typeface="Arial" charset="0"/>
                <a:ea typeface="ＭＳ Ｐゴシック" charset="-128"/>
                <a:cs typeface="ＭＳ Ｐゴシック" charset="-128"/>
              </a:defRPr>
            </a:lvl1pPr>
          </a:lstStyle>
          <a:p>
            <a:pPr>
              <a:defRPr/>
            </a:pPr>
            <a:fld id="{767B80FE-8965-4A94-A215-593E075C0351}" type="slidenum">
              <a:rPr lang="en-US"/>
              <a:pPr>
                <a:defRPr/>
              </a:pPr>
              <a:t>‹#›</a:t>
            </a:fld>
            <a:endParaRPr lang="en-US"/>
          </a:p>
        </p:txBody>
      </p:sp>
    </p:spTree>
    <p:extLst>
      <p:ext uri="{BB962C8B-B14F-4D97-AF65-F5344CB8AC3E}">
        <p14:creationId xmlns:p14="http://schemas.microsoft.com/office/powerpoint/2010/main" val="3521569827"/>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Arial" charset="0"/>
        <a:ea typeface="ＭＳ Ｐゴシック" charset="-128"/>
        <a:cs typeface="ＭＳ Ｐゴシック" charset="-128"/>
      </a:defRPr>
    </a:lvl1pPr>
    <a:lvl2pPr marL="457200" algn="l" rtl="0" eaLnBrk="0" fontAlgn="base" hangingPunct="0">
      <a:spcBef>
        <a:spcPct val="30000"/>
      </a:spcBef>
      <a:spcAft>
        <a:spcPct val="0"/>
      </a:spcAft>
      <a:defRPr sz="1200" kern="1200">
        <a:solidFill>
          <a:schemeClr val="tx1"/>
        </a:solidFill>
        <a:latin typeface="Arial" charset="0"/>
        <a:ea typeface="ＭＳ Ｐゴシック" charset="-128"/>
        <a:cs typeface="+mn-cs"/>
      </a:defRPr>
    </a:lvl2pPr>
    <a:lvl3pPr marL="914400" algn="l" rtl="0" eaLnBrk="0" fontAlgn="base" hangingPunct="0">
      <a:spcBef>
        <a:spcPct val="30000"/>
      </a:spcBef>
      <a:spcAft>
        <a:spcPct val="0"/>
      </a:spcAft>
      <a:defRPr sz="1200" kern="1200">
        <a:solidFill>
          <a:schemeClr val="tx1"/>
        </a:solidFill>
        <a:latin typeface="Arial" charset="0"/>
        <a:ea typeface="ＭＳ Ｐゴシック" charset="-128"/>
        <a:cs typeface="+mn-cs"/>
      </a:defRPr>
    </a:lvl3pPr>
    <a:lvl4pPr marL="1371600" algn="l" rtl="0" eaLnBrk="0" fontAlgn="base" hangingPunct="0">
      <a:spcBef>
        <a:spcPct val="30000"/>
      </a:spcBef>
      <a:spcAft>
        <a:spcPct val="0"/>
      </a:spcAft>
      <a:defRPr sz="1200" kern="1200">
        <a:solidFill>
          <a:schemeClr val="tx1"/>
        </a:solidFill>
        <a:latin typeface="Arial" charset="0"/>
        <a:ea typeface="ＭＳ Ｐゴシック" charset="-128"/>
        <a:cs typeface="+mn-cs"/>
      </a:defRPr>
    </a:lvl4pPr>
    <a:lvl5pPr marL="1828800" algn="l" rtl="0" eaLnBrk="0" fontAlgn="base" hangingPunct="0">
      <a:spcBef>
        <a:spcPct val="30000"/>
      </a:spcBef>
      <a:spcAft>
        <a:spcPct val="0"/>
      </a:spcAft>
      <a:defRPr sz="1200" kern="1200">
        <a:solidFill>
          <a:schemeClr val="tx1"/>
        </a:solidFill>
        <a:latin typeface="Arial" charset="0"/>
        <a:ea typeface="ＭＳ Ｐゴシック" charset="-128"/>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a:defRPr/>
            </a:pPr>
            <a:fld id="{767B80FE-8965-4A94-A215-593E075C0351}" type="slidenum">
              <a:rPr lang="en-US" smtClean="0"/>
              <a:pPr>
                <a:defRPr/>
              </a:pPr>
              <a:t>3</a:t>
            </a:fld>
            <a:endParaRPr lang="en-US"/>
          </a:p>
        </p:txBody>
      </p:sp>
    </p:spTree>
    <p:extLst>
      <p:ext uri="{BB962C8B-B14F-4D97-AF65-F5344CB8AC3E}">
        <p14:creationId xmlns:p14="http://schemas.microsoft.com/office/powerpoint/2010/main" val="134186144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a:defRPr/>
            </a:pPr>
            <a:fld id="{767B80FE-8965-4A94-A215-593E075C0351}" type="slidenum">
              <a:rPr lang="en-US" smtClean="0"/>
              <a:pPr>
                <a:defRPr/>
              </a:pPr>
              <a:t>13</a:t>
            </a:fld>
            <a:endParaRPr lang="en-US"/>
          </a:p>
        </p:txBody>
      </p:sp>
    </p:spTree>
    <p:extLst>
      <p:ext uri="{BB962C8B-B14F-4D97-AF65-F5344CB8AC3E}">
        <p14:creationId xmlns:p14="http://schemas.microsoft.com/office/powerpoint/2010/main" val="127813385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a:defRPr/>
            </a:pPr>
            <a:fld id="{767B80FE-8965-4A94-A215-593E075C0351}" type="slidenum">
              <a:rPr lang="en-US" smtClean="0"/>
              <a:pPr>
                <a:defRPr/>
              </a:pPr>
              <a:t>14</a:t>
            </a:fld>
            <a:endParaRPr lang="en-US"/>
          </a:p>
        </p:txBody>
      </p:sp>
    </p:spTree>
    <p:extLst>
      <p:ext uri="{BB962C8B-B14F-4D97-AF65-F5344CB8AC3E}">
        <p14:creationId xmlns:p14="http://schemas.microsoft.com/office/powerpoint/2010/main" val="22776334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a:defRPr/>
            </a:pPr>
            <a:fld id="{767B80FE-8965-4A94-A215-593E075C0351}" type="slidenum">
              <a:rPr lang="en-US" smtClean="0"/>
              <a:pPr>
                <a:defRPr/>
              </a:pPr>
              <a:t>15</a:t>
            </a:fld>
            <a:endParaRPr lang="en-US"/>
          </a:p>
        </p:txBody>
      </p:sp>
    </p:spTree>
    <p:extLst>
      <p:ext uri="{BB962C8B-B14F-4D97-AF65-F5344CB8AC3E}">
        <p14:creationId xmlns:p14="http://schemas.microsoft.com/office/powerpoint/2010/main" val="298780387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GB"/>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GB"/>
              <a:t>Click to edit Master subtitle style</a:t>
            </a:r>
            <a:endParaRPr lang="en-US"/>
          </a:p>
        </p:txBody>
      </p:sp>
      <p:sp>
        <p:nvSpPr>
          <p:cNvPr id="4" name="Rectangle 4"/>
          <p:cNvSpPr>
            <a:spLocks noGrp="1" noChangeArrowheads="1"/>
          </p:cNvSpPr>
          <p:nvPr>
            <p:ph type="dt" sz="half" idx="10"/>
          </p:nvPr>
        </p:nvSpPr>
        <p:spPr>
          <a:ln/>
        </p:spPr>
        <p:txBody>
          <a:bodyPr/>
          <a:lstStyle>
            <a:lvl1pPr>
              <a:defRPr/>
            </a:lvl1pPr>
          </a:lstStyle>
          <a:p>
            <a:pPr>
              <a:defRPr/>
            </a:pPr>
            <a:r>
              <a:rPr lang="en-US" dirty="0"/>
              <a:t>May 2018</a:t>
            </a:r>
          </a:p>
        </p:txBody>
      </p:sp>
      <p:sp>
        <p:nvSpPr>
          <p:cNvPr id="5" name="Rectangle 5"/>
          <p:cNvSpPr>
            <a:spLocks noGrp="1" noChangeArrowheads="1"/>
          </p:cNvSpPr>
          <p:nvPr>
            <p:ph type="ftr" sz="quarter" idx="11"/>
          </p:nvPr>
        </p:nvSpPr>
        <p:spPr>
          <a:ln/>
        </p:spPr>
        <p:txBody>
          <a:bodyPr/>
          <a:lstStyle>
            <a:lvl1pPr>
              <a:defRPr/>
            </a:lvl1pPr>
          </a:lstStyle>
          <a:p>
            <a:pPr>
              <a:defRPr/>
            </a:pPr>
            <a:endParaRPr lang="en-US"/>
          </a:p>
        </p:txBody>
      </p:sp>
      <p:sp>
        <p:nvSpPr>
          <p:cNvPr id="6" name="Rectangle 6"/>
          <p:cNvSpPr>
            <a:spLocks noGrp="1" noChangeArrowheads="1"/>
          </p:cNvSpPr>
          <p:nvPr>
            <p:ph type="sldNum" sz="quarter" idx="12"/>
          </p:nvPr>
        </p:nvSpPr>
        <p:spPr>
          <a:ln/>
        </p:spPr>
        <p:txBody>
          <a:bodyPr/>
          <a:lstStyle>
            <a:lvl1pPr>
              <a:defRPr/>
            </a:lvl1pPr>
          </a:lstStyle>
          <a:p>
            <a:pPr>
              <a:defRPr/>
            </a:pPr>
            <a:fld id="{3B31732E-CDB6-4C69-AD7F-9CC24DA8763C}" type="slidenum">
              <a:rPr lang="en-US"/>
              <a:pPr>
                <a:defRPr/>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Rectangle 4"/>
          <p:cNvSpPr>
            <a:spLocks noGrp="1" noChangeArrowheads="1"/>
          </p:cNvSpPr>
          <p:nvPr>
            <p:ph type="dt" sz="half" idx="10"/>
          </p:nvPr>
        </p:nvSpPr>
        <p:spPr>
          <a:ln/>
        </p:spPr>
        <p:txBody>
          <a:bodyPr/>
          <a:lstStyle>
            <a:lvl1pPr>
              <a:defRPr/>
            </a:lvl1pPr>
          </a:lstStyle>
          <a:p>
            <a:pPr>
              <a:defRPr/>
            </a:pPr>
            <a:r>
              <a:rPr lang="en-US" dirty="0"/>
              <a:t>May </a:t>
            </a:r>
            <a:r>
              <a:rPr lang="is-IS" dirty="0"/>
              <a:t>2018</a:t>
            </a:r>
            <a:endParaRPr lang="en-US" dirty="0"/>
          </a:p>
        </p:txBody>
      </p:sp>
      <p:sp>
        <p:nvSpPr>
          <p:cNvPr id="5" name="Rectangle 5"/>
          <p:cNvSpPr>
            <a:spLocks noGrp="1" noChangeArrowheads="1"/>
          </p:cNvSpPr>
          <p:nvPr>
            <p:ph type="ftr" sz="quarter" idx="11"/>
          </p:nvPr>
        </p:nvSpPr>
        <p:spPr>
          <a:ln/>
        </p:spPr>
        <p:txBody>
          <a:bodyPr/>
          <a:lstStyle>
            <a:lvl1pPr>
              <a:defRPr/>
            </a:lvl1pPr>
          </a:lstStyle>
          <a:p>
            <a:pPr>
              <a:defRPr/>
            </a:pPr>
            <a:endParaRPr lang="en-US"/>
          </a:p>
        </p:txBody>
      </p:sp>
      <p:sp>
        <p:nvSpPr>
          <p:cNvPr id="6" name="Rectangle 6"/>
          <p:cNvSpPr>
            <a:spLocks noGrp="1" noChangeArrowheads="1"/>
          </p:cNvSpPr>
          <p:nvPr>
            <p:ph type="sldNum" sz="quarter" idx="12"/>
          </p:nvPr>
        </p:nvSpPr>
        <p:spPr>
          <a:ln/>
        </p:spPr>
        <p:txBody>
          <a:bodyPr/>
          <a:lstStyle>
            <a:lvl1pPr>
              <a:defRPr/>
            </a:lvl1pPr>
          </a:lstStyle>
          <a:p>
            <a:pPr>
              <a:defRPr/>
            </a:pPr>
            <a:fld id="{F9B58ED9-F24B-456E-8F06-513D0F32402A}" type="slidenum">
              <a:rPr lang="en-US"/>
              <a:pPr>
                <a:defRPr/>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GB"/>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GB"/>
              <a:t>Click to edit Master text styles</a:t>
            </a:r>
          </a:p>
        </p:txBody>
      </p:sp>
      <p:sp>
        <p:nvSpPr>
          <p:cNvPr id="4" name="Rectangle 4"/>
          <p:cNvSpPr>
            <a:spLocks noGrp="1" noChangeArrowheads="1"/>
          </p:cNvSpPr>
          <p:nvPr>
            <p:ph type="dt" sz="half" idx="10"/>
          </p:nvPr>
        </p:nvSpPr>
        <p:spPr>
          <a:ln/>
        </p:spPr>
        <p:txBody>
          <a:bodyPr/>
          <a:lstStyle>
            <a:lvl1pPr>
              <a:defRPr/>
            </a:lvl1pPr>
          </a:lstStyle>
          <a:p>
            <a:pPr>
              <a:defRPr/>
            </a:pPr>
            <a:r>
              <a:rPr lang="en-US" dirty="0"/>
              <a:t>May </a:t>
            </a:r>
            <a:r>
              <a:rPr lang="is-IS" dirty="0"/>
              <a:t>2018</a:t>
            </a:r>
            <a:endParaRPr lang="en-US" dirty="0"/>
          </a:p>
        </p:txBody>
      </p:sp>
      <p:sp>
        <p:nvSpPr>
          <p:cNvPr id="5" name="Rectangle 5"/>
          <p:cNvSpPr>
            <a:spLocks noGrp="1" noChangeArrowheads="1"/>
          </p:cNvSpPr>
          <p:nvPr>
            <p:ph type="ftr" sz="quarter" idx="11"/>
          </p:nvPr>
        </p:nvSpPr>
        <p:spPr>
          <a:ln/>
        </p:spPr>
        <p:txBody>
          <a:bodyPr/>
          <a:lstStyle>
            <a:lvl1pPr>
              <a:defRPr/>
            </a:lvl1pPr>
          </a:lstStyle>
          <a:p>
            <a:pPr>
              <a:defRPr/>
            </a:pPr>
            <a:endParaRPr lang="en-US"/>
          </a:p>
        </p:txBody>
      </p:sp>
      <p:sp>
        <p:nvSpPr>
          <p:cNvPr id="6" name="Rectangle 6"/>
          <p:cNvSpPr>
            <a:spLocks noGrp="1" noChangeArrowheads="1"/>
          </p:cNvSpPr>
          <p:nvPr>
            <p:ph type="sldNum" sz="quarter" idx="12"/>
          </p:nvPr>
        </p:nvSpPr>
        <p:spPr>
          <a:ln/>
        </p:spPr>
        <p:txBody>
          <a:bodyPr/>
          <a:lstStyle>
            <a:lvl1pPr>
              <a:defRPr/>
            </a:lvl1pPr>
          </a:lstStyle>
          <a:p>
            <a:pPr>
              <a:defRPr/>
            </a:pPr>
            <a:fld id="{CDE897A8-1EE1-49BF-8391-00226568BFB7}" type="slidenum">
              <a:rPr lang="en-US"/>
              <a:pPr>
                <a:defRPr/>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sz="half" idx="1"/>
          </p:nvPr>
        </p:nvSpPr>
        <p:spPr>
          <a:xfrm>
            <a:off x="685800" y="1981200"/>
            <a:ext cx="38100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4648200" y="1981200"/>
            <a:ext cx="38100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Rectangle 4"/>
          <p:cNvSpPr>
            <a:spLocks noGrp="1" noChangeArrowheads="1"/>
          </p:cNvSpPr>
          <p:nvPr>
            <p:ph type="dt" sz="half" idx="10"/>
          </p:nvPr>
        </p:nvSpPr>
        <p:spPr>
          <a:ln/>
        </p:spPr>
        <p:txBody>
          <a:bodyPr/>
          <a:lstStyle>
            <a:lvl1pPr>
              <a:defRPr/>
            </a:lvl1pPr>
          </a:lstStyle>
          <a:p>
            <a:pPr>
              <a:defRPr/>
            </a:pPr>
            <a:r>
              <a:rPr lang="en-US" dirty="0"/>
              <a:t>May </a:t>
            </a:r>
            <a:r>
              <a:rPr lang="is-IS" dirty="0"/>
              <a:t>2018</a:t>
            </a:r>
            <a:endParaRPr lang="en-US" dirty="0"/>
          </a:p>
        </p:txBody>
      </p:sp>
      <p:sp>
        <p:nvSpPr>
          <p:cNvPr id="6" name="Rectangle 5"/>
          <p:cNvSpPr>
            <a:spLocks noGrp="1" noChangeArrowheads="1"/>
          </p:cNvSpPr>
          <p:nvPr>
            <p:ph type="ftr" sz="quarter" idx="11"/>
          </p:nvPr>
        </p:nvSpPr>
        <p:spPr>
          <a:ln/>
        </p:spPr>
        <p:txBody>
          <a:bodyPr/>
          <a:lstStyle>
            <a:lvl1pPr>
              <a:defRPr/>
            </a:lvl1pPr>
          </a:lstStyle>
          <a:p>
            <a:pPr>
              <a:defRPr/>
            </a:pPr>
            <a:endParaRPr lang="en-US"/>
          </a:p>
        </p:txBody>
      </p:sp>
      <p:sp>
        <p:nvSpPr>
          <p:cNvPr id="7" name="Rectangle 6"/>
          <p:cNvSpPr>
            <a:spLocks noGrp="1" noChangeArrowheads="1"/>
          </p:cNvSpPr>
          <p:nvPr>
            <p:ph type="sldNum" sz="quarter" idx="12"/>
          </p:nvPr>
        </p:nvSpPr>
        <p:spPr>
          <a:ln/>
        </p:spPr>
        <p:txBody>
          <a:bodyPr/>
          <a:lstStyle>
            <a:lvl1pPr>
              <a:defRPr/>
            </a:lvl1pPr>
          </a:lstStyle>
          <a:p>
            <a:pPr>
              <a:defRPr/>
            </a:pPr>
            <a:fld id="{30F278F9-3221-4CC9-9303-7F8F74DBD204}" type="slidenum">
              <a:rPr lang="en-US"/>
              <a:pPr>
                <a:defRPr/>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GB"/>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Rectangle 4"/>
          <p:cNvSpPr>
            <a:spLocks noGrp="1" noChangeArrowheads="1"/>
          </p:cNvSpPr>
          <p:nvPr>
            <p:ph type="dt" sz="half" idx="10"/>
          </p:nvPr>
        </p:nvSpPr>
        <p:spPr>
          <a:ln/>
        </p:spPr>
        <p:txBody>
          <a:bodyPr/>
          <a:lstStyle>
            <a:lvl1pPr>
              <a:defRPr/>
            </a:lvl1pPr>
          </a:lstStyle>
          <a:p>
            <a:pPr>
              <a:defRPr/>
            </a:pPr>
            <a:r>
              <a:rPr lang="en-US" dirty="0"/>
              <a:t>May </a:t>
            </a:r>
            <a:r>
              <a:rPr lang="is-IS" dirty="0"/>
              <a:t>2018</a:t>
            </a:r>
            <a:endParaRPr lang="en-US" dirty="0"/>
          </a:p>
        </p:txBody>
      </p:sp>
      <p:sp>
        <p:nvSpPr>
          <p:cNvPr id="8" name="Rectangle 5"/>
          <p:cNvSpPr>
            <a:spLocks noGrp="1" noChangeArrowheads="1"/>
          </p:cNvSpPr>
          <p:nvPr>
            <p:ph type="ftr" sz="quarter" idx="11"/>
          </p:nvPr>
        </p:nvSpPr>
        <p:spPr>
          <a:ln/>
        </p:spPr>
        <p:txBody>
          <a:bodyPr/>
          <a:lstStyle>
            <a:lvl1pPr>
              <a:defRPr/>
            </a:lvl1pPr>
          </a:lstStyle>
          <a:p>
            <a:pPr>
              <a:defRPr/>
            </a:pPr>
            <a:endParaRPr lang="en-US"/>
          </a:p>
        </p:txBody>
      </p:sp>
      <p:sp>
        <p:nvSpPr>
          <p:cNvPr id="9" name="Rectangle 6"/>
          <p:cNvSpPr>
            <a:spLocks noGrp="1" noChangeArrowheads="1"/>
          </p:cNvSpPr>
          <p:nvPr>
            <p:ph type="sldNum" sz="quarter" idx="12"/>
          </p:nvPr>
        </p:nvSpPr>
        <p:spPr>
          <a:ln/>
        </p:spPr>
        <p:txBody>
          <a:bodyPr/>
          <a:lstStyle>
            <a:lvl1pPr>
              <a:defRPr/>
            </a:lvl1pPr>
          </a:lstStyle>
          <a:p>
            <a:pPr>
              <a:defRPr/>
            </a:pPr>
            <a:fld id="{9CCD683B-C355-474E-9BF3-36937E8F6F2F}" type="slidenum">
              <a:rPr lang="en-US"/>
              <a:pPr>
                <a:defRPr/>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Rectangle 4"/>
          <p:cNvSpPr>
            <a:spLocks noGrp="1" noChangeArrowheads="1"/>
          </p:cNvSpPr>
          <p:nvPr>
            <p:ph type="dt" sz="half" idx="10"/>
          </p:nvPr>
        </p:nvSpPr>
        <p:spPr>
          <a:ln/>
        </p:spPr>
        <p:txBody>
          <a:bodyPr/>
          <a:lstStyle>
            <a:lvl1pPr>
              <a:defRPr/>
            </a:lvl1pPr>
          </a:lstStyle>
          <a:p>
            <a:pPr>
              <a:defRPr/>
            </a:pPr>
            <a:r>
              <a:rPr lang="en-US" dirty="0"/>
              <a:t>May </a:t>
            </a:r>
            <a:r>
              <a:rPr lang="is-IS" dirty="0"/>
              <a:t>2018</a:t>
            </a:r>
            <a:endParaRPr lang="en-US" dirty="0"/>
          </a:p>
        </p:txBody>
      </p:sp>
      <p:sp>
        <p:nvSpPr>
          <p:cNvPr id="4" name="Rectangle 5"/>
          <p:cNvSpPr>
            <a:spLocks noGrp="1" noChangeArrowheads="1"/>
          </p:cNvSpPr>
          <p:nvPr>
            <p:ph type="ftr" sz="quarter" idx="11"/>
          </p:nvPr>
        </p:nvSpPr>
        <p:spPr>
          <a:ln/>
        </p:spPr>
        <p:txBody>
          <a:bodyPr/>
          <a:lstStyle>
            <a:lvl1pPr>
              <a:defRPr/>
            </a:lvl1pPr>
          </a:lstStyle>
          <a:p>
            <a:pPr>
              <a:defRPr/>
            </a:pPr>
            <a:endParaRPr lang="en-US"/>
          </a:p>
        </p:txBody>
      </p:sp>
      <p:sp>
        <p:nvSpPr>
          <p:cNvPr id="5" name="Rectangle 6"/>
          <p:cNvSpPr>
            <a:spLocks noGrp="1" noChangeArrowheads="1"/>
          </p:cNvSpPr>
          <p:nvPr>
            <p:ph type="sldNum" sz="quarter" idx="12"/>
          </p:nvPr>
        </p:nvSpPr>
        <p:spPr>
          <a:ln/>
        </p:spPr>
        <p:txBody>
          <a:bodyPr/>
          <a:lstStyle>
            <a:lvl1pPr>
              <a:defRPr/>
            </a:lvl1pPr>
          </a:lstStyle>
          <a:p>
            <a:pPr>
              <a:defRPr/>
            </a:pPr>
            <a:fld id="{E70997CF-4134-4E19-8E48-0D051C340FB6}" type="slidenum">
              <a:rPr lang="en-US"/>
              <a:pPr>
                <a:defRPr/>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ln/>
        </p:spPr>
        <p:txBody>
          <a:bodyPr/>
          <a:lstStyle>
            <a:lvl1pPr>
              <a:defRPr/>
            </a:lvl1pPr>
          </a:lstStyle>
          <a:p>
            <a:pPr>
              <a:defRPr/>
            </a:pPr>
            <a:r>
              <a:rPr lang="en-US" dirty="0"/>
              <a:t>May 2018</a:t>
            </a:r>
          </a:p>
        </p:txBody>
      </p:sp>
      <p:sp>
        <p:nvSpPr>
          <p:cNvPr id="3" name="Rectangle 5"/>
          <p:cNvSpPr>
            <a:spLocks noGrp="1" noChangeArrowheads="1"/>
          </p:cNvSpPr>
          <p:nvPr>
            <p:ph type="ftr" sz="quarter" idx="11"/>
          </p:nvPr>
        </p:nvSpPr>
        <p:spPr>
          <a:ln/>
        </p:spPr>
        <p:txBody>
          <a:bodyPr/>
          <a:lstStyle>
            <a:lvl1pPr>
              <a:defRPr/>
            </a:lvl1pPr>
          </a:lstStyle>
          <a:p>
            <a:pPr>
              <a:defRPr/>
            </a:pPr>
            <a:endParaRPr lang="en-US"/>
          </a:p>
        </p:txBody>
      </p:sp>
      <p:sp>
        <p:nvSpPr>
          <p:cNvPr id="4" name="Rectangle 6"/>
          <p:cNvSpPr>
            <a:spLocks noGrp="1" noChangeArrowheads="1"/>
          </p:cNvSpPr>
          <p:nvPr>
            <p:ph type="sldNum" sz="quarter" idx="12"/>
          </p:nvPr>
        </p:nvSpPr>
        <p:spPr>
          <a:ln/>
        </p:spPr>
        <p:txBody>
          <a:bodyPr/>
          <a:lstStyle>
            <a:lvl1pPr>
              <a:defRPr/>
            </a:lvl1pPr>
          </a:lstStyle>
          <a:p>
            <a:pPr>
              <a:defRPr/>
            </a:pPr>
            <a:fld id="{328D6EF7-989F-4747-B9AF-B27F419AC70E}" type="slidenum">
              <a:rPr lang="en-US"/>
              <a:pPr>
                <a:defRPr/>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GB"/>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r>
              <a:rPr lang="en-US" dirty="0"/>
              <a:t>May </a:t>
            </a:r>
            <a:r>
              <a:rPr lang="is-IS" dirty="0"/>
              <a:t>2018</a:t>
            </a:r>
            <a:endParaRPr lang="en-US" dirty="0"/>
          </a:p>
        </p:txBody>
      </p:sp>
      <p:sp>
        <p:nvSpPr>
          <p:cNvPr id="6" name="Rectangle 5"/>
          <p:cNvSpPr>
            <a:spLocks noGrp="1" noChangeArrowheads="1"/>
          </p:cNvSpPr>
          <p:nvPr>
            <p:ph type="ftr" sz="quarter" idx="11"/>
          </p:nvPr>
        </p:nvSpPr>
        <p:spPr>
          <a:ln/>
        </p:spPr>
        <p:txBody>
          <a:bodyPr/>
          <a:lstStyle>
            <a:lvl1pPr>
              <a:defRPr/>
            </a:lvl1pPr>
          </a:lstStyle>
          <a:p>
            <a:pPr>
              <a:defRPr/>
            </a:pPr>
            <a:endParaRPr lang="en-US"/>
          </a:p>
        </p:txBody>
      </p:sp>
      <p:sp>
        <p:nvSpPr>
          <p:cNvPr id="7" name="Rectangle 6"/>
          <p:cNvSpPr>
            <a:spLocks noGrp="1" noChangeArrowheads="1"/>
          </p:cNvSpPr>
          <p:nvPr>
            <p:ph type="sldNum" sz="quarter" idx="12"/>
          </p:nvPr>
        </p:nvSpPr>
        <p:spPr>
          <a:ln/>
        </p:spPr>
        <p:txBody>
          <a:bodyPr/>
          <a:lstStyle>
            <a:lvl1pPr>
              <a:defRPr/>
            </a:lvl1pPr>
          </a:lstStyle>
          <a:p>
            <a:pPr>
              <a:defRPr/>
            </a:pPr>
            <a:fld id="{B1C03DBA-8280-4935-A19E-233B4E6F48A1}" type="slidenum">
              <a:rPr lang="en-US"/>
              <a:pPr>
                <a:defRPr/>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GB"/>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r>
              <a:rPr lang="en-US" dirty="0"/>
              <a:t>May </a:t>
            </a:r>
            <a:r>
              <a:rPr lang="is-IS" dirty="0"/>
              <a:t>2018</a:t>
            </a:r>
            <a:endParaRPr lang="en-US" dirty="0"/>
          </a:p>
        </p:txBody>
      </p:sp>
      <p:sp>
        <p:nvSpPr>
          <p:cNvPr id="6" name="Rectangle 5"/>
          <p:cNvSpPr>
            <a:spLocks noGrp="1" noChangeArrowheads="1"/>
          </p:cNvSpPr>
          <p:nvPr>
            <p:ph type="ftr" sz="quarter" idx="11"/>
          </p:nvPr>
        </p:nvSpPr>
        <p:spPr>
          <a:ln/>
        </p:spPr>
        <p:txBody>
          <a:bodyPr/>
          <a:lstStyle>
            <a:lvl1pPr>
              <a:defRPr/>
            </a:lvl1pPr>
          </a:lstStyle>
          <a:p>
            <a:pPr>
              <a:defRPr/>
            </a:pPr>
            <a:endParaRPr lang="en-US"/>
          </a:p>
        </p:txBody>
      </p:sp>
      <p:sp>
        <p:nvSpPr>
          <p:cNvPr id="7" name="Rectangle 6"/>
          <p:cNvSpPr>
            <a:spLocks noGrp="1" noChangeArrowheads="1"/>
          </p:cNvSpPr>
          <p:nvPr>
            <p:ph type="sldNum" sz="quarter" idx="12"/>
          </p:nvPr>
        </p:nvSpPr>
        <p:spPr>
          <a:ln/>
        </p:spPr>
        <p:txBody>
          <a:bodyPr/>
          <a:lstStyle>
            <a:lvl1pPr>
              <a:defRPr/>
            </a:lvl1pPr>
          </a:lstStyle>
          <a:p>
            <a:pPr>
              <a:defRPr/>
            </a:pPr>
            <a:fld id="{4256BD0A-0762-4ED2-845E-5481785AE323}" type="slidenum">
              <a:rPr lang="en-US"/>
              <a:pPr>
                <a:defRPr/>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Rectangle 4"/>
          <p:cNvSpPr>
            <a:spLocks noGrp="1" noChangeArrowheads="1"/>
          </p:cNvSpPr>
          <p:nvPr>
            <p:ph type="dt" sz="half" idx="10"/>
          </p:nvPr>
        </p:nvSpPr>
        <p:spPr>
          <a:ln/>
        </p:spPr>
        <p:txBody>
          <a:bodyPr/>
          <a:lstStyle>
            <a:lvl1pPr>
              <a:defRPr/>
            </a:lvl1pPr>
          </a:lstStyle>
          <a:p>
            <a:pPr>
              <a:defRPr/>
            </a:pPr>
            <a:r>
              <a:rPr lang="en-US" dirty="0"/>
              <a:t>May </a:t>
            </a:r>
            <a:r>
              <a:rPr lang="is-IS" dirty="0"/>
              <a:t>2018</a:t>
            </a:r>
            <a:endParaRPr lang="en-US" dirty="0"/>
          </a:p>
        </p:txBody>
      </p:sp>
      <p:sp>
        <p:nvSpPr>
          <p:cNvPr id="5" name="Rectangle 5"/>
          <p:cNvSpPr>
            <a:spLocks noGrp="1" noChangeArrowheads="1"/>
          </p:cNvSpPr>
          <p:nvPr>
            <p:ph type="ftr" sz="quarter" idx="11"/>
          </p:nvPr>
        </p:nvSpPr>
        <p:spPr>
          <a:ln/>
        </p:spPr>
        <p:txBody>
          <a:bodyPr/>
          <a:lstStyle>
            <a:lvl1pPr>
              <a:defRPr/>
            </a:lvl1pPr>
          </a:lstStyle>
          <a:p>
            <a:pPr>
              <a:defRPr/>
            </a:pPr>
            <a:endParaRPr lang="en-US"/>
          </a:p>
        </p:txBody>
      </p:sp>
      <p:sp>
        <p:nvSpPr>
          <p:cNvPr id="6" name="Rectangle 6"/>
          <p:cNvSpPr>
            <a:spLocks noGrp="1" noChangeArrowheads="1"/>
          </p:cNvSpPr>
          <p:nvPr>
            <p:ph type="sldNum" sz="quarter" idx="12"/>
          </p:nvPr>
        </p:nvSpPr>
        <p:spPr>
          <a:ln/>
        </p:spPr>
        <p:txBody>
          <a:bodyPr/>
          <a:lstStyle>
            <a:lvl1pPr>
              <a:defRPr/>
            </a:lvl1pPr>
          </a:lstStyle>
          <a:p>
            <a:pPr>
              <a:defRPr/>
            </a:pPr>
            <a:fld id="{AFEB6B69-4418-4B43-ADB7-56A37ACAEAD6}" type="slidenum">
              <a:rPr lang="en-US"/>
              <a:pPr>
                <a:defRPr/>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15100" y="609600"/>
            <a:ext cx="1943100" cy="5486400"/>
          </a:xfrm>
        </p:spPr>
        <p:txBody>
          <a:bodyPr vert="eaVert"/>
          <a:lstStyle/>
          <a:p>
            <a:r>
              <a:rPr lang="en-GB"/>
              <a:t>Click to edit Master title style</a:t>
            </a:r>
            <a:endParaRPr lang="en-US"/>
          </a:p>
        </p:txBody>
      </p:sp>
      <p:sp>
        <p:nvSpPr>
          <p:cNvPr id="3" name="Vertical Text Placeholder 2"/>
          <p:cNvSpPr>
            <a:spLocks noGrp="1"/>
          </p:cNvSpPr>
          <p:nvPr>
            <p:ph type="body" orient="vert" idx="1"/>
          </p:nvPr>
        </p:nvSpPr>
        <p:spPr>
          <a:xfrm>
            <a:off x="685800" y="609600"/>
            <a:ext cx="5676900" cy="548640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Rectangle 4"/>
          <p:cNvSpPr>
            <a:spLocks noGrp="1" noChangeArrowheads="1"/>
          </p:cNvSpPr>
          <p:nvPr>
            <p:ph type="dt" sz="half" idx="10"/>
          </p:nvPr>
        </p:nvSpPr>
        <p:spPr>
          <a:ln/>
        </p:spPr>
        <p:txBody>
          <a:bodyPr/>
          <a:lstStyle>
            <a:lvl1pPr>
              <a:defRPr/>
            </a:lvl1pPr>
          </a:lstStyle>
          <a:p>
            <a:pPr>
              <a:defRPr/>
            </a:pPr>
            <a:r>
              <a:rPr lang="en-US" dirty="0"/>
              <a:t>May </a:t>
            </a:r>
            <a:r>
              <a:rPr lang="is-IS" dirty="0"/>
              <a:t>2018</a:t>
            </a:r>
            <a:endParaRPr lang="en-US" dirty="0"/>
          </a:p>
        </p:txBody>
      </p:sp>
      <p:sp>
        <p:nvSpPr>
          <p:cNvPr id="5" name="Rectangle 5"/>
          <p:cNvSpPr>
            <a:spLocks noGrp="1" noChangeArrowheads="1"/>
          </p:cNvSpPr>
          <p:nvPr>
            <p:ph type="ftr" sz="quarter" idx="11"/>
          </p:nvPr>
        </p:nvSpPr>
        <p:spPr>
          <a:ln/>
        </p:spPr>
        <p:txBody>
          <a:bodyPr/>
          <a:lstStyle>
            <a:lvl1pPr>
              <a:defRPr/>
            </a:lvl1pPr>
          </a:lstStyle>
          <a:p>
            <a:pPr>
              <a:defRPr/>
            </a:pPr>
            <a:endParaRPr lang="en-US"/>
          </a:p>
        </p:txBody>
      </p:sp>
      <p:sp>
        <p:nvSpPr>
          <p:cNvPr id="6" name="Rectangle 6"/>
          <p:cNvSpPr>
            <a:spLocks noGrp="1" noChangeArrowheads="1"/>
          </p:cNvSpPr>
          <p:nvPr>
            <p:ph type="sldNum" sz="quarter" idx="12"/>
          </p:nvPr>
        </p:nvSpPr>
        <p:spPr>
          <a:ln/>
        </p:spPr>
        <p:txBody>
          <a:bodyPr/>
          <a:lstStyle>
            <a:lvl1pPr>
              <a:defRPr/>
            </a:lvl1pPr>
          </a:lstStyle>
          <a:p>
            <a:pPr>
              <a:defRPr/>
            </a:pPr>
            <a:fld id="{7A703802-4623-4653-86BA-0F933F388A63}" type="slidenum">
              <a:rPr lang="en-US"/>
              <a:pPr>
                <a:defRPr/>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026" name="Rectangle 2"/>
          <p:cNvSpPr>
            <a:spLocks noGrp="1" noChangeArrowheads="1"/>
          </p:cNvSpPr>
          <p:nvPr>
            <p:ph type="title"/>
          </p:nvPr>
        </p:nvSpPr>
        <p:spPr bwMode="auto">
          <a:xfrm>
            <a:off x="685800" y="609600"/>
            <a:ext cx="7772400" cy="11430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US"/>
              <a:t>Click to edit Master title style</a:t>
            </a:r>
          </a:p>
        </p:txBody>
      </p:sp>
      <p:sp>
        <p:nvSpPr>
          <p:cNvPr id="1027" name="Rectangle 3"/>
          <p:cNvSpPr>
            <a:spLocks noGrp="1" noChangeArrowheads="1"/>
          </p:cNvSpPr>
          <p:nvPr>
            <p:ph type="body" idx="1"/>
          </p:nvPr>
        </p:nvSpPr>
        <p:spPr bwMode="auto">
          <a:xfrm>
            <a:off x="685800" y="1981200"/>
            <a:ext cx="7772400" cy="4114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28" name="Rectangle 4"/>
          <p:cNvSpPr>
            <a:spLocks noGrp="1" noChangeArrowheads="1"/>
          </p:cNvSpPr>
          <p:nvPr>
            <p:ph type="dt" sz="half" idx="2"/>
          </p:nvPr>
        </p:nvSpPr>
        <p:spPr bwMode="auto">
          <a:xfrm>
            <a:off x="685800" y="6248400"/>
            <a:ext cx="1905000" cy="4572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lvl1pPr eaLnBrk="0" hangingPunct="0">
              <a:defRPr sz="1400">
                <a:latin typeface="Arial" charset="0"/>
                <a:ea typeface="ＭＳ Ｐゴシック" charset="-128"/>
                <a:cs typeface="ＭＳ Ｐゴシック" charset="-128"/>
              </a:defRPr>
            </a:lvl1pPr>
          </a:lstStyle>
          <a:p>
            <a:pPr>
              <a:defRPr/>
            </a:pPr>
            <a:r>
              <a:rPr lang="en-US" dirty="0"/>
              <a:t>May </a:t>
            </a:r>
            <a:r>
              <a:rPr lang="is-IS" dirty="0"/>
              <a:t>2018</a:t>
            </a:r>
            <a:endParaRPr lang="en-US" dirty="0"/>
          </a:p>
        </p:txBody>
      </p:sp>
      <p:sp>
        <p:nvSpPr>
          <p:cNvPr id="1029" name="Rectangle 5"/>
          <p:cNvSpPr>
            <a:spLocks noGrp="1" noChangeArrowheads="1"/>
          </p:cNvSpPr>
          <p:nvPr>
            <p:ph type="ftr" sz="quarter" idx="3"/>
          </p:nvPr>
        </p:nvSpPr>
        <p:spPr bwMode="auto">
          <a:xfrm>
            <a:off x="3124200" y="6248400"/>
            <a:ext cx="2895600" cy="4572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lvl1pPr algn="ctr" eaLnBrk="0" hangingPunct="0">
              <a:defRPr sz="1400">
                <a:latin typeface="Arial" charset="0"/>
                <a:ea typeface="ＭＳ Ｐゴシック" charset="-128"/>
                <a:cs typeface="ＭＳ Ｐゴシック" charset="-128"/>
              </a:defRPr>
            </a:lvl1pPr>
          </a:lstStyle>
          <a:p>
            <a:pPr>
              <a:defRPr/>
            </a:pPr>
            <a:endParaRPr lang="en-US"/>
          </a:p>
        </p:txBody>
      </p:sp>
      <p:sp>
        <p:nvSpPr>
          <p:cNvPr id="1030" name="Rectangle 6"/>
          <p:cNvSpPr>
            <a:spLocks noGrp="1" noChangeArrowheads="1"/>
          </p:cNvSpPr>
          <p:nvPr>
            <p:ph type="sldNum" sz="quarter" idx="4"/>
          </p:nvPr>
        </p:nvSpPr>
        <p:spPr bwMode="auto">
          <a:xfrm>
            <a:off x="6553200" y="6248400"/>
            <a:ext cx="1905000" cy="4572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lvl1pPr algn="r" eaLnBrk="0" hangingPunct="0">
              <a:defRPr sz="1400">
                <a:latin typeface="Arial" charset="0"/>
                <a:ea typeface="ＭＳ Ｐゴシック" charset="-128"/>
                <a:cs typeface="ＭＳ Ｐゴシック" charset="-128"/>
              </a:defRPr>
            </a:lvl1pPr>
          </a:lstStyle>
          <a:p>
            <a:pPr>
              <a:defRPr/>
            </a:pPr>
            <a:fld id="{C62A5461-36C2-4A05-9155-527610E58292}" type="slidenum">
              <a:rPr lang="en-US"/>
              <a:pPr>
                <a:defRPr/>
              </a:pPr>
              <a:t>‹#›</a:t>
            </a:fld>
            <a:endParaRPr lang="en-US"/>
          </a:p>
        </p:txBody>
      </p:sp>
    </p:spTree>
  </p:cSld>
  <p:clrMap bg1="lt1" tx1="dk1" bg2="lt2" tx2="dk2" accent1="accent1" accent2="accent2" accent3="accent3" accent4="accent4" accent5="accent5" accent6="accent6" hlink="hlink" folHlink="folHlink"/>
  <p:sldLayoutIdLst>
    <p:sldLayoutId id="2147483659" r:id="rId1"/>
    <p:sldLayoutId id="2147483658" r:id="rId2"/>
    <p:sldLayoutId id="2147483657" r:id="rId3"/>
    <p:sldLayoutId id="2147483656" r:id="rId4"/>
    <p:sldLayoutId id="2147483655" r:id="rId5"/>
    <p:sldLayoutId id="2147483654" r:id="rId6"/>
    <p:sldLayoutId id="2147483653" r:id="rId7"/>
    <p:sldLayoutId id="2147483652" r:id="rId8"/>
    <p:sldLayoutId id="2147483651" r:id="rId9"/>
    <p:sldLayoutId id="2147483650" r:id="rId10"/>
    <p:sldLayoutId id="2147483649" r:id="rId11"/>
  </p:sldLayoutIdLst>
  <p:hf hdr="0" ftr="0"/>
  <p:txStyles>
    <p:titleStyle>
      <a:lvl1pPr algn="ctr" rtl="0" eaLnBrk="0" fontAlgn="base" hangingPunct="0">
        <a:spcBef>
          <a:spcPct val="0"/>
        </a:spcBef>
        <a:spcAft>
          <a:spcPct val="0"/>
        </a:spcAft>
        <a:defRPr sz="44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Arial" charset="0"/>
          <a:ea typeface="ＭＳ Ｐゴシック" charset="-128"/>
          <a:cs typeface="ＭＳ Ｐゴシック" charset="-128"/>
        </a:defRPr>
      </a:lvl2pPr>
      <a:lvl3pPr algn="ctr" rtl="0" eaLnBrk="0" fontAlgn="base" hangingPunct="0">
        <a:spcBef>
          <a:spcPct val="0"/>
        </a:spcBef>
        <a:spcAft>
          <a:spcPct val="0"/>
        </a:spcAft>
        <a:defRPr sz="4400">
          <a:solidFill>
            <a:schemeClr val="tx2"/>
          </a:solidFill>
          <a:latin typeface="Arial" charset="0"/>
          <a:ea typeface="ＭＳ Ｐゴシック" charset="-128"/>
          <a:cs typeface="ＭＳ Ｐゴシック" charset="-128"/>
        </a:defRPr>
      </a:lvl3pPr>
      <a:lvl4pPr algn="ctr" rtl="0" eaLnBrk="0" fontAlgn="base" hangingPunct="0">
        <a:spcBef>
          <a:spcPct val="0"/>
        </a:spcBef>
        <a:spcAft>
          <a:spcPct val="0"/>
        </a:spcAft>
        <a:defRPr sz="4400">
          <a:solidFill>
            <a:schemeClr val="tx2"/>
          </a:solidFill>
          <a:latin typeface="Arial" charset="0"/>
          <a:ea typeface="ＭＳ Ｐゴシック" charset="-128"/>
          <a:cs typeface="ＭＳ Ｐゴシック" charset="-128"/>
        </a:defRPr>
      </a:lvl4pPr>
      <a:lvl5pPr algn="ctr" rtl="0" eaLnBrk="0" fontAlgn="base" hangingPunct="0">
        <a:spcBef>
          <a:spcPct val="0"/>
        </a:spcBef>
        <a:spcAft>
          <a:spcPct val="0"/>
        </a:spcAft>
        <a:defRPr sz="4400">
          <a:solidFill>
            <a:schemeClr val="tx2"/>
          </a:solidFill>
          <a:latin typeface="Arial" charset="0"/>
          <a:ea typeface="ＭＳ Ｐゴシック" charset="-128"/>
          <a:cs typeface="ＭＳ Ｐゴシック" charset="-128"/>
        </a:defRPr>
      </a:lvl5pPr>
      <a:lvl6pPr marL="457200" algn="ctr" rtl="0" fontAlgn="base">
        <a:spcBef>
          <a:spcPct val="0"/>
        </a:spcBef>
        <a:spcAft>
          <a:spcPct val="0"/>
        </a:spcAft>
        <a:defRPr sz="4400">
          <a:solidFill>
            <a:schemeClr val="tx2"/>
          </a:solidFill>
          <a:latin typeface="Arial" charset="0"/>
          <a:ea typeface="ＭＳ Ｐゴシック" charset="-128"/>
          <a:cs typeface="ＭＳ Ｐゴシック" charset="-128"/>
        </a:defRPr>
      </a:lvl6pPr>
      <a:lvl7pPr marL="914400" algn="ctr" rtl="0" fontAlgn="base">
        <a:spcBef>
          <a:spcPct val="0"/>
        </a:spcBef>
        <a:spcAft>
          <a:spcPct val="0"/>
        </a:spcAft>
        <a:defRPr sz="4400">
          <a:solidFill>
            <a:schemeClr val="tx2"/>
          </a:solidFill>
          <a:latin typeface="Arial" charset="0"/>
          <a:ea typeface="ＭＳ Ｐゴシック" charset="-128"/>
          <a:cs typeface="ＭＳ Ｐゴシック" charset="-128"/>
        </a:defRPr>
      </a:lvl7pPr>
      <a:lvl8pPr marL="1371600" algn="ctr" rtl="0" fontAlgn="base">
        <a:spcBef>
          <a:spcPct val="0"/>
        </a:spcBef>
        <a:spcAft>
          <a:spcPct val="0"/>
        </a:spcAft>
        <a:defRPr sz="4400">
          <a:solidFill>
            <a:schemeClr val="tx2"/>
          </a:solidFill>
          <a:latin typeface="Arial" charset="0"/>
          <a:ea typeface="ＭＳ Ｐゴシック" charset="-128"/>
          <a:cs typeface="ＭＳ Ｐゴシック" charset="-128"/>
        </a:defRPr>
      </a:lvl8pPr>
      <a:lvl9pPr marL="1828800" algn="ctr" rtl="0" fontAlgn="base">
        <a:spcBef>
          <a:spcPct val="0"/>
        </a:spcBef>
        <a:spcAft>
          <a:spcPct val="0"/>
        </a:spcAft>
        <a:defRPr sz="4400">
          <a:solidFill>
            <a:schemeClr val="tx2"/>
          </a:solidFill>
          <a:latin typeface="Arial" charset="0"/>
          <a:ea typeface="ＭＳ Ｐゴシック" charset="-128"/>
          <a:cs typeface="ＭＳ Ｐゴシック" charset="-128"/>
        </a:defRPr>
      </a:lvl9pPr>
    </p:titleStyle>
    <p:body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ea typeface="+mn-ea"/>
        </a:defRPr>
      </a:lvl2pPr>
      <a:lvl3pPr marL="1143000" indent="-228600" algn="l" rtl="0" eaLnBrk="0" fontAlgn="base" hangingPunct="0">
        <a:spcBef>
          <a:spcPct val="20000"/>
        </a:spcBef>
        <a:spcAft>
          <a:spcPct val="0"/>
        </a:spcAft>
        <a:buChar char="•"/>
        <a:defRPr sz="2400">
          <a:solidFill>
            <a:schemeClr val="tx1"/>
          </a:solidFill>
          <a:latin typeface="+mn-lt"/>
          <a:ea typeface="+mn-ea"/>
        </a:defRPr>
      </a:lvl3pPr>
      <a:lvl4pPr marL="1600200" indent="-228600" algn="l" rtl="0" eaLnBrk="0" fontAlgn="base" hangingPunct="0">
        <a:spcBef>
          <a:spcPct val="20000"/>
        </a:spcBef>
        <a:spcAft>
          <a:spcPct val="0"/>
        </a:spcAft>
        <a:buChar char="–"/>
        <a:defRPr sz="2000">
          <a:solidFill>
            <a:schemeClr val="tx1"/>
          </a:solidFill>
          <a:latin typeface="+mn-lt"/>
          <a:ea typeface="+mn-ea"/>
        </a:defRPr>
      </a:lvl4pPr>
      <a:lvl5pPr marL="2057400" indent="-228600" algn="l" rtl="0" eaLnBrk="0" fontAlgn="base" hangingPunct="0">
        <a:spcBef>
          <a:spcPct val="20000"/>
        </a:spcBef>
        <a:spcAft>
          <a:spcPct val="0"/>
        </a:spcAft>
        <a:buChar char="»"/>
        <a:defRPr sz="2000">
          <a:solidFill>
            <a:schemeClr val="tx1"/>
          </a:solidFill>
          <a:latin typeface="+mn-lt"/>
          <a:ea typeface="+mn-ea"/>
        </a:defRPr>
      </a:lvl5pPr>
      <a:lvl6pPr marL="2514600" indent="-228600" algn="l" rtl="0" fontAlgn="base">
        <a:spcBef>
          <a:spcPct val="20000"/>
        </a:spcBef>
        <a:spcAft>
          <a:spcPct val="0"/>
        </a:spcAft>
        <a:buChar char="»"/>
        <a:defRPr sz="2000">
          <a:solidFill>
            <a:schemeClr val="tx1"/>
          </a:solidFill>
          <a:latin typeface="+mn-lt"/>
          <a:ea typeface="+mn-ea"/>
        </a:defRPr>
      </a:lvl6pPr>
      <a:lvl7pPr marL="2971800" indent="-228600" algn="l" rtl="0" fontAlgn="base">
        <a:spcBef>
          <a:spcPct val="20000"/>
        </a:spcBef>
        <a:spcAft>
          <a:spcPct val="0"/>
        </a:spcAft>
        <a:buChar char="»"/>
        <a:defRPr sz="2000">
          <a:solidFill>
            <a:schemeClr val="tx1"/>
          </a:solidFill>
          <a:latin typeface="+mn-lt"/>
          <a:ea typeface="+mn-ea"/>
        </a:defRPr>
      </a:lvl7pPr>
      <a:lvl8pPr marL="3429000" indent="-228600" algn="l" rtl="0" fontAlgn="base">
        <a:spcBef>
          <a:spcPct val="20000"/>
        </a:spcBef>
        <a:spcAft>
          <a:spcPct val="0"/>
        </a:spcAft>
        <a:buChar char="»"/>
        <a:defRPr sz="2000">
          <a:solidFill>
            <a:schemeClr val="tx1"/>
          </a:solidFill>
          <a:latin typeface="+mn-lt"/>
          <a:ea typeface="+mn-ea"/>
        </a:defRPr>
      </a:lvl8pPr>
      <a:lvl9pPr marL="3886200" indent="-228600" algn="l" rtl="0" fontAlgn="base">
        <a:spcBef>
          <a:spcPct val="20000"/>
        </a:spcBef>
        <a:spcAft>
          <a:spcPct val="0"/>
        </a:spcAft>
        <a:buChar char="»"/>
        <a:defRPr sz="2000">
          <a:solidFill>
            <a:schemeClr val="tx1"/>
          </a:solidFill>
          <a:latin typeface="+mn-lt"/>
          <a:ea typeface="+mn-ea"/>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FFFBA5"/>
        </a:solidFill>
        <a:effectLst/>
      </p:bgPr>
    </p:bg>
    <p:spTree>
      <p:nvGrpSpPr>
        <p:cNvPr id="1" name=""/>
        <p:cNvGrpSpPr/>
        <p:nvPr/>
      </p:nvGrpSpPr>
      <p:grpSpPr>
        <a:xfrm>
          <a:off x="0" y="0"/>
          <a:ext cx="0" cy="0"/>
          <a:chOff x="0" y="0"/>
          <a:chExt cx="0" cy="0"/>
        </a:xfrm>
      </p:grpSpPr>
      <p:sp>
        <p:nvSpPr>
          <p:cNvPr id="14337" name="Date Placeholder 3"/>
          <p:cNvSpPr>
            <a:spLocks noGrp="1"/>
          </p:cNvSpPr>
          <p:nvPr>
            <p:ph type="dt" sz="quarter" idx="10"/>
          </p:nvPr>
        </p:nvSpPr>
        <p:spPr>
          <a:noFill/>
        </p:spPr>
        <p:txBody>
          <a:bodyPr/>
          <a:lstStyle/>
          <a:p>
            <a:r>
              <a:rPr lang="en-US" dirty="0">
                <a:latin typeface="Arial" pitchFamily="-72" charset="0"/>
                <a:ea typeface="ＭＳ Ｐゴシック" pitchFamily="-72" charset="-128"/>
                <a:cs typeface="ＭＳ Ｐゴシック" pitchFamily="-72" charset="-128"/>
              </a:rPr>
              <a:t>May 2018</a:t>
            </a:r>
          </a:p>
          <a:p>
            <a:endParaRPr lang="en-US" dirty="0">
              <a:latin typeface="Arial" pitchFamily="-72" charset="0"/>
              <a:ea typeface="ＭＳ Ｐゴシック" pitchFamily="-72" charset="-128"/>
              <a:cs typeface="ＭＳ Ｐゴシック" pitchFamily="-72" charset="-128"/>
            </a:endParaRPr>
          </a:p>
        </p:txBody>
      </p:sp>
      <p:sp>
        <p:nvSpPr>
          <p:cNvPr id="14338" name="Slide Number Placeholder 5"/>
          <p:cNvSpPr>
            <a:spLocks noGrp="1"/>
          </p:cNvSpPr>
          <p:nvPr>
            <p:ph type="sldNum" sz="quarter" idx="12"/>
          </p:nvPr>
        </p:nvSpPr>
        <p:spPr>
          <a:noFill/>
        </p:spPr>
        <p:txBody>
          <a:bodyPr/>
          <a:lstStyle/>
          <a:p>
            <a:fld id="{7C47198D-6ADE-4DCF-B530-24580FFEACD1}" type="slidenum">
              <a:rPr lang="en-US">
                <a:latin typeface="Arial" pitchFamily="-72" charset="0"/>
                <a:ea typeface="ＭＳ Ｐゴシック" pitchFamily="-72" charset="-128"/>
                <a:cs typeface="ＭＳ Ｐゴシック" pitchFamily="-72" charset="-128"/>
              </a:rPr>
              <a:pPr/>
              <a:t>1</a:t>
            </a:fld>
            <a:endParaRPr lang="en-US">
              <a:latin typeface="Arial" pitchFamily="-72" charset="0"/>
              <a:ea typeface="ＭＳ Ｐゴシック" pitchFamily="-72" charset="-128"/>
              <a:cs typeface="ＭＳ Ｐゴシック" pitchFamily="-72" charset="-128"/>
            </a:endParaRPr>
          </a:p>
        </p:txBody>
      </p:sp>
      <p:sp>
        <p:nvSpPr>
          <p:cNvPr id="14339" name="Placeholder 2"/>
          <p:cNvSpPr>
            <a:spLocks noGrp="1" noChangeArrowheads="1"/>
          </p:cNvSpPr>
          <p:nvPr>
            <p:ph type="ctrTitle"/>
          </p:nvPr>
        </p:nvSpPr>
        <p:spPr>
          <a:xfrm>
            <a:off x="971600" y="2222376"/>
            <a:ext cx="7543800" cy="990600"/>
          </a:xfrm>
        </p:spPr>
        <p:txBody>
          <a:bodyPr/>
          <a:lstStyle/>
          <a:p>
            <a:pPr eaLnBrk="1" hangingPunct="1"/>
            <a:r>
              <a:rPr lang="en-GB" sz="3200" dirty="0">
                <a:latin typeface="Helvetica" charset="0"/>
                <a:ea typeface="Helvetica" charset="0"/>
                <a:cs typeface="Helvetica" charset="0"/>
              </a:rPr>
              <a:t>Ancient Greece, von Clausewitz </a:t>
            </a:r>
            <a:br>
              <a:rPr lang="en-GB" sz="3200" dirty="0">
                <a:latin typeface="Helvetica" charset="0"/>
                <a:ea typeface="Helvetica" charset="0"/>
                <a:cs typeface="Helvetica" charset="0"/>
              </a:rPr>
            </a:br>
            <a:r>
              <a:rPr lang="en-GB" sz="3200" dirty="0">
                <a:latin typeface="Helvetica" charset="0"/>
                <a:ea typeface="Helvetica" charset="0"/>
                <a:cs typeface="Helvetica" charset="0"/>
              </a:rPr>
              <a:t>and </a:t>
            </a:r>
            <a:br>
              <a:rPr lang="en-GB" sz="3200" dirty="0">
                <a:latin typeface="Helvetica" charset="0"/>
                <a:ea typeface="Helvetica" charset="0"/>
                <a:cs typeface="Helvetica" charset="0"/>
              </a:rPr>
            </a:br>
            <a:r>
              <a:rPr lang="en-GB" sz="3200" dirty="0">
                <a:latin typeface="Helvetica" charset="0"/>
                <a:ea typeface="Helvetica" charset="0"/>
                <a:cs typeface="Helvetica" charset="0"/>
              </a:rPr>
              <a:t>‘Absolute War’</a:t>
            </a:r>
            <a:endParaRPr lang="en-US" sz="3200" dirty="0">
              <a:solidFill>
                <a:srgbClr val="4F2B06"/>
              </a:solidFill>
              <a:latin typeface="Helvetica" charset="0"/>
              <a:ea typeface="Helvetica" charset="0"/>
              <a:cs typeface="Helvetica" charset="0"/>
            </a:endParaRPr>
          </a:p>
        </p:txBody>
      </p:sp>
      <p:pic>
        <p:nvPicPr>
          <p:cNvPr id="14341" name="Picture 4" descr="Screen shot 2015-12-25 at 15"/>
          <p:cNvPicPr>
            <a:picLocks noChangeAspect="1" noChangeArrowheads="1"/>
          </p:cNvPicPr>
          <p:nvPr/>
        </p:nvPicPr>
        <p:blipFill>
          <a:blip r:embed="rId2"/>
          <a:srcRect/>
          <a:stretch>
            <a:fillRect/>
          </a:stretch>
        </p:blipFill>
        <p:spPr bwMode="auto">
          <a:xfrm>
            <a:off x="152400" y="152400"/>
            <a:ext cx="2552700" cy="990600"/>
          </a:xfrm>
          <a:prstGeom prst="rect">
            <a:avLst/>
          </a:prstGeom>
          <a:noFill/>
          <a:ln w="9525">
            <a:noFill/>
            <a:miter lim="800000"/>
            <a:headEnd/>
            <a:tailEnd/>
          </a:ln>
        </p:spPr>
      </p:pic>
      <p:sp>
        <p:nvSpPr>
          <p:cNvPr id="14342" name="Text Box 5"/>
          <p:cNvSpPr txBox="1">
            <a:spLocks noChangeArrowheads="1"/>
          </p:cNvSpPr>
          <p:nvPr/>
        </p:nvSpPr>
        <p:spPr bwMode="auto">
          <a:xfrm>
            <a:off x="2613971" y="4207468"/>
            <a:ext cx="4038600" cy="523220"/>
          </a:xfrm>
          <a:prstGeom prst="rect">
            <a:avLst/>
          </a:prstGeom>
          <a:noFill/>
          <a:ln w="9525">
            <a:noFill/>
            <a:miter lim="800000"/>
            <a:headEnd/>
            <a:tailEnd/>
          </a:ln>
        </p:spPr>
        <p:txBody>
          <a:bodyPr>
            <a:prstTxWarp prst="textNoShape">
              <a:avLst/>
            </a:prstTxWarp>
            <a:spAutoFit/>
          </a:bodyPr>
          <a:lstStyle/>
          <a:p>
            <a:pPr algn="ctr" eaLnBrk="0" hangingPunct="0">
              <a:spcBef>
                <a:spcPct val="50000"/>
              </a:spcBef>
            </a:pPr>
            <a:r>
              <a:rPr lang="en-US" sz="2800" dirty="0">
                <a:solidFill>
                  <a:srgbClr val="B20D0A"/>
                </a:solidFill>
                <a:latin typeface="Helvetica" charset="0"/>
                <a:ea typeface="Helvetica" charset="0"/>
                <a:cs typeface="Helvetica" charset="0"/>
              </a:rPr>
              <a:t>Ted Kimber</a:t>
            </a:r>
            <a:endParaRPr lang="en-US" sz="2800" dirty="0">
              <a:latin typeface="Helvetica" charset="0"/>
              <a:ea typeface="Helvetica" charset="0"/>
              <a:cs typeface="Helvetica" charset="0"/>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FFFBA5"/>
        </a:solidFill>
        <a:effectLst/>
      </p:bgPr>
    </p:bg>
    <p:spTree>
      <p:nvGrpSpPr>
        <p:cNvPr id="1" name=""/>
        <p:cNvGrpSpPr/>
        <p:nvPr/>
      </p:nvGrpSpPr>
      <p:grpSpPr>
        <a:xfrm>
          <a:off x="0" y="0"/>
          <a:ext cx="0" cy="0"/>
          <a:chOff x="0" y="0"/>
          <a:chExt cx="0" cy="0"/>
        </a:xfrm>
      </p:grpSpPr>
      <p:sp>
        <p:nvSpPr>
          <p:cNvPr id="17410" name="Date Placeholder 3"/>
          <p:cNvSpPr txBox="1">
            <a:spLocks noGrp="1"/>
          </p:cNvSpPr>
          <p:nvPr/>
        </p:nvSpPr>
        <p:spPr bwMode="auto">
          <a:xfrm>
            <a:off x="685800" y="6248400"/>
            <a:ext cx="1905000" cy="457200"/>
          </a:xfrm>
          <a:prstGeom prst="rect">
            <a:avLst/>
          </a:prstGeom>
          <a:noFill/>
          <a:ln w="9525">
            <a:noFill/>
            <a:miter lim="800000"/>
            <a:headEnd/>
            <a:tailEnd/>
          </a:ln>
        </p:spPr>
        <p:txBody>
          <a:bodyPr>
            <a:prstTxWarp prst="textNoShape">
              <a:avLst/>
            </a:prstTxWarp>
          </a:bodyPr>
          <a:lstStyle/>
          <a:p>
            <a:pPr eaLnBrk="0" hangingPunct="0"/>
            <a:r>
              <a:rPr lang="en-US" sz="1400" dirty="0"/>
              <a:t>May 2018</a:t>
            </a:r>
          </a:p>
        </p:txBody>
      </p:sp>
      <p:sp>
        <p:nvSpPr>
          <p:cNvPr id="17411" name="Slide Number Placeholder 5"/>
          <p:cNvSpPr txBox="1">
            <a:spLocks noGrp="1"/>
          </p:cNvSpPr>
          <p:nvPr/>
        </p:nvSpPr>
        <p:spPr bwMode="auto">
          <a:xfrm>
            <a:off x="6553200" y="6248400"/>
            <a:ext cx="1905000" cy="457200"/>
          </a:xfrm>
          <a:prstGeom prst="rect">
            <a:avLst/>
          </a:prstGeom>
          <a:noFill/>
          <a:ln w="9525">
            <a:noFill/>
            <a:miter lim="800000"/>
            <a:headEnd/>
            <a:tailEnd/>
          </a:ln>
        </p:spPr>
        <p:txBody>
          <a:bodyPr>
            <a:prstTxWarp prst="textNoShape">
              <a:avLst/>
            </a:prstTxWarp>
          </a:bodyPr>
          <a:lstStyle/>
          <a:p>
            <a:pPr algn="r" eaLnBrk="0" hangingPunct="0"/>
            <a:fld id="{B44E9D77-87F9-47B9-B583-DA2C483D213E}" type="slidenum">
              <a:rPr lang="en-US" sz="1400"/>
              <a:pPr algn="r" eaLnBrk="0" hangingPunct="0"/>
              <a:t>2</a:t>
            </a:fld>
            <a:endParaRPr lang="en-US" sz="1400"/>
          </a:p>
        </p:txBody>
      </p:sp>
      <p:pic>
        <p:nvPicPr>
          <p:cNvPr id="17414" name="Picture 4" descr="Screen shot 2015-12-25 at 15"/>
          <p:cNvPicPr>
            <a:picLocks noChangeAspect="1" noChangeArrowheads="1"/>
          </p:cNvPicPr>
          <p:nvPr/>
        </p:nvPicPr>
        <p:blipFill>
          <a:blip r:embed="rId2"/>
          <a:srcRect/>
          <a:stretch>
            <a:fillRect/>
          </a:stretch>
        </p:blipFill>
        <p:spPr bwMode="auto">
          <a:xfrm>
            <a:off x="152400" y="152400"/>
            <a:ext cx="2552700" cy="990600"/>
          </a:xfrm>
          <a:prstGeom prst="rect">
            <a:avLst/>
          </a:prstGeom>
          <a:noFill/>
          <a:ln w="9525">
            <a:noFill/>
            <a:miter lim="800000"/>
            <a:headEnd/>
            <a:tailEnd/>
          </a:ln>
        </p:spPr>
      </p:pic>
      <p:sp>
        <p:nvSpPr>
          <p:cNvPr id="2" name="TextBox 1"/>
          <p:cNvSpPr txBox="1"/>
          <p:nvPr/>
        </p:nvSpPr>
        <p:spPr>
          <a:xfrm>
            <a:off x="1115616" y="1628800"/>
            <a:ext cx="6912768" cy="523220"/>
          </a:xfrm>
          <a:prstGeom prst="rect">
            <a:avLst/>
          </a:prstGeom>
          <a:noFill/>
        </p:spPr>
        <p:txBody>
          <a:bodyPr wrap="square" rtlCol="0">
            <a:spAutoFit/>
          </a:bodyPr>
          <a:lstStyle/>
          <a:p>
            <a:r>
              <a:rPr lang="en-GB" sz="2800" dirty="0"/>
              <a:t>Presentation objectives</a:t>
            </a:r>
            <a:endParaRPr lang="en-US" sz="2800" dirty="0"/>
          </a:p>
        </p:txBody>
      </p:sp>
      <p:sp>
        <p:nvSpPr>
          <p:cNvPr id="4" name="TextBox 3"/>
          <p:cNvSpPr txBox="1"/>
          <p:nvPr/>
        </p:nvSpPr>
        <p:spPr>
          <a:xfrm>
            <a:off x="1115616" y="2708920"/>
            <a:ext cx="6840760" cy="1938992"/>
          </a:xfrm>
          <a:prstGeom prst="rect">
            <a:avLst/>
          </a:prstGeom>
          <a:noFill/>
        </p:spPr>
        <p:txBody>
          <a:bodyPr wrap="square" rtlCol="0">
            <a:spAutoFit/>
          </a:bodyPr>
          <a:lstStyle/>
          <a:p>
            <a:r>
              <a:rPr lang="en-GB" sz="2000" dirty="0"/>
              <a:t>To show that ‘Absolute War’, or as currently understood, ‘Total War’ is not a modern phenomenon, and was practiced extensively during the Classical Greek period.</a:t>
            </a:r>
          </a:p>
          <a:p>
            <a:endParaRPr lang="en-GB" sz="2000" dirty="0"/>
          </a:p>
          <a:p>
            <a:r>
              <a:rPr lang="en-GB" sz="2000" dirty="0"/>
              <a:t>To justify this though comparisons to modern wars and conflicts.</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FFFBA5"/>
        </a:solidFill>
        <a:effectLst/>
      </p:bgPr>
    </p:bg>
    <p:spTree>
      <p:nvGrpSpPr>
        <p:cNvPr id="1" name=""/>
        <p:cNvGrpSpPr/>
        <p:nvPr/>
      </p:nvGrpSpPr>
      <p:grpSpPr>
        <a:xfrm>
          <a:off x="0" y="0"/>
          <a:ext cx="0" cy="0"/>
          <a:chOff x="0" y="0"/>
          <a:chExt cx="0" cy="0"/>
        </a:xfrm>
      </p:grpSpPr>
      <p:sp>
        <p:nvSpPr>
          <p:cNvPr id="17410" name="Date Placeholder 3"/>
          <p:cNvSpPr txBox="1">
            <a:spLocks noGrp="1"/>
          </p:cNvSpPr>
          <p:nvPr/>
        </p:nvSpPr>
        <p:spPr bwMode="auto">
          <a:xfrm>
            <a:off x="685800" y="6248400"/>
            <a:ext cx="1905000" cy="457200"/>
          </a:xfrm>
          <a:prstGeom prst="rect">
            <a:avLst/>
          </a:prstGeom>
          <a:noFill/>
          <a:ln w="9525">
            <a:noFill/>
            <a:miter lim="800000"/>
            <a:headEnd/>
            <a:tailEnd/>
          </a:ln>
        </p:spPr>
        <p:txBody>
          <a:bodyPr>
            <a:prstTxWarp prst="textNoShape">
              <a:avLst/>
            </a:prstTxWarp>
          </a:bodyPr>
          <a:lstStyle/>
          <a:p>
            <a:pPr eaLnBrk="0" hangingPunct="0"/>
            <a:r>
              <a:rPr lang="en-US" sz="1400" dirty="0"/>
              <a:t>May </a:t>
            </a:r>
            <a:r>
              <a:rPr lang="is-IS" sz="1400" dirty="0"/>
              <a:t>2018</a:t>
            </a:r>
            <a:endParaRPr lang="en-US" sz="1400" dirty="0"/>
          </a:p>
        </p:txBody>
      </p:sp>
      <p:sp>
        <p:nvSpPr>
          <p:cNvPr id="17411" name="Slide Number Placeholder 5"/>
          <p:cNvSpPr txBox="1">
            <a:spLocks noGrp="1"/>
          </p:cNvSpPr>
          <p:nvPr/>
        </p:nvSpPr>
        <p:spPr bwMode="auto">
          <a:xfrm>
            <a:off x="6553200" y="6248400"/>
            <a:ext cx="1905000" cy="457200"/>
          </a:xfrm>
          <a:prstGeom prst="rect">
            <a:avLst/>
          </a:prstGeom>
          <a:noFill/>
          <a:ln w="9525">
            <a:noFill/>
            <a:miter lim="800000"/>
            <a:headEnd/>
            <a:tailEnd/>
          </a:ln>
        </p:spPr>
        <p:txBody>
          <a:bodyPr>
            <a:prstTxWarp prst="textNoShape">
              <a:avLst/>
            </a:prstTxWarp>
          </a:bodyPr>
          <a:lstStyle/>
          <a:p>
            <a:pPr algn="r" eaLnBrk="0" hangingPunct="0"/>
            <a:fld id="{B44E9D77-87F9-47B9-B583-DA2C483D213E}" type="slidenum">
              <a:rPr lang="en-US" sz="1400"/>
              <a:pPr algn="r" eaLnBrk="0" hangingPunct="0"/>
              <a:t>3</a:t>
            </a:fld>
            <a:endParaRPr lang="en-US" sz="1400"/>
          </a:p>
        </p:txBody>
      </p:sp>
      <p:pic>
        <p:nvPicPr>
          <p:cNvPr id="17414" name="Picture 4" descr="Screen shot 2015-12-25 at 15"/>
          <p:cNvPicPr>
            <a:picLocks noChangeAspect="1" noChangeArrowheads="1"/>
          </p:cNvPicPr>
          <p:nvPr/>
        </p:nvPicPr>
        <p:blipFill>
          <a:blip r:embed="rId3"/>
          <a:srcRect/>
          <a:stretch>
            <a:fillRect/>
          </a:stretch>
        </p:blipFill>
        <p:spPr bwMode="auto">
          <a:xfrm>
            <a:off x="152400" y="152400"/>
            <a:ext cx="2552700" cy="990600"/>
          </a:xfrm>
          <a:prstGeom prst="rect">
            <a:avLst/>
          </a:prstGeom>
          <a:noFill/>
          <a:ln w="9525">
            <a:noFill/>
            <a:miter lim="800000"/>
            <a:headEnd/>
            <a:tailEnd/>
          </a:ln>
        </p:spPr>
      </p:pic>
      <p:sp>
        <p:nvSpPr>
          <p:cNvPr id="2" name="TextBox 1"/>
          <p:cNvSpPr txBox="1"/>
          <p:nvPr/>
        </p:nvSpPr>
        <p:spPr>
          <a:xfrm>
            <a:off x="1043608" y="1340768"/>
            <a:ext cx="6912768" cy="1224181"/>
          </a:xfrm>
          <a:prstGeom prst="rect">
            <a:avLst/>
          </a:prstGeom>
          <a:noFill/>
        </p:spPr>
        <p:txBody>
          <a:bodyPr wrap="square" rtlCol="0">
            <a:spAutoFit/>
          </a:bodyPr>
          <a:lstStyle/>
          <a:p>
            <a:pPr>
              <a:lnSpc>
                <a:spcPct val="150000"/>
              </a:lnSpc>
            </a:pPr>
            <a:r>
              <a:rPr lang="en-GB" sz="2800" dirty="0"/>
              <a:t>Von Clausewitz:</a:t>
            </a:r>
          </a:p>
          <a:p>
            <a:pPr>
              <a:lnSpc>
                <a:spcPct val="150000"/>
              </a:lnSpc>
            </a:pPr>
            <a:r>
              <a:rPr lang="en-GB" dirty="0"/>
              <a:t>Absolute War, more usually termed Total War.</a:t>
            </a:r>
            <a:endParaRPr lang="en-US" dirty="0"/>
          </a:p>
        </p:txBody>
      </p:sp>
      <p:sp>
        <p:nvSpPr>
          <p:cNvPr id="3" name="TextBox 2"/>
          <p:cNvSpPr txBox="1"/>
          <p:nvPr/>
        </p:nvSpPr>
        <p:spPr>
          <a:xfrm>
            <a:off x="1032311" y="2924944"/>
            <a:ext cx="6912768" cy="2677656"/>
          </a:xfrm>
          <a:prstGeom prst="rect">
            <a:avLst/>
          </a:prstGeom>
          <a:noFill/>
        </p:spPr>
        <p:txBody>
          <a:bodyPr wrap="square" rtlCol="0">
            <a:spAutoFit/>
          </a:bodyPr>
          <a:lstStyle/>
          <a:p>
            <a:pPr marL="0" indent="0">
              <a:buNone/>
            </a:pPr>
            <a:r>
              <a:rPr lang="en-GB" sz="1800" dirty="0"/>
              <a:t>Originally described by Clausewitz in a relation to the French revolution or specifically the raising of the Levee </a:t>
            </a:r>
            <a:r>
              <a:rPr lang="en-GB" sz="1800" dirty="0" err="1"/>
              <a:t>en</a:t>
            </a:r>
            <a:r>
              <a:rPr lang="en-GB" sz="1800" dirty="0"/>
              <a:t>-masse and the  mobilisation of women children and the old as part of their war effort. Stuart (1951), p472.</a:t>
            </a:r>
          </a:p>
          <a:p>
            <a:pPr marL="0" indent="0">
              <a:buNone/>
            </a:pPr>
            <a:endParaRPr lang="en-GB" sz="1800" dirty="0"/>
          </a:p>
          <a:p>
            <a:pPr marL="0" indent="0">
              <a:buNone/>
            </a:pPr>
            <a:r>
              <a:rPr lang="en-GB" sz="1800" dirty="0"/>
              <a:t>The definition that is most commonly used to describe a total or absolute war is one that is ‘</a:t>
            </a:r>
            <a:r>
              <a:rPr lang="en-GB" sz="1800" b="1" dirty="0"/>
              <a:t>unlimited in terms of the scope, territory or combatants involved, or objectives pursued, </a:t>
            </a:r>
            <a:r>
              <a:rPr lang="en-GB" sz="1800" b="1" i="1" dirty="0"/>
              <a:t>and typically ones where the rules of war are disregarded</a:t>
            </a:r>
            <a:r>
              <a:rPr lang="en-GB" sz="1800" i="1" dirty="0"/>
              <a:t>.’</a:t>
            </a:r>
          </a:p>
        </p:txBody>
      </p:sp>
    </p:spTree>
    <p:extLst>
      <p:ext uri="{BB962C8B-B14F-4D97-AF65-F5344CB8AC3E}">
        <p14:creationId xmlns:p14="http://schemas.microsoft.com/office/powerpoint/2010/main" val="73692606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FFFBA5"/>
        </a:solidFill>
        <a:effectLst/>
      </p:bgPr>
    </p:bg>
    <p:spTree>
      <p:nvGrpSpPr>
        <p:cNvPr id="1" name=""/>
        <p:cNvGrpSpPr/>
        <p:nvPr/>
      </p:nvGrpSpPr>
      <p:grpSpPr>
        <a:xfrm>
          <a:off x="0" y="0"/>
          <a:ext cx="0" cy="0"/>
          <a:chOff x="0" y="0"/>
          <a:chExt cx="0" cy="0"/>
        </a:xfrm>
      </p:grpSpPr>
      <p:sp>
        <p:nvSpPr>
          <p:cNvPr id="17410" name="Date Placeholder 3"/>
          <p:cNvSpPr txBox="1">
            <a:spLocks noGrp="1"/>
          </p:cNvSpPr>
          <p:nvPr/>
        </p:nvSpPr>
        <p:spPr bwMode="auto">
          <a:xfrm>
            <a:off x="685800" y="6248400"/>
            <a:ext cx="1905000" cy="457200"/>
          </a:xfrm>
          <a:prstGeom prst="rect">
            <a:avLst/>
          </a:prstGeom>
          <a:noFill/>
          <a:ln w="9525">
            <a:noFill/>
            <a:miter lim="800000"/>
            <a:headEnd/>
            <a:tailEnd/>
          </a:ln>
        </p:spPr>
        <p:txBody>
          <a:bodyPr>
            <a:prstTxWarp prst="textNoShape">
              <a:avLst/>
            </a:prstTxWarp>
          </a:bodyPr>
          <a:lstStyle/>
          <a:p>
            <a:pPr eaLnBrk="0" hangingPunct="0"/>
            <a:r>
              <a:rPr lang="en-US" sz="1400" dirty="0"/>
              <a:t>May </a:t>
            </a:r>
            <a:r>
              <a:rPr lang="is-IS" sz="1400" dirty="0"/>
              <a:t>2018</a:t>
            </a:r>
            <a:endParaRPr lang="en-US" sz="1400" dirty="0"/>
          </a:p>
        </p:txBody>
      </p:sp>
      <p:sp>
        <p:nvSpPr>
          <p:cNvPr id="17411" name="Slide Number Placeholder 5"/>
          <p:cNvSpPr txBox="1">
            <a:spLocks noGrp="1"/>
          </p:cNvSpPr>
          <p:nvPr/>
        </p:nvSpPr>
        <p:spPr bwMode="auto">
          <a:xfrm>
            <a:off x="6553200" y="6248400"/>
            <a:ext cx="1905000" cy="457200"/>
          </a:xfrm>
          <a:prstGeom prst="rect">
            <a:avLst/>
          </a:prstGeom>
          <a:noFill/>
          <a:ln w="9525">
            <a:noFill/>
            <a:miter lim="800000"/>
            <a:headEnd/>
            <a:tailEnd/>
          </a:ln>
        </p:spPr>
        <p:txBody>
          <a:bodyPr>
            <a:prstTxWarp prst="textNoShape">
              <a:avLst/>
            </a:prstTxWarp>
          </a:bodyPr>
          <a:lstStyle/>
          <a:p>
            <a:pPr algn="r" eaLnBrk="0" hangingPunct="0"/>
            <a:fld id="{B44E9D77-87F9-47B9-B583-DA2C483D213E}" type="slidenum">
              <a:rPr lang="en-US" sz="1400"/>
              <a:pPr algn="r" eaLnBrk="0" hangingPunct="0"/>
              <a:t>4</a:t>
            </a:fld>
            <a:endParaRPr lang="en-US" sz="1400"/>
          </a:p>
        </p:txBody>
      </p:sp>
      <p:pic>
        <p:nvPicPr>
          <p:cNvPr id="17414" name="Picture 4" descr="Screen shot 2015-12-25 at 15"/>
          <p:cNvPicPr>
            <a:picLocks noChangeAspect="1" noChangeArrowheads="1"/>
          </p:cNvPicPr>
          <p:nvPr/>
        </p:nvPicPr>
        <p:blipFill>
          <a:blip r:embed="rId2"/>
          <a:srcRect/>
          <a:stretch>
            <a:fillRect/>
          </a:stretch>
        </p:blipFill>
        <p:spPr bwMode="auto">
          <a:xfrm>
            <a:off x="152400" y="152400"/>
            <a:ext cx="2552700" cy="990600"/>
          </a:xfrm>
          <a:prstGeom prst="rect">
            <a:avLst/>
          </a:prstGeom>
          <a:noFill/>
          <a:ln w="9525">
            <a:noFill/>
            <a:miter lim="800000"/>
            <a:headEnd/>
            <a:tailEnd/>
          </a:ln>
        </p:spPr>
      </p:pic>
      <p:sp>
        <p:nvSpPr>
          <p:cNvPr id="2" name="TextBox 1"/>
          <p:cNvSpPr txBox="1"/>
          <p:nvPr/>
        </p:nvSpPr>
        <p:spPr>
          <a:xfrm>
            <a:off x="755576" y="1681644"/>
            <a:ext cx="7702624" cy="523220"/>
          </a:xfrm>
          <a:prstGeom prst="rect">
            <a:avLst/>
          </a:prstGeom>
          <a:noFill/>
        </p:spPr>
        <p:txBody>
          <a:bodyPr wrap="square" rtlCol="0">
            <a:spAutoFit/>
          </a:bodyPr>
          <a:lstStyle/>
          <a:p>
            <a:r>
              <a:rPr lang="en-GB" sz="2800" dirty="0"/>
              <a:t>Existential Threats: Some modern examples</a:t>
            </a:r>
            <a:endParaRPr lang="en-US" sz="2800" dirty="0"/>
          </a:p>
        </p:txBody>
      </p:sp>
      <p:sp>
        <p:nvSpPr>
          <p:cNvPr id="3" name="TextBox 2"/>
          <p:cNvSpPr txBox="1"/>
          <p:nvPr/>
        </p:nvSpPr>
        <p:spPr>
          <a:xfrm>
            <a:off x="683568" y="2564904"/>
            <a:ext cx="7920880" cy="1881990"/>
          </a:xfrm>
          <a:prstGeom prst="rect">
            <a:avLst/>
          </a:prstGeom>
          <a:noFill/>
        </p:spPr>
        <p:txBody>
          <a:bodyPr wrap="square" rtlCol="0">
            <a:spAutoFit/>
          </a:bodyPr>
          <a:lstStyle/>
          <a:p>
            <a:pPr marL="0" indent="0">
              <a:lnSpc>
                <a:spcPct val="150000"/>
              </a:lnSpc>
              <a:buNone/>
            </a:pPr>
            <a:r>
              <a:rPr lang="en-GB" sz="2000" dirty="0"/>
              <a:t>First World War   -   Serbia</a:t>
            </a:r>
          </a:p>
          <a:p>
            <a:pPr marL="0" indent="0">
              <a:lnSpc>
                <a:spcPct val="150000"/>
              </a:lnSpc>
              <a:buNone/>
            </a:pPr>
            <a:r>
              <a:rPr lang="en-GB" sz="2000" dirty="0"/>
              <a:t>Second World War   -    France</a:t>
            </a:r>
          </a:p>
          <a:p>
            <a:pPr marL="0" indent="0">
              <a:lnSpc>
                <a:spcPct val="150000"/>
              </a:lnSpc>
              <a:buNone/>
            </a:pPr>
            <a:r>
              <a:rPr lang="en-GB" sz="2000" dirty="0"/>
              <a:t>Vietnam War   -    South Vietnam</a:t>
            </a:r>
          </a:p>
          <a:p>
            <a:pPr marL="0" indent="0">
              <a:lnSpc>
                <a:spcPct val="150000"/>
              </a:lnSpc>
              <a:buNone/>
            </a:pPr>
            <a:r>
              <a:rPr lang="en-GB" sz="2000" dirty="0"/>
              <a:t>Korean War   -   South Korea</a:t>
            </a:r>
          </a:p>
        </p:txBody>
      </p:sp>
    </p:spTree>
    <p:extLst>
      <p:ext uri="{BB962C8B-B14F-4D97-AF65-F5344CB8AC3E}">
        <p14:creationId xmlns:p14="http://schemas.microsoft.com/office/powerpoint/2010/main" val="38488868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FFFBA5"/>
        </a:solidFill>
        <a:effectLst/>
      </p:bgPr>
    </p:bg>
    <p:spTree>
      <p:nvGrpSpPr>
        <p:cNvPr id="1" name=""/>
        <p:cNvGrpSpPr/>
        <p:nvPr/>
      </p:nvGrpSpPr>
      <p:grpSpPr>
        <a:xfrm>
          <a:off x="0" y="0"/>
          <a:ext cx="0" cy="0"/>
          <a:chOff x="0" y="0"/>
          <a:chExt cx="0" cy="0"/>
        </a:xfrm>
      </p:grpSpPr>
      <p:sp>
        <p:nvSpPr>
          <p:cNvPr id="17410" name="Date Placeholder 3"/>
          <p:cNvSpPr txBox="1">
            <a:spLocks noGrp="1"/>
          </p:cNvSpPr>
          <p:nvPr/>
        </p:nvSpPr>
        <p:spPr bwMode="auto">
          <a:xfrm>
            <a:off x="685800" y="6248400"/>
            <a:ext cx="1905000" cy="457200"/>
          </a:xfrm>
          <a:prstGeom prst="rect">
            <a:avLst/>
          </a:prstGeom>
          <a:noFill/>
          <a:ln w="9525">
            <a:noFill/>
            <a:miter lim="800000"/>
            <a:headEnd/>
            <a:tailEnd/>
          </a:ln>
        </p:spPr>
        <p:txBody>
          <a:bodyPr>
            <a:prstTxWarp prst="textNoShape">
              <a:avLst/>
            </a:prstTxWarp>
          </a:bodyPr>
          <a:lstStyle/>
          <a:p>
            <a:pPr eaLnBrk="0" hangingPunct="0"/>
            <a:r>
              <a:rPr lang="en-US" sz="1400" dirty="0"/>
              <a:t>May </a:t>
            </a:r>
            <a:r>
              <a:rPr lang="is-IS" sz="1400" dirty="0"/>
              <a:t>2018</a:t>
            </a:r>
            <a:endParaRPr lang="en-US" sz="1400" dirty="0"/>
          </a:p>
        </p:txBody>
      </p:sp>
      <p:sp>
        <p:nvSpPr>
          <p:cNvPr id="17411" name="Slide Number Placeholder 5"/>
          <p:cNvSpPr txBox="1">
            <a:spLocks noGrp="1"/>
          </p:cNvSpPr>
          <p:nvPr/>
        </p:nvSpPr>
        <p:spPr bwMode="auto">
          <a:xfrm>
            <a:off x="6553200" y="6248400"/>
            <a:ext cx="1905000" cy="457200"/>
          </a:xfrm>
          <a:prstGeom prst="rect">
            <a:avLst/>
          </a:prstGeom>
          <a:noFill/>
          <a:ln w="9525">
            <a:noFill/>
            <a:miter lim="800000"/>
            <a:headEnd/>
            <a:tailEnd/>
          </a:ln>
        </p:spPr>
        <p:txBody>
          <a:bodyPr>
            <a:prstTxWarp prst="textNoShape">
              <a:avLst/>
            </a:prstTxWarp>
          </a:bodyPr>
          <a:lstStyle/>
          <a:p>
            <a:pPr algn="r" eaLnBrk="0" hangingPunct="0"/>
            <a:fld id="{B44E9D77-87F9-47B9-B583-DA2C483D213E}" type="slidenum">
              <a:rPr lang="en-US" sz="1400"/>
              <a:pPr algn="r" eaLnBrk="0" hangingPunct="0"/>
              <a:t>5</a:t>
            </a:fld>
            <a:endParaRPr lang="en-US" sz="1400"/>
          </a:p>
        </p:txBody>
      </p:sp>
      <p:pic>
        <p:nvPicPr>
          <p:cNvPr id="17414" name="Picture 4" descr="Screen shot 2015-12-25 at 15"/>
          <p:cNvPicPr>
            <a:picLocks noChangeAspect="1" noChangeArrowheads="1"/>
          </p:cNvPicPr>
          <p:nvPr/>
        </p:nvPicPr>
        <p:blipFill>
          <a:blip r:embed="rId2"/>
          <a:srcRect/>
          <a:stretch>
            <a:fillRect/>
          </a:stretch>
        </p:blipFill>
        <p:spPr bwMode="auto">
          <a:xfrm>
            <a:off x="152400" y="152400"/>
            <a:ext cx="2552700" cy="990600"/>
          </a:xfrm>
          <a:prstGeom prst="rect">
            <a:avLst/>
          </a:prstGeom>
          <a:noFill/>
          <a:ln w="9525">
            <a:noFill/>
            <a:miter lim="800000"/>
            <a:headEnd/>
            <a:tailEnd/>
          </a:ln>
        </p:spPr>
      </p:pic>
      <p:sp>
        <p:nvSpPr>
          <p:cNvPr id="2" name="TextBox 1"/>
          <p:cNvSpPr txBox="1"/>
          <p:nvPr/>
        </p:nvSpPr>
        <p:spPr>
          <a:xfrm>
            <a:off x="827584" y="1628800"/>
            <a:ext cx="7200800" cy="523220"/>
          </a:xfrm>
          <a:prstGeom prst="rect">
            <a:avLst/>
          </a:prstGeom>
          <a:noFill/>
        </p:spPr>
        <p:txBody>
          <a:bodyPr wrap="square" rtlCol="0">
            <a:spAutoFit/>
          </a:bodyPr>
          <a:lstStyle/>
          <a:p>
            <a:r>
              <a:rPr lang="en-GB" sz="2800" u="sng" dirty="0"/>
              <a:t>Not New!</a:t>
            </a:r>
            <a:endParaRPr lang="en-US" sz="2800" u="sng" dirty="0"/>
          </a:p>
        </p:txBody>
      </p:sp>
      <p:sp>
        <p:nvSpPr>
          <p:cNvPr id="3" name="TextBox 2"/>
          <p:cNvSpPr txBox="1"/>
          <p:nvPr/>
        </p:nvSpPr>
        <p:spPr>
          <a:xfrm>
            <a:off x="683568" y="2564904"/>
            <a:ext cx="7920880" cy="3016210"/>
          </a:xfrm>
          <a:prstGeom prst="rect">
            <a:avLst/>
          </a:prstGeom>
          <a:noFill/>
        </p:spPr>
        <p:txBody>
          <a:bodyPr wrap="square" rtlCol="0">
            <a:spAutoFit/>
          </a:bodyPr>
          <a:lstStyle/>
          <a:p>
            <a:pPr marL="0" indent="0">
              <a:lnSpc>
                <a:spcPct val="150000"/>
              </a:lnSpc>
              <a:buNone/>
            </a:pPr>
            <a:r>
              <a:rPr lang="en-GB" sz="2000" dirty="0"/>
              <a:t>Wars in ancient times were often existential in nature, at least for one of the protagonists involved</a:t>
            </a:r>
          </a:p>
          <a:p>
            <a:pPr marL="0" indent="0">
              <a:buNone/>
            </a:pPr>
            <a:endParaRPr lang="en-GB" sz="2000" dirty="0"/>
          </a:p>
          <a:p>
            <a:pPr marL="0" indent="0">
              <a:lnSpc>
                <a:spcPct val="150000"/>
              </a:lnSpc>
              <a:buNone/>
            </a:pPr>
            <a:r>
              <a:rPr lang="en-GB" sz="2000" dirty="0"/>
              <a:t>Often the vast majority of the comparatively small city-states resources, including people, land and crops, were directly or indirectly involved in supporting the military effort.</a:t>
            </a:r>
          </a:p>
          <a:p>
            <a:pPr marL="0" indent="0">
              <a:buNone/>
            </a:pPr>
            <a:r>
              <a:rPr lang="en-GB" sz="2000" dirty="0"/>
              <a:t>  </a:t>
            </a:r>
          </a:p>
        </p:txBody>
      </p:sp>
    </p:spTree>
    <p:extLst>
      <p:ext uri="{BB962C8B-B14F-4D97-AF65-F5344CB8AC3E}">
        <p14:creationId xmlns:p14="http://schemas.microsoft.com/office/powerpoint/2010/main" val="239749572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FFFBA5"/>
        </a:solidFill>
        <a:effectLst/>
      </p:bgPr>
    </p:bg>
    <p:spTree>
      <p:nvGrpSpPr>
        <p:cNvPr id="1" name=""/>
        <p:cNvGrpSpPr/>
        <p:nvPr/>
      </p:nvGrpSpPr>
      <p:grpSpPr>
        <a:xfrm>
          <a:off x="0" y="0"/>
          <a:ext cx="0" cy="0"/>
          <a:chOff x="0" y="0"/>
          <a:chExt cx="0" cy="0"/>
        </a:xfrm>
      </p:grpSpPr>
      <p:sp>
        <p:nvSpPr>
          <p:cNvPr id="17410" name="Date Placeholder 3"/>
          <p:cNvSpPr txBox="1">
            <a:spLocks noGrp="1"/>
          </p:cNvSpPr>
          <p:nvPr/>
        </p:nvSpPr>
        <p:spPr bwMode="auto">
          <a:xfrm>
            <a:off x="685800" y="6248400"/>
            <a:ext cx="1905000" cy="457200"/>
          </a:xfrm>
          <a:prstGeom prst="rect">
            <a:avLst/>
          </a:prstGeom>
          <a:noFill/>
          <a:ln w="9525">
            <a:noFill/>
            <a:miter lim="800000"/>
            <a:headEnd/>
            <a:tailEnd/>
          </a:ln>
        </p:spPr>
        <p:txBody>
          <a:bodyPr>
            <a:prstTxWarp prst="textNoShape">
              <a:avLst/>
            </a:prstTxWarp>
          </a:bodyPr>
          <a:lstStyle/>
          <a:p>
            <a:pPr eaLnBrk="0" hangingPunct="0"/>
            <a:r>
              <a:rPr lang="en-US" sz="1400" dirty="0"/>
              <a:t>May </a:t>
            </a:r>
            <a:r>
              <a:rPr lang="is-IS" sz="1400" dirty="0"/>
              <a:t>2018</a:t>
            </a:r>
            <a:endParaRPr lang="en-US" sz="1400" dirty="0"/>
          </a:p>
        </p:txBody>
      </p:sp>
      <p:sp>
        <p:nvSpPr>
          <p:cNvPr id="17411" name="Slide Number Placeholder 5"/>
          <p:cNvSpPr txBox="1">
            <a:spLocks noGrp="1"/>
          </p:cNvSpPr>
          <p:nvPr/>
        </p:nvSpPr>
        <p:spPr bwMode="auto">
          <a:xfrm>
            <a:off x="6553200" y="6248400"/>
            <a:ext cx="1905000" cy="457200"/>
          </a:xfrm>
          <a:prstGeom prst="rect">
            <a:avLst/>
          </a:prstGeom>
          <a:noFill/>
          <a:ln w="9525">
            <a:noFill/>
            <a:miter lim="800000"/>
            <a:headEnd/>
            <a:tailEnd/>
          </a:ln>
        </p:spPr>
        <p:txBody>
          <a:bodyPr>
            <a:prstTxWarp prst="textNoShape">
              <a:avLst/>
            </a:prstTxWarp>
          </a:bodyPr>
          <a:lstStyle/>
          <a:p>
            <a:pPr algn="r" eaLnBrk="0" hangingPunct="0"/>
            <a:fld id="{B44E9D77-87F9-47B9-B583-DA2C483D213E}" type="slidenum">
              <a:rPr lang="en-US" sz="1400"/>
              <a:pPr algn="r" eaLnBrk="0" hangingPunct="0"/>
              <a:t>6</a:t>
            </a:fld>
            <a:endParaRPr lang="en-US" sz="1400"/>
          </a:p>
        </p:txBody>
      </p:sp>
      <p:pic>
        <p:nvPicPr>
          <p:cNvPr id="17414" name="Picture 4" descr="Screen shot 2015-12-25 at 15"/>
          <p:cNvPicPr>
            <a:picLocks noChangeAspect="1" noChangeArrowheads="1"/>
          </p:cNvPicPr>
          <p:nvPr/>
        </p:nvPicPr>
        <p:blipFill>
          <a:blip r:embed="rId2"/>
          <a:srcRect/>
          <a:stretch>
            <a:fillRect/>
          </a:stretch>
        </p:blipFill>
        <p:spPr bwMode="auto">
          <a:xfrm>
            <a:off x="152400" y="152400"/>
            <a:ext cx="2552700" cy="990600"/>
          </a:xfrm>
          <a:prstGeom prst="rect">
            <a:avLst/>
          </a:prstGeom>
          <a:noFill/>
          <a:ln w="9525">
            <a:noFill/>
            <a:miter lim="800000"/>
            <a:headEnd/>
            <a:tailEnd/>
          </a:ln>
        </p:spPr>
      </p:pic>
      <p:sp>
        <p:nvSpPr>
          <p:cNvPr id="2" name="TextBox 1"/>
          <p:cNvSpPr txBox="1"/>
          <p:nvPr/>
        </p:nvSpPr>
        <p:spPr>
          <a:xfrm>
            <a:off x="1115616" y="1628800"/>
            <a:ext cx="6912768" cy="954107"/>
          </a:xfrm>
          <a:prstGeom prst="rect">
            <a:avLst/>
          </a:prstGeom>
          <a:noFill/>
        </p:spPr>
        <p:txBody>
          <a:bodyPr wrap="square" rtlCol="0">
            <a:spAutoFit/>
          </a:bodyPr>
          <a:lstStyle/>
          <a:p>
            <a:r>
              <a:rPr lang="en-GB" sz="2800" dirty="0"/>
              <a:t>Ancient Greeks at Total War: Existential threats and food production.</a:t>
            </a:r>
            <a:endParaRPr lang="en-US" i="1" dirty="0"/>
          </a:p>
        </p:txBody>
      </p:sp>
      <p:sp>
        <p:nvSpPr>
          <p:cNvPr id="5" name="TextBox 4"/>
          <p:cNvSpPr txBox="1"/>
          <p:nvPr/>
        </p:nvSpPr>
        <p:spPr>
          <a:xfrm>
            <a:off x="1043608" y="2708920"/>
            <a:ext cx="6912768" cy="3139321"/>
          </a:xfrm>
          <a:prstGeom prst="rect">
            <a:avLst/>
          </a:prstGeom>
          <a:noFill/>
        </p:spPr>
        <p:txBody>
          <a:bodyPr wrap="square" rtlCol="0">
            <a:spAutoFit/>
          </a:bodyPr>
          <a:lstStyle/>
          <a:p>
            <a:pPr marL="0" indent="0">
              <a:buNone/>
            </a:pPr>
            <a:r>
              <a:rPr lang="en-GB" sz="1800" dirty="0"/>
              <a:t>Acanthus: Thucydides 4.85-8</a:t>
            </a:r>
          </a:p>
          <a:p>
            <a:pPr marL="0" indent="0">
              <a:buNone/>
            </a:pPr>
            <a:endParaRPr lang="en-GB" sz="1800" dirty="0"/>
          </a:p>
          <a:p>
            <a:pPr marL="0" indent="0">
              <a:buNone/>
            </a:pPr>
            <a:r>
              <a:rPr lang="en-GB" sz="1800" dirty="0"/>
              <a:t>Thorne: 75% of the food source for the population was </a:t>
            </a:r>
            <a:r>
              <a:rPr lang="en-GB" sz="1800" dirty="0" err="1"/>
              <a:t>grain,which</a:t>
            </a:r>
            <a:r>
              <a:rPr lang="en-GB" sz="1800" dirty="0"/>
              <a:t> as Thorne suggests was vulnerable to pillage. (</a:t>
            </a:r>
            <a:r>
              <a:rPr lang="en-GB" sz="1800" dirty="0" err="1"/>
              <a:t>Foxhall</a:t>
            </a:r>
            <a:r>
              <a:rPr lang="en-GB" sz="1800" dirty="0"/>
              <a:t> and Forbes, cited in Thorne, 2002)</a:t>
            </a:r>
          </a:p>
          <a:p>
            <a:endParaRPr lang="en-GB" sz="1800" dirty="0"/>
          </a:p>
          <a:p>
            <a:pPr marL="0" indent="0">
              <a:buNone/>
            </a:pPr>
            <a:r>
              <a:rPr lang="en-GB" sz="1800" dirty="0"/>
              <a:t>Presented with the choice: </a:t>
            </a:r>
            <a:r>
              <a:rPr lang="en-GB" sz="1800" b="1" i="1" dirty="0"/>
              <a:t>Starve, Fight or Surrender</a:t>
            </a:r>
            <a:r>
              <a:rPr lang="en-GB" sz="1800" dirty="0"/>
              <a:t>.</a:t>
            </a:r>
          </a:p>
          <a:p>
            <a:pPr marL="0" indent="0">
              <a:buNone/>
            </a:pPr>
            <a:endParaRPr lang="en-GB" sz="1800" dirty="0"/>
          </a:p>
          <a:p>
            <a:pPr marL="0" indent="0">
              <a:buNone/>
            </a:pPr>
            <a:r>
              <a:rPr lang="en-GB" sz="1800" dirty="0"/>
              <a:t>“It is a law established for all time among all men that when a city is taken in war, the persons and the property of the inhabitants belong to the captors”. Xen, </a:t>
            </a:r>
            <a:r>
              <a:rPr lang="en-GB" sz="1800" dirty="0" err="1"/>
              <a:t>Cyrop</a:t>
            </a:r>
            <a:r>
              <a:rPr lang="en-GB" sz="1800" dirty="0"/>
              <a:t> 7.5.73</a:t>
            </a:r>
          </a:p>
        </p:txBody>
      </p:sp>
    </p:spTree>
    <p:extLst>
      <p:ext uri="{BB962C8B-B14F-4D97-AF65-F5344CB8AC3E}">
        <p14:creationId xmlns:p14="http://schemas.microsoft.com/office/powerpoint/2010/main" val="22703119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FFFBA5"/>
        </a:solidFill>
        <a:effectLst/>
      </p:bgPr>
    </p:bg>
    <p:spTree>
      <p:nvGrpSpPr>
        <p:cNvPr id="1" name=""/>
        <p:cNvGrpSpPr/>
        <p:nvPr/>
      </p:nvGrpSpPr>
      <p:grpSpPr>
        <a:xfrm>
          <a:off x="0" y="0"/>
          <a:ext cx="0" cy="0"/>
          <a:chOff x="0" y="0"/>
          <a:chExt cx="0" cy="0"/>
        </a:xfrm>
      </p:grpSpPr>
      <p:sp>
        <p:nvSpPr>
          <p:cNvPr id="17410" name="Date Placeholder 3"/>
          <p:cNvSpPr txBox="1">
            <a:spLocks noGrp="1"/>
          </p:cNvSpPr>
          <p:nvPr/>
        </p:nvSpPr>
        <p:spPr bwMode="auto">
          <a:xfrm>
            <a:off x="685800" y="6248400"/>
            <a:ext cx="1905000" cy="457200"/>
          </a:xfrm>
          <a:prstGeom prst="rect">
            <a:avLst/>
          </a:prstGeom>
          <a:noFill/>
          <a:ln w="9525">
            <a:noFill/>
            <a:miter lim="800000"/>
            <a:headEnd/>
            <a:tailEnd/>
          </a:ln>
        </p:spPr>
        <p:txBody>
          <a:bodyPr>
            <a:prstTxWarp prst="textNoShape">
              <a:avLst/>
            </a:prstTxWarp>
          </a:bodyPr>
          <a:lstStyle/>
          <a:p>
            <a:pPr eaLnBrk="0" hangingPunct="0"/>
            <a:r>
              <a:rPr lang="en-US" sz="1400" dirty="0"/>
              <a:t>May </a:t>
            </a:r>
            <a:r>
              <a:rPr lang="is-IS" sz="1400" dirty="0"/>
              <a:t>2018</a:t>
            </a:r>
            <a:endParaRPr lang="en-US" sz="1400" dirty="0"/>
          </a:p>
        </p:txBody>
      </p:sp>
      <p:sp>
        <p:nvSpPr>
          <p:cNvPr id="17411" name="Slide Number Placeholder 5"/>
          <p:cNvSpPr txBox="1">
            <a:spLocks noGrp="1"/>
          </p:cNvSpPr>
          <p:nvPr/>
        </p:nvSpPr>
        <p:spPr bwMode="auto">
          <a:xfrm>
            <a:off x="6553200" y="6248400"/>
            <a:ext cx="1905000" cy="457200"/>
          </a:xfrm>
          <a:prstGeom prst="rect">
            <a:avLst/>
          </a:prstGeom>
          <a:noFill/>
          <a:ln w="9525">
            <a:noFill/>
            <a:miter lim="800000"/>
            <a:headEnd/>
            <a:tailEnd/>
          </a:ln>
        </p:spPr>
        <p:txBody>
          <a:bodyPr>
            <a:prstTxWarp prst="textNoShape">
              <a:avLst/>
            </a:prstTxWarp>
          </a:bodyPr>
          <a:lstStyle/>
          <a:p>
            <a:pPr algn="r" eaLnBrk="0" hangingPunct="0"/>
            <a:fld id="{B44E9D77-87F9-47B9-B583-DA2C483D213E}" type="slidenum">
              <a:rPr lang="en-US" sz="1400"/>
              <a:pPr algn="r" eaLnBrk="0" hangingPunct="0"/>
              <a:t>7</a:t>
            </a:fld>
            <a:endParaRPr lang="en-US" sz="1400"/>
          </a:p>
        </p:txBody>
      </p:sp>
      <p:pic>
        <p:nvPicPr>
          <p:cNvPr id="17414" name="Picture 4" descr="Screen shot 2015-12-25 at 15"/>
          <p:cNvPicPr>
            <a:picLocks noChangeAspect="1" noChangeArrowheads="1"/>
          </p:cNvPicPr>
          <p:nvPr/>
        </p:nvPicPr>
        <p:blipFill>
          <a:blip r:embed="rId2"/>
          <a:srcRect/>
          <a:stretch>
            <a:fillRect/>
          </a:stretch>
        </p:blipFill>
        <p:spPr bwMode="auto">
          <a:xfrm>
            <a:off x="152400" y="152400"/>
            <a:ext cx="2552700" cy="990600"/>
          </a:xfrm>
          <a:prstGeom prst="rect">
            <a:avLst/>
          </a:prstGeom>
          <a:noFill/>
          <a:ln w="9525">
            <a:noFill/>
            <a:miter lim="800000"/>
            <a:headEnd/>
            <a:tailEnd/>
          </a:ln>
        </p:spPr>
      </p:pic>
      <p:sp>
        <p:nvSpPr>
          <p:cNvPr id="2" name="TextBox 1"/>
          <p:cNvSpPr txBox="1"/>
          <p:nvPr/>
        </p:nvSpPr>
        <p:spPr>
          <a:xfrm>
            <a:off x="1115616" y="1628800"/>
            <a:ext cx="6912768" cy="523220"/>
          </a:xfrm>
          <a:prstGeom prst="rect">
            <a:avLst/>
          </a:prstGeom>
          <a:noFill/>
        </p:spPr>
        <p:txBody>
          <a:bodyPr wrap="square" rtlCol="0">
            <a:spAutoFit/>
          </a:bodyPr>
          <a:lstStyle/>
          <a:p>
            <a:r>
              <a:rPr lang="en-GB" sz="2800" dirty="0"/>
              <a:t>Athens: Persian and Peloponnesian Wars</a:t>
            </a:r>
            <a:endParaRPr lang="en-US" sz="2000" i="1" dirty="0"/>
          </a:p>
        </p:txBody>
      </p:sp>
      <p:sp>
        <p:nvSpPr>
          <p:cNvPr id="3" name="TextBox 2"/>
          <p:cNvSpPr txBox="1"/>
          <p:nvPr/>
        </p:nvSpPr>
        <p:spPr>
          <a:xfrm>
            <a:off x="1115616" y="2564904"/>
            <a:ext cx="6264696" cy="3139321"/>
          </a:xfrm>
          <a:prstGeom prst="rect">
            <a:avLst/>
          </a:prstGeom>
          <a:noFill/>
        </p:spPr>
        <p:txBody>
          <a:bodyPr wrap="square" rtlCol="0">
            <a:spAutoFit/>
          </a:bodyPr>
          <a:lstStyle/>
          <a:p>
            <a:pPr>
              <a:lnSpc>
                <a:spcPct val="150000"/>
              </a:lnSpc>
            </a:pPr>
            <a:r>
              <a:rPr lang="en-GB" sz="1800" dirty="0"/>
              <a:t>Herodotus 7.143, massive evacuation of  ‘Attica’ either serendipitously or pre-planned. Pre-planned makes more sense. (EPMA-</a:t>
            </a:r>
            <a:r>
              <a:rPr lang="en-GB" sz="1800" i="1" dirty="0"/>
              <a:t>13330</a:t>
            </a:r>
            <a:r>
              <a:rPr lang="en-GB" sz="1800" dirty="0"/>
              <a:t>-Themistocle decree)</a:t>
            </a:r>
          </a:p>
          <a:p>
            <a:pPr>
              <a:lnSpc>
                <a:spcPct val="150000"/>
              </a:lnSpc>
            </a:pPr>
            <a:endParaRPr lang="en-GB" sz="1800" dirty="0"/>
          </a:p>
          <a:p>
            <a:pPr>
              <a:lnSpc>
                <a:spcPct val="150000"/>
              </a:lnSpc>
            </a:pPr>
            <a:r>
              <a:rPr lang="en-GB" sz="1800" dirty="0"/>
              <a:t>Xen.Hel.2.2.19 both Thebes and Corinth ask Sparta to destroy Athens</a:t>
            </a:r>
          </a:p>
          <a:p>
            <a:endParaRPr lang="en-GB" sz="1800" dirty="0"/>
          </a:p>
          <a:p>
            <a:endParaRPr lang="en-US" sz="1800" dirty="0"/>
          </a:p>
        </p:txBody>
      </p:sp>
    </p:spTree>
    <p:extLst>
      <p:ext uri="{BB962C8B-B14F-4D97-AF65-F5344CB8AC3E}">
        <p14:creationId xmlns:p14="http://schemas.microsoft.com/office/powerpoint/2010/main" val="366194980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FFFBA5"/>
        </a:solidFill>
        <a:effectLst/>
      </p:bgPr>
    </p:bg>
    <p:spTree>
      <p:nvGrpSpPr>
        <p:cNvPr id="1" name=""/>
        <p:cNvGrpSpPr/>
        <p:nvPr/>
      </p:nvGrpSpPr>
      <p:grpSpPr>
        <a:xfrm>
          <a:off x="0" y="0"/>
          <a:ext cx="0" cy="0"/>
          <a:chOff x="0" y="0"/>
          <a:chExt cx="0" cy="0"/>
        </a:xfrm>
      </p:grpSpPr>
      <p:sp>
        <p:nvSpPr>
          <p:cNvPr id="17410" name="Date Placeholder 3"/>
          <p:cNvSpPr txBox="1">
            <a:spLocks noGrp="1"/>
          </p:cNvSpPr>
          <p:nvPr/>
        </p:nvSpPr>
        <p:spPr bwMode="auto">
          <a:xfrm>
            <a:off x="685800" y="6248400"/>
            <a:ext cx="1905000" cy="457200"/>
          </a:xfrm>
          <a:prstGeom prst="rect">
            <a:avLst/>
          </a:prstGeom>
          <a:noFill/>
          <a:ln w="9525">
            <a:noFill/>
            <a:miter lim="800000"/>
            <a:headEnd/>
            <a:tailEnd/>
          </a:ln>
        </p:spPr>
        <p:txBody>
          <a:bodyPr>
            <a:prstTxWarp prst="textNoShape">
              <a:avLst/>
            </a:prstTxWarp>
          </a:bodyPr>
          <a:lstStyle/>
          <a:p>
            <a:pPr eaLnBrk="0" hangingPunct="0"/>
            <a:r>
              <a:rPr lang="en-US" sz="1400" dirty="0"/>
              <a:t>May </a:t>
            </a:r>
            <a:r>
              <a:rPr lang="is-IS" sz="1400" dirty="0"/>
              <a:t>2018</a:t>
            </a:r>
            <a:endParaRPr lang="en-US" sz="1400" dirty="0"/>
          </a:p>
        </p:txBody>
      </p:sp>
      <p:sp>
        <p:nvSpPr>
          <p:cNvPr id="17411" name="Slide Number Placeholder 5"/>
          <p:cNvSpPr txBox="1">
            <a:spLocks noGrp="1"/>
          </p:cNvSpPr>
          <p:nvPr/>
        </p:nvSpPr>
        <p:spPr bwMode="auto">
          <a:xfrm>
            <a:off x="6553200" y="6248400"/>
            <a:ext cx="1905000" cy="457200"/>
          </a:xfrm>
          <a:prstGeom prst="rect">
            <a:avLst/>
          </a:prstGeom>
          <a:noFill/>
          <a:ln w="9525">
            <a:noFill/>
            <a:miter lim="800000"/>
            <a:headEnd/>
            <a:tailEnd/>
          </a:ln>
        </p:spPr>
        <p:txBody>
          <a:bodyPr>
            <a:prstTxWarp prst="textNoShape">
              <a:avLst/>
            </a:prstTxWarp>
          </a:bodyPr>
          <a:lstStyle/>
          <a:p>
            <a:pPr algn="r" eaLnBrk="0" hangingPunct="0"/>
            <a:fld id="{B44E9D77-87F9-47B9-B583-DA2C483D213E}" type="slidenum">
              <a:rPr lang="en-US" sz="1400"/>
              <a:pPr algn="r" eaLnBrk="0" hangingPunct="0"/>
              <a:t>8</a:t>
            </a:fld>
            <a:endParaRPr lang="en-US" sz="1400"/>
          </a:p>
        </p:txBody>
      </p:sp>
      <p:pic>
        <p:nvPicPr>
          <p:cNvPr id="17414" name="Picture 4" descr="Screen shot 2015-12-25 at 15"/>
          <p:cNvPicPr>
            <a:picLocks noChangeAspect="1" noChangeArrowheads="1"/>
          </p:cNvPicPr>
          <p:nvPr/>
        </p:nvPicPr>
        <p:blipFill>
          <a:blip r:embed="rId2"/>
          <a:srcRect/>
          <a:stretch>
            <a:fillRect/>
          </a:stretch>
        </p:blipFill>
        <p:spPr bwMode="auto">
          <a:xfrm>
            <a:off x="152400" y="152400"/>
            <a:ext cx="2552700" cy="990600"/>
          </a:xfrm>
          <a:prstGeom prst="rect">
            <a:avLst/>
          </a:prstGeom>
          <a:noFill/>
          <a:ln w="9525">
            <a:noFill/>
            <a:miter lim="800000"/>
            <a:headEnd/>
            <a:tailEnd/>
          </a:ln>
        </p:spPr>
      </p:pic>
      <p:sp>
        <p:nvSpPr>
          <p:cNvPr id="2" name="TextBox 1"/>
          <p:cNvSpPr txBox="1"/>
          <p:nvPr/>
        </p:nvSpPr>
        <p:spPr>
          <a:xfrm>
            <a:off x="1043608" y="1340768"/>
            <a:ext cx="6912768" cy="523220"/>
          </a:xfrm>
          <a:prstGeom prst="rect">
            <a:avLst/>
          </a:prstGeom>
          <a:noFill/>
        </p:spPr>
        <p:txBody>
          <a:bodyPr wrap="square" rtlCol="0">
            <a:spAutoFit/>
          </a:bodyPr>
          <a:lstStyle/>
          <a:p>
            <a:r>
              <a:rPr lang="en-GB" sz="2800" dirty="0"/>
              <a:t>Miletus: Execution of the Men</a:t>
            </a:r>
            <a:endParaRPr lang="en-US" i="1" dirty="0"/>
          </a:p>
        </p:txBody>
      </p:sp>
      <p:sp>
        <p:nvSpPr>
          <p:cNvPr id="3" name="TextBox 2"/>
          <p:cNvSpPr txBox="1"/>
          <p:nvPr/>
        </p:nvSpPr>
        <p:spPr>
          <a:xfrm>
            <a:off x="1043608" y="2276872"/>
            <a:ext cx="6912768" cy="2246769"/>
          </a:xfrm>
          <a:prstGeom prst="rect">
            <a:avLst/>
          </a:prstGeom>
          <a:noFill/>
        </p:spPr>
        <p:txBody>
          <a:bodyPr wrap="square" rtlCol="0">
            <a:spAutoFit/>
          </a:bodyPr>
          <a:lstStyle/>
          <a:p>
            <a:pPr marL="0" indent="0">
              <a:buNone/>
            </a:pPr>
            <a:r>
              <a:rPr lang="en-GB" sz="2000" dirty="0"/>
              <a:t>Thucydides 3.36-49.</a:t>
            </a:r>
          </a:p>
          <a:p>
            <a:pPr marL="0" indent="0">
              <a:buNone/>
            </a:pPr>
            <a:endParaRPr lang="en-GB" sz="2000" dirty="0"/>
          </a:p>
          <a:p>
            <a:pPr marL="0" indent="0">
              <a:buNone/>
            </a:pPr>
            <a:r>
              <a:rPr lang="en-GB" sz="2000" dirty="0"/>
              <a:t>The men of the city to be destroyed, the women and children sold into slavery. </a:t>
            </a:r>
          </a:p>
          <a:p>
            <a:pPr marL="0" indent="0">
              <a:buNone/>
            </a:pPr>
            <a:endParaRPr lang="en-GB" sz="2000" dirty="0"/>
          </a:p>
          <a:p>
            <a:pPr marL="0" indent="0">
              <a:buNone/>
            </a:pPr>
            <a:r>
              <a:rPr lang="en-GB" sz="2000" dirty="0"/>
              <a:t>They were only spared by a lengthy debate.</a:t>
            </a:r>
          </a:p>
          <a:p>
            <a:endParaRPr lang="en-US" sz="2000" dirty="0"/>
          </a:p>
        </p:txBody>
      </p:sp>
    </p:spTree>
    <p:extLst>
      <p:ext uri="{BB962C8B-B14F-4D97-AF65-F5344CB8AC3E}">
        <p14:creationId xmlns:p14="http://schemas.microsoft.com/office/powerpoint/2010/main" val="77903993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FFFBA5"/>
        </a:solidFill>
        <a:effectLst/>
      </p:bgPr>
    </p:bg>
    <p:spTree>
      <p:nvGrpSpPr>
        <p:cNvPr id="1" name=""/>
        <p:cNvGrpSpPr/>
        <p:nvPr/>
      </p:nvGrpSpPr>
      <p:grpSpPr>
        <a:xfrm>
          <a:off x="0" y="0"/>
          <a:ext cx="0" cy="0"/>
          <a:chOff x="0" y="0"/>
          <a:chExt cx="0" cy="0"/>
        </a:xfrm>
      </p:grpSpPr>
      <p:sp>
        <p:nvSpPr>
          <p:cNvPr id="17410" name="Date Placeholder 3"/>
          <p:cNvSpPr txBox="1">
            <a:spLocks noGrp="1"/>
          </p:cNvSpPr>
          <p:nvPr/>
        </p:nvSpPr>
        <p:spPr bwMode="auto">
          <a:xfrm>
            <a:off x="685800" y="6248400"/>
            <a:ext cx="1905000" cy="457200"/>
          </a:xfrm>
          <a:prstGeom prst="rect">
            <a:avLst/>
          </a:prstGeom>
          <a:noFill/>
          <a:ln w="9525">
            <a:noFill/>
            <a:miter lim="800000"/>
            <a:headEnd/>
            <a:tailEnd/>
          </a:ln>
        </p:spPr>
        <p:txBody>
          <a:bodyPr>
            <a:prstTxWarp prst="textNoShape">
              <a:avLst/>
            </a:prstTxWarp>
          </a:bodyPr>
          <a:lstStyle/>
          <a:p>
            <a:pPr eaLnBrk="0" hangingPunct="0"/>
            <a:r>
              <a:rPr lang="en-US" sz="1400" dirty="0"/>
              <a:t>May </a:t>
            </a:r>
            <a:r>
              <a:rPr lang="is-IS" sz="1400" dirty="0"/>
              <a:t>2018</a:t>
            </a:r>
            <a:endParaRPr lang="en-US" sz="1400" dirty="0"/>
          </a:p>
        </p:txBody>
      </p:sp>
      <p:sp>
        <p:nvSpPr>
          <p:cNvPr id="17411" name="Slide Number Placeholder 5"/>
          <p:cNvSpPr txBox="1">
            <a:spLocks noGrp="1"/>
          </p:cNvSpPr>
          <p:nvPr/>
        </p:nvSpPr>
        <p:spPr bwMode="auto">
          <a:xfrm>
            <a:off x="6553200" y="6248400"/>
            <a:ext cx="1905000" cy="457200"/>
          </a:xfrm>
          <a:prstGeom prst="rect">
            <a:avLst/>
          </a:prstGeom>
          <a:noFill/>
          <a:ln w="9525">
            <a:noFill/>
            <a:miter lim="800000"/>
            <a:headEnd/>
            <a:tailEnd/>
          </a:ln>
        </p:spPr>
        <p:txBody>
          <a:bodyPr>
            <a:prstTxWarp prst="textNoShape">
              <a:avLst/>
            </a:prstTxWarp>
          </a:bodyPr>
          <a:lstStyle/>
          <a:p>
            <a:pPr algn="r" eaLnBrk="0" hangingPunct="0"/>
            <a:fld id="{B44E9D77-87F9-47B9-B583-DA2C483D213E}" type="slidenum">
              <a:rPr lang="en-US" sz="1400"/>
              <a:pPr algn="r" eaLnBrk="0" hangingPunct="0"/>
              <a:t>9</a:t>
            </a:fld>
            <a:endParaRPr lang="en-US" sz="1400"/>
          </a:p>
        </p:txBody>
      </p:sp>
      <p:pic>
        <p:nvPicPr>
          <p:cNvPr id="17414" name="Picture 4" descr="Screen shot 2015-12-25 at 15"/>
          <p:cNvPicPr>
            <a:picLocks noChangeAspect="1" noChangeArrowheads="1"/>
          </p:cNvPicPr>
          <p:nvPr/>
        </p:nvPicPr>
        <p:blipFill>
          <a:blip r:embed="rId2"/>
          <a:srcRect/>
          <a:stretch>
            <a:fillRect/>
          </a:stretch>
        </p:blipFill>
        <p:spPr bwMode="auto">
          <a:xfrm>
            <a:off x="152400" y="152400"/>
            <a:ext cx="2552700" cy="990600"/>
          </a:xfrm>
          <a:prstGeom prst="rect">
            <a:avLst/>
          </a:prstGeom>
          <a:noFill/>
          <a:ln w="9525">
            <a:noFill/>
            <a:miter lim="800000"/>
            <a:headEnd/>
            <a:tailEnd/>
          </a:ln>
        </p:spPr>
      </p:pic>
      <p:sp>
        <p:nvSpPr>
          <p:cNvPr id="2" name="TextBox 1"/>
          <p:cNvSpPr txBox="1"/>
          <p:nvPr/>
        </p:nvSpPr>
        <p:spPr>
          <a:xfrm>
            <a:off x="1043608" y="1340768"/>
            <a:ext cx="6912768" cy="523220"/>
          </a:xfrm>
          <a:prstGeom prst="rect">
            <a:avLst/>
          </a:prstGeom>
          <a:noFill/>
        </p:spPr>
        <p:txBody>
          <a:bodyPr wrap="square" rtlCol="0">
            <a:spAutoFit/>
          </a:bodyPr>
          <a:lstStyle/>
          <a:p>
            <a:r>
              <a:rPr lang="en-GB" sz="2800" dirty="0"/>
              <a:t>Abydos</a:t>
            </a:r>
            <a:endParaRPr lang="en-US" i="1" dirty="0"/>
          </a:p>
        </p:txBody>
      </p:sp>
      <p:sp>
        <p:nvSpPr>
          <p:cNvPr id="3" name="TextBox 2"/>
          <p:cNvSpPr txBox="1"/>
          <p:nvPr/>
        </p:nvSpPr>
        <p:spPr>
          <a:xfrm>
            <a:off x="1043608" y="2273377"/>
            <a:ext cx="6912768" cy="1938992"/>
          </a:xfrm>
          <a:prstGeom prst="rect">
            <a:avLst/>
          </a:prstGeom>
          <a:noFill/>
        </p:spPr>
        <p:txBody>
          <a:bodyPr wrap="square" rtlCol="0">
            <a:spAutoFit/>
          </a:bodyPr>
          <a:lstStyle/>
          <a:p>
            <a:pPr marL="0" indent="0">
              <a:buNone/>
            </a:pPr>
            <a:r>
              <a:rPr lang="en-GB" sz="2000" dirty="0"/>
              <a:t>‘Noble spirit and Gallantry displayed by the </a:t>
            </a:r>
            <a:r>
              <a:rPr lang="en-GB" sz="2000" dirty="0" err="1"/>
              <a:t>Abydians</a:t>
            </a:r>
            <a:r>
              <a:rPr lang="en-GB" sz="2000" dirty="0"/>
              <a:t>’</a:t>
            </a:r>
          </a:p>
          <a:p>
            <a:pPr marL="0" indent="0">
              <a:buNone/>
            </a:pPr>
            <a:r>
              <a:rPr lang="en-GB" sz="2000" dirty="0"/>
              <a:t>‘Surrender at Discretion or Fight like men.’ </a:t>
            </a:r>
            <a:r>
              <a:rPr lang="en-GB" sz="2000" dirty="0" err="1"/>
              <a:t>Plb</a:t>
            </a:r>
            <a:r>
              <a:rPr lang="en-GB" sz="2000" dirty="0"/>
              <a:t> 16.30</a:t>
            </a:r>
          </a:p>
          <a:p>
            <a:pPr marL="0" indent="0">
              <a:buNone/>
            </a:pPr>
            <a:endParaRPr lang="en-GB" sz="2000" dirty="0"/>
          </a:p>
          <a:p>
            <a:pPr marL="0" indent="0">
              <a:buNone/>
            </a:pPr>
            <a:r>
              <a:rPr lang="en-GB" sz="2000" dirty="0"/>
              <a:t>‘Conquer or Die’. </a:t>
            </a:r>
            <a:r>
              <a:rPr lang="en-GB" sz="2000" dirty="0" err="1"/>
              <a:t>Plb</a:t>
            </a:r>
            <a:r>
              <a:rPr lang="en-GB" sz="2000" dirty="0"/>
              <a:t>. 16.31’</a:t>
            </a:r>
          </a:p>
          <a:p>
            <a:pPr marL="0" indent="0">
              <a:buNone/>
            </a:pPr>
            <a:endParaRPr lang="en-GB" sz="2000" dirty="0"/>
          </a:p>
          <a:p>
            <a:endParaRPr lang="en-US" sz="2000" dirty="0"/>
          </a:p>
        </p:txBody>
      </p:sp>
    </p:spTree>
    <p:extLst>
      <p:ext uri="{BB962C8B-B14F-4D97-AF65-F5344CB8AC3E}">
        <p14:creationId xmlns:p14="http://schemas.microsoft.com/office/powerpoint/2010/main" val="89686171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FFFBA5"/>
        </a:solidFill>
        <a:effectLst/>
      </p:bgPr>
    </p:bg>
    <p:spTree>
      <p:nvGrpSpPr>
        <p:cNvPr id="1" name=""/>
        <p:cNvGrpSpPr/>
        <p:nvPr/>
      </p:nvGrpSpPr>
      <p:grpSpPr>
        <a:xfrm>
          <a:off x="0" y="0"/>
          <a:ext cx="0" cy="0"/>
          <a:chOff x="0" y="0"/>
          <a:chExt cx="0" cy="0"/>
        </a:xfrm>
      </p:grpSpPr>
      <p:sp>
        <p:nvSpPr>
          <p:cNvPr id="17410" name="Date Placeholder 3"/>
          <p:cNvSpPr txBox="1">
            <a:spLocks noGrp="1"/>
          </p:cNvSpPr>
          <p:nvPr/>
        </p:nvSpPr>
        <p:spPr bwMode="auto">
          <a:xfrm>
            <a:off x="685800" y="6248400"/>
            <a:ext cx="1905000" cy="457200"/>
          </a:xfrm>
          <a:prstGeom prst="rect">
            <a:avLst/>
          </a:prstGeom>
          <a:noFill/>
          <a:ln w="9525">
            <a:noFill/>
            <a:miter lim="800000"/>
            <a:headEnd/>
            <a:tailEnd/>
          </a:ln>
        </p:spPr>
        <p:txBody>
          <a:bodyPr>
            <a:prstTxWarp prst="textNoShape">
              <a:avLst/>
            </a:prstTxWarp>
          </a:bodyPr>
          <a:lstStyle/>
          <a:p>
            <a:pPr eaLnBrk="0" hangingPunct="0"/>
            <a:r>
              <a:rPr lang="en-US" sz="1400" dirty="0"/>
              <a:t>May </a:t>
            </a:r>
            <a:r>
              <a:rPr lang="is-IS" sz="1400" dirty="0"/>
              <a:t>2018</a:t>
            </a:r>
            <a:endParaRPr lang="en-US" sz="1400" dirty="0"/>
          </a:p>
        </p:txBody>
      </p:sp>
      <p:sp>
        <p:nvSpPr>
          <p:cNvPr id="17411" name="Slide Number Placeholder 5"/>
          <p:cNvSpPr txBox="1">
            <a:spLocks noGrp="1"/>
          </p:cNvSpPr>
          <p:nvPr/>
        </p:nvSpPr>
        <p:spPr bwMode="auto">
          <a:xfrm>
            <a:off x="6553200" y="6248400"/>
            <a:ext cx="1905000" cy="457200"/>
          </a:xfrm>
          <a:prstGeom prst="rect">
            <a:avLst/>
          </a:prstGeom>
          <a:noFill/>
          <a:ln w="9525">
            <a:noFill/>
            <a:miter lim="800000"/>
            <a:headEnd/>
            <a:tailEnd/>
          </a:ln>
        </p:spPr>
        <p:txBody>
          <a:bodyPr>
            <a:prstTxWarp prst="textNoShape">
              <a:avLst/>
            </a:prstTxWarp>
          </a:bodyPr>
          <a:lstStyle/>
          <a:p>
            <a:pPr algn="r" eaLnBrk="0" hangingPunct="0"/>
            <a:fld id="{B44E9D77-87F9-47B9-B583-DA2C483D213E}" type="slidenum">
              <a:rPr lang="en-US" sz="1400"/>
              <a:pPr algn="r" eaLnBrk="0" hangingPunct="0"/>
              <a:t>10</a:t>
            </a:fld>
            <a:endParaRPr lang="en-US" sz="1400"/>
          </a:p>
        </p:txBody>
      </p:sp>
      <p:pic>
        <p:nvPicPr>
          <p:cNvPr id="17414" name="Picture 4" descr="Screen shot 2015-12-25 at 15"/>
          <p:cNvPicPr>
            <a:picLocks noChangeAspect="1" noChangeArrowheads="1"/>
          </p:cNvPicPr>
          <p:nvPr/>
        </p:nvPicPr>
        <p:blipFill>
          <a:blip r:embed="rId2"/>
          <a:srcRect/>
          <a:stretch>
            <a:fillRect/>
          </a:stretch>
        </p:blipFill>
        <p:spPr bwMode="auto">
          <a:xfrm>
            <a:off x="152400" y="152400"/>
            <a:ext cx="2552700" cy="990600"/>
          </a:xfrm>
          <a:prstGeom prst="rect">
            <a:avLst/>
          </a:prstGeom>
          <a:noFill/>
          <a:ln w="9525">
            <a:noFill/>
            <a:miter lim="800000"/>
            <a:headEnd/>
            <a:tailEnd/>
          </a:ln>
        </p:spPr>
      </p:pic>
      <p:sp>
        <p:nvSpPr>
          <p:cNvPr id="2" name="TextBox 1"/>
          <p:cNvSpPr txBox="1"/>
          <p:nvPr/>
        </p:nvSpPr>
        <p:spPr>
          <a:xfrm>
            <a:off x="1043608" y="1340768"/>
            <a:ext cx="7272808" cy="954107"/>
          </a:xfrm>
          <a:prstGeom prst="rect">
            <a:avLst/>
          </a:prstGeom>
          <a:noFill/>
        </p:spPr>
        <p:txBody>
          <a:bodyPr wrap="square" rtlCol="0">
            <a:spAutoFit/>
          </a:bodyPr>
          <a:lstStyle/>
          <a:p>
            <a:r>
              <a:rPr lang="en-GB" sz="2800" dirty="0"/>
              <a:t>Pericles Strategy: Athens in Peloponnesian War-Total War in ancient sources</a:t>
            </a:r>
            <a:endParaRPr lang="en-US" dirty="0"/>
          </a:p>
        </p:txBody>
      </p:sp>
      <p:sp>
        <p:nvSpPr>
          <p:cNvPr id="3" name="TextBox 2"/>
          <p:cNvSpPr txBox="1"/>
          <p:nvPr/>
        </p:nvSpPr>
        <p:spPr>
          <a:xfrm>
            <a:off x="1043608" y="2492643"/>
            <a:ext cx="6912768" cy="4555093"/>
          </a:xfrm>
          <a:prstGeom prst="rect">
            <a:avLst/>
          </a:prstGeom>
          <a:noFill/>
        </p:spPr>
        <p:txBody>
          <a:bodyPr wrap="square" rtlCol="0">
            <a:spAutoFit/>
          </a:bodyPr>
          <a:lstStyle/>
          <a:p>
            <a:pPr>
              <a:lnSpc>
                <a:spcPct val="150000"/>
              </a:lnSpc>
            </a:pPr>
            <a:r>
              <a:rPr lang="en-GB" sz="2000" dirty="0"/>
              <a:t>Thucydides 1.39-1.46, describes a strategy to keep population safe and the impact of food production</a:t>
            </a:r>
          </a:p>
          <a:p>
            <a:endParaRPr lang="en-GB" sz="2000" dirty="0"/>
          </a:p>
          <a:p>
            <a:r>
              <a:rPr lang="en-GB" sz="2000" dirty="0"/>
              <a:t>Avoid Conflict with spartan land army and instead attack there population directly</a:t>
            </a:r>
          </a:p>
          <a:p>
            <a:endParaRPr lang="en-GB" sz="2000" dirty="0"/>
          </a:p>
          <a:p>
            <a:pPr>
              <a:lnSpc>
                <a:spcPct val="150000"/>
              </a:lnSpc>
            </a:pPr>
            <a:r>
              <a:rPr lang="en-GB" sz="2000" dirty="0"/>
              <a:t>Thucydides 2.13, describes how in dire circumstances the Athenians would loot there own temples to pay for the war with Sparta.</a:t>
            </a:r>
          </a:p>
          <a:p>
            <a:pPr marL="0" indent="0">
              <a:buNone/>
            </a:pPr>
            <a:endParaRPr lang="en-GB" sz="2000" dirty="0"/>
          </a:p>
          <a:p>
            <a:pPr marL="0" indent="0">
              <a:buNone/>
            </a:pPr>
            <a:endParaRPr lang="en-GB" sz="2000" dirty="0"/>
          </a:p>
          <a:p>
            <a:endParaRPr lang="en-US" sz="2000" dirty="0"/>
          </a:p>
        </p:txBody>
      </p:sp>
    </p:spTree>
    <p:extLst>
      <p:ext uri="{BB962C8B-B14F-4D97-AF65-F5344CB8AC3E}">
        <p14:creationId xmlns:p14="http://schemas.microsoft.com/office/powerpoint/2010/main" val="70336670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FFFBA5"/>
        </a:solidFill>
        <a:effectLst/>
      </p:bgPr>
    </p:bg>
    <p:spTree>
      <p:nvGrpSpPr>
        <p:cNvPr id="1" name=""/>
        <p:cNvGrpSpPr/>
        <p:nvPr/>
      </p:nvGrpSpPr>
      <p:grpSpPr>
        <a:xfrm>
          <a:off x="0" y="0"/>
          <a:ext cx="0" cy="0"/>
          <a:chOff x="0" y="0"/>
          <a:chExt cx="0" cy="0"/>
        </a:xfrm>
      </p:grpSpPr>
      <p:sp>
        <p:nvSpPr>
          <p:cNvPr id="17410" name="Date Placeholder 3"/>
          <p:cNvSpPr txBox="1">
            <a:spLocks noGrp="1"/>
          </p:cNvSpPr>
          <p:nvPr/>
        </p:nvSpPr>
        <p:spPr bwMode="auto">
          <a:xfrm>
            <a:off x="685800" y="6248400"/>
            <a:ext cx="1905000" cy="457200"/>
          </a:xfrm>
          <a:prstGeom prst="rect">
            <a:avLst/>
          </a:prstGeom>
          <a:noFill/>
          <a:ln w="9525">
            <a:noFill/>
            <a:miter lim="800000"/>
            <a:headEnd/>
            <a:tailEnd/>
          </a:ln>
        </p:spPr>
        <p:txBody>
          <a:bodyPr>
            <a:prstTxWarp prst="textNoShape">
              <a:avLst/>
            </a:prstTxWarp>
          </a:bodyPr>
          <a:lstStyle/>
          <a:p>
            <a:pPr eaLnBrk="0" hangingPunct="0"/>
            <a:r>
              <a:rPr lang="en-US" sz="1400" dirty="0"/>
              <a:t>May </a:t>
            </a:r>
            <a:r>
              <a:rPr lang="is-IS" sz="1400" dirty="0"/>
              <a:t>2018</a:t>
            </a:r>
            <a:endParaRPr lang="en-US" sz="1400" dirty="0"/>
          </a:p>
        </p:txBody>
      </p:sp>
      <p:sp>
        <p:nvSpPr>
          <p:cNvPr id="17411" name="Slide Number Placeholder 5"/>
          <p:cNvSpPr txBox="1">
            <a:spLocks noGrp="1"/>
          </p:cNvSpPr>
          <p:nvPr/>
        </p:nvSpPr>
        <p:spPr bwMode="auto">
          <a:xfrm>
            <a:off x="6553200" y="6248400"/>
            <a:ext cx="1905000" cy="457200"/>
          </a:xfrm>
          <a:prstGeom prst="rect">
            <a:avLst/>
          </a:prstGeom>
          <a:noFill/>
          <a:ln w="9525">
            <a:noFill/>
            <a:miter lim="800000"/>
            <a:headEnd/>
            <a:tailEnd/>
          </a:ln>
        </p:spPr>
        <p:txBody>
          <a:bodyPr>
            <a:prstTxWarp prst="textNoShape">
              <a:avLst/>
            </a:prstTxWarp>
          </a:bodyPr>
          <a:lstStyle/>
          <a:p>
            <a:pPr algn="r" eaLnBrk="0" hangingPunct="0"/>
            <a:fld id="{B44E9D77-87F9-47B9-B583-DA2C483D213E}" type="slidenum">
              <a:rPr lang="en-US" sz="1400"/>
              <a:pPr algn="r" eaLnBrk="0" hangingPunct="0"/>
              <a:t>11</a:t>
            </a:fld>
            <a:endParaRPr lang="en-US" sz="1400"/>
          </a:p>
        </p:txBody>
      </p:sp>
      <p:pic>
        <p:nvPicPr>
          <p:cNvPr id="17414" name="Picture 4" descr="Screen shot 2015-12-25 at 15"/>
          <p:cNvPicPr>
            <a:picLocks noChangeAspect="1" noChangeArrowheads="1"/>
          </p:cNvPicPr>
          <p:nvPr/>
        </p:nvPicPr>
        <p:blipFill>
          <a:blip r:embed="rId2"/>
          <a:srcRect/>
          <a:stretch>
            <a:fillRect/>
          </a:stretch>
        </p:blipFill>
        <p:spPr bwMode="auto">
          <a:xfrm>
            <a:off x="152400" y="152400"/>
            <a:ext cx="2552700" cy="990600"/>
          </a:xfrm>
          <a:prstGeom prst="rect">
            <a:avLst/>
          </a:prstGeom>
          <a:noFill/>
          <a:ln w="9525">
            <a:noFill/>
            <a:miter lim="800000"/>
            <a:headEnd/>
            <a:tailEnd/>
          </a:ln>
        </p:spPr>
      </p:pic>
      <p:sp>
        <p:nvSpPr>
          <p:cNvPr id="2" name="TextBox 1"/>
          <p:cNvSpPr txBox="1"/>
          <p:nvPr/>
        </p:nvSpPr>
        <p:spPr>
          <a:xfrm>
            <a:off x="1043608" y="1340768"/>
            <a:ext cx="6912768" cy="523220"/>
          </a:xfrm>
          <a:prstGeom prst="rect">
            <a:avLst/>
          </a:prstGeom>
          <a:noFill/>
        </p:spPr>
        <p:txBody>
          <a:bodyPr wrap="square" rtlCol="0">
            <a:spAutoFit/>
          </a:bodyPr>
          <a:lstStyle/>
          <a:p>
            <a:r>
              <a:rPr lang="en-GB" sz="2800" dirty="0"/>
              <a:t>Communication Speed</a:t>
            </a:r>
            <a:endParaRPr lang="en-US" i="1" dirty="0"/>
          </a:p>
        </p:txBody>
      </p:sp>
      <p:sp>
        <p:nvSpPr>
          <p:cNvPr id="3" name="TextBox 2"/>
          <p:cNvSpPr txBox="1"/>
          <p:nvPr/>
        </p:nvSpPr>
        <p:spPr>
          <a:xfrm>
            <a:off x="1043608" y="2036038"/>
            <a:ext cx="6912768" cy="4708981"/>
          </a:xfrm>
          <a:prstGeom prst="rect">
            <a:avLst/>
          </a:prstGeom>
          <a:noFill/>
        </p:spPr>
        <p:txBody>
          <a:bodyPr wrap="square" rtlCol="0">
            <a:spAutoFit/>
          </a:bodyPr>
          <a:lstStyle/>
          <a:p>
            <a:r>
              <a:rPr lang="en-GB" sz="2000" dirty="0"/>
              <a:t>Relatively efficient and easy  to mobilize a city state,</a:t>
            </a:r>
          </a:p>
          <a:p>
            <a:r>
              <a:rPr lang="en-GB" sz="2000" dirty="0"/>
              <a:t>	short communication channels, </a:t>
            </a:r>
          </a:p>
          <a:p>
            <a:r>
              <a:rPr lang="en-GB" sz="2000" dirty="0"/>
              <a:t>	difficult to communicate and mobilize across 	multiple cities / regions</a:t>
            </a:r>
          </a:p>
          <a:p>
            <a:endParaRPr lang="en-GB" sz="2000" dirty="0"/>
          </a:p>
          <a:p>
            <a:r>
              <a:rPr lang="en-GB" sz="2000" dirty="0"/>
              <a:t> Broadly, ‘ancient’ communication speeds were maintained up to the 1800’s ( “messengers on horseback”), so ‘total war’ did not significantly evolve over the period.</a:t>
            </a:r>
          </a:p>
          <a:p>
            <a:endParaRPr lang="en-GB" sz="2000" dirty="0"/>
          </a:p>
          <a:p>
            <a:r>
              <a:rPr lang="en-GB" sz="2000" dirty="0"/>
              <a:t>The change came with the advent of much more rapid communications, through railways, telegraph etc. which allowed simultaneous mobilization across much wider geographies</a:t>
            </a:r>
          </a:p>
          <a:p>
            <a:pPr marL="0" indent="0">
              <a:buNone/>
            </a:pPr>
            <a:r>
              <a:rPr lang="en-GB" sz="2000" dirty="0"/>
              <a:t>.</a:t>
            </a:r>
          </a:p>
          <a:p>
            <a:endParaRPr lang="en-US" sz="2000" dirty="0"/>
          </a:p>
        </p:txBody>
      </p:sp>
    </p:spTree>
    <p:extLst>
      <p:ext uri="{BB962C8B-B14F-4D97-AF65-F5344CB8AC3E}">
        <p14:creationId xmlns:p14="http://schemas.microsoft.com/office/powerpoint/2010/main" val="185283273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FFFBA5"/>
        </a:solidFill>
        <a:effectLst/>
      </p:bgPr>
    </p:bg>
    <p:spTree>
      <p:nvGrpSpPr>
        <p:cNvPr id="1" name=""/>
        <p:cNvGrpSpPr/>
        <p:nvPr/>
      </p:nvGrpSpPr>
      <p:grpSpPr>
        <a:xfrm>
          <a:off x="0" y="0"/>
          <a:ext cx="0" cy="0"/>
          <a:chOff x="0" y="0"/>
          <a:chExt cx="0" cy="0"/>
        </a:xfrm>
      </p:grpSpPr>
      <p:sp>
        <p:nvSpPr>
          <p:cNvPr id="17410" name="Date Placeholder 3"/>
          <p:cNvSpPr txBox="1">
            <a:spLocks noGrp="1"/>
          </p:cNvSpPr>
          <p:nvPr/>
        </p:nvSpPr>
        <p:spPr bwMode="auto">
          <a:xfrm>
            <a:off x="685800" y="6248400"/>
            <a:ext cx="1905000" cy="457200"/>
          </a:xfrm>
          <a:prstGeom prst="rect">
            <a:avLst/>
          </a:prstGeom>
          <a:noFill/>
          <a:ln w="9525">
            <a:noFill/>
            <a:miter lim="800000"/>
            <a:headEnd/>
            <a:tailEnd/>
          </a:ln>
        </p:spPr>
        <p:txBody>
          <a:bodyPr>
            <a:prstTxWarp prst="textNoShape">
              <a:avLst/>
            </a:prstTxWarp>
          </a:bodyPr>
          <a:lstStyle/>
          <a:p>
            <a:pPr eaLnBrk="0" hangingPunct="0"/>
            <a:r>
              <a:rPr lang="en-US" sz="1400" dirty="0"/>
              <a:t>May </a:t>
            </a:r>
            <a:r>
              <a:rPr lang="is-IS" sz="1400" dirty="0"/>
              <a:t>2018</a:t>
            </a:r>
            <a:endParaRPr lang="en-US" sz="1400" dirty="0"/>
          </a:p>
        </p:txBody>
      </p:sp>
      <p:sp>
        <p:nvSpPr>
          <p:cNvPr id="17411" name="Slide Number Placeholder 5"/>
          <p:cNvSpPr txBox="1">
            <a:spLocks noGrp="1"/>
          </p:cNvSpPr>
          <p:nvPr/>
        </p:nvSpPr>
        <p:spPr bwMode="auto">
          <a:xfrm>
            <a:off x="6553200" y="6248400"/>
            <a:ext cx="1905000" cy="457200"/>
          </a:xfrm>
          <a:prstGeom prst="rect">
            <a:avLst/>
          </a:prstGeom>
          <a:noFill/>
          <a:ln w="9525">
            <a:noFill/>
            <a:miter lim="800000"/>
            <a:headEnd/>
            <a:tailEnd/>
          </a:ln>
        </p:spPr>
        <p:txBody>
          <a:bodyPr>
            <a:prstTxWarp prst="textNoShape">
              <a:avLst/>
            </a:prstTxWarp>
          </a:bodyPr>
          <a:lstStyle/>
          <a:p>
            <a:pPr algn="r" eaLnBrk="0" hangingPunct="0"/>
            <a:fld id="{B44E9D77-87F9-47B9-B583-DA2C483D213E}" type="slidenum">
              <a:rPr lang="en-US" sz="1400"/>
              <a:pPr algn="r" eaLnBrk="0" hangingPunct="0"/>
              <a:t>12</a:t>
            </a:fld>
            <a:endParaRPr lang="en-US" sz="1400"/>
          </a:p>
        </p:txBody>
      </p:sp>
      <p:pic>
        <p:nvPicPr>
          <p:cNvPr id="17414" name="Picture 4" descr="Screen shot 2015-12-25 at 15"/>
          <p:cNvPicPr>
            <a:picLocks noChangeAspect="1" noChangeArrowheads="1"/>
          </p:cNvPicPr>
          <p:nvPr/>
        </p:nvPicPr>
        <p:blipFill>
          <a:blip r:embed="rId2"/>
          <a:srcRect/>
          <a:stretch>
            <a:fillRect/>
          </a:stretch>
        </p:blipFill>
        <p:spPr bwMode="auto">
          <a:xfrm>
            <a:off x="152400" y="152400"/>
            <a:ext cx="2552700" cy="990600"/>
          </a:xfrm>
          <a:prstGeom prst="rect">
            <a:avLst/>
          </a:prstGeom>
          <a:noFill/>
          <a:ln w="9525">
            <a:noFill/>
            <a:miter lim="800000"/>
            <a:headEnd/>
            <a:tailEnd/>
          </a:ln>
        </p:spPr>
      </p:pic>
      <p:sp>
        <p:nvSpPr>
          <p:cNvPr id="2" name="TextBox 1"/>
          <p:cNvSpPr txBox="1"/>
          <p:nvPr/>
        </p:nvSpPr>
        <p:spPr>
          <a:xfrm>
            <a:off x="1043608" y="1340768"/>
            <a:ext cx="6912768" cy="523220"/>
          </a:xfrm>
          <a:prstGeom prst="rect">
            <a:avLst/>
          </a:prstGeom>
          <a:noFill/>
        </p:spPr>
        <p:txBody>
          <a:bodyPr wrap="square" rtlCol="0">
            <a:spAutoFit/>
          </a:bodyPr>
          <a:lstStyle/>
          <a:p>
            <a:r>
              <a:rPr lang="en-GB" sz="2800" dirty="0"/>
              <a:t>Persians: not at ‘total war’ with Greeks</a:t>
            </a:r>
            <a:endParaRPr lang="en-US" i="1" dirty="0"/>
          </a:p>
        </p:txBody>
      </p:sp>
      <p:sp>
        <p:nvSpPr>
          <p:cNvPr id="3" name="TextBox 2"/>
          <p:cNvSpPr txBox="1"/>
          <p:nvPr/>
        </p:nvSpPr>
        <p:spPr>
          <a:xfrm>
            <a:off x="1043608" y="2276872"/>
            <a:ext cx="6912768" cy="2554545"/>
          </a:xfrm>
          <a:prstGeom prst="rect">
            <a:avLst/>
          </a:prstGeom>
          <a:noFill/>
        </p:spPr>
        <p:txBody>
          <a:bodyPr wrap="square" rtlCol="0">
            <a:spAutoFit/>
          </a:bodyPr>
          <a:lstStyle/>
          <a:p>
            <a:pPr marL="0" indent="0">
              <a:lnSpc>
                <a:spcPct val="150000"/>
              </a:lnSpc>
              <a:buNone/>
            </a:pPr>
            <a:r>
              <a:rPr lang="en-GB" sz="2000" dirty="0"/>
              <a:t>Persians invading Greek territory did not feel under any ‘existential threat, whereas the Greek city states undoubtedly did. Hence, they were able to mobilize their populations to combat the perceive threat to their existence. </a:t>
            </a:r>
          </a:p>
          <a:p>
            <a:pPr marL="0" indent="0">
              <a:buNone/>
            </a:pPr>
            <a:r>
              <a:rPr lang="en-GB" sz="2000" dirty="0"/>
              <a:t>.</a:t>
            </a:r>
          </a:p>
          <a:p>
            <a:endParaRPr lang="en-US" sz="2000" dirty="0"/>
          </a:p>
        </p:txBody>
      </p:sp>
    </p:spTree>
    <p:extLst>
      <p:ext uri="{BB962C8B-B14F-4D97-AF65-F5344CB8AC3E}">
        <p14:creationId xmlns:p14="http://schemas.microsoft.com/office/powerpoint/2010/main" val="204687883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rgbClr val="FFFBA5"/>
        </a:solidFill>
        <a:effectLst/>
      </p:bgPr>
    </p:bg>
    <p:spTree>
      <p:nvGrpSpPr>
        <p:cNvPr id="1" name=""/>
        <p:cNvGrpSpPr/>
        <p:nvPr/>
      </p:nvGrpSpPr>
      <p:grpSpPr>
        <a:xfrm>
          <a:off x="0" y="0"/>
          <a:ext cx="0" cy="0"/>
          <a:chOff x="0" y="0"/>
          <a:chExt cx="0" cy="0"/>
        </a:xfrm>
      </p:grpSpPr>
      <p:sp>
        <p:nvSpPr>
          <p:cNvPr id="17410" name="Date Placeholder 3"/>
          <p:cNvSpPr txBox="1">
            <a:spLocks noGrp="1"/>
          </p:cNvSpPr>
          <p:nvPr/>
        </p:nvSpPr>
        <p:spPr bwMode="auto">
          <a:xfrm>
            <a:off x="685800" y="6248400"/>
            <a:ext cx="1905000" cy="457200"/>
          </a:xfrm>
          <a:prstGeom prst="rect">
            <a:avLst/>
          </a:prstGeom>
          <a:noFill/>
          <a:ln w="9525">
            <a:noFill/>
            <a:miter lim="800000"/>
            <a:headEnd/>
            <a:tailEnd/>
          </a:ln>
        </p:spPr>
        <p:txBody>
          <a:bodyPr>
            <a:prstTxWarp prst="textNoShape">
              <a:avLst/>
            </a:prstTxWarp>
          </a:bodyPr>
          <a:lstStyle/>
          <a:p>
            <a:pPr eaLnBrk="0" hangingPunct="0"/>
            <a:r>
              <a:rPr lang="en-US" sz="1400" dirty="0"/>
              <a:t>May </a:t>
            </a:r>
            <a:r>
              <a:rPr lang="is-IS" sz="1400" dirty="0"/>
              <a:t>2018</a:t>
            </a:r>
            <a:endParaRPr lang="en-US" sz="1400" dirty="0"/>
          </a:p>
        </p:txBody>
      </p:sp>
      <p:sp>
        <p:nvSpPr>
          <p:cNvPr id="17411" name="Slide Number Placeholder 5"/>
          <p:cNvSpPr txBox="1">
            <a:spLocks noGrp="1"/>
          </p:cNvSpPr>
          <p:nvPr/>
        </p:nvSpPr>
        <p:spPr bwMode="auto">
          <a:xfrm>
            <a:off x="6553200" y="6248400"/>
            <a:ext cx="1905000" cy="457200"/>
          </a:xfrm>
          <a:prstGeom prst="rect">
            <a:avLst/>
          </a:prstGeom>
          <a:noFill/>
          <a:ln w="9525">
            <a:noFill/>
            <a:miter lim="800000"/>
            <a:headEnd/>
            <a:tailEnd/>
          </a:ln>
        </p:spPr>
        <p:txBody>
          <a:bodyPr>
            <a:prstTxWarp prst="textNoShape">
              <a:avLst/>
            </a:prstTxWarp>
          </a:bodyPr>
          <a:lstStyle/>
          <a:p>
            <a:pPr algn="r" eaLnBrk="0" hangingPunct="0"/>
            <a:fld id="{B44E9D77-87F9-47B9-B583-DA2C483D213E}" type="slidenum">
              <a:rPr lang="en-US" sz="1400"/>
              <a:pPr algn="r" eaLnBrk="0" hangingPunct="0"/>
              <a:t>13</a:t>
            </a:fld>
            <a:endParaRPr lang="en-US" sz="1400"/>
          </a:p>
        </p:txBody>
      </p:sp>
      <p:pic>
        <p:nvPicPr>
          <p:cNvPr id="17414" name="Picture 4" descr="Screen shot 2015-12-25 at 15"/>
          <p:cNvPicPr>
            <a:picLocks noChangeAspect="1" noChangeArrowheads="1"/>
          </p:cNvPicPr>
          <p:nvPr/>
        </p:nvPicPr>
        <p:blipFill>
          <a:blip r:embed="rId3"/>
          <a:srcRect/>
          <a:stretch>
            <a:fillRect/>
          </a:stretch>
        </p:blipFill>
        <p:spPr bwMode="auto">
          <a:xfrm>
            <a:off x="152400" y="152400"/>
            <a:ext cx="2552700" cy="990600"/>
          </a:xfrm>
          <a:prstGeom prst="rect">
            <a:avLst/>
          </a:prstGeom>
          <a:noFill/>
          <a:ln w="9525">
            <a:noFill/>
            <a:miter lim="800000"/>
            <a:headEnd/>
            <a:tailEnd/>
          </a:ln>
        </p:spPr>
      </p:pic>
      <p:sp>
        <p:nvSpPr>
          <p:cNvPr id="2" name="TextBox 1"/>
          <p:cNvSpPr txBox="1"/>
          <p:nvPr/>
        </p:nvSpPr>
        <p:spPr>
          <a:xfrm>
            <a:off x="899592" y="1152278"/>
            <a:ext cx="6912768" cy="3016210"/>
          </a:xfrm>
          <a:prstGeom prst="rect">
            <a:avLst/>
          </a:prstGeom>
          <a:noFill/>
        </p:spPr>
        <p:txBody>
          <a:bodyPr wrap="square" rtlCol="0">
            <a:spAutoFit/>
          </a:bodyPr>
          <a:lstStyle/>
          <a:p>
            <a:pPr algn="ctr"/>
            <a:r>
              <a:rPr lang="en-GB" sz="2800" dirty="0"/>
              <a:t>So we see that:</a:t>
            </a:r>
          </a:p>
          <a:p>
            <a:pPr algn="ctr"/>
            <a:endParaRPr lang="en-GB" sz="3200" dirty="0"/>
          </a:p>
          <a:p>
            <a:pPr algn="ctr">
              <a:lnSpc>
                <a:spcPct val="150000"/>
              </a:lnSpc>
            </a:pPr>
            <a:r>
              <a:rPr lang="en-GB" sz="2800" dirty="0"/>
              <a:t>Ancient Greek History is full of instances that could be described as Total War, at least within the context of their time</a:t>
            </a:r>
          </a:p>
        </p:txBody>
      </p:sp>
    </p:spTree>
    <p:extLst>
      <p:ext uri="{BB962C8B-B14F-4D97-AF65-F5344CB8AC3E}">
        <p14:creationId xmlns:p14="http://schemas.microsoft.com/office/powerpoint/2010/main" val="44541539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rgbClr val="FFFBA5"/>
        </a:solidFill>
        <a:effectLst/>
      </p:bgPr>
    </p:bg>
    <p:spTree>
      <p:nvGrpSpPr>
        <p:cNvPr id="1" name=""/>
        <p:cNvGrpSpPr/>
        <p:nvPr/>
      </p:nvGrpSpPr>
      <p:grpSpPr>
        <a:xfrm>
          <a:off x="0" y="0"/>
          <a:ext cx="0" cy="0"/>
          <a:chOff x="0" y="0"/>
          <a:chExt cx="0" cy="0"/>
        </a:xfrm>
      </p:grpSpPr>
      <p:sp>
        <p:nvSpPr>
          <p:cNvPr id="17410" name="Date Placeholder 3"/>
          <p:cNvSpPr txBox="1">
            <a:spLocks noGrp="1"/>
          </p:cNvSpPr>
          <p:nvPr/>
        </p:nvSpPr>
        <p:spPr bwMode="auto">
          <a:xfrm>
            <a:off x="685800" y="6248400"/>
            <a:ext cx="1905000" cy="457200"/>
          </a:xfrm>
          <a:prstGeom prst="rect">
            <a:avLst/>
          </a:prstGeom>
          <a:noFill/>
          <a:ln w="9525">
            <a:noFill/>
            <a:miter lim="800000"/>
            <a:headEnd/>
            <a:tailEnd/>
          </a:ln>
        </p:spPr>
        <p:txBody>
          <a:bodyPr>
            <a:prstTxWarp prst="textNoShape">
              <a:avLst/>
            </a:prstTxWarp>
          </a:bodyPr>
          <a:lstStyle/>
          <a:p>
            <a:pPr eaLnBrk="0" hangingPunct="0"/>
            <a:r>
              <a:rPr lang="en-US" sz="1400" dirty="0"/>
              <a:t>May </a:t>
            </a:r>
            <a:r>
              <a:rPr lang="is-IS" sz="1400" dirty="0"/>
              <a:t>2018</a:t>
            </a:r>
            <a:endParaRPr lang="en-US" sz="1400" dirty="0"/>
          </a:p>
        </p:txBody>
      </p:sp>
      <p:sp>
        <p:nvSpPr>
          <p:cNvPr id="17411" name="Slide Number Placeholder 5"/>
          <p:cNvSpPr txBox="1">
            <a:spLocks noGrp="1"/>
          </p:cNvSpPr>
          <p:nvPr/>
        </p:nvSpPr>
        <p:spPr bwMode="auto">
          <a:xfrm>
            <a:off x="6553200" y="6248400"/>
            <a:ext cx="1905000" cy="457200"/>
          </a:xfrm>
          <a:prstGeom prst="rect">
            <a:avLst/>
          </a:prstGeom>
          <a:noFill/>
          <a:ln w="9525">
            <a:noFill/>
            <a:miter lim="800000"/>
            <a:headEnd/>
            <a:tailEnd/>
          </a:ln>
        </p:spPr>
        <p:txBody>
          <a:bodyPr>
            <a:prstTxWarp prst="textNoShape">
              <a:avLst/>
            </a:prstTxWarp>
          </a:bodyPr>
          <a:lstStyle/>
          <a:p>
            <a:pPr algn="r" eaLnBrk="0" hangingPunct="0"/>
            <a:fld id="{B44E9D77-87F9-47B9-B583-DA2C483D213E}" type="slidenum">
              <a:rPr lang="en-US" sz="1400"/>
              <a:pPr algn="r" eaLnBrk="0" hangingPunct="0"/>
              <a:t>14</a:t>
            </a:fld>
            <a:endParaRPr lang="en-US" sz="1400"/>
          </a:p>
        </p:txBody>
      </p:sp>
      <p:pic>
        <p:nvPicPr>
          <p:cNvPr id="17414" name="Picture 4" descr="Screen shot 2015-12-25 at 15"/>
          <p:cNvPicPr>
            <a:picLocks noChangeAspect="1" noChangeArrowheads="1"/>
          </p:cNvPicPr>
          <p:nvPr/>
        </p:nvPicPr>
        <p:blipFill>
          <a:blip r:embed="rId3"/>
          <a:srcRect/>
          <a:stretch>
            <a:fillRect/>
          </a:stretch>
        </p:blipFill>
        <p:spPr bwMode="auto">
          <a:xfrm>
            <a:off x="152400" y="152400"/>
            <a:ext cx="2552700" cy="990600"/>
          </a:xfrm>
          <a:prstGeom prst="rect">
            <a:avLst/>
          </a:prstGeom>
          <a:noFill/>
          <a:ln w="9525">
            <a:noFill/>
            <a:miter lim="800000"/>
            <a:headEnd/>
            <a:tailEnd/>
          </a:ln>
        </p:spPr>
      </p:pic>
      <p:sp>
        <p:nvSpPr>
          <p:cNvPr id="2" name="TextBox 1"/>
          <p:cNvSpPr txBox="1"/>
          <p:nvPr/>
        </p:nvSpPr>
        <p:spPr>
          <a:xfrm>
            <a:off x="899592" y="1143000"/>
            <a:ext cx="7848872" cy="4847481"/>
          </a:xfrm>
          <a:prstGeom prst="rect">
            <a:avLst/>
          </a:prstGeom>
          <a:noFill/>
        </p:spPr>
        <p:txBody>
          <a:bodyPr wrap="square" rtlCol="0">
            <a:spAutoFit/>
          </a:bodyPr>
          <a:lstStyle/>
          <a:p>
            <a:r>
              <a:rPr lang="en-GB" sz="2800" dirty="0"/>
              <a:t>Conclusion</a:t>
            </a:r>
          </a:p>
          <a:p>
            <a:pPr>
              <a:lnSpc>
                <a:spcPct val="150000"/>
              </a:lnSpc>
              <a:spcBef>
                <a:spcPts val="1200"/>
              </a:spcBef>
            </a:pPr>
            <a:r>
              <a:rPr lang="en-GB" dirty="0"/>
              <a:t>Total War has existed as long as war has existed, and is the logical conclusion of any conflict provided at least one participant fells existentially threatened.</a:t>
            </a:r>
          </a:p>
          <a:p>
            <a:pPr>
              <a:lnSpc>
                <a:spcPct val="150000"/>
              </a:lnSpc>
              <a:spcBef>
                <a:spcPts val="1800"/>
              </a:spcBef>
            </a:pPr>
            <a:r>
              <a:rPr lang="en-GB" dirty="0"/>
              <a:t>The history Ancient Greece is Unique in the sense that it provides modern historians with non-industrialised and comparatively large scale examples of total war within both the Peloponnesian and Persian Wars</a:t>
            </a:r>
          </a:p>
        </p:txBody>
      </p:sp>
    </p:spTree>
    <p:extLst>
      <p:ext uri="{BB962C8B-B14F-4D97-AF65-F5344CB8AC3E}">
        <p14:creationId xmlns:p14="http://schemas.microsoft.com/office/powerpoint/2010/main" val="31676323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rgbClr val="FFFBA5"/>
        </a:solidFill>
        <a:effectLst/>
      </p:bgPr>
    </p:bg>
    <p:spTree>
      <p:nvGrpSpPr>
        <p:cNvPr id="1" name=""/>
        <p:cNvGrpSpPr/>
        <p:nvPr/>
      </p:nvGrpSpPr>
      <p:grpSpPr>
        <a:xfrm>
          <a:off x="0" y="0"/>
          <a:ext cx="0" cy="0"/>
          <a:chOff x="0" y="0"/>
          <a:chExt cx="0" cy="0"/>
        </a:xfrm>
      </p:grpSpPr>
      <p:sp>
        <p:nvSpPr>
          <p:cNvPr id="17410" name="Date Placeholder 3"/>
          <p:cNvSpPr txBox="1">
            <a:spLocks noGrp="1"/>
          </p:cNvSpPr>
          <p:nvPr/>
        </p:nvSpPr>
        <p:spPr bwMode="auto">
          <a:xfrm>
            <a:off x="685800" y="6248400"/>
            <a:ext cx="1905000" cy="457200"/>
          </a:xfrm>
          <a:prstGeom prst="rect">
            <a:avLst/>
          </a:prstGeom>
          <a:noFill/>
          <a:ln w="9525">
            <a:noFill/>
            <a:miter lim="800000"/>
            <a:headEnd/>
            <a:tailEnd/>
          </a:ln>
        </p:spPr>
        <p:txBody>
          <a:bodyPr>
            <a:prstTxWarp prst="textNoShape">
              <a:avLst/>
            </a:prstTxWarp>
          </a:bodyPr>
          <a:lstStyle/>
          <a:p>
            <a:pPr eaLnBrk="0" hangingPunct="0"/>
            <a:r>
              <a:rPr lang="en-US" sz="1400" dirty="0"/>
              <a:t>May </a:t>
            </a:r>
            <a:r>
              <a:rPr lang="is-IS" sz="1400" dirty="0"/>
              <a:t>2018</a:t>
            </a:r>
            <a:endParaRPr lang="en-US" sz="1400" dirty="0"/>
          </a:p>
        </p:txBody>
      </p:sp>
      <p:sp>
        <p:nvSpPr>
          <p:cNvPr id="17411" name="Slide Number Placeholder 5"/>
          <p:cNvSpPr txBox="1">
            <a:spLocks noGrp="1"/>
          </p:cNvSpPr>
          <p:nvPr/>
        </p:nvSpPr>
        <p:spPr bwMode="auto">
          <a:xfrm>
            <a:off x="6553200" y="6248400"/>
            <a:ext cx="1905000" cy="457200"/>
          </a:xfrm>
          <a:prstGeom prst="rect">
            <a:avLst/>
          </a:prstGeom>
          <a:noFill/>
          <a:ln w="9525">
            <a:noFill/>
            <a:miter lim="800000"/>
            <a:headEnd/>
            <a:tailEnd/>
          </a:ln>
        </p:spPr>
        <p:txBody>
          <a:bodyPr>
            <a:prstTxWarp prst="textNoShape">
              <a:avLst/>
            </a:prstTxWarp>
          </a:bodyPr>
          <a:lstStyle/>
          <a:p>
            <a:pPr algn="r" eaLnBrk="0" hangingPunct="0"/>
            <a:fld id="{B44E9D77-87F9-47B9-B583-DA2C483D213E}" type="slidenum">
              <a:rPr lang="en-US" sz="1400"/>
              <a:pPr algn="r" eaLnBrk="0" hangingPunct="0"/>
              <a:t>15</a:t>
            </a:fld>
            <a:endParaRPr lang="en-US" sz="1400"/>
          </a:p>
        </p:txBody>
      </p:sp>
      <p:pic>
        <p:nvPicPr>
          <p:cNvPr id="17414" name="Picture 4" descr="Screen shot 2015-12-25 at 15"/>
          <p:cNvPicPr>
            <a:picLocks noChangeAspect="1" noChangeArrowheads="1"/>
          </p:cNvPicPr>
          <p:nvPr/>
        </p:nvPicPr>
        <p:blipFill>
          <a:blip r:embed="rId3"/>
          <a:srcRect/>
          <a:stretch>
            <a:fillRect/>
          </a:stretch>
        </p:blipFill>
        <p:spPr bwMode="auto">
          <a:xfrm>
            <a:off x="152400" y="152400"/>
            <a:ext cx="2552700" cy="990600"/>
          </a:xfrm>
          <a:prstGeom prst="rect">
            <a:avLst/>
          </a:prstGeom>
          <a:noFill/>
          <a:ln w="9525">
            <a:noFill/>
            <a:miter lim="800000"/>
            <a:headEnd/>
            <a:tailEnd/>
          </a:ln>
        </p:spPr>
      </p:pic>
      <p:sp>
        <p:nvSpPr>
          <p:cNvPr id="2" name="TextBox 1"/>
          <p:cNvSpPr txBox="1"/>
          <p:nvPr/>
        </p:nvSpPr>
        <p:spPr>
          <a:xfrm>
            <a:off x="899592" y="1916832"/>
            <a:ext cx="7848872" cy="3170099"/>
          </a:xfrm>
          <a:prstGeom prst="rect">
            <a:avLst/>
          </a:prstGeom>
          <a:noFill/>
        </p:spPr>
        <p:txBody>
          <a:bodyPr wrap="square" rtlCol="0">
            <a:spAutoFit/>
          </a:bodyPr>
          <a:lstStyle/>
          <a:p>
            <a:r>
              <a:rPr lang="en-GB" sz="2800" dirty="0"/>
              <a:t>Final Word</a:t>
            </a:r>
          </a:p>
          <a:p>
            <a:endParaRPr lang="en-GB" sz="3200" dirty="0"/>
          </a:p>
          <a:p>
            <a:r>
              <a:rPr lang="en-GB" sz="2800" i="1" dirty="0"/>
              <a:t>‘</a:t>
            </a:r>
            <a:r>
              <a:rPr lang="en-GB" sz="2800" i="1" dirty="0">
                <a:solidFill>
                  <a:srgbClr val="FF0000"/>
                </a:solidFill>
              </a:rPr>
              <a:t>War that exempts no one from its domain seems to have been the norm rather than the anomaly in history’ </a:t>
            </a:r>
          </a:p>
          <a:p>
            <a:endParaRPr lang="en-GB" sz="2800" dirty="0"/>
          </a:p>
          <a:p>
            <a:r>
              <a:rPr lang="en-GB" sz="2800" dirty="0"/>
              <a:t>(</a:t>
            </a:r>
            <a:r>
              <a:rPr lang="en-GB" dirty="0"/>
              <a:t>Saint-Amour, 2014)</a:t>
            </a:r>
          </a:p>
        </p:txBody>
      </p:sp>
    </p:spTree>
    <p:extLst>
      <p:ext uri="{BB962C8B-B14F-4D97-AF65-F5344CB8AC3E}">
        <p14:creationId xmlns:p14="http://schemas.microsoft.com/office/powerpoint/2010/main" val="244153092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rgbClr val="FFFBA5"/>
        </a:solidFill>
        <a:effectLst/>
      </p:bgPr>
    </p:bg>
    <p:spTree>
      <p:nvGrpSpPr>
        <p:cNvPr id="1" name=""/>
        <p:cNvGrpSpPr/>
        <p:nvPr/>
      </p:nvGrpSpPr>
      <p:grpSpPr>
        <a:xfrm>
          <a:off x="0" y="0"/>
          <a:ext cx="0" cy="0"/>
          <a:chOff x="0" y="0"/>
          <a:chExt cx="0" cy="0"/>
        </a:xfrm>
      </p:grpSpPr>
      <p:sp>
        <p:nvSpPr>
          <p:cNvPr id="24578" name="Date Placeholder 3"/>
          <p:cNvSpPr txBox="1">
            <a:spLocks noGrp="1"/>
          </p:cNvSpPr>
          <p:nvPr/>
        </p:nvSpPr>
        <p:spPr bwMode="auto">
          <a:xfrm>
            <a:off x="685800" y="6248400"/>
            <a:ext cx="1905000" cy="457200"/>
          </a:xfrm>
          <a:prstGeom prst="rect">
            <a:avLst/>
          </a:prstGeom>
          <a:noFill/>
          <a:ln w="9525">
            <a:noFill/>
            <a:miter lim="800000"/>
            <a:headEnd/>
            <a:tailEnd/>
          </a:ln>
        </p:spPr>
        <p:txBody>
          <a:bodyPr>
            <a:prstTxWarp prst="textNoShape">
              <a:avLst/>
            </a:prstTxWarp>
          </a:bodyPr>
          <a:lstStyle/>
          <a:p>
            <a:pPr eaLnBrk="0" hangingPunct="0"/>
            <a:r>
              <a:rPr lang="en-US" sz="1400" dirty="0"/>
              <a:t>May </a:t>
            </a:r>
            <a:r>
              <a:rPr lang="is-IS" sz="1400" dirty="0"/>
              <a:t>2018</a:t>
            </a:r>
            <a:endParaRPr lang="en-US" sz="1400" dirty="0"/>
          </a:p>
        </p:txBody>
      </p:sp>
      <p:sp>
        <p:nvSpPr>
          <p:cNvPr id="24579" name="Slide Number Placeholder 5"/>
          <p:cNvSpPr txBox="1">
            <a:spLocks noGrp="1"/>
          </p:cNvSpPr>
          <p:nvPr/>
        </p:nvSpPr>
        <p:spPr bwMode="auto">
          <a:xfrm>
            <a:off x="6553200" y="6248400"/>
            <a:ext cx="1905000" cy="457200"/>
          </a:xfrm>
          <a:prstGeom prst="rect">
            <a:avLst/>
          </a:prstGeom>
          <a:noFill/>
          <a:ln w="9525">
            <a:noFill/>
            <a:miter lim="800000"/>
            <a:headEnd/>
            <a:tailEnd/>
          </a:ln>
        </p:spPr>
        <p:txBody>
          <a:bodyPr>
            <a:prstTxWarp prst="textNoShape">
              <a:avLst/>
            </a:prstTxWarp>
          </a:bodyPr>
          <a:lstStyle/>
          <a:p>
            <a:pPr algn="r" eaLnBrk="0" hangingPunct="0"/>
            <a:fld id="{1FF86A2D-CBA9-443D-8594-C8A5DD2E1B03}" type="slidenum">
              <a:rPr lang="en-US" sz="1400"/>
              <a:pPr algn="r" eaLnBrk="0" hangingPunct="0"/>
              <a:t>16</a:t>
            </a:fld>
            <a:endParaRPr lang="en-US" sz="1400"/>
          </a:p>
        </p:txBody>
      </p:sp>
      <p:pic>
        <p:nvPicPr>
          <p:cNvPr id="24580" name="Picture 4" descr="Screen shot 2015-12-25 at 15"/>
          <p:cNvPicPr>
            <a:picLocks noChangeAspect="1" noChangeArrowheads="1"/>
          </p:cNvPicPr>
          <p:nvPr/>
        </p:nvPicPr>
        <p:blipFill>
          <a:blip r:embed="rId2"/>
          <a:srcRect/>
          <a:stretch>
            <a:fillRect/>
          </a:stretch>
        </p:blipFill>
        <p:spPr bwMode="auto">
          <a:xfrm>
            <a:off x="152400" y="152400"/>
            <a:ext cx="2552700" cy="990600"/>
          </a:xfrm>
          <a:prstGeom prst="rect">
            <a:avLst/>
          </a:prstGeom>
          <a:noFill/>
          <a:ln w="9525">
            <a:noFill/>
            <a:miter lim="800000"/>
            <a:headEnd/>
            <a:tailEnd/>
          </a:ln>
        </p:spPr>
      </p:pic>
      <p:sp>
        <p:nvSpPr>
          <p:cNvPr id="2" name="TextBox 1"/>
          <p:cNvSpPr txBox="1"/>
          <p:nvPr/>
        </p:nvSpPr>
        <p:spPr>
          <a:xfrm>
            <a:off x="1066340" y="1268760"/>
            <a:ext cx="7056784" cy="3877985"/>
          </a:xfrm>
          <a:prstGeom prst="rect">
            <a:avLst/>
          </a:prstGeom>
          <a:noFill/>
        </p:spPr>
        <p:txBody>
          <a:bodyPr wrap="square" rtlCol="0">
            <a:spAutoFit/>
          </a:bodyPr>
          <a:lstStyle/>
          <a:p>
            <a:r>
              <a:rPr lang="en-US" dirty="0"/>
              <a:t>Ancient Bibliography.</a:t>
            </a:r>
          </a:p>
          <a:p>
            <a:endParaRPr lang="en-US" dirty="0"/>
          </a:p>
          <a:p>
            <a:pPr lvl="1">
              <a:lnSpc>
                <a:spcPct val="150000"/>
              </a:lnSpc>
            </a:pPr>
            <a:r>
              <a:rPr lang="en-GB" sz="2000" dirty="0"/>
              <a:t>Herodotus </a:t>
            </a:r>
            <a:r>
              <a:rPr lang="en-GB" sz="2000" i="1" dirty="0"/>
              <a:t>Histories'</a:t>
            </a:r>
          </a:p>
          <a:p>
            <a:pPr lvl="1">
              <a:lnSpc>
                <a:spcPct val="150000"/>
              </a:lnSpc>
            </a:pPr>
            <a:r>
              <a:rPr lang="en-GB" sz="2000" dirty="0"/>
              <a:t>Polybius </a:t>
            </a:r>
            <a:r>
              <a:rPr lang="en-GB" sz="2000" i="1" dirty="0"/>
              <a:t>Histories’</a:t>
            </a:r>
          </a:p>
          <a:p>
            <a:pPr lvl="1">
              <a:lnSpc>
                <a:spcPct val="150000"/>
              </a:lnSpc>
            </a:pPr>
            <a:r>
              <a:rPr lang="en-GB" sz="2000" dirty="0"/>
              <a:t>Thucydides </a:t>
            </a:r>
            <a:r>
              <a:rPr lang="en-GB" sz="2000" i="1" dirty="0" err="1"/>
              <a:t>Peleponisian</a:t>
            </a:r>
            <a:r>
              <a:rPr lang="en-GB" sz="2000" i="1" dirty="0"/>
              <a:t> War </a:t>
            </a:r>
          </a:p>
          <a:p>
            <a:pPr lvl="1">
              <a:lnSpc>
                <a:spcPct val="150000"/>
              </a:lnSpc>
            </a:pPr>
            <a:r>
              <a:rPr lang="en-GB" sz="2000" dirty="0"/>
              <a:t>Xenophon </a:t>
            </a:r>
            <a:r>
              <a:rPr lang="en-GB" sz="2000" i="1" dirty="0" err="1"/>
              <a:t>Cyropedia</a:t>
            </a:r>
            <a:endParaRPr lang="en-GB" sz="2000" i="1" dirty="0"/>
          </a:p>
          <a:p>
            <a:pPr lvl="1">
              <a:lnSpc>
                <a:spcPct val="150000"/>
              </a:lnSpc>
            </a:pPr>
            <a:r>
              <a:rPr lang="en-GB" sz="2000" dirty="0"/>
              <a:t>Xenophon </a:t>
            </a:r>
            <a:r>
              <a:rPr lang="en-GB" sz="2000" i="1" dirty="0"/>
              <a:t>Hellenica</a:t>
            </a:r>
          </a:p>
          <a:p>
            <a:endParaRPr lang="en-US" dirty="0"/>
          </a:p>
          <a:p>
            <a:endParaRPr lang="en-US"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rgbClr val="FFFBA5"/>
        </a:solidFill>
        <a:effectLst/>
      </p:bgPr>
    </p:bg>
    <p:spTree>
      <p:nvGrpSpPr>
        <p:cNvPr id="1" name=""/>
        <p:cNvGrpSpPr/>
        <p:nvPr/>
      </p:nvGrpSpPr>
      <p:grpSpPr>
        <a:xfrm>
          <a:off x="0" y="0"/>
          <a:ext cx="0" cy="0"/>
          <a:chOff x="0" y="0"/>
          <a:chExt cx="0" cy="0"/>
        </a:xfrm>
      </p:grpSpPr>
      <p:sp>
        <p:nvSpPr>
          <p:cNvPr id="24578" name="Date Placeholder 3"/>
          <p:cNvSpPr txBox="1">
            <a:spLocks noGrp="1"/>
          </p:cNvSpPr>
          <p:nvPr/>
        </p:nvSpPr>
        <p:spPr bwMode="auto">
          <a:xfrm>
            <a:off x="685800" y="6248400"/>
            <a:ext cx="1905000" cy="457200"/>
          </a:xfrm>
          <a:prstGeom prst="rect">
            <a:avLst/>
          </a:prstGeom>
          <a:noFill/>
          <a:ln w="9525">
            <a:noFill/>
            <a:miter lim="800000"/>
            <a:headEnd/>
            <a:tailEnd/>
          </a:ln>
        </p:spPr>
        <p:txBody>
          <a:bodyPr>
            <a:prstTxWarp prst="textNoShape">
              <a:avLst/>
            </a:prstTxWarp>
          </a:bodyPr>
          <a:lstStyle/>
          <a:p>
            <a:pPr eaLnBrk="0" hangingPunct="0"/>
            <a:r>
              <a:rPr lang="en-US" sz="1400" dirty="0"/>
              <a:t>May </a:t>
            </a:r>
            <a:r>
              <a:rPr lang="is-IS" sz="1400" dirty="0"/>
              <a:t>2018</a:t>
            </a:r>
            <a:endParaRPr lang="en-US" sz="1400" dirty="0"/>
          </a:p>
        </p:txBody>
      </p:sp>
      <p:sp>
        <p:nvSpPr>
          <p:cNvPr id="24579" name="Slide Number Placeholder 5"/>
          <p:cNvSpPr txBox="1">
            <a:spLocks noGrp="1"/>
          </p:cNvSpPr>
          <p:nvPr/>
        </p:nvSpPr>
        <p:spPr bwMode="auto">
          <a:xfrm>
            <a:off x="6553200" y="6248400"/>
            <a:ext cx="1905000" cy="457200"/>
          </a:xfrm>
          <a:prstGeom prst="rect">
            <a:avLst/>
          </a:prstGeom>
          <a:noFill/>
          <a:ln w="9525">
            <a:noFill/>
            <a:miter lim="800000"/>
            <a:headEnd/>
            <a:tailEnd/>
          </a:ln>
        </p:spPr>
        <p:txBody>
          <a:bodyPr>
            <a:prstTxWarp prst="textNoShape">
              <a:avLst/>
            </a:prstTxWarp>
          </a:bodyPr>
          <a:lstStyle/>
          <a:p>
            <a:pPr algn="r" eaLnBrk="0" hangingPunct="0"/>
            <a:fld id="{1FF86A2D-CBA9-443D-8594-C8A5DD2E1B03}" type="slidenum">
              <a:rPr lang="en-US" sz="1400"/>
              <a:pPr algn="r" eaLnBrk="0" hangingPunct="0"/>
              <a:t>17</a:t>
            </a:fld>
            <a:endParaRPr lang="en-US" sz="1400"/>
          </a:p>
        </p:txBody>
      </p:sp>
      <p:pic>
        <p:nvPicPr>
          <p:cNvPr id="24580" name="Picture 4" descr="Screen shot 2015-12-25 at 15"/>
          <p:cNvPicPr>
            <a:picLocks noChangeAspect="1" noChangeArrowheads="1"/>
          </p:cNvPicPr>
          <p:nvPr/>
        </p:nvPicPr>
        <p:blipFill>
          <a:blip r:embed="rId2"/>
          <a:srcRect/>
          <a:stretch>
            <a:fillRect/>
          </a:stretch>
        </p:blipFill>
        <p:spPr bwMode="auto">
          <a:xfrm>
            <a:off x="152400" y="152400"/>
            <a:ext cx="2552700" cy="990600"/>
          </a:xfrm>
          <a:prstGeom prst="rect">
            <a:avLst/>
          </a:prstGeom>
          <a:noFill/>
          <a:ln w="9525">
            <a:noFill/>
            <a:miter lim="800000"/>
            <a:headEnd/>
            <a:tailEnd/>
          </a:ln>
        </p:spPr>
      </p:pic>
      <p:sp>
        <p:nvSpPr>
          <p:cNvPr id="2" name="TextBox 1"/>
          <p:cNvSpPr txBox="1"/>
          <p:nvPr/>
        </p:nvSpPr>
        <p:spPr>
          <a:xfrm>
            <a:off x="1066340" y="1268760"/>
            <a:ext cx="7056784" cy="5632311"/>
          </a:xfrm>
          <a:prstGeom prst="rect">
            <a:avLst/>
          </a:prstGeom>
          <a:noFill/>
        </p:spPr>
        <p:txBody>
          <a:bodyPr wrap="square" rtlCol="0">
            <a:spAutoFit/>
          </a:bodyPr>
          <a:lstStyle/>
          <a:p>
            <a:r>
              <a:rPr lang="en-US" dirty="0"/>
              <a:t>Modern Bibliography.</a:t>
            </a:r>
          </a:p>
          <a:p>
            <a:endParaRPr lang="en-US" dirty="0"/>
          </a:p>
          <a:p>
            <a:pPr marL="0" indent="0">
              <a:buNone/>
            </a:pPr>
            <a:r>
              <a:rPr lang="en-GB" sz="1800" dirty="0"/>
              <a:t>Stuart, J. (1951). “</a:t>
            </a:r>
            <a:r>
              <a:rPr lang="en-GB" sz="1800" i="1" dirty="0"/>
              <a:t>French military”. A Documentary Survey of the French Revolution</a:t>
            </a:r>
            <a:r>
              <a:rPr lang="en-GB" sz="1800" dirty="0"/>
              <a:t>. 8th ed. New York: Macmillan, pp.472-474.</a:t>
            </a:r>
          </a:p>
          <a:p>
            <a:endParaRPr lang="en-GB" sz="1800" dirty="0"/>
          </a:p>
          <a:p>
            <a:pPr marL="0" indent="0">
              <a:buNone/>
            </a:pPr>
            <a:r>
              <a:rPr lang="en-GB" sz="1800" dirty="0"/>
              <a:t>Thorne, J. (2018). </a:t>
            </a:r>
            <a:r>
              <a:rPr lang="en-GB" sz="1800" i="1" dirty="0"/>
              <a:t>Warfare and Agriculture: The Economic Impact of Devastation in Classical Greece</a:t>
            </a:r>
            <a:r>
              <a:rPr lang="en-GB" sz="1800" dirty="0"/>
              <a:t>. [pdf] Manchester: Department of Classics and Ancient History, p.228. Available at: http://grbs.library.duke.edu/article/viewFile/1861/3491 [Accessed 22 May 2018].</a:t>
            </a:r>
          </a:p>
          <a:p>
            <a:pPr marL="0" indent="0">
              <a:buNone/>
            </a:pPr>
            <a:endParaRPr lang="en-GB" sz="1800" dirty="0"/>
          </a:p>
          <a:p>
            <a:r>
              <a:rPr lang="en-GB" sz="1800" dirty="0"/>
              <a:t>Saint </a:t>
            </a:r>
            <a:r>
              <a:rPr lang="en-GB" sz="1800" dirty="0" err="1"/>
              <a:t>Armour,P</a:t>
            </a:r>
            <a:r>
              <a:rPr lang="en-GB" sz="1800" dirty="0"/>
              <a:t>. (2014). On the Partiality of total war. </a:t>
            </a:r>
            <a:r>
              <a:rPr lang="en-GB" sz="1800" i="1" dirty="0"/>
              <a:t>Critical Inquiry</a:t>
            </a:r>
            <a:r>
              <a:rPr lang="en-GB" sz="1800" dirty="0"/>
              <a:t>. [online] 40(2) pp.420-449 </a:t>
            </a:r>
            <a:r>
              <a:rPr lang="en-GB" sz="1800" dirty="0" err="1"/>
              <a:t>Avalable</a:t>
            </a:r>
            <a:r>
              <a:rPr lang="en-GB" sz="1800" dirty="0"/>
              <a:t> at: </a:t>
            </a:r>
            <a:r>
              <a:rPr lang="en-GB" sz="1800" i="1" dirty="0"/>
              <a:t>https://</a:t>
            </a:r>
            <a:r>
              <a:rPr lang="en-GB" sz="1800" i="1" dirty="0" err="1"/>
              <a:t>www.english.upenn.edu</a:t>
            </a:r>
            <a:r>
              <a:rPr lang="en-GB" sz="1800" i="1" dirty="0"/>
              <a:t>/.../CI%2040.2--On%20the%20Partiality%20of%20Total%20War.pdf.</a:t>
            </a:r>
            <a:endParaRPr lang="en-GB" sz="1800" dirty="0"/>
          </a:p>
          <a:p>
            <a:pPr marL="0" indent="0">
              <a:buNone/>
            </a:pPr>
            <a:endParaRPr lang="en-GB" sz="1800" dirty="0"/>
          </a:p>
          <a:p>
            <a:endParaRPr lang="en-US" dirty="0"/>
          </a:p>
          <a:p>
            <a:endParaRPr lang="en-US" dirty="0"/>
          </a:p>
        </p:txBody>
      </p:sp>
    </p:spTree>
    <p:extLst>
      <p:ext uri="{BB962C8B-B14F-4D97-AF65-F5344CB8AC3E}">
        <p14:creationId xmlns:p14="http://schemas.microsoft.com/office/powerpoint/2010/main" val="304850301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show="0">
  <p:cSld>
    <p:bg>
      <p:bgPr>
        <a:solidFill>
          <a:srgbClr val="FFFBA5"/>
        </a:solidFill>
        <a:effectLst/>
      </p:bgPr>
    </p:bg>
    <p:spTree>
      <p:nvGrpSpPr>
        <p:cNvPr id="1" name=""/>
        <p:cNvGrpSpPr/>
        <p:nvPr/>
      </p:nvGrpSpPr>
      <p:grpSpPr>
        <a:xfrm>
          <a:off x="0" y="0"/>
          <a:ext cx="0" cy="0"/>
          <a:chOff x="0" y="0"/>
          <a:chExt cx="0" cy="0"/>
        </a:xfrm>
      </p:grpSpPr>
      <p:sp>
        <p:nvSpPr>
          <p:cNvPr id="25602" name="Date Placeholder 3"/>
          <p:cNvSpPr txBox="1">
            <a:spLocks noGrp="1"/>
          </p:cNvSpPr>
          <p:nvPr/>
        </p:nvSpPr>
        <p:spPr bwMode="auto">
          <a:xfrm>
            <a:off x="685800" y="6248400"/>
            <a:ext cx="1905000" cy="457200"/>
          </a:xfrm>
          <a:prstGeom prst="rect">
            <a:avLst/>
          </a:prstGeom>
          <a:noFill/>
          <a:ln w="9525">
            <a:noFill/>
            <a:miter lim="800000"/>
            <a:headEnd/>
            <a:tailEnd/>
          </a:ln>
        </p:spPr>
        <p:txBody>
          <a:bodyPr>
            <a:prstTxWarp prst="textNoShape">
              <a:avLst/>
            </a:prstTxWarp>
          </a:bodyPr>
          <a:lstStyle/>
          <a:p>
            <a:pPr eaLnBrk="0" hangingPunct="0"/>
            <a:r>
              <a:rPr lang="en-US" sz="1400" dirty="0"/>
              <a:t>May </a:t>
            </a:r>
            <a:r>
              <a:rPr lang="is-IS" sz="1400" dirty="0"/>
              <a:t>2018</a:t>
            </a:r>
            <a:endParaRPr lang="en-US" sz="1400" dirty="0"/>
          </a:p>
        </p:txBody>
      </p:sp>
      <p:sp>
        <p:nvSpPr>
          <p:cNvPr id="25603" name="Slide Number Placeholder 5"/>
          <p:cNvSpPr txBox="1">
            <a:spLocks noGrp="1"/>
          </p:cNvSpPr>
          <p:nvPr/>
        </p:nvSpPr>
        <p:spPr bwMode="auto">
          <a:xfrm>
            <a:off x="6553200" y="6248400"/>
            <a:ext cx="1905000" cy="457200"/>
          </a:xfrm>
          <a:prstGeom prst="rect">
            <a:avLst/>
          </a:prstGeom>
          <a:noFill/>
          <a:ln w="9525">
            <a:noFill/>
            <a:miter lim="800000"/>
            <a:headEnd/>
            <a:tailEnd/>
          </a:ln>
        </p:spPr>
        <p:txBody>
          <a:bodyPr>
            <a:prstTxWarp prst="textNoShape">
              <a:avLst/>
            </a:prstTxWarp>
          </a:bodyPr>
          <a:lstStyle/>
          <a:p>
            <a:pPr algn="r" eaLnBrk="0" hangingPunct="0"/>
            <a:fld id="{7C131811-333E-4AE4-B235-6DA6E641C5DE}" type="slidenum">
              <a:rPr lang="en-US" sz="1400"/>
              <a:pPr algn="r" eaLnBrk="0" hangingPunct="0"/>
              <a:t>18</a:t>
            </a:fld>
            <a:endParaRPr lang="en-US" sz="1400"/>
          </a:p>
        </p:txBody>
      </p:sp>
      <p:pic>
        <p:nvPicPr>
          <p:cNvPr id="25604" name="Picture 4" descr="Screen shot 2015-12-25 at 15"/>
          <p:cNvPicPr>
            <a:picLocks noChangeAspect="1" noChangeArrowheads="1"/>
          </p:cNvPicPr>
          <p:nvPr/>
        </p:nvPicPr>
        <p:blipFill>
          <a:blip r:embed="rId2"/>
          <a:srcRect/>
          <a:stretch>
            <a:fillRect/>
          </a:stretch>
        </p:blipFill>
        <p:spPr bwMode="auto">
          <a:xfrm>
            <a:off x="152400" y="152400"/>
            <a:ext cx="2552700" cy="990600"/>
          </a:xfrm>
          <a:prstGeom prst="rect">
            <a:avLst/>
          </a:prstGeom>
          <a:noFill/>
          <a:ln w="9525">
            <a:noFill/>
            <a:miter lim="800000"/>
            <a:headEnd/>
            <a:tailEnd/>
          </a:ln>
        </p:spPr>
      </p:pic>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show="0">
  <p:cSld>
    <p:bg>
      <p:bgPr>
        <a:solidFill>
          <a:srgbClr val="FFFBA5"/>
        </a:solidFill>
        <a:effectLst/>
      </p:bgPr>
    </p:bg>
    <p:spTree>
      <p:nvGrpSpPr>
        <p:cNvPr id="1" name=""/>
        <p:cNvGrpSpPr/>
        <p:nvPr/>
      </p:nvGrpSpPr>
      <p:grpSpPr>
        <a:xfrm>
          <a:off x="0" y="0"/>
          <a:ext cx="0" cy="0"/>
          <a:chOff x="0" y="0"/>
          <a:chExt cx="0" cy="0"/>
        </a:xfrm>
      </p:grpSpPr>
      <p:sp>
        <p:nvSpPr>
          <p:cNvPr id="19458" name="Date Placeholder 3"/>
          <p:cNvSpPr txBox="1">
            <a:spLocks noGrp="1"/>
          </p:cNvSpPr>
          <p:nvPr/>
        </p:nvSpPr>
        <p:spPr bwMode="auto">
          <a:xfrm>
            <a:off x="685800" y="6248400"/>
            <a:ext cx="1905000" cy="457200"/>
          </a:xfrm>
          <a:prstGeom prst="rect">
            <a:avLst/>
          </a:prstGeom>
          <a:noFill/>
          <a:ln w="9525">
            <a:noFill/>
            <a:miter lim="800000"/>
            <a:headEnd/>
            <a:tailEnd/>
          </a:ln>
        </p:spPr>
        <p:txBody>
          <a:bodyPr>
            <a:prstTxWarp prst="textNoShape">
              <a:avLst/>
            </a:prstTxWarp>
          </a:bodyPr>
          <a:lstStyle/>
          <a:p>
            <a:pPr eaLnBrk="0" hangingPunct="0"/>
            <a:r>
              <a:rPr lang="en-US" sz="1400" dirty="0"/>
              <a:t>May </a:t>
            </a:r>
            <a:r>
              <a:rPr lang="is-IS" sz="1400" dirty="0"/>
              <a:t>2018</a:t>
            </a:r>
            <a:endParaRPr lang="en-US" sz="1400" dirty="0"/>
          </a:p>
        </p:txBody>
      </p:sp>
      <p:sp>
        <p:nvSpPr>
          <p:cNvPr id="19459" name="Slide Number Placeholder 5"/>
          <p:cNvSpPr txBox="1">
            <a:spLocks noGrp="1"/>
          </p:cNvSpPr>
          <p:nvPr/>
        </p:nvSpPr>
        <p:spPr bwMode="auto">
          <a:xfrm>
            <a:off x="6553200" y="6248400"/>
            <a:ext cx="1905000" cy="457200"/>
          </a:xfrm>
          <a:prstGeom prst="rect">
            <a:avLst/>
          </a:prstGeom>
          <a:noFill/>
          <a:ln w="9525">
            <a:noFill/>
            <a:miter lim="800000"/>
            <a:headEnd/>
            <a:tailEnd/>
          </a:ln>
        </p:spPr>
        <p:txBody>
          <a:bodyPr>
            <a:prstTxWarp prst="textNoShape">
              <a:avLst/>
            </a:prstTxWarp>
          </a:bodyPr>
          <a:lstStyle/>
          <a:p>
            <a:pPr algn="r" eaLnBrk="0" hangingPunct="0"/>
            <a:fld id="{240C840D-3F84-4411-884A-FB0D58024641}" type="slidenum">
              <a:rPr lang="en-US" sz="1400"/>
              <a:pPr algn="r" eaLnBrk="0" hangingPunct="0"/>
              <a:t>19</a:t>
            </a:fld>
            <a:endParaRPr lang="en-US" sz="1400"/>
          </a:p>
        </p:txBody>
      </p:sp>
      <p:sp>
        <p:nvSpPr>
          <p:cNvPr id="19460" name="Placeholder 2"/>
          <p:cNvSpPr>
            <a:spLocks noGrp="1" noChangeArrowheads="1"/>
          </p:cNvSpPr>
          <p:nvPr>
            <p:ph type="ctrTitle" idx="4294967295"/>
          </p:nvPr>
        </p:nvSpPr>
        <p:spPr>
          <a:xfrm>
            <a:off x="914400" y="2286000"/>
            <a:ext cx="7543800" cy="990600"/>
          </a:xfrm>
        </p:spPr>
        <p:txBody>
          <a:bodyPr/>
          <a:lstStyle/>
          <a:p>
            <a:pPr eaLnBrk="1" hangingPunct="1"/>
            <a:endParaRPr lang="en-US" sz="3600">
              <a:solidFill>
                <a:srgbClr val="4F2B06"/>
              </a:solidFill>
            </a:endParaRPr>
          </a:p>
        </p:txBody>
      </p:sp>
      <p:sp>
        <p:nvSpPr>
          <p:cNvPr id="19461" name="Placeholder 3"/>
          <p:cNvSpPr>
            <a:spLocks noGrp="1" noChangeArrowheads="1"/>
          </p:cNvSpPr>
          <p:nvPr>
            <p:ph type="subTitle" idx="4294967295"/>
          </p:nvPr>
        </p:nvSpPr>
        <p:spPr>
          <a:xfrm>
            <a:off x="1371600" y="4572000"/>
            <a:ext cx="6400800" cy="1143000"/>
          </a:xfrm>
        </p:spPr>
        <p:txBody>
          <a:bodyPr/>
          <a:lstStyle/>
          <a:p>
            <a:pPr marL="0" indent="0" algn="ctr" eaLnBrk="1" hangingPunct="1">
              <a:buFontTx/>
              <a:buNone/>
            </a:pPr>
            <a:r>
              <a:rPr lang="en-US" sz="2000">
                <a:solidFill>
                  <a:srgbClr val="4F2B06"/>
                </a:solidFill>
              </a:rPr>
              <a:t>Click to add Synopsis</a:t>
            </a:r>
            <a:endParaRPr lang="en-US"/>
          </a:p>
        </p:txBody>
      </p:sp>
      <p:pic>
        <p:nvPicPr>
          <p:cNvPr id="19462" name="Picture 4" descr="Screen shot 2015-12-25 at 15"/>
          <p:cNvPicPr>
            <a:picLocks noChangeAspect="1" noChangeArrowheads="1"/>
          </p:cNvPicPr>
          <p:nvPr/>
        </p:nvPicPr>
        <p:blipFill>
          <a:blip r:embed="rId2"/>
          <a:srcRect/>
          <a:stretch>
            <a:fillRect/>
          </a:stretch>
        </p:blipFill>
        <p:spPr bwMode="auto">
          <a:xfrm>
            <a:off x="152400" y="152400"/>
            <a:ext cx="2552700" cy="990600"/>
          </a:xfrm>
          <a:prstGeom prst="rect">
            <a:avLst/>
          </a:prstGeom>
          <a:noFill/>
          <a:ln w="9525">
            <a:noFill/>
            <a:miter lim="800000"/>
            <a:headEnd/>
            <a:tailEnd/>
          </a:ln>
        </p:spPr>
      </p:pic>
      <p:sp>
        <p:nvSpPr>
          <p:cNvPr id="19463" name="Text Box 5"/>
          <p:cNvSpPr txBox="1">
            <a:spLocks noChangeArrowheads="1"/>
          </p:cNvSpPr>
          <p:nvPr/>
        </p:nvSpPr>
        <p:spPr bwMode="auto">
          <a:xfrm>
            <a:off x="2667000" y="3733800"/>
            <a:ext cx="4038600" cy="457200"/>
          </a:xfrm>
          <a:prstGeom prst="rect">
            <a:avLst/>
          </a:prstGeom>
          <a:noFill/>
          <a:ln w="9525">
            <a:noFill/>
            <a:miter lim="800000"/>
            <a:headEnd/>
            <a:tailEnd/>
          </a:ln>
        </p:spPr>
        <p:txBody>
          <a:bodyPr>
            <a:prstTxWarp prst="textNoShape">
              <a:avLst/>
            </a:prstTxWarp>
            <a:spAutoFit/>
          </a:bodyPr>
          <a:lstStyle/>
          <a:p>
            <a:pPr algn="ctr" eaLnBrk="0" hangingPunct="0">
              <a:spcBef>
                <a:spcPct val="50000"/>
              </a:spcBef>
            </a:pPr>
            <a:r>
              <a:rPr lang="en-US">
                <a:solidFill>
                  <a:srgbClr val="B20D0A"/>
                </a:solidFill>
              </a:rPr>
              <a:t>Click to add Author</a:t>
            </a:r>
            <a:endParaRPr lang="en-US"/>
          </a:p>
        </p:txBody>
      </p:sp>
    </p:spTree>
  </p:cSld>
  <p:clrMapOvr>
    <a:masterClrMapping/>
  </p:clrMapOvr>
</p:sld>
</file>

<file path=ppt/theme/theme1.xml><?xml version="1.0" encoding="utf-8"?>
<a:theme xmlns:a="http://schemas.openxmlformats.org/drawingml/2006/main" name="Blank Presentation">
  <a:themeElements>
    <a:clrScheme name="Blank Presentatio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fontScheme name="Blank Presentation">
      <a:majorFont>
        <a:latin typeface="Arial"/>
        <a:ea typeface="ＭＳ Ｐゴシック"/>
        <a:cs typeface="ＭＳ Ｐゴシック"/>
      </a:majorFont>
      <a:minorFont>
        <a:latin typeface="Arial"/>
        <a:ea typeface="ＭＳ Ｐゴシック"/>
        <a:cs typeface="ＭＳ Ｐゴシック"/>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sz="2400" b="0" i="0" u="none" strike="noStrike" cap="none" normalizeH="0" baseline="0">
            <a:ln>
              <a:noFill/>
            </a:ln>
            <a:solidFill>
              <a:schemeClr val="tx1"/>
            </a:solidFill>
            <a:effectLst/>
            <a:latin typeface="Arial" charset="0"/>
            <a:ea typeface="ＭＳ Ｐゴシック" charset="-128"/>
            <a:cs typeface="ＭＳ Ｐゴシック" charset="-128"/>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sz="2400" b="0" i="0" u="none" strike="noStrike" cap="none" normalizeH="0" baseline="0">
            <a:ln>
              <a:noFill/>
            </a:ln>
            <a:solidFill>
              <a:schemeClr val="tx1"/>
            </a:solidFill>
            <a:effectLst/>
            <a:latin typeface="Arial" charset="0"/>
            <a:ea typeface="ＭＳ Ｐゴシック" charset="-128"/>
            <a:cs typeface="ＭＳ Ｐゴシック" charset="-128"/>
          </a:defRPr>
        </a:defPPr>
      </a:lstStyle>
    </a:lnDef>
  </a:objectDefaults>
  <a:extraClrSchemeLst>
    <a:extraClrScheme>
      <a:clrScheme name="Blank Presentatio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Blank Presentatio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Blank Presentatio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Blank Presentatio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Blank Presentatio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Blank Presentatio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Blank Presentation 7">
        <a:dk1>
          <a:srgbClr val="5C1F00"/>
        </a:dk1>
        <a:lt1>
          <a:srgbClr val="FFFFFF"/>
        </a:lt1>
        <a:dk2>
          <a:srgbClr val="800000"/>
        </a:dk2>
        <a:lt2>
          <a:srgbClr val="DFD293"/>
        </a:lt2>
        <a:accent1>
          <a:srgbClr val="713E39"/>
        </a:accent1>
        <a:accent2>
          <a:srgbClr val="BE7960"/>
        </a:accent2>
        <a:accent3>
          <a:srgbClr val="C0AAAA"/>
        </a:accent3>
        <a:accent4>
          <a:srgbClr val="DADADA"/>
        </a:accent4>
        <a:accent5>
          <a:srgbClr val="BBAFAE"/>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Blank Presentatio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Blank Presentatio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Blank Presentatio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Blank Presentatio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Blank Presentatio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otalTime>3335</TotalTime>
  <Words>913</Words>
  <Application>Microsoft Office PowerPoint</Application>
  <PresentationFormat>On-screen Show (4:3)</PresentationFormat>
  <Paragraphs>133</Paragraphs>
  <Slides>19</Slides>
  <Notes>4</Notes>
  <HiddenSlides>2</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19</vt:i4>
      </vt:variant>
    </vt:vector>
  </HeadingPairs>
  <TitlesOfParts>
    <vt:vector size="23" baseType="lpstr">
      <vt:lpstr>ＭＳ Ｐゴシック</vt:lpstr>
      <vt:lpstr>Arial</vt:lpstr>
      <vt:lpstr>Helvetica</vt:lpstr>
      <vt:lpstr>Blank Presentation</vt:lpstr>
      <vt:lpstr>Ancient Greece, von Clausewitz  and  ‘Absolute War’</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SELEX SAS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Paul Kimber User</dc:creator>
  <cp:lastModifiedBy>Teddy Kimber</cp:lastModifiedBy>
  <cp:revision>85</cp:revision>
  <dcterms:created xsi:type="dcterms:W3CDTF">2015-12-25T15:54:03Z</dcterms:created>
  <dcterms:modified xsi:type="dcterms:W3CDTF">2018-05-22T22:05:20Z</dcterms:modified>
</cp:coreProperties>
</file>