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notesMasterIdLst>
    <p:notesMasterId r:id="rId17"/>
  </p:notesMasterIdLst>
  <p:sldIdLst>
    <p:sldId id="260" r:id="rId2"/>
    <p:sldId id="261" r:id="rId3"/>
    <p:sldId id="266" r:id="rId4"/>
    <p:sldId id="275" r:id="rId5"/>
    <p:sldId id="257" r:id="rId6"/>
    <p:sldId id="258" r:id="rId7"/>
    <p:sldId id="256" r:id="rId8"/>
    <p:sldId id="263" r:id="rId9"/>
    <p:sldId id="265" r:id="rId10"/>
    <p:sldId id="267" r:id="rId11"/>
    <p:sldId id="269" r:id="rId12"/>
    <p:sldId id="272" r:id="rId13"/>
    <p:sldId id="273" r:id="rId14"/>
    <p:sldId id="274" r:id="rId15"/>
    <p:sldId id="25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0F0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7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4F47A4-B6D3-4802-A902-A9630B0669A0}" type="datetimeFigureOut">
              <a:rPr lang="en-GB" smtClean="0"/>
              <a:t>05/05/2020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BCF476-1807-460A-A7E6-4F5840796B00}" type="slidenum">
              <a:rPr lang="en-GB" smtClean="0"/>
              <a:t>‹#›</a:t>
            </a:fld>
            <a:endParaRPr lang="en-GB"/>
          </a:p>
        </p:txBody>
      </p:sp>
    </p:spTree>
    <p:extLst>
      <p:ext uri="{BB962C8B-B14F-4D97-AF65-F5344CB8AC3E}">
        <p14:creationId xmlns:p14="http://schemas.microsoft.com/office/powerpoint/2010/main" val="970022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Working in teams is a common experience for many workplaces, while effective team working can achieve an extraordinary result. Team  working is involved the relationship, character, action and communication. (Morgan, 2017) With this purpose we will introduce the effective team working into your company. First our colleague Ionut will talk about the benefits of team working.</a:t>
            </a:r>
          </a:p>
          <a:p>
            <a:endParaRPr lang="en-GB" dirty="0"/>
          </a:p>
        </p:txBody>
      </p:sp>
      <p:sp>
        <p:nvSpPr>
          <p:cNvPr id="4" name="Slide Number Placeholder 3"/>
          <p:cNvSpPr>
            <a:spLocks noGrp="1"/>
          </p:cNvSpPr>
          <p:nvPr>
            <p:ph type="sldNum" sz="quarter" idx="5"/>
          </p:nvPr>
        </p:nvSpPr>
        <p:spPr/>
        <p:txBody>
          <a:bodyPr/>
          <a:lstStyle/>
          <a:p>
            <a:fld id="{7EBCF476-1807-460A-A7E6-4F5840796B00}" type="slidenum">
              <a:rPr lang="en-GB" smtClean="0"/>
              <a:t>2</a:t>
            </a:fld>
            <a:endParaRPr lang="en-GB"/>
          </a:p>
        </p:txBody>
      </p:sp>
    </p:spTree>
    <p:extLst>
      <p:ext uri="{BB962C8B-B14F-4D97-AF65-F5344CB8AC3E}">
        <p14:creationId xmlns:p14="http://schemas.microsoft.com/office/powerpoint/2010/main" val="3224590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 is absent.</a:t>
            </a:r>
          </a:p>
          <a:p>
            <a:endParaRPr lang="en-GB" dirty="0"/>
          </a:p>
        </p:txBody>
      </p:sp>
      <p:sp>
        <p:nvSpPr>
          <p:cNvPr id="4" name="Slide Number Placeholder 3"/>
          <p:cNvSpPr>
            <a:spLocks noGrp="1"/>
          </p:cNvSpPr>
          <p:nvPr>
            <p:ph type="sldNum" sz="quarter" idx="5"/>
          </p:nvPr>
        </p:nvSpPr>
        <p:spPr/>
        <p:txBody>
          <a:bodyPr/>
          <a:lstStyle/>
          <a:p>
            <a:fld id="{7EBCF476-1807-460A-A7E6-4F5840796B00}" type="slidenum">
              <a:rPr lang="en-GB" smtClean="0"/>
              <a:t>3</a:t>
            </a:fld>
            <a:endParaRPr lang="en-GB"/>
          </a:p>
        </p:txBody>
      </p:sp>
    </p:spTree>
    <p:extLst>
      <p:ext uri="{BB962C8B-B14F-4D97-AF65-F5344CB8AC3E}">
        <p14:creationId xmlns:p14="http://schemas.microsoft.com/office/powerpoint/2010/main" val="4142276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stages of team development</a:t>
            </a:r>
          </a:p>
          <a:p>
            <a:r>
              <a:rPr lang="en-GB" sz="1200" kern="1200" dirty="0">
                <a:solidFill>
                  <a:schemeClr val="tx1"/>
                </a:solidFill>
                <a:effectLst/>
                <a:latin typeface="+mn-lt"/>
                <a:ea typeface="+mn-ea"/>
                <a:cs typeface="+mn-cs"/>
              </a:rPr>
              <a:t> As individuals join together, develop into a trust team and achieve collective goals, team leaders needs to understand those stages. (Maund, et al., 2017) Bruce Tuckman built a very clearly and useful framework on the stages of team development. It includes these phase-forming, storming, norming, performing and adjourning which are fundamental for the team group, handle conflicts, find solutions, plan work and carry on results. The following information helps to look at the team and move each stage. (Anon., 2020)</a:t>
            </a:r>
          </a:p>
          <a:p>
            <a:pPr fontAlgn="base"/>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1. Forming (Formation)</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In this stage team is just putting together of team members and will not work well instantly.</a:t>
            </a:r>
          </a:p>
          <a:p>
            <a:pPr fontAlgn="base"/>
            <a:r>
              <a:rPr lang="en-GB" sz="1200" kern="1200" dirty="0">
                <a:solidFill>
                  <a:schemeClr val="tx1"/>
                </a:solidFill>
                <a:effectLst/>
                <a:latin typeface="+mn-lt"/>
                <a:ea typeface="+mn-ea"/>
                <a:cs typeface="+mn-cs"/>
              </a:rPr>
              <a:t> </a:t>
            </a:r>
          </a:p>
          <a:p>
            <a:pPr fontAlgn="base"/>
            <a:r>
              <a:rPr lang="en-GB" sz="1200" kern="1200" dirty="0">
                <a:solidFill>
                  <a:schemeClr val="tx1"/>
                </a:solidFill>
                <a:effectLst/>
                <a:latin typeface="+mn-lt"/>
                <a:ea typeface="+mn-ea"/>
                <a:cs typeface="+mn-cs"/>
              </a:rPr>
              <a:t>Team members are treated as strangers and concerned with acceptance and belong with questioning, socializing, displaying purpose and sticking to common topics. </a:t>
            </a:r>
          </a:p>
          <a:p>
            <a:pPr fontAlgn="base"/>
            <a:r>
              <a:rPr lang="en-GB" sz="1200" kern="1200" dirty="0">
                <a:solidFill>
                  <a:schemeClr val="tx1"/>
                </a:solidFill>
                <a:effectLst/>
                <a:latin typeface="+mn-lt"/>
                <a:ea typeface="+mn-ea"/>
                <a:cs typeface="+mn-cs"/>
              </a:rPr>
              <a:t> </a:t>
            </a:r>
          </a:p>
          <a:p>
            <a:pPr fontAlgn="base"/>
            <a:r>
              <a:rPr lang="en-GB" sz="1200" kern="1200" dirty="0">
                <a:solidFill>
                  <a:schemeClr val="tx1"/>
                </a:solidFill>
                <a:effectLst/>
                <a:latin typeface="+mn-lt"/>
                <a:ea typeface="+mn-ea"/>
                <a:cs typeface="+mn-cs"/>
              </a:rPr>
              <a:t>Team leader needs to establish ground rules and directions.</a:t>
            </a:r>
          </a:p>
          <a:p>
            <a:pPr fontAlgn="base"/>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2. Storming (Disagreeing)</a:t>
            </a:r>
          </a:p>
          <a:p>
            <a:r>
              <a:rPr lang="en-GB" sz="1200" kern="1200" dirty="0">
                <a:solidFill>
                  <a:schemeClr val="tx1"/>
                </a:solidFill>
                <a:effectLst/>
                <a:latin typeface="+mn-lt"/>
                <a:ea typeface="+mn-ea"/>
                <a:cs typeface="+mn-cs"/>
              </a:rPr>
              <a:t>The team members will contribute in different way as the task is carrying 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Team members show to participate as individual, resist control by team leader with impatient, high emotion and disagreement.</a:t>
            </a:r>
          </a:p>
          <a:p>
            <a:r>
              <a:rPr lang="en-GB" sz="1200" kern="1200" dirty="0">
                <a:solidFill>
                  <a:schemeClr val="tx1"/>
                </a:solidFill>
                <a:effectLst/>
                <a:latin typeface="+mn-lt"/>
                <a:ea typeface="+mn-ea"/>
                <a:cs typeface="+mn-cs"/>
              </a:rPr>
              <a:t> In the stage team leader struggles in his power and needs to allow such disagree occur and regular the issues.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3. Norming (Developing ways of working)</a:t>
            </a:r>
          </a:p>
          <a:p>
            <a:r>
              <a:rPr lang="en-GB" sz="1200" kern="1200" dirty="0">
                <a:solidFill>
                  <a:schemeClr val="tx1"/>
                </a:solidFill>
                <a:effectLst/>
                <a:latin typeface="+mn-lt"/>
                <a:ea typeface="+mn-ea"/>
                <a:cs typeface="+mn-cs"/>
              </a:rPr>
              <a:t>In this stage need to develop the rules and procedures to emerge the disagreement with effective structures and renew commitment. It will lead to achieve goal and deepen relationship. </a:t>
            </a:r>
          </a:p>
          <a:p>
            <a:r>
              <a:rPr lang="en-GB" sz="1200" kern="1200" dirty="0">
                <a:solidFill>
                  <a:schemeClr val="tx1"/>
                </a:solidFill>
                <a:effectLst/>
                <a:latin typeface="+mn-lt"/>
                <a:ea typeface="+mn-ea"/>
                <a:cs typeface="+mn-cs"/>
              </a:rPr>
              <a:t>Team members are reconciled, engaged, developed accept other viewpoints.</a:t>
            </a:r>
          </a:p>
          <a:p>
            <a:r>
              <a:rPr lang="en-GB" sz="1200" kern="1200" dirty="0">
                <a:solidFill>
                  <a:schemeClr val="tx1"/>
                </a:solidFill>
                <a:effectLst/>
                <a:latin typeface="+mn-lt"/>
                <a:ea typeface="+mn-ea"/>
                <a:cs typeface="+mn-cs"/>
              </a:rPr>
              <a:t>Leader needs to help them relief and lower their anxiety, learning the opportunities and realising the group efforts.</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4. Performing</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Team demonstrate the ability to effectively production, balance of the task and share learning across teams.</a:t>
            </a:r>
          </a:p>
          <a:p>
            <a:r>
              <a:rPr lang="en-GB" sz="1200" kern="1200" dirty="0">
                <a:solidFill>
                  <a:schemeClr val="tx1"/>
                </a:solidFill>
                <a:effectLst/>
                <a:latin typeface="+mn-lt"/>
                <a:ea typeface="+mn-ea"/>
                <a:cs typeface="+mn-cs"/>
              </a:rPr>
              <a:t> Team members focus on get the task done.</a:t>
            </a:r>
          </a:p>
          <a:p>
            <a:r>
              <a:rPr lang="en-GB" sz="1200" kern="1200" dirty="0">
                <a:solidFill>
                  <a:schemeClr val="tx1"/>
                </a:solidFill>
                <a:effectLst/>
                <a:latin typeface="+mn-lt"/>
                <a:ea typeface="+mn-ea"/>
                <a:cs typeface="+mn-cs"/>
              </a:rPr>
              <a:t>The team lead needs to include flexibility and encourage group decision-making and problem-solving.</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5. Adjourning (Completion and finish)</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Team concludes an orientation, sadness and recognition of team and individual efforts. The team arrives to an end and members need to prepare for its demise. </a:t>
            </a:r>
          </a:p>
          <a:p>
            <a:r>
              <a:rPr lang="en-GB" sz="1200" kern="1200" dirty="0">
                <a:solidFill>
                  <a:schemeClr val="tx1"/>
                </a:solidFill>
                <a:effectLst/>
                <a:latin typeface="+mn-lt"/>
                <a:ea typeface="+mn-ea"/>
                <a:cs typeface="+mn-cs"/>
              </a:rPr>
              <a:t> The team leader needs to ensure that the ending of the team is respectful and smooth and encourage team members discuss what have learnt from the experience.</a:t>
            </a:r>
          </a:p>
          <a:p>
            <a:r>
              <a:rPr lang="en-GB" sz="1200" kern="1200" dirty="0">
                <a:solidFill>
                  <a:schemeClr val="tx1"/>
                </a:solidFill>
                <a:effectLst/>
                <a:latin typeface="+mn-lt"/>
                <a:ea typeface="+mn-ea"/>
                <a:cs typeface="+mn-cs"/>
              </a:rPr>
              <a:t>These five stages the team goes through as the above listed .The storming and performing stages will usually  be moved a couple of times before the task is completed. (Morgan, 2017)</a:t>
            </a:r>
          </a:p>
          <a:p>
            <a:endParaRPr lang="en-GB" dirty="0"/>
          </a:p>
        </p:txBody>
      </p:sp>
      <p:sp>
        <p:nvSpPr>
          <p:cNvPr id="4" name="Slide Number Placeholder 3"/>
          <p:cNvSpPr>
            <a:spLocks noGrp="1"/>
          </p:cNvSpPr>
          <p:nvPr>
            <p:ph type="sldNum" sz="quarter" idx="5"/>
          </p:nvPr>
        </p:nvSpPr>
        <p:spPr/>
        <p:txBody>
          <a:bodyPr/>
          <a:lstStyle/>
          <a:p>
            <a:fld id="{7EBCF476-1807-460A-A7E6-4F5840796B00}" type="slidenum">
              <a:rPr lang="en-GB" smtClean="0"/>
              <a:t>6</a:t>
            </a:fld>
            <a:endParaRPr lang="en-GB"/>
          </a:p>
        </p:txBody>
      </p:sp>
    </p:spTree>
    <p:extLst>
      <p:ext uri="{BB962C8B-B14F-4D97-AF65-F5344CB8AC3E}">
        <p14:creationId xmlns:p14="http://schemas.microsoft.com/office/powerpoint/2010/main" val="36834446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is absent.</a:t>
            </a:r>
          </a:p>
        </p:txBody>
      </p:sp>
      <p:sp>
        <p:nvSpPr>
          <p:cNvPr id="4" name="Slide Number Placeholder 3"/>
          <p:cNvSpPr>
            <a:spLocks noGrp="1"/>
          </p:cNvSpPr>
          <p:nvPr>
            <p:ph type="sldNum" sz="quarter" idx="5"/>
          </p:nvPr>
        </p:nvSpPr>
        <p:spPr/>
        <p:txBody>
          <a:bodyPr/>
          <a:lstStyle/>
          <a:p>
            <a:fld id="{7EBCF476-1807-460A-A7E6-4F5840796B00}" type="slidenum">
              <a:rPr lang="en-GB" smtClean="0"/>
              <a:t>10</a:t>
            </a:fld>
            <a:endParaRPr lang="en-GB"/>
          </a:p>
        </p:txBody>
      </p:sp>
    </p:spTree>
    <p:extLst>
      <p:ext uri="{BB962C8B-B14F-4D97-AF65-F5344CB8AC3E}">
        <p14:creationId xmlns:p14="http://schemas.microsoft.com/office/powerpoint/2010/main" val="279733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is absent.</a:t>
            </a:r>
          </a:p>
        </p:txBody>
      </p:sp>
      <p:sp>
        <p:nvSpPr>
          <p:cNvPr id="4" name="Slide Number Placeholder 3"/>
          <p:cNvSpPr>
            <a:spLocks noGrp="1"/>
          </p:cNvSpPr>
          <p:nvPr>
            <p:ph type="sldNum" sz="quarter" idx="5"/>
          </p:nvPr>
        </p:nvSpPr>
        <p:spPr/>
        <p:txBody>
          <a:bodyPr/>
          <a:lstStyle/>
          <a:p>
            <a:fld id="{7EBCF476-1807-460A-A7E6-4F5840796B00}" type="slidenum">
              <a:rPr lang="en-GB" smtClean="0"/>
              <a:t>14</a:t>
            </a:fld>
            <a:endParaRPr lang="en-GB"/>
          </a:p>
        </p:txBody>
      </p:sp>
    </p:spTree>
    <p:extLst>
      <p:ext uri="{BB962C8B-B14F-4D97-AF65-F5344CB8AC3E}">
        <p14:creationId xmlns:p14="http://schemas.microsoft.com/office/powerpoint/2010/main" val="1333954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D64EB8-EE4A-4454-99E4-6AD1D2843583}"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3124-01D0-40E3-B8AD-371A3E0C17E3}" type="slidenum">
              <a:rPr lang="en-GB" smtClean="0"/>
              <a:t>‹#›</a:t>
            </a:fld>
            <a:endParaRPr lang="en-GB"/>
          </a:p>
        </p:txBody>
      </p:sp>
    </p:spTree>
    <p:extLst>
      <p:ext uri="{BB962C8B-B14F-4D97-AF65-F5344CB8AC3E}">
        <p14:creationId xmlns:p14="http://schemas.microsoft.com/office/powerpoint/2010/main" val="74309068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D64EB8-EE4A-4454-99E4-6AD1D2843583}"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3124-01D0-40E3-B8AD-371A3E0C17E3}" type="slidenum">
              <a:rPr lang="en-GB" smtClean="0"/>
              <a:t>‹#›</a:t>
            </a:fld>
            <a:endParaRPr lang="en-GB"/>
          </a:p>
        </p:txBody>
      </p:sp>
    </p:spTree>
    <p:extLst>
      <p:ext uri="{BB962C8B-B14F-4D97-AF65-F5344CB8AC3E}">
        <p14:creationId xmlns:p14="http://schemas.microsoft.com/office/powerpoint/2010/main" val="3094603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D64EB8-EE4A-4454-99E4-6AD1D2843583}"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3124-01D0-40E3-B8AD-371A3E0C17E3}" type="slidenum">
              <a:rPr lang="en-GB" smtClean="0"/>
              <a:t>‹#›</a:t>
            </a:fld>
            <a:endParaRPr lang="en-GB"/>
          </a:p>
        </p:txBody>
      </p:sp>
    </p:spTree>
    <p:extLst>
      <p:ext uri="{BB962C8B-B14F-4D97-AF65-F5344CB8AC3E}">
        <p14:creationId xmlns:p14="http://schemas.microsoft.com/office/powerpoint/2010/main" val="23093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D64EB8-EE4A-4454-99E4-6AD1D2843583}" type="datetimeFigureOut">
              <a:rPr lang="en-GB" smtClean="0"/>
              <a:t>05/05/2020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D3124-01D0-40E3-B8AD-371A3E0C17E3}" type="slidenum">
              <a:rPr lang="en-GB" smtClean="0"/>
              <a:t>‹#›</a:t>
            </a:fld>
            <a:endParaRPr lang="en-GB"/>
          </a:p>
        </p:txBody>
      </p:sp>
    </p:spTree>
    <p:extLst>
      <p:ext uri="{BB962C8B-B14F-4D97-AF65-F5344CB8AC3E}">
        <p14:creationId xmlns:p14="http://schemas.microsoft.com/office/powerpoint/2010/main" val="465354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69937E-1762-4DE8-B1E5-99EC0FFE40FC}" type="datetimeFigureOut">
              <a:rPr lang="en-GB" smtClean="0"/>
              <a:t>05/05/2020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34ACFF-1862-43AA-8BB1-CA7471318311}" type="slidenum">
              <a:rPr lang="en-GB" smtClean="0"/>
              <a:t>‹#›</a:t>
            </a:fld>
            <a:endParaRPr lang="en-GB"/>
          </a:p>
        </p:txBody>
      </p:sp>
    </p:spTree>
    <p:extLst>
      <p:ext uri="{BB962C8B-B14F-4D97-AF65-F5344CB8AC3E}">
        <p14:creationId xmlns:p14="http://schemas.microsoft.com/office/powerpoint/2010/main" val="794515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D64EB8-EE4A-4454-99E4-6AD1D2843583}" type="datetimeFigureOut">
              <a:rPr lang="en-GB" smtClean="0"/>
              <a:t>05/05/2020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8D3124-01D0-40E3-B8AD-371A3E0C17E3}" type="slidenum">
              <a:rPr lang="en-GB" smtClean="0"/>
              <a:t>‹#›</a:t>
            </a:fld>
            <a:endParaRPr lang="en-GB"/>
          </a:p>
        </p:txBody>
      </p:sp>
    </p:spTree>
    <p:extLst>
      <p:ext uri="{BB962C8B-B14F-4D97-AF65-F5344CB8AC3E}">
        <p14:creationId xmlns:p14="http://schemas.microsoft.com/office/powerpoint/2010/main" val="2538692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D64EB8-EE4A-4454-99E4-6AD1D2843583}" type="datetimeFigureOut">
              <a:rPr lang="en-GB" smtClean="0"/>
              <a:t>05/05/2020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8D3124-01D0-40E3-B8AD-371A3E0C17E3}" type="slidenum">
              <a:rPr lang="en-GB" smtClean="0"/>
              <a:t>‹#›</a:t>
            </a:fld>
            <a:endParaRPr lang="en-GB"/>
          </a:p>
        </p:txBody>
      </p:sp>
    </p:spTree>
    <p:extLst>
      <p:ext uri="{BB962C8B-B14F-4D97-AF65-F5344CB8AC3E}">
        <p14:creationId xmlns:p14="http://schemas.microsoft.com/office/powerpoint/2010/main" val="414442278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D64EB8-EE4A-4454-99E4-6AD1D2843583}" type="datetimeFigureOut">
              <a:rPr lang="en-GB" smtClean="0"/>
              <a:t>05/05/2020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D3124-01D0-40E3-B8AD-371A3E0C17E3}" type="slidenum">
              <a:rPr lang="en-GB" smtClean="0"/>
              <a:t>‹#›</a:t>
            </a:fld>
            <a:endParaRPr lang="en-GB"/>
          </a:p>
        </p:txBody>
      </p:sp>
    </p:spTree>
    <p:extLst>
      <p:ext uri="{BB962C8B-B14F-4D97-AF65-F5344CB8AC3E}">
        <p14:creationId xmlns:p14="http://schemas.microsoft.com/office/powerpoint/2010/main" val="423648864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D64EB8-EE4A-4454-99E4-6AD1D2843583}" type="datetimeFigureOut">
              <a:rPr lang="en-GB" smtClean="0"/>
              <a:t>05/05/2020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D3124-01D0-40E3-B8AD-371A3E0C17E3}" type="slidenum">
              <a:rPr lang="en-GB" smtClean="0"/>
              <a:t>‹#›</a:t>
            </a:fld>
            <a:endParaRPr lang="en-GB"/>
          </a:p>
        </p:txBody>
      </p:sp>
    </p:spTree>
    <p:extLst>
      <p:ext uri="{BB962C8B-B14F-4D97-AF65-F5344CB8AC3E}">
        <p14:creationId xmlns:p14="http://schemas.microsoft.com/office/powerpoint/2010/main" val="2669926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69937E-1762-4DE8-B1E5-99EC0FFE40FC}"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34ACFF-1862-43AA-8BB1-CA7471318311}" type="slidenum">
              <a:rPr lang="en-GB" smtClean="0"/>
              <a:t>‹#›</a:t>
            </a:fld>
            <a:endParaRPr lang="en-GB"/>
          </a:p>
        </p:txBody>
      </p:sp>
    </p:spTree>
    <p:extLst>
      <p:ext uri="{BB962C8B-B14F-4D97-AF65-F5344CB8AC3E}">
        <p14:creationId xmlns:p14="http://schemas.microsoft.com/office/powerpoint/2010/main" val="3106016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69937E-1762-4DE8-B1E5-99EC0FFE40FC}"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34ACFF-1862-43AA-8BB1-CA747131831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638911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69937E-1762-4DE8-B1E5-99EC0FFE40FC}"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34ACFF-1862-43AA-8BB1-CA7471318311}" type="slidenum">
              <a:rPr lang="en-GB" smtClean="0"/>
              <a:t>‹#›</a:t>
            </a:fld>
            <a:endParaRPr lang="en-GB"/>
          </a:p>
        </p:txBody>
      </p:sp>
    </p:spTree>
    <p:extLst>
      <p:ext uri="{BB962C8B-B14F-4D97-AF65-F5344CB8AC3E}">
        <p14:creationId xmlns:p14="http://schemas.microsoft.com/office/powerpoint/2010/main" val="59556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69937E-1762-4DE8-B1E5-99EC0FFE40FC}"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34ACFF-1862-43AA-8BB1-CA747131831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54714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69937E-1762-4DE8-B1E5-99EC0FFE40FC}"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34ACFF-1862-43AA-8BB1-CA7471318311}" type="slidenum">
              <a:rPr lang="en-GB" smtClean="0"/>
              <a:t>‹#›</a:t>
            </a:fld>
            <a:endParaRPr lang="en-GB"/>
          </a:p>
        </p:txBody>
      </p:sp>
    </p:spTree>
    <p:extLst>
      <p:ext uri="{BB962C8B-B14F-4D97-AF65-F5344CB8AC3E}">
        <p14:creationId xmlns:p14="http://schemas.microsoft.com/office/powerpoint/2010/main" val="42587693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D64EB8-EE4A-4454-99E4-6AD1D2843583}"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3124-01D0-40E3-B8AD-371A3E0C17E3}" type="slidenum">
              <a:rPr lang="en-GB" smtClean="0"/>
              <a:t>‹#›</a:t>
            </a:fld>
            <a:endParaRPr lang="en-GB"/>
          </a:p>
        </p:txBody>
      </p:sp>
    </p:spTree>
    <p:extLst>
      <p:ext uri="{BB962C8B-B14F-4D97-AF65-F5344CB8AC3E}">
        <p14:creationId xmlns:p14="http://schemas.microsoft.com/office/powerpoint/2010/main" val="6927765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D64EB8-EE4A-4454-99E4-6AD1D2843583}"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3124-01D0-40E3-B8AD-371A3E0C17E3}" type="slidenum">
              <a:rPr lang="en-GB" smtClean="0"/>
              <a:t>‹#›</a:t>
            </a:fld>
            <a:endParaRPr lang="en-GB"/>
          </a:p>
        </p:txBody>
      </p:sp>
    </p:spTree>
    <p:extLst>
      <p:ext uri="{BB962C8B-B14F-4D97-AF65-F5344CB8AC3E}">
        <p14:creationId xmlns:p14="http://schemas.microsoft.com/office/powerpoint/2010/main" val="1461724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F69937E-1762-4DE8-B1E5-99EC0FFE40FC}" type="datetimeFigureOut">
              <a:rPr lang="en-GB" smtClean="0"/>
              <a:t>05/05/2020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234ACFF-1862-43AA-8BB1-CA7471318311}" type="slidenum">
              <a:rPr lang="en-GB" smtClean="0"/>
              <a:t>‹#›</a:t>
            </a:fld>
            <a:endParaRPr lang="en-GB"/>
          </a:p>
        </p:txBody>
      </p:sp>
    </p:spTree>
    <p:extLst>
      <p:ext uri="{BB962C8B-B14F-4D97-AF65-F5344CB8AC3E}">
        <p14:creationId xmlns:p14="http://schemas.microsoft.com/office/powerpoint/2010/main" val="2972581085"/>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55F3C-E062-4563-A7AC-31AB0D5145EB}"/>
              </a:ext>
            </a:extLst>
          </p:cNvPr>
          <p:cNvSpPr>
            <a:spLocks noGrp="1"/>
          </p:cNvSpPr>
          <p:nvPr>
            <p:ph type="ctrTitle"/>
          </p:nvPr>
        </p:nvSpPr>
        <p:spPr>
          <a:xfrm>
            <a:off x="1290220" y="2185263"/>
            <a:ext cx="8101429" cy="878880"/>
          </a:xfrm>
        </p:spPr>
        <p:txBody>
          <a:bodyPr>
            <a:noAutofit/>
          </a:bodyPr>
          <a:lstStyle/>
          <a:p>
            <a:pPr algn="ctr"/>
            <a:r>
              <a:rPr lang="en-GB" sz="4000" dirty="0"/>
              <a:t>Effective Team Work and Communication Presentation</a:t>
            </a:r>
            <a:br>
              <a:rPr lang="en-GB" sz="4000" dirty="0"/>
            </a:br>
            <a:r>
              <a:rPr lang="en-GB" sz="4000" dirty="0"/>
              <a:t>Hossein Shokri</a:t>
            </a:r>
            <a:br>
              <a:rPr lang="en-GB" sz="4000" dirty="0"/>
            </a:br>
            <a:r>
              <a:rPr lang="en-GB" sz="4000" dirty="0"/>
              <a:t>BMSW 4002</a:t>
            </a:r>
          </a:p>
        </p:txBody>
      </p:sp>
      <p:sp>
        <p:nvSpPr>
          <p:cNvPr id="3" name="Subtitle 2">
            <a:extLst>
              <a:ext uri="{FF2B5EF4-FFF2-40B4-BE49-F238E27FC236}">
                <a16:creationId xmlns:a16="http://schemas.microsoft.com/office/drawing/2014/main" id="{6B2BC22C-38C3-4E2E-89F3-3AC8259D9BE2}"/>
              </a:ext>
            </a:extLst>
          </p:cNvPr>
          <p:cNvSpPr>
            <a:spLocks noGrp="1"/>
          </p:cNvSpPr>
          <p:nvPr>
            <p:ph type="subTitle" idx="1"/>
          </p:nvPr>
        </p:nvSpPr>
        <p:spPr>
          <a:xfrm>
            <a:off x="652044" y="3793858"/>
            <a:ext cx="9377779" cy="2133599"/>
          </a:xfrm>
        </p:spPr>
        <p:txBody>
          <a:bodyPr>
            <a:normAutofit fontScale="25000" lnSpcReduction="20000"/>
          </a:bodyPr>
          <a:lstStyle/>
          <a:p>
            <a:pPr algn="l"/>
            <a:r>
              <a:rPr lang="en-GB" sz="5600" b="1" dirty="0">
                <a:latin typeface="Arial" panose="020B0604020202020204" pitchFamily="34" charset="0"/>
                <a:cs typeface="Arial" panose="020B0604020202020204" pitchFamily="34" charset="0"/>
              </a:rPr>
              <a:t>Yumei Huang                               1906520                          Introduction</a:t>
            </a:r>
          </a:p>
          <a:p>
            <a:pPr algn="l"/>
            <a:r>
              <a:rPr lang="en-GB" sz="5600" b="1" dirty="0">
                <a:latin typeface="Arial" panose="020B0604020202020204" pitchFamily="34" charset="0"/>
                <a:cs typeface="Arial" panose="020B0604020202020204" pitchFamily="34" charset="0"/>
              </a:rPr>
              <a:t>Ionut  Ruta                                    1909951                         Benefits  of Team Working</a:t>
            </a:r>
          </a:p>
          <a:p>
            <a:pPr algn="l"/>
            <a:r>
              <a:rPr lang="en-GB" sz="5600" b="1" dirty="0">
                <a:latin typeface="Arial" panose="020B0604020202020204" pitchFamily="34" charset="0"/>
                <a:cs typeface="Arial" panose="020B0604020202020204" pitchFamily="34" charset="0"/>
              </a:rPr>
              <a:t>Yumei Huang                               1906520                          Stages of Team Development</a:t>
            </a:r>
          </a:p>
          <a:p>
            <a:pPr algn="l"/>
            <a:r>
              <a:rPr lang="en-GB" sz="5600" b="1" dirty="0">
                <a:latin typeface="Arial" panose="020B0604020202020204" pitchFamily="34" charset="0"/>
                <a:cs typeface="Arial" panose="020B0604020202020204" pitchFamily="34" charset="0"/>
              </a:rPr>
              <a:t>Rohey  Saine                                1907300                         Team Roles</a:t>
            </a:r>
          </a:p>
          <a:p>
            <a:pPr algn="l"/>
            <a:r>
              <a:rPr lang="en-GB" sz="5600" b="1" dirty="0">
                <a:latin typeface="Arial" panose="020B0604020202020204" pitchFamily="34" charset="0"/>
                <a:cs typeface="Arial" panose="020B0604020202020204" pitchFamily="34" charset="0"/>
              </a:rPr>
              <a:t>Teresa Joao Marques                 1907864                          Managing Conflict</a:t>
            </a:r>
          </a:p>
          <a:p>
            <a:pPr algn="l"/>
            <a:r>
              <a:rPr lang="en-GB" sz="5600" b="1" dirty="0">
                <a:latin typeface="Arial" panose="020B0604020202020204" pitchFamily="34" charset="0"/>
                <a:cs typeface="Arial" panose="020B0604020202020204" pitchFamily="34" charset="0"/>
              </a:rPr>
              <a:t>Rohey Saine                                1907300                          Successful Team Development</a:t>
            </a:r>
          </a:p>
          <a:p>
            <a:pPr algn="l"/>
            <a:r>
              <a:rPr lang="en-GB" sz="5600" b="1" dirty="0">
                <a:latin typeface="Arial" panose="020B0604020202020204" pitchFamily="34" charset="0"/>
                <a:cs typeface="Arial" panose="020B0604020202020204" pitchFamily="34" charset="0"/>
              </a:rPr>
              <a:t>Teresa Joao Marques                 1907864                          Conclusion </a:t>
            </a:r>
          </a:p>
          <a:p>
            <a:endParaRPr lang="en-GB" dirty="0"/>
          </a:p>
        </p:txBody>
      </p:sp>
    </p:spTree>
    <p:extLst>
      <p:ext uri="{BB962C8B-B14F-4D97-AF65-F5344CB8AC3E}">
        <p14:creationId xmlns:p14="http://schemas.microsoft.com/office/powerpoint/2010/main" val="1006619938"/>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1797C-7B47-4643-89CC-668C1792778F}"/>
              </a:ext>
            </a:extLst>
          </p:cNvPr>
          <p:cNvSpPr>
            <a:spLocks noGrp="1"/>
          </p:cNvSpPr>
          <p:nvPr>
            <p:ph type="title"/>
          </p:nvPr>
        </p:nvSpPr>
        <p:spPr>
          <a:xfrm>
            <a:off x="113121" y="836465"/>
            <a:ext cx="11240678" cy="1416541"/>
          </a:xfrm>
        </p:spPr>
        <p:txBody>
          <a:bodyPr>
            <a:normAutofit/>
          </a:bodyPr>
          <a:lstStyle/>
          <a:p>
            <a:r>
              <a:rPr lang="en-GB" dirty="0"/>
              <a:t>                           </a:t>
            </a:r>
            <a:r>
              <a:rPr lang="en-GB" dirty="0">
                <a:latin typeface="Arial" panose="020B0604020202020204" pitchFamily="34" charset="0"/>
                <a:cs typeface="Arial" panose="020B0604020202020204" pitchFamily="34" charset="0"/>
              </a:rPr>
              <a:t>Introduction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r>
              <a:rPr lang="en-GB" sz="2000" b="1" dirty="0">
                <a:solidFill>
                  <a:srgbClr val="0F0F0F"/>
                </a:solidFill>
                <a:latin typeface="Arial" panose="020B0604020202020204" pitchFamily="34" charset="0"/>
                <a:cs typeface="Arial" panose="020B0604020202020204" pitchFamily="34" charset="0"/>
              </a:rPr>
              <a:t>Yumei Huang 1906520</a:t>
            </a:r>
            <a:endParaRPr lang="en-GB" sz="2000" dirty="0">
              <a:solidFill>
                <a:srgbClr val="0F0F0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33A2C65-C53B-4934-85BD-B79C2ABD5090}"/>
              </a:ext>
            </a:extLst>
          </p:cNvPr>
          <p:cNvSpPr>
            <a:spLocks noGrp="1"/>
          </p:cNvSpPr>
          <p:nvPr>
            <p:ph idx="1"/>
          </p:nvPr>
        </p:nvSpPr>
        <p:spPr>
          <a:xfrm>
            <a:off x="235669" y="2745507"/>
            <a:ext cx="10995581" cy="4112493"/>
          </a:xfrm>
        </p:spPr>
        <p:txBody>
          <a:bodyPr/>
          <a:lstStyle/>
          <a:p>
            <a:r>
              <a:rPr lang="en-GB" sz="2800" dirty="0"/>
              <a:t>Working in teams is a common experience for many workplaces</a:t>
            </a:r>
          </a:p>
          <a:p>
            <a:endParaRPr lang="en-GB" sz="2800" dirty="0"/>
          </a:p>
          <a:p>
            <a:r>
              <a:rPr lang="en-GB" sz="2800" dirty="0"/>
              <a:t>Effective team working can achieve an extraordinary result</a:t>
            </a:r>
          </a:p>
          <a:p>
            <a:endParaRPr lang="en-GB" sz="2800" dirty="0"/>
          </a:p>
          <a:p>
            <a:r>
              <a:rPr lang="en-GB" sz="2800" dirty="0"/>
              <a:t>Team  working is involved the relationship, character, action and communication. (Morgan, 2017) </a:t>
            </a:r>
          </a:p>
          <a:p>
            <a:endParaRPr lang="en-GB" dirty="0"/>
          </a:p>
        </p:txBody>
      </p:sp>
    </p:spTree>
    <p:extLst>
      <p:ext uri="{BB962C8B-B14F-4D97-AF65-F5344CB8AC3E}">
        <p14:creationId xmlns:p14="http://schemas.microsoft.com/office/powerpoint/2010/main" val="37915484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EFDE8-4A9A-423A-A004-0C92E337660A}"/>
              </a:ext>
            </a:extLst>
          </p:cNvPr>
          <p:cNvSpPr>
            <a:spLocks noGrp="1"/>
          </p:cNvSpPr>
          <p:nvPr>
            <p:ph type="title"/>
          </p:nvPr>
        </p:nvSpPr>
        <p:spPr>
          <a:xfrm>
            <a:off x="771602" y="2353559"/>
            <a:ext cx="8596668" cy="1320800"/>
          </a:xfrm>
        </p:spPr>
        <p:txBody>
          <a:bodyPr>
            <a:normAutofit fontScale="90000"/>
          </a:bodyPr>
          <a:lstStyle/>
          <a:p>
            <a:pPr algn="ct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Benefits of Team Working</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r>
              <a:rPr lang="en-GB" sz="2200" b="1" dirty="0">
                <a:solidFill>
                  <a:srgbClr val="0F0F0F"/>
                </a:solidFill>
                <a:latin typeface="Arial" panose="020B0604020202020204" pitchFamily="34" charset="0"/>
                <a:cs typeface="Arial" panose="020B0604020202020204" pitchFamily="34" charset="0"/>
              </a:rPr>
              <a:t>Ionut Ruta 1909951</a:t>
            </a:r>
            <a:endParaRPr lang="en-GB" sz="2200" dirty="0">
              <a:solidFill>
                <a:srgbClr val="0F0F0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6DF55BE-0F5A-453F-8C60-FB0B29B97953}"/>
              </a:ext>
            </a:extLst>
          </p:cNvPr>
          <p:cNvSpPr>
            <a:spLocks noGrp="1"/>
          </p:cNvSpPr>
          <p:nvPr>
            <p:ph idx="1"/>
          </p:nvPr>
        </p:nvSpPr>
        <p:spPr>
          <a:xfrm>
            <a:off x="1883965" y="2273711"/>
            <a:ext cx="8596668" cy="3880773"/>
          </a:xfrm>
        </p:spPr>
        <p:txBody>
          <a:bodyPr/>
          <a:lstStyle/>
          <a:p>
            <a:pPr marL="0" indent="0">
              <a:buNone/>
            </a:pPr>
            <a:endParaRPr lang="en-GB" dirty="0"/>
          </a:p>
        </p:txBody>
      </p:sp>
    </p:spTree>
    <p:extLst>
      <p:ext uri="{BB962C8B-B14F-4D97-AF65-F5344CB8AC3E}">
        <p14:creationId xmlns:p14="http://schemas.microsoft.com/office/powerpoint/2010/main" val="3999704379"/>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0464E-F941-4997-BCFF-C779D10AA436}"/>
              </a:ext>
            </a:extLst>
          </p:cNvPr>
          <p:cNvSpPr>
            <a:spLocks noGrp="1"/>
          </p:cNvSpPr>
          <p:nvPr>
            <p:ph type="title"/>
          </p:nvPr>
        </p:nvSpPr>
        <p:spPr>
          <a:xfrm>
            <a:off x="837590" y="2589229"/>
            <a:ext cx="8596668" cy="1320800"/>
          </a:xfrm>
        </p:spPr>
        <p:txBody>
          <a:bodyPr>
            <a:normAutofit/>
          </a:bodyPr>
          <a:lstStyle/>
          <a:p>
            <a:pPr algn="ctr"/>
            <a:r>
              <a:rPr lang="en-GB" dirty="0"/>
              <a:t>Stages of Team Development</a:t>
            </a:r>
            <a:br>
              <a:rPr lang="en-GB" dirty="0"/>
            </a:br>
            <a:r>
              <a:rPr lang="en-GB" sz="2000" b="1" dirty="0">
                <a:solidFill>
                  <a:srgbClr val="0F0F0F"/>
                </a:solidFill>
                <a:latin typeface="Arial" panose="020B0604020202020204" pitchFamily="34" charset="0"/>
                <a:cs typeface="Arial" panose="020B0604020202020204" pitchFamily="34" charset="0"/>
              </a:rPr>
              <a:t>Yumei Huang 1906520</a:t>
            </a:r>
            <a:endParaRPr lang="en-GB" sz="2000" dirty="0">
              <a:solidFill>
                <a:srgbClr val="0F0F0F"/>
              </a:solidFill>
            </a:endParaRPr>
          </a:p>
        </p:txBody>
      </p:sp>
      <p:sp>
        <p:nvSpPr>
          <p:cNvPr id="3" name="Content Placeholder 2">
            <a:extLst>
              <a:ext uri="{FF2B5EF4-FFF2-40B4-BE49-F238E27FC236}">
                <a16:creationId xmlns:a16="http://schemas.microsoft.com/office/drawing/2014/main" id="{031EE751-7A26-4D05-B49E-CD2CFD20457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5990471"/>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Arrow Connector 6">
            <a:extLst>
              <a:ext uri="{FF2B5EF4-FFF2-40B4-BE49-F238E27FC236}">
                <a16:creationId xmlns:a16="http://schemas.microsoft.com/office/drawing/2014/main" id="{EC290FF0-707D-4E0F-9053-1E20C808AFD1}"/>
              </a:ext>
            </a:extLst>
          </p:cNvPr>
          <p:cNvCxnSpPr>
            <a:cxnSpLocks/>
          </p:cNvCxnSpPr>
          <p:nvPr/>
        </p:nvCxnSpPr>
        <p:spPr>
          <a:xfrm flipV="1">
            <a:off x="479394" y="230820"/>
            <a:ext cx="0" cy="37907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32C588B-FE4B-463F-B1F3-22D4004038D0}"/>
              </a:ext>
            </a:extLst>
          </p:cNvPr>
          <p:cNvCxnSpPr>
            <a:cxnSpLocks/>
          </p:cNvCxnSpPr>
          <p:nvPr/>
        </p:nvCxnSpPr>
        <p:spPr>
          <a:xfrm>
            <a:off x="479394" y="4021584"/>
            <a:ext cx="1146995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A32A3405-EB47-481F-B819-5F396A43C10A}"/>
              </a:ext>
            </a:extLst>
          </p:cNvPr>
          <p:cNvSpPr txBox="1"/>
          <p:nvPr/>
        </p:nvSpPr>
        <p:spPr>
          <a:xfrm rot="16200000">
            <a:off x="-454466" y="2069353"/>
            <a:ext cx="1391856" cy="369332"/>
          </a:xfrm>
          <a:prstGeom prst="rect">
            <a:avLst/>
          </a:prstGeom>
          <a:noFill/>
        </p:spPr>
        <p:txBody>
          <a:bodyPr wrap="none" rtlCol="0">
            <a:spAutoFit/>
          </a:bodyPr>
          <a:lstStyle/>
          <a:p>
            <a:r>
              <a:rPr lang="en-GB" dirty="0"/>
              <a:t>Performance</a:t>
            </a:r>
          </a:p>
        </p:txBody>
      </p:sp>
      <p:sp>
        <p:nvSpPr>
          <p:cNvPr id="18" name="TextBox 17">
            <a:extLst>
              <a:ext uri="{FF2B5EF4-FFF2-40B4-BE49-F238E27FC236}">
                <a16:creationId xmlns:a16="http://schemas.microsoft.com/office/drawing/2014/main" id="{42D0675B-B1C3-463B-947B-5080761933CE}"/>
              </a:ext>
            </a:extLst>
          </p:cNvPr>
          <p:cNvSpPr txBox="1"/>
          <p:nvPr/>
        </p:nvSpPr>
        <p:spPr>
          <a:xfrm>
            <a:off x="5265323" y="4033996"/>
            <a:ext cx="787460" cy="369332"/>
          </a:xfrm>
          <a:prstGeom prst="rect">
            <a:avLst/>
          </a:prstGeom>
          <a:noFill/>
        </p:spPr>
        <p:txBody>
          <a:bodyPr wrap="none" rtlCol="0">
            <a:spAutoFit/>
          </a:bodyPr>
          <a:lstStyle/>
          <a:p>
            <a:r>
              <a:rPr lang="en-GB" dirty="0"/>
              <a:t>Stages</a:t>
            </a:r>
          </a:p>
        </p:txBody>
      </p:sp>
      <p:sp>
        <p:nvSpPr>
          <p:cNvPr id="21" name="TextBox 20">
            <a:extLst>
              <a:ext uri="{FF2B5EF4-FFF2-40B4-BE49-F238E27FC236}">
                <a16:creationId xmlns:a16="http://schemas.microsoft.com/office/drawing/2014/main" id="{BA744E8B-BE49-429C-91CE-FB7D98631B91}"/>
              </a:ext>
            </a:extLst>
          </p:cNvPr>
          <p:cNvSpPr txBox="1"/>
          <p:nvPr/>
        </p:nvSpPr>
        <p:spPr>
          <a:xfrm>
            <a:off x="3524440" y="-61568"/>
            <a:ext cx="7581526" cy="1077218"/>
          </a:xfrm>
          <a:prstGeom prst="rect">
            <a:avLst/>
          </a:prstGeom>
          <a:noFill/>
        </p:spPr>
        <p:txBody>
          <a:bodyPr wrap="square" rtlCol="0">
            <a:spAutoFit/>
          </a:bodyPr>
          <a:lstStyle/>
          <a:p>
            <a:r>
              <a:rPr lang="en-GB" sz="3200" dirty="0"/>
              <a:t>Stages of Team Development</a:t>
            </a:r>
          </a:p>
          <a:p>
            <a:r>
              <a:rPr lang="en-GB" sz="3200" dirty="0"/>
              <a:t> </a:t>
            </a:r>
          </a:p>
        </p:txBody>
      </p:sp>
      <p:cxnSp>
        <p:nvCxnSpPr>
          <p:cNvPr id="25" name="Straight Connector 24">
            <a:extLst>
              <a:ext uri="{FF2B5EF4-FFF2-40B4-BE49-F238E27FC236}">
                <a16:creationId xmlns:a16="http://schemas.microsoft.com/office/drawing/2014/main" id="{6FF9AFF8-AE6F-4CE3-A895-DF7BB902873B}"/>
              </a:ext>
            </a:extLst>
          </p:cNvPr>
          <p:cNvCxnSpPr>
            <a:cxnSpLocks/>
          </p:cNvCxnSpPr>
          <p:nvPr/>
        </p:nvCxnSpPr>
        <p:spPr>
          <a:xfrm>
            <a:off x="2707689" y="1322773"/>
            <a:ext cx="0" cy="2698811"/>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901F905-8EF7-41BB-91DC-5E159F929B71}"/>
              </a:ext>
            </a:extLst>
          </p:cNvPr>
          <p:cNvCxnSpPr/>
          <p:nvPr/>
        </p:nvCxnSpPr>
        <p:spPr>
          <a:xfrm>
            <a:off x="5086905" y="1322773"/>
            <a:ext cx="0" cy="2711223"/>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C26E01A8-9817-4F1A-B3EF-80D53A1E886C}"/>
              </a:ext>
            </a:extLst>
          </p:cNvPr>
          <p:cNvCxnSpPr/>
          <p:nvPr/>
        </p:nvCxnSpPr>
        <p:spPr>
          <a:xfrm>
            <a:off x="7466120" y="1242874"/>
            <a:ext cx="0" cy="277871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1A3E10D-86EF-427E-AB44-E6333A03BA40}"/>
              </a:ext>
            </a:extLst>
          </p:cNvPr>
          <p:cNvCxnSpPr>
            <a:cxnSpLocks/>
          </p:cNvCxnSpPr>
          <p:nvPr/>
        </p:nvCxnSpPr>
        <p:spPr>
          <a:xfrm>
            <a:off x="9658905" y="1109709"/>
            <a:ext cx="0" cy="2911875"/>
          </a:xfrm>
          <a:prstGeom prst="line">
            <a:avLst/>
          </a:prstGeom>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46A5CDBC-6117-4EA5-AEDC-3831EAE47A29}"/>
              </a:ext>
            </a:extLst>
          </p:cNvPr>
          <p:cNvSpPr txBox="1"/>
          <p:nvPr/>
        </p:nvSpPr>
        <p:spPr>
          <a:xfrm>
            <a:off x="426128" y="4595536"/>
            <a:ext cx="11665247" cy="646331"/>
          </a:xfrm>
          <a:prstGeom prst="rect">
            <a:avLst/>
          </a:prstGeom>
          <a:noFill/>
        </p:spPr>
        <p:txBody>
          <a:bodyPr wrap="square" rtlCol="0">
            <a:spAutoFit/>
          </a:bodyPr>
          <a:lstStyle/>
          <a:p>
            <a:r>
              <a:rPr lang="en-GB" dirty="0"/>
              <a:t>Forming                                  Storming                                    Norming                        Performing                         Adjourning</a:t>
            </a:r>
          </a:p>
          <a:p>
            <a:r>
              <a:rPr lang="en-GB" dirty="0"/>
              <a:t>(</a:t>
            </a:r>
            <a:r>
              <a:rPr lang="en-GB" sz="1600" dirty="0"/>
              <a:t>Formation)                                (Disagreeing)                        (Developing ways of working)   (Tasks completed)                (Completion and finish)</a:t>
            </a:r>
          </a:p>
        </p:txBody>
      </p:sp>
      <p:sp>
        <p:nvSpPr>
          <p:cNvPr id="57" name="Freeform: Shape 56">
            <a:extLst>
              <a:ext uri="{FF2B5EF4-FFF2-40B4-BE49-F238E27FC236}">
                <a16:creationId xmlns:a16="http://schemas.microsoft.com/office/drawing/2014/main" id="{3D05FE96-2D43-42DC-9FDC-C8710F0B2E86}"/>
              </a:ext>
            </a:extLst>
          </p:cNvPr>
          <p:cNvSpPr/>
          <p:nvPr/>
        </p:nvSpPr>
        <p:spPr>
          <a:xfrm>
            <a:off x="506027" y="1246798"/>
            <a:ext cx="11145510" cy="2625147"/>
          </a:xfrm>
          <a:custGeom>
            <a:avLst/>
            <a:gdLst>
              <a:gd name="connsiteX0" fmla="*/ 0 w 11145510"/>
              <a:gd name="connsiteY0" fmla="*/ 1771610 h 2625147"/>
              <a:gd name="connsiteX1" fmla="*/ 3364637 w 11145510"/>
              <a:gd name="connsiteY1" fmla="*/ 2552845 h 2625147"/>
              <a:gd name="connsiteX2" fmla="*/ 7883371 w 11145510"/>
              <a:gd name="connsiteY2" fmla="*/ 164752 h 2625147"/>
              <a:gd name="connsiteX3" fmla="*/ 11123721 w 11145510"/>
              <a:gd name="connsiteY3" fmla="*/ 4953 h 2625147"/>
            </a:gdLst>
            <a:ahLst/>
            <a:cxnLst>
              <a:cxn ang="0">
                <a:pos x="connsiteX0" y="connsiteY0"/>
              </a:cxn>
              <a:cxn ang="0">
                <a:pos x="connsiteX1" y="connsiteY1"/>
              </a:cxn>
              <a:cxn ang="0">
                <a:pos x="connsiteX2" y="connsiteY2"/>
              </a:cxn>
              <a:cxn ang="0">
                <a:pos x="connsiteX3" y="connsiteY3"/>
              </a:cxn>
            </a:cxnLst>
            <a:rect l="l" t="t" r="r" b="b"/>
            <a:pathLst>
              <a:path w="11145510" h="2625147">
                <a:moveTo>
                  <a:pt x="0" y="1771610"/>
                </a:moveTo>
                <a:cubicBezTo>
                  <a:pt x="1025371" y="2296132"/>
                  <a:pt x="2050742" y="2820655"/>
                  <a:pt x="3364637" y="2552845"/>
                </a:cubicBezTo>
                <a:cubicBezTo>
                  <a:pt x="4678532" y="2285035"/>
                  <a:pt x="6590190" y="589401"/>
                  <a:pt x="7883371" y="164752"/>
                </a:cubicBezTo>
                <a:cubicBezTo>
                  <a:pt x="9176552" y="-259897"/>
                  <a:pt x="11388571" y="306794"/>
                  <a:pt x="11123721" y="495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20124646"/>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81B1C1E4-F428-4230-A82E-40772EBE7B16}"/>
              </a:ext>
            </a:extLst>
          </p:cNvPr>
          <p:cNvGraphicFramePr>
            <a:graphicFrameLocks noGrp="1"/>
          </p:cNvGraphicFramePr>
          <p:nvPr>
            <p:extLst>
              <p:ext uri="{D42A27DB-BD31-4B8C-83A1-F6EECF244321}">
                <p14:modId xmlns:p14="http://schemas.microsoft.com/office/powerpoint/2010/main" val="2176455062"/>
              </p:ext>
            </p:extLst>
          </p:nvPr>
        </p:nvGraphicFramePr>
        <p:xfrm>
          <a:off x="1260629" y="1544714"/>
          <a:ext cx="8899370" cy="5178345"/>
        </p:xfrm>
        <a:graphic>
          <a:graphicData uri="http://schemas.openxmlformats.org/drawingml/2006/table">
            <a:tbl>
              <a:tblPr firstRow="1" bandRow="1">
                <a:tableStyleId>{5C22544A-7EE6-4342-B048-85BDC9FD1C3A}</a:tableStyleId>
              </a:tblPr>
              <a:tblGrid>
                <a:gridCol w="1779874">
                  <a:extLst>
                    <a:ext uri="{9D8B030D-6E8A-4147-A177-3AD203B41FA5}">
                      <a16:colId xmlns:a16="http://schemas.microsoft.com/office/drawing/2014/main" val="1718810019"/>
                    </a:ext>
                  </a:extLst>
                </a:gridCol>
                <a:gridCol w="1779874">
                  <a:extLst>
                    <a:ext uri="{9D8B030D-6E8A-4147-A177-3AD203B41FA5}">
                      <a16:colId xmlns:a16="http://schemas.microsoft.com/office/drawing/2014/main" val="3859434550"/>
                    </a:ext>
                  </a:extLst>
                </a:gridCol>
                <a:gridCol w="1779874">
                  <a:extLst>
                    <a:ext uri="{9D8B030D-6E8A-4147-A177-3AD203B41FA5}">
                      <a16:colId xmlns:a16="http://schemas.microsoft.com/office/drawing/2014/main" val="1439390672"/>
                    </a:ext>
                  </a:extLst>
                </a:gridCol>
                <a:gridCol w="1779874">
                  <a:extLst>
                    <a:ext uri="{9D8B030D-6E8A-4147-A177-3AD203B41FA5}">
                      <a16:colId xmlns:a16="http://schemas.microsoft.com/office/drawing/2014/main" val="2970741219"/>
                    </a:ext>
                  </a:extLst>
                </a:gridCol>
                <a:gridCol w="1779874">
                  <a:extLst>
                    <a:ext uri="{9D8B030D-6E8A-4147-A177-3AD203B41FA5}">
                      <a16:colId xmlns:a16="http://schemas.microsoft.com/office/drawing/2014/main" val="151622589"/>
                    </a:ext>
                  </a:extLst>
                </a:gridCol>
              </a:tblGrid>
              <a:tr h="2343705">
                <a:tc>
                  <a:txBody>
                    <a:bodyPr/>
                    <a:lstStyle/>
                    <a:p>
                      <a:pPr marL="285750" indent="-285750">
                        <a:buFont typeface="Arial" panose="020B0604020202020204" pitchFamily="34" charset="0"/>
                        <a:buChar char="•"/>
                      </a:pPr>
                      <a:r>
                        <a:rPr lang="en-GB" sz="1800" dirty="0"/>
                        <a:t>Strangers </a:t>
                      </a:r>
                    </a:p>
                    <a:p>
                      <a:pPr marL="285750" indent="-285750">
                        <a:buFont typeface="Arial" panose="020B0604020202020204" pitchFamily="34" charset="0"/>
                        <a:buChar char="•"/>
                      </a:pPr>
                      <a:r>
                        <a:rPr lang="en-GB" sz="1800" dirty="0"/>
                        <a:t>Acceptance</a:t>
                      </a:r>
                    </a:p>
                    <a:p>
                      <a:pPr marL="285750" indent="-285750">
                        <a:buFont typeface="Arial" panose="020B0604020202020204" pitchFamily="34" charset="0"/>
                        <a:buChar char="•"/>
                      </a:pPr>
                      <a:r>
                        <a:rPr lang="en-GB" sz="1800" dirty="0"/>
                        <a:t>Socialising</a:t>
                      </a:r>
                    </a:p>
                    <a:p>
                      <a:pPr marL="285750" indent="-285750">
                        <a:buFont typeface="Arial" panose="020B0604020202020204" pitchFamily="34" charset="0"/>
                        <a:buChar char="•"/>
                      </a:pPr>
                      <a:r>
                        <a:rPr lang="en-GB" sz="1800" dirty="0"/>
                        <a:t>Sticking on common topics</a:t>
                      </a:r>
                    </a:p>
                    <a:p>
                      <a:endParaRPr lang="en-GB" dirty="0"/>
                    </a:p>
                  </a:txBody>
                  <a:tcPr/>
                </a:tc>
                <a:tc>
                  <a:txBody>
                    <a:bodyPr/>
                    <a:lstStyle/>
                    <a:p>
                      <a:pPr marL="285750" indent="-285750">
                        <a:buFont typeface="Arial" panose="020B0604020202020204" pitchFamily="34" charset="0"/>
                        <a:buChar char="•"/>
                      </a:pPr>
                      <a:r>
                        <a:rPr lang="en-GB" sz="1800" b="1" kern="1200" dirty="0">
                          <a:solidFill>
                            <a:schemeClr val="lt1"/>
                          </a:solidFill>
                          <a:effectLst/>
                          <a:latin typeface="+mn-lt"/>
                          <a:ea typeface="+mn-ea"/>
                          <a:cs typeface="+mn-cs"/>
                        </a:rPr>
                        <a:t>Participate as individual</a:t>
                      </a:r>
                    </a:p>
                    <a:p>
                      <a:pPr marL="285750" indent="-285750">
                        <a:buFont typeface="Arial" panose="020B0604020202020204" pitchFamily="34" charset="0"/>
                        <a:buChar char="•"/>
                      </a:pPr>
                      <a:r>
                        <a:rPr lang="en-GB" sz="1800" b="1" kern="1200" dirty="0">
                          <a:solidFill>
                            <a:schemeClr val="lt1"/>
                          </a:solidFill>
                          <a:effectLst/>
                          <a:latin typeface="+mn-lt"/>
                          <a:ea typeface="+mn-ea"/>
                          <a:cs typeface="+mn-cs"/>
                        </a:rPr>
                        <a:t>Resist control </a:t>
                      </a:r>
                    </a:p>
                    <a:p>
                      <a:pPr marL="285750" indent="-285750">
                        <a:buFont typeface="Arial" panose="020B0604020202020204" pitchFamily="34" charset="0"/>
                        <a:buChar char="•"/>
                      </a:pPr>
                      <a:r>
                        <a:rPr lang="en-GB" sz="1800" b="1" kern="1200" dirty="0">
                          <a:solidFill>
                            <a:schemeClr val="lt1"/>
                          </a:solidFill>
                          <a:effectLst/>
                          <a:latin typeface="+mn-lt"/>
                          <a:ea typeface="+mn-ea"/>
                          <a:cs typeface="+mn-cs"/>
                        </a:rPr>
                        <a:t>Impatient</a:t>
                      </a:r>
                    </a:p>
                    <a:p>
                      <a:pPr marL="285750" indent="-285750">
                        <a:buFont typeface="Arial" panose="020B0604020202020204" pitchFamily="34" charset="0"/>
                        <a:buChar char="•"/>
                      </a:pPr>
                      <a:r>
                        <a:rPr lang="en-GB" sz="1800" b="1" kern="1200" dirty="0">
                          <a:solidFill>
                            <a:schemeClr val="lt1"/>
                          </a:solidFill>
                          <a:effectLst/>
                          <a:latin typeface="+mn-lt"/>
                          <a:ea typeface="+mn-ea"/>
                          <a:cs typeface="+mn-cs"/>
                        </a:rPr>
                        <a:t>High emotion </a:t>
                      </a:r>
                    </a:p>
                    <a:p>
                      <a:pPr marL="285750" indent="-285750">
                        <a:buFont typeface="Arial" panose="020B0604020202020204" pitchFamily="34" charset="0"/>
                        <a:buChar char="•"/>
                      </a:pPr>
                      <a:r>
                        <a:rPr lang="en-GB" sz="1800" b="1" kern="1200" dirty="0">
                          <a:solidFill>
                            <a:schemeClr val="lt1"/>
                          </a:solidFill>
                          <a:effectLst/>
                          <a:latin typeface="+mn-lt"/>
                          <a:ea typeface="+mn-ea"/>
                          <a:cs typeface="+mn-cs"/>
                        </a:rPr>
                        <a:t>Disagree</a:t>
                      </a:r>
                    </a:p>
                    <a:p>
                      <a:pPr marL="285750" indent="-285750">
                        <a:buFont typeface="Arial" panose="020B0604020202020204" pitchFamily="34" charset="0"/>
                        <a:buChar char="•"/>
                      </a:pPr>
                      <a:endParaRPr lang="en-GB" dirty="0"/>
                    </a:p>
                  </a:txBody>
                  <a:tcPr/>
                </a:tc>
                <a:tc>
                  <a:txBody>
                    <a:bodyPr/>
                    <a:lstStyle/>
                    <a:p>
                      <a:pPr marL="285750" indent="-285750">
                        <a:buFont typeface="Arial" panose="020B0604020202020204" pitchFamily="34" charset="0"/>
                        <a:buChar char="•"/>
                      </a:pPr>
                      <a:r>
                        <a:rPr lang="en-GB" sz="1800" b="1" kern="1200" dirty="0">
                          <a:solidFill>
                            <a:schemeClr val="lt1"/>
                          </a:solidFill>
                          <a:effectLst/>
                          <a:latin typeface="+mn-lt"/>
                          <a:ea typeface="+mn-ea"/>
                          <a:cs typeface="+mn-cs"/>
                        </a:rPr>
                        <a:t>Reconciled</a:t>
                      </a:r>
                    </a:p>
                    <a:p>
                      <a:pPr marL="285750" indent="-285750">
                        <a:buFont typeface="Arial" panose="020B0604020202020204" pitchFamily="34" charset="0"/>
                        <a:buChar char="•"/>
                      </a:pPr>
                      <a:r>
                        <a:rPr lang="en-GB" sz="1800" b="1" kern="1200" dirty="0">
                          <a:solidFill>
                            <a:schemeClr val="lt1"/>
                          </a:solidFill>
                          <a:effectLst/>
                          <a:latin typeface="+mn-lt"/>
                          <a:ea typeface="+mn-ea"/>
                          <a:cs typeface="+mn-cs"/>
                        </a:rPr>
                        <a:t> Engaged</a:t>
                      </a:r>
                    </a:p>
                    <a:p>
                      <a:pPr marL="285750" indent="-285750">
                        <a:buFont typeface="Arial" panose="020B0604020202020204" pitchFamily="34" charset="0"/>
                        <a:buChar char="•"/>
                      </a:pPr>
                      <a:r>
                        <a:rPr lang="en-GB" sz="1800" b="1" kern="1200" dirty="0">
                          <a:solidFill>
                            <a:schemeClr val="lt1"/>
                          </a:solidFill>
                          <a:effectLst/>
                          <a:latin typeface="+mn-lt"/>
                          <a:ea typeface="+mn-ea"/>
                          <a:cs typeface="+mn-cs"/>
                        </a:rPr>
                        <a:t>Consensus</a:t>
                      </a:r>
                    </a:p>
                  </a:txBody>
                  <a:tcPr/>
                </a:tc>
                <a:tc>
                  <a:txBody>
                    <a:bodyPr/>
                    <a:lstStyle/>
                    <a:p>
                      <a:pPr marL="285750" indent="-285750">
                        <a:buFont typeface="Arial" panose="020B0604020202020204" pitchFamily="34" charset="0"/>
                        <a:buChar char="•"/>
                      </a:pPr>
                      <a:r>
                        <a:rPr lang="en-GB" dirty="0"/>
                        <a:t>Focus on goal achievement</a:t>
                      </a:r>
                    </a:p>
                    <a:p>
                      <a:pPr marL="285750" indent="-285750">
                        <a:buFont typeface="Arial" panose="020B0604020202020204" pitchFamily="34" charset="0"/>
                        <a:buChar char="•"/>
                      </a:pPr>
                      <a:r>
                        <a:rPr lang="en-GB" dirty="0"/>
                        <a:t>Delegation</a:t>
                      </a:r>
                    </a:p>
                  </a:txBody>
                  <a:tcPr/>
                </a:tc>
                <a:tc>
                  <a:txBody>
                    <a:bodyPr/>
                    <a:lstStyle/>
                    <a:p>
                      <a:pPr marL="285750" indent="-285750">
                        <a:buFont typeface="Arial" panose="020B0604020202020204" pitchFamily="34" charset="0"/>
                        <a:buChar char="•"/>
                      </a:pPr>
                      <a:r>
                        <a:rPr lang="en-GB" dirty="0"/>
                        <a:t>Task complete</a:t>
                      </a:r>
                    </a:p>
                    <a:p>
                      <a:pPr marL="285750" indent="-285750">
                        <a:buFont typeface="Arial" panose="020B0604020202020204" pitchFamily="34" charset="0"/>
                        <a:buChar char="•"/>
                      </a:pPr>
                      <a:r>
                        <a:rPr lang="en-GB" dirty="0"/>
                        <a:t>Recognition</a:t>
                      </a:r>
                    </a:p>
                    <a:p>
                      <a:pPr marL="285750" indent="-285750">
                        <a:buFont typeface="Arial" panose="020B0604020202020204" pitchFamily="34" charset="0"/>
                        <a:buChar char="•"/>
                      </a:pPr>
                      <a:r>
                        <a:rPr lang="en-GB" dirty="0"/>
                        <a:t>Respectful</a:t>
                      </a:r>
                    </a:p>
                  </a:txBody>
                  <a:tcPr/>
                </a:tc>
                <a:extLst>
                  <a:ext uri="{0D108BD9-81ED-4DB2-BD59-A6C34878D82A}">
                    <a16:rowId xmlns:a16="http://schemas.microsoft.com/office/drawing/2014/main" val="413739526"/>
                  </a:ext>
                </a:extLst>
              </a:tr>
              <a:tr h="2343705">
                <a:tc>
                  <a:txBody>
                    <a:bodyPr/>
                    <a:lstStyle/>
                    <a:p>
                      <a:pPr marL="285750" indent="-285750">
                        <a:buFont typeface="Arial" panose="020B0604020202020204" pitchFamily="34" charset="0"/>
                        <a:buChar char="•"/>
                      </a:pPr>
                      <a:r>
                        <a:rPr lang="en-GB" sz="1800" dirty="0"/>
                        <a:t>Ground roles</a:t>
                      </a:r>
                    </a:p>
                    <a:p>
                      <a:pPr marL="285750" indent="-285750">
                        <a:buFont typeface="Arial" panose="020B0604020202020204" pitchFamily="34" charset="0"/>
                        <a:buChar char="•"/>
                      </a:pPr>
                      <a:r>
                        <a:rPr lang="en-GB" sz="1800" dirty="0"/>
                        <a:t>Directions</a:t>
                      </a:r>
                    </a:p>
                    <a:p>
                      <a:endParaRPr lang="en-GB" dirty="0"/>
                    </a:p>
                  </a:txBody>
                  <a:tcPr/>
                </a:tc>
                <a:tc>
                  <a:txBody>
                    <a:bodyPr/>
                    <a:lstStyle/>
                    <a:p>
                      <a:pPr marL="285750" indent="-285750">
                        <a:buFont typeface="Arial" panose="020B0604020202020204" pitchFamily="34" charset="0"/>
                        <a:buChar char="•"/>
                      </a:pPr>
                      <a:r>
                        <a:rPr lang="en-GB" dirty="0"/>
                        <a:t>Power struggle</a:t>
                      </a:r>
                    </a:p>
                    <a:p>
                      <a:pPr marL="285750" indent="-285750">
                        <a:buFont typeface="Arial" panose="020B0604020202020204" pitchFamily="34" charset="0"/>
                        <a:buChar char="•"/>
                      </a:pPr>
                      <a:r>
                        <a:rPr lang="en-GB" dirty="0"/>
                        <a:t>Accept the disagreement </a:t>
                      </a:r>
                    </a:p>
                    <a:p>
                      <a:pPr marL="285750" indent="-285750">
                        <a:buFont typeface="Arial" panose="020B0604020202020204" pitchFamily="34" charset="0"/>
                        <a:buChar char="•"/>
                      </a:pPr>
                      <a:r>
                        <a:rPr lang="en-GB" dirty="0"/>
                        <a:t>Regular the issue </a:t>
                      </a:r>
                    </a:p>
                    <a:p>
                      <a:pPr marL="285750" indent="-285750">
                        <a:buFont typeface="Arial" panose="020B0604020202020204" pitchFamily="34" charset="0"/>
                        <a:buChar char="•"/>
                      </a:pPr>
                      <a:endParaRPr lang="en-GB" dirty="0"/>
                    </a:p>
                  </a:txBody>
                  <a:tcPr/>
                </a:tc>
                <a:tc>
                  <a:txBody>
                    <a:bodyPr/>
                    <a:lstStyle/>
                    <a:p>
                      <a:pPr marL="285750" indent="-285750">
                        <a:buFont typeface="Arial" panose="020B0604020202020204" pitchFamily="34" charset="0"/>
                        <a:buChar char="•"/>
                      </a:pPr>
                      <a:r>
                        <a:rPr lang="en-GB" dirty="0"/>
                        <a:t>Clear roles</a:t>
                      </a:r>
                    </a:p>
                    <a:p>
                      <a:pPr marL="285750" indent="-285750">
                        <a:buFont typeface="Arial" panose="020B0604020202020204" pitchFamily="34" charset="0"/>
                        <a:buChar char="•"/>
                      </a:pPr>
                      <a:r>
                        <a:rPr lang="en-GB" dirty="0"/>
                        <a:t>Facilitation </a:t>
                      </a:r>
                    </a:p>
                    <a:p>
                      <a:pPr marL="285750" indent="-285750">
                        <a:buFont typeface="Arial" panose="020B0604020202020204" pitchFamily="34" charset="0"/>
                        <a:buChar char="•"/>
                      </a:pPr>
                      <a:endParaRPr lang="en-GB" dirty="0"/>
                    </a:p>
                  </a:txBody>
                  <a:tcPr/>
                </a:tc>
                <a:tc>
                  <a:txBody>
                    <a:bodyPr/>
                    <a:lstStyle/>
                    <a:p>
                      <a:pPr marL="285750" indent="-285750">
                        <a:buFont typeface="Arial" panose="020B0604020202020204" pitchFamily="34" charset="0"/>
                        <a:buChar char="•"/>
                      </a:pPr>
                      <a:r>
                        <a:rPr lang="en-GB" sz="1800" kern="1200" dirty="0">
                          <a:solidFill>
                            <a:schemeClr val="dk1"/>
                          </a:solidFill>
                          <a:effectLst/>
                          <a:latin typeface="+mn-lt"/>
                          <a:ea typeface="+mn-ea"/>
                          <a:cs typeface="+mn-cs"/>
                        </a:rPr>
                        <a:t>Decision-making </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Problem-solving</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Flexibility</a:t>
                      </a:r>
                      <a:endParaRPr lang="en-GB" dirty="0"/>
                    </a:p>
                  </a:txBody>
                  <a:tcPr/>
                </a:tc>
                <a:tc>
                  <a:txBody>
                    <a:bodyPr/>
                    <a:lstStyle/>
                    <a:p>
                      <a:pPr marL="285750" indent="-285750">
                        <a:buFont typeface="Arial" panose="020B0604020202020204" pitchFamily="34" charset="0"/>
                        <a:buChar char="•"/>
                      </a:pPr>
                      <a:r>
                        <a:rPr lang="en-GB" dirty="0"/>
                        <a:t>Ensure the ending</a:t>
                      </a:r>
                    </a:p>
                    <a:p>
                      <a:pPr marL="285750" indent="-285750">
                        <a:buFont typeface="Arial" panose="020B0604020202020204" pitchFamily="34" charset="0"/>
                        <a:buChar char="•"/>
                      </a:pPr>
                      <a:r>
                        <a:rPr lang="en-GB" dirty="0"/>
                        <a:t>Encourage experiences shared</a:t>
                      </a:r>
                    </a:p>
                  </a:txBody>
                  <a:tcPr/>
                </a:tc>
                <a:extLst>
                  <a:ext uri="{0D108BD9-81ED-4DB2-BD59-A6C34878D82A}">
                    <a16:rowId xmlns:a16="http://schemas.microsoft.com/office/drawing/2014/main" val="3083074460"/>
                  </a:ext>
                </a:extLst>
              </a:tr>
            </a:tbl>
          </a:graphicData>
        </a:graphic>
      </p:graphicFrame>
      <p:sp>
        <p:nvSpPr>
          <p:cNvPr id="6" name="TextBox 5">
            <a:extLst>
              <a:ext uri="{FF2B5EF4-FFF2-40B4-BE49-F238E27FC236}">
                <a16:creationId xmlns:a16="http://schemas.microsoft.com/office/drawing/2014/main" id="{8E1AD8F8-BE8D-4BAB-A5C4-72B79C5A5D83}"/>
              </a:ext>
            </a:extLst>
          </p:cNvPr>
          <p:cNvSpPr txBox="1"/>
          <p:nvPr/>
        </p:nvSpPr>
        <p:spPr>
          <a:xfrm rot="16200000" flipH="1">
            <a:off x="-1386753" y="3384761"/>
            <a:ext cx="4687414" cy="400110"/>
          </a:xfrm>
          <a:prstGeom prst="rect">
            <a:avLst/>
          </a:prstGeom>
          <a:noFill/>
        </p:spPr>
        <p:txBody>
          <a:bodyPr wrap="square" rtlCol="0">
            <a:spAutoFit/>
          </a:bodyPr>
          <a:lstStyle/>
          <a:p>
            <a:r>
              <a:rPr lang="en-GB" sz="2000" dirty="0"/>
              <a:t>Leaders </a:t>
            </a:r>
          </a:p>
        </p:txBody>
      </p:sp>
      <p:sp>
        <p:nvSpPr>
          <p:cNvPr id="3" name="TextBox 2">
            <a:extLst>
              <a:ext uri="{FF2B5EF4-FFF2-40B4-BE49-F238E27FC236}">
                <a16:creationId xmlns:a16="http://schemas.microsoft.com/office/drawing/2014/main" id="{02805209-51FF-4D43-AF52-A4FE9FFBC336}"/>
              </a:ext>
            </a:extLst>
          </p:cNvPr>
          <p:cNvSpPr txBox="1"/>
          <p:nvPr/>
        </p:nvSpPr>
        <p:spPr>
          <a:xfrm>
            <a:off x="756898" y="1143872"/>
            <a:ext cx="9381543" cy="369332"/>
          </a:xfrm>
          <a:prstGeom prst="rect">
            <a:avLst/>
          </a:prstGeom>
          <a:noFill/>
        </p:spPr>
        <p:txBody>
          <a:bodyPr wrap="none" rtlCol="0">
            <a:spAutoFit/>
          </a:bodyPr>
          <a:lstStyle/>
          <a:p>
            <a:r>
              <a:rPr lang="en-GB" dirty="0"/>
              <a:t>             Forming            Storming             Norming             Performing         Adjourning   </a:t>
            </a:r>
          </a:p>
        </p:txBody>
      </p:sp>
      <p:sp>
        <p:nvSpPr>
          <p:cNvPr id="2" name="TextBox 1">
            <a:extLst>
              <a:ext uri="{FF2B5EF4-FFF2-40B4-BE49-F238E27FC236}">
                <a16:creationId xmlns:a16="http://schemas.microsoft.com/office/drawing/2014/main" id="{C45B835B-7FC2-478C-BA89-170E8B0AA1F6}"/>
              </a:ext>
            </a:extLst>
          </p:cNvPr>
          <p:cNvSpPr txBox="1"/>
          <p:nvPr/>
        </p:nvSpPr>
        <p:spPr>
          <a:xfrm rot="16200000">
            <a:off x="419948" y="2847755"/>
            <a:ext cx="1104790" cy="369332"/>
          </a:xfrm>
          <a:prstGeom prst="rect">
            <a:avLst/>
          </a:prstGeom>
          <a:noFill/>
        </p:spPr>
        <p:txBody>
          <a:bodyPr wrap="none" rtlCol="0">
            <a:spAutoFit/>
          </a:bodyPr>
          <a:lstStyle/>
          <a:p>
            <a:r>
              <a:rPr lang="en-GB" dirty="0"/>
              <a:t>Members</a:t>
            </a:r>
          </a:p>
        </p:txBody>
      </p:sp>
    </p:spTree>
    <p:extLst>
      <p:ext uri="{BB962C8B-B14F-4D97-AF65-F5344CB8AC3E}">
        <p14:creationId xmlns:p14="http://schemas.microsoft.com/office/powerpoint/2010/main" val="1061935183"/>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744E3-F27D-4405-9894-FB99BC6A4AF5}"/>
              </a:ext>
            </a:extLst>
          </p:cNvPr>
          <p:cNvSpPr txBox="1">
            <a:spLocks noGrp="1"/>
          </p:cNvSpPr>
          <p:nvPr>
            <p:ph type="ctrTitle"/>
          </p:nvPr>
        </p:nvSpPr>
        <p:spPr>
          <a:xfrm>
            <a:off x="1129994" y="3209199"/>
            <a:ext cx="7766936" cy="1646302"/>
          </a:xfrm>
        </p:spPr>
        <p:txBody>
          <a:bodyPr/>
          <a:lstStyle/>
          <a:p>
            <a:pPr lvl="0" algn="ctr"/>
            <a:r>
              <a:rPr lang="en-GB" sz="3200" dirty="0"/>
              <a:t>Team roles</a:t>
            </a:r>
            <a:br>
              <a:rPr lang="en-GB" sz="3600" dirty="0"/>
            </a:br>
            <a:br>
              <a:rPr lang="en-GB" dirty="0">
                <a:solidFill>
                  <a:srgbClr val="0F0F0F"/>
                </a:solidFill>
                <a:latin typeface="Arial" pitchFamily="34"/>
                <a:cs typeface="Arial" pitchFamily="34"/>
              </a:rPr>
            </a:br>
            <a:br>
              <a:rPr lang="en-GB" dirty="0"/>
            </a:br>
            <a:endParaRPr lang="en-GB" sz="2000" dirty="0"/>
          </a:p>
        </p:txBody>
      </p:sp>
      <p:sp>
        <p:nvSpPr>
          <p:cNvPr id="3" name="Subtitle 2">
            <a:extLst>
              <a:ext uri="{FF2B5EF4-FFF2-40B4-BE49-F238E27FC236}">
                <a16:creationId xmlns:a16="http://schemas.microsoft.com/office/drawing/2014/main" id="{41F481F6-248C-40E5-ABBA-AA7D05AD9764}"/>
              </a:ext>
            </a:extLst>
          </p:cNvPr>
          <p:cNvSpPr txBox="1">
            <a:spLocks noGrp="1"/>
          </p:cNvSpPr>
          <p:nvPr>
            <p:ph type="subTitle" idx="1"/>
          </p:nvPr>
        </p:nvSpPr>
        <p:spPr>
          <a:xfrm>
            <a:off x="1129994" y="2778214"/>
            <a:ext cx="7766936" cy="1096899"/>
          </a:xfrm>
        </p:spPr>
        <p:txBody>
          <a:bodyPr>
            <a:normAutofit/>
          </a:bodyPr>
          <a:lstStyle/>
          <a:p>
            <a:pPr lvl="0" algn="ctr"/>
            <a:r>
              <a:rPr lang="en-GB" sz="2000" b="1" dirty="0">
                <a:solidFill>
                  <a:srgbClr val="0F0F0F"/>
                </a:solidFill>
                <a:latin typeface="Arial" pitchFamily="34"/>
                <a:cs typeface="Arial" pitchFamily="34"/>
              </a:rPr>
              <a:t>Rohey Saine 1907300</a:t>
            </a:r>
          </a:p>
          <a:p>
            <a:pPr lvl="0" algn="ctr"/>
            <a:endParaRPr lang="en-GB" sz="2000" dirty="0">
              <a:solidFill>
                <a:srgbClr val="0F0F0F"/>
              </a:solidFill>
              <a:latin typeface="Arial" pitchFamily="34"/>
              <a:cs typeface="Arial" pitchFamily="34"/>
            </a:endParaRPr>
          </a:p>
        </p:txBody>
      </p:sp>
    </p:spTree>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DB68B-163F-4849-BE5F-8462A291E018}"/>
              </a:ext>
            </a:extLst>
          </p:cNvPr>
          <p:cNvSpPr txBox="1">
            <a:spLocks noGrp="1"/>
          </p:cNvSpPr>
          <p:nvPr>
            <p:ph type="title"/>
          </p:nvPr>
        </p:nvSpPr>
        <p:spPr>
          <a:xfrm>
            <a:off x="1130298" y="250829"/>
            <a:ext cx="10515600" cy="1325559"/>
          </a:xfrm>
        </p:spPr>
        <p:txBody>
          <a:bodyPr/>
          <a:lstStyle/>
          <a:p>
            <a:pPr lvl="0"/>
            <a:r>
              <a:rPr lang="en-GB">
                <a:latin typeface="Arial" pitchFamily="34"/>
                <a:cs typeface="Arial" pitchFamily="34"/>
              </a:rPr>
              <a:t>Team Roles </a:t>
            </a:r>
          </a:p>
        </p:txBody>
      </p:sp>
      <p:sp>
        <p:nvSpPr>
          <p:cNvPr id="3" name="Content Placeholder 2">
            <a:extLst>
              <a:ext uri="{FF2B5EF4-FFF2-40B4-BE49-F238E27FC236}">
                <a16:creationId xmlns:a16="http://schemas.microsoft.com/office/drawing/2014/main" id="{A5428D93-48D7-4757-9FD2-E0187E05E62E}"/>
              </a:ext>
            </a:extLst>
          </p:cNvPr>
          <p:cNvSpPr txBox="1">
            <a:spLocks noGrp="1"/>
          </p:cNvSpPr>
          <p:nvPr>
            <p:ph idx="1"/>
          </p:nvPr>
        </p:nvSpPr>
        <p:spPr>
          <a:xfrm>
            <a:off x="952503" y="1825627"/>
            <a:ext cx="10515600" cy="4351336"/>
          </a:xfrm>
        </p:spPr>
        <p:txBody>
          <a:bodyPr>
            <a:normAutofit/>
          </a:bodyPr>
          <a:lstStyle/>
          <a:p>
            <a:pPr marL="0" lvl="0" indent="0">
              <a:lnSpc>
                <a:spcPct val="70000"/>
              </a:lnSpc>
              <a:buNone/>
            </a:pPr>
            <a:r>
              <a:rPr lang="en-GB" sz="3000">
                <a:latin typeface="Arial" pitchFamily="34"/>
                <a:cs typeface="Arial" pitchFamily="34"/>
              </a:rPr>
              <a:t>A good team would have:</a:t>
            </a:r>
          </a:p>
          <a:p>
            <a:pPr lvl="0">
              <a:lnSpc>
                <a:spcPct val="70000"/>
              </a:lnSpc>
            </a:pPr>
            <a:r>
              <a:rPr lang="en-GB" sz="3000">
                <a:latin typeface="Arial" pitchFamily="34"/>
                <a:cs typeface="Arial" pitchFamily="34"/>
              </a:rPr>
              <a:t>Effective communication. Making sure information flows back and forth between team members and leaders will reduce the likelihood of conflicts.</a:t>
            </a:r>
          </a:p>
          <a:p>
            <a:pPr lvl="0">
              <a:lnSpc>
                <a:spcPct val="70000"/>
              </a:lnSpc>
            </a:pPr>
            <a:endParaRPr lang="en-GB" sz="3000">
              <a:latin typeface="Arial" pitchFamily="34"/>
              <a:cs typeface="Arial" pitchFamily="34"/>
            </a:endParaRPr>
          </a:p>
          <a:p>
            <a:pPr lvl="0">
              <a:lnSpc>
                <a:spcPct val="70000"/>
              </a:lnSpc>
            </a:pPr>
            <a:r>
              <a:rPr lang="en-GB" sz="3000">
                <a:latin typeface="Arial" pitchFamily="34"/>
                <a:cs typeface="Arial" pitchFamily="34"/>
              </a:rPr>
              <a:t>A clear authority figure. The team needs someone who the team members can report to in case of issues and also when tasks are complete.</a:t>
            </a:r>
          </a:p>
          <a:p>
            <a:pPr lvl="0">
              <a:lnSpc>
                <a:spcPct val="70000"/>
              </a:lnSpc>
            </a:pPr>
            <a:endParaRPr lang="en-GB" sz="3000">
              <a:latin typeface="Arial" pitchFamily="34"/>
              <a:cs typeface="Arial" pitchFamily="34"/>
            </a:endParaRPr>
          </a:p>
          <a:p>
            <a:pPr lvl="0">
              <a:lnSpc>
                <a:spcPct val="70000"/>
              </a:lnSpc>
            </a:pPr>
            <a:r>
              <a:rPr lang="en-GB" sz="3000">
                <a:latin typeface="Arial" pitchFamily="34"/>
                <a:cs typeface="Arial" pitchFamily="34"/>
              </a:rPr>
              <a:t>Incentives that can be implemented to increase morale and motivation, which can help the team achieve their goal.</a:t>
            </a:r>
          </a:p>
        </p:txBody>
      </p:sp>
    </p:spTree>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85635-3E5F-4F0D-9A47-577E3CDDEA51}"/>
              </a:ext>
            </a:extLst>
          </p:cNvPr>
          <p:cNvSpPr txBox="1">
            <a:spLocks noGrp="1"/>
          </p:cNvSpPr>
          <p:nvPr>
            <p:ph type="title"/>
          </p:nvPr>
        </p:nvSpPr>
        <p:spPr/>
        <p:txBody>
          <a:bodyPr/>
          <a:lstStyle/>
          <a:p>
            <a:pPr lvl="0"/>
            <a:r>
              <a:rPr lang="en-GB">
                <a:latin typeface="Arial" pitchFamily="34"/>
                <a:cs typeface="Arial" pitchFamily="34"/>
              </a:rPr>
              <a:t> Team Roles continued</a:t>
            </a:r>
          </a:p>
        </p:txBody>
      </p:sp>
      <p:sp>
        <p:nvSpPr>
          <p:cNvPr id="3" name="Content Placeholder 2">
            <a:extLst>
              <a:ext uri="{FF2B5EF4-FFF2-40B4-BE49-F238E27FC236}">
                <a16:creationId xmlns:a16="http://schemas.microsoft.com/office/drawing/2014/main" id="{56C116BF-1E81-4DA1-8928-982E4D83917C}"/>
              </a:ext>
            </a:extLst>
          </p:cNvPr>
          <p:cNvSpPr txBox="1">
            <a:spLocks noGrp="1"/>
          </p:cNvSpPr>
          <p:nvPr>
            <p:ph idx="1"/>
          </p:nvPr>
        </p:nvSpPr>
        <p:spPr/>
        <p:txBody>
          <a:bodyPr>
            <a:normAutofit lnSpcReduction="10000"/>
          </a:bodyPr>
          <a:lstStyle/>
          <a:p>
            <a:pPr lvl="0"/>
            <a:r>
              <a:rPr lang="en-GB" sz="3600">
                <a:latin typeface="Arial" pitchFamily="34"/>
                <a:cs typeface="Arial" pitchFamily="34"/>
              </a:rPr>
              <a:t>Evidence suggests that effective teamwork increases productivity, therefore providing faster results.</a:t>
            </a:r>
          </a:p>
          <a:p>
            <a:pPr lvl="0"/>
            <a:endParaRPr lang="en-GB" sz="3600">
              <a:latin typeface="Arial" pitchFamily="34"/>
              <a:cs typeface="Arial" pitchFamily="34"/>
            </a:endParaRPr>
          </a:p>
          <a:p>
            <a:pPr lvl="0"/>
            <a:r>
              <a:rPr lang="en-GB" sz="3600">
                <a:latin typeface="Arial" pitchFamily="34"/>
                <a:cs typeface="Arial" pitchFamily="34"/>
              </a:rPr>
              <a:t>Knowing your responsibilities and incorporating these effectively will help to build a structured team.</a:t>
            </a:r>
          </a:p>
          <a:p>
            <a:pPr marL="0" lvl="0" indent="0">
              <a:buNone/>
            </a:pPr>
            <a:endParaRPr lang="en-GB"/>
          </a:p>
        </p:txBody>
      </p:sp>
    </p:spTree>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88302-D910-485D-AFB8-8A2E18564B73}"/>
              </a:ext>
            </a:extLst>
          </p:cNvPr>
          <p:cNvSpPr>
            <a:spLocks noGrp="1"/>
          </p:cNvSpPr>
          <p:nvPr>
            <p:ph type="title"/>
          </p:nvPr>
        </p:nvSpPr>
        <p:spPr>
          <a:xfrm>
            <a:off x="923041" y="2560949"/>
            <a:ext cx="8596668" cy="1320800"/>
          </a:xfrm>
        </p:spPr>
        <p:txBody>
          <a:bodyPr>
            <a:normAutofit fontScale="90000"/>
          </a:bodyPr>
          <a:lstStyle/>
          <a:p>
            <a:pPr algn="ctr"/>
            <a:r>
              <a:rPr lang="en-GB" dirty="0">
                <a:latin typeface="Arial" panose="020B0604020202020204" pitchFamily="34" charset="0"/>
                <a:cs typeface="Arial" panose="020B0604020202020204" pitchFamily="34" charset="0"/>
              </a:rPr>
              <a:t>Managing Conflict</a:t>
            </a:r>
            <a:br>
              <a:rPr lang="en-GB" dirty="0">
                <a:latin typeface="Arial" panose="020B0604020202020204" pitchFamily="34" charset="0"/>
                <a:cs typeface="Arial" panose="020B0604020202020204" pitchFamily="34" charset="0"/>
              </a:rPr>
            </a:br>
            <a:r>
              <a:rPr lang="en-GB" sz="2200" b="1" dirty="0">
                <a:solidFill>
                  <a:srgbClr val="0F0F0F"/>
                </a:solidFill>
                <a:latin typeface="Arial" panose="020B0604020202020204" pitchFamily="34" charset="0"/>
                <a:cs typeface="Arial" panose="020B0604020202020204" pitchFamily="34" charset="0"/>
              </a:rPr>
              <a:t>Teresa Joao Marques 1907864 </a:t>
            </a:r>
            <a:br>
              <a:rPr lang="en-GB" b="1"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11FA920-FCE5-42CA-8DBF-7D3E0D89697B}"/>
              </a:ext>
            </a:extLst>
          </p:cNvPr>
          <p:cNvSpPr>
            <a:spLocks noGrp="1"/>
          </p:cNvSpPr>
          <p:nvPr>
            <p:ph idx="1"/>
          </p:nvPr>
        </p:nvSpPr>
        <p:spPr>
          <a:xfrm>
            <a:off x="923041" y="1853906"/>
            <a:ext cx="10515600" cy="4351338"/>
          </a:xfrm>
        </p:spPr>
        <p:txBody>
          <a:bodyPr/>
          <a:lstStyle/>
          <a:p>
            <a:endParaRPr lang="en-GB" dirty="0"/>
          </a:p>
        </p:txBody>
      </p:sp>
    </p:spTree>
    <p:extLst>
      <p:ext uri="{BB962C8B-B14F-4D97-AF65-F5344CB8AC3E}">
        <p14:creationId xmlns:p14="http://schemas.microsoft.com/office/powerpoint/2010/main" val="1877627022"/>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A137B-FFE7-438F-8B7C-CD8B910F659B}"/>
              </a:ext>
            </a:extLst>
          </p:cNvPr>
          <p:cNvSpPr txBox="1">
            <a:spLocks noGrp="1"/>
          </p:cNvSpPr>
          <p:nvPr>
            <p:ph type="ctrTitle"/>
          </p:nvPr>
        </p:nvSpPr>
        <p:spPr>
          <a:xfrm>
            <a:off x="1431653" y="2131826"/>
            <a:ext cx="7766936" cy="1646302"/>
          </a:xfrm>
        </p:spPr>
        <p:txBody>
          <a:bodyPr/>
          <a:lstStyle/>
          <a:p>
            <a:pPr algn="ctr"/>
            <a:r>
              <a:rPr lang="en-GB" sz="3200" dirty="0">
                <a:latin typeface="Arial" pitchFamily="34"/>
                <a:cs typeface="Arial" pitchFamily="34"/>
              </a:rPr>
              <a:t>Successful Team Development</a:t>
            </a:r>
            <a:br>
              <a:rPr lang="en-GB" sz="3200" dirty="0">
                <a:latin typeface="Arial" pitchFamily="34"/>
                <a:cs typeface="Arial" pitchFamily="34"/>
              </a:rPr>
            </a:br>
            <a:r>
              <a:rPr lang="en-GB" sz="2000" b="1" dirty="0">
                <a:solidFill>
                  <a:srgbClr val="0F0F0F"/>
                </a:solidFill>
                <a:latin typeface="Arial" panose="020B0604020202020204" pitchFamily="34" charset="0"/>
                <a:cs typeface="Arial" panose="020B0604020202020204" pitchFamily="34" charset="0"/>
              </a:rPr>
              <a:t>Rohey Saine 1907300</a:t>
            </a:r>
            <a:br>
              <a:rPr lang="en-GB" sz="2000" b="1" dirty="0">
                <a:solidFill>
                  <a:srgbClr val="0F0F0F"/>
                </a:solidFill>
                <a:latin typeface="Arial" panose="020B0604020202020204" pitchFamily="34" charset="0"/>
                <a:cs typeface="Arial" panose="020B0604020202020204" pitchFamily="34" charset="0"/>
              </a:rPr>
            </a:br>
            <a:r>
              <a:rPr lang="en-GB" sz="2000" dirty="0">
                <a:solidFill>
                  <a:srgbClr val="0F0F0F"/>
                </a:solidFill>
                <a:latin typeface="Arial" pitchFamily="34"/>
                <a:cs typeface="Arial" pitchFamily="34"/>
              </a:rPr>
              <a:t> </a:t>
            </a:r>
          </a:p>
        </p:txBody>
      </p:sp>
      <p:sp>
        <p:nvSpPr>
          <p:cNvPr id="3" name="Subtitle 2">
            <a:extLst>
              <a:ext uri="{FF2B5EF4-FFF2-40B4-BE49-F238E27FC236}">
                <a16:creationId xmlns:a16="http://schemas.microsoft.com/office/drawing/2014/main" id="{18ACE4D5-DBCF-4910-98C1-F6DD285DC69B}"/>
              </a:ext>
            </a:extLst>
          </p:cNvPr>
          <p:cNvSpPr txBox="1">
            <a:spLocks noGrp="1"/>
          </p:cNvSpPr>
          <p:nvPr>
            <p:ph type="subTitle" idx="1"/>
          </p:nvPr>
        </p:nvSpPr>
        <p:spPr/>
        <p:txBody>
          <a:bodyPr/>
          <a:lstStyle/>
          <a:p>
            <a:endParaRPr lang="en-GB" dirty="0"/>
          </a:p>
        </p:txBody>
      </p:sp>
    </p:spTree>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8D677-5B9A-4E5D-85CE-0DBD90CBB544}"/>
              </a:ext>
            </a:extLst>
          </p:cNvPr>
          <p:cNvSpPr txBox="1">
            <a:spLocks noGrp="1"/>
          </p:cNvSpPr>
          <p:nvPr>
            <p:ph type="title"/>
          </p:nvPr>
        </p:nvSpPr>
        <p:spPr/>
        <p:txBody>
          <a:bodyPr/>
          <a:lstStyle/>
          <a:p>
            <a:pPr lvl="0"/>
            <a:r>
              <a:rPr lang="en-GB">
                <a:latin typeface="Arial" pitchFamily="34"/>
                <a:cs typeface="Arial" pitchFamily="34"/>
              </a:rPr>
              <a:t>Successful Team Development</a:t>
            </a:r>
          </a:p>
        </p:txBody>
      </p:sp>
      <p:sp>
        <p:nvSpPr>
          <p:cNvPr id="3" name="Content Placeholder 2">
            <a:extLst>
              <a:ext uri="{FF2B5EF4-FFF2-40B4-BE49-F238E27FC236}">
                <a16:creationId xmlns:a16="http://schemas.microsoft.com/office/drawing/2014/main" id="{2A66F60E-8341-4EF9-AACD-0ED54AAED6DA}"/>
              </a:ext>
            </a:extLst>
          </p:cNvPr>
          <p:cNvSpPr txBox="1">
            <a:spLocks noGrp="1"/>
          </p:cNvSpPr>
          <p:nvPr>
            <p:ph idx="1"/>
          </p:nvPr>
        </p:nvSpPr>
        <p:spPr>
          <a:xfrm>
            <a:off x="677334" y="1828802"/>
            <a:ext cx="8596668" cy="4589634"/>
          </a:xfrm>
        </p:spPr>
        <p:txBody>
          <a:bodyPr>
            <a:normAutofit/>
          </a:bodyPr>
          <a:lstStyle/>
          <a:p>
            <a:pPr lvl="0">
              <a:lnSpc>
                <a:spcPct val="70000"/>
              </a:lnSpc>
            </a:pPr>
            <a:r>
              <a:rPr lang="en-GB" sz="3000" dirty="0">
                <a:latin typeface="Arial" panose="020B0604020202020204" pitchFamily="34" charset="0"/>
                <a:cs typeface="Arial" panose="020B0604020202020204" pitchFamily="34" charset="0"/>
              </a:rPr>
              <a:t>This depends on giving positions to those best suited to the role. </a:t>
            </a:r>
          </a:p>
          <a:p>
            <a:pPr lvl="0">
              <a:lnSpc>
                <a:spcPct val="70000"/>
              </a:lnSpc>
            </a:pPr>
            <a:endParaRPr lang="en-GB" sz="3000" dirty="0">
              <a:latin typeface="Arial" panose="020B0604020202020204" pitchFamily="34" charset="0"/>
              <a:cs typeface="Arial" panose="020B0604020202020204" pitchFamily="34" charset="0"/>
            </a:endParaRPr>
          </a:p>
          <a:p>
            <a:pPr lvl="0">
              <a:lnSpc>
                <a:spcPct val="70000"/>
              </a:lnSpc>
            </a:pPr>
            <a:r>
              <a:rPr lang="en-GB" sz="3000" dirty="0">
                <a:latin typeface="Arial" panose="020B0604020202020204" pitchFamily="34" charset="0"/>
                <a:cs typeface="Arial" panose="020B0604020202020204" pitchFamily="34" charset="0"/>
              </a:rPr>
              <a:t>Experience is significant in establishing who is best suited to the role. Experience may boost an individual’ confidence. </a:t>
            </a:r>
          </a:p>
          <a:p>
            <a:pPr lvl="0">
              <a:lnSpc>
                <a:spcPct val="70000"/>
              </a:lnSpc>
            </a:pPr>
            <a:r>
              <a:rPr lang="en-GB" sz="3000" dirty="0">
                <a:latin typeface="Arial" panose="020B0604020202020204" pitchFamily="34" charset="0"/>
                <a:cs typeface="Arial" panose="020B0604020202020204" pitchFamily="34" charset="0"/>
              </a:rPr>
              <a:t>Behaviour may also be a factor in determining who is best suited to a role (Belbin,1981).</a:t>
            </a:r>
          </a:p>
          <a:p>
            <a:pPr lvl="0">
              <a:lnSpc>
                <a:spcPct val="70000"/>
              </a:lnSpc>
            </a:pPr>
            <a:endParaRPr lang="en-GB" sz="3000" dirty="0">
              <a:latin typeface="Arial" panose="020B0604020202020204" pitchFamily="34" charset="0"/>
              <a:cs typeface="Arial" panose="020B0604020202020204" pitchFamily="34" charset="0"/>
            </a:endParaRPr>
          </a:p>
          <a:p>
            <a:pPr lvl="0">
              <a:lnSpc>
                <a:spcPct val="70000"/>
              </a:lnSpc>
            </a:pPr>
            <a:r>
              <a:rPr lang="en-GB" sz="3000" dirty="0">
                <a:latin typeface="Arial" panose="020B0604020202020204" pitchFamily="34" charset="0"/>
                <a:cs typeface="Arial" panose="020B0604020202020204" pitchFamily="34" charset="0"/>
              </a:rPr>
              <a:t>Doing a SWOT analysis is effective in establishing this.</a:t>
            </a:r>
          </a:p>
          <a:p>
            <a:pPr lvl="0">
              <a:lnSpc>
                <a:spcPct val="70000"/>
              </a:lnSpc>
            </a:pPr>
            <a:endParaRPr lang="en-GB" sz="2600" dirty="0"/>
          </a:p>
        </p:txBody>
      </p:sp>
    </p:spTree>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509C7-0B59-4B05-BFEF-0012B92B4979}"/>
              </a:ext>
            </a:extLst>
          </p:cNvPr>
          <p:cNvSpPr txBox="1">
            <a:spLocks noGrp="1"/>
          </p:cNvSpPr>
          <p:nvPr>
            <p:ph type="title"/>
          </p:nvPr>
        </p:nvSpPr>
        <p:spPr/>
        <p:txBody>
          <a:bodyPr/>
          <a:lstStyle/>
          <a:p>
            <a:pPr lvl="0"/>
            <a:r>
              <a:rPr lang="en-GB">
                <a:latin typeface="Arial" pitchFamily="34"/>
                <a:cs typeface="Arial" pitchFamily="34"/>
              </a:rPr>
              <a:t>Successful Team Development </a:t>
            </a:r>
          </a:p>
        </p:txBody>
      </p:sp>
      <p:sp>
        <p:nvSpPr>
          <p:cNvPr id="3" name="Content Placeholder 2">
            <a:extLst>
              <a:ext uri="{FF2B5EF4-FFF2-40B4-BE49-F238E27FC236}">
                <a16:creationId xmlns:a16="http://schemas.microsoft.com/office/drawing/2014/main" id="{276BAD34-4537-4D82-9BD8-E199551EF041}"/>
              </a:ext>
            </a:extLst>
          </p:cNvPr>
          <p:cNvSpPr txBox="1">
            <a:spLocks noGrp="1"/>
          </p:cNvSpPr>
          <p:nvPr>
            <p:ph idx="1"/>
          </p:nvPr>
        </p:nvSpPr>
        <p:spPr/>
        <p:txBody>
          <a:bodyPr>
            <a:normAutofit fontScale="85000" lnSpcReduction="20000"/>
          </a:bodyPr>
          <a:lstStyle/>
          <a:p>
            <a:pPr lvl="0"/>
            <a:r>
              <a:rPr lang="en-GB" sz="3000">
                <a:latin typeface="Arial" pitchFamily="34"/>
                <a:cs typeface="Arial" pitchFamily="34"/>
              </a:rPr>
              <a:t>A successful team is one who has achieved their intended goal/target.</a:t>
            </a:r>
          </a:p>
          <a:p>
            <a:pPr lvl="0"/>
            <a:endParaRPr lang="en-GB" sz="3000">
              <a:latin typeface="Arial" pitchFamily="34"/>
              <a:cs typeface="Arial" pitchFamily="34"/>
            </a:endParaRPr>
          </a:p>
          <a:p>
            <a:pPr lvl="0"/>
            <a:r>
              <a:rPr lang="en-GB" sz="3000">
                <a:latin typeface="Arial" pitchFamily="34"/>
                <a:cs typeface="Arial" pitchFamily="34"/>
              </a:rPr>
              <a:t>Distributing the workload equally and complementing each others strengths and weaknesses will make a team more successful.</a:t>
            </a:r>
          </a:p>
          <a:p>
            <a:pPr lvl="0"/>
            <a:endParaRPr lang="en-GB" sz="3000">
              <a:latin typeface="Arial" pitchFamily="34"/>
              <a:cs typeface="Arial" pitchFamily="34"/>
            </a:endParaRPr>
          </a:p>
          <a:p>
            <a:pPr lvl="0"/>
            <a:r>
              <a:rPr lang="en-GB" sz="3000">
                <a:latin typeface="Arial" pitchFamily="34"/>
                <a:cs typeface="Arial" pitchFamily="34"/>
              </a:rPr>
              <a:t>Setting goals, effectively delegating tasks for faster results, and increased productivity will result in a happier workforce</a:t>
            </a:r>
            <a:r>
              <a:rPr lang="en-GB" sz="3000"/>
              <a:t>.</a:t>
            </a:r>
          </a:p>
        </p:txBody>
      </p:sp>
    </p:spTree>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B8437-134E-410C-B6AE-9BEB794C1348}"/>
              </a:ext>
            </a:extLst>
          </p:cNvPr>
          <p:cNvSpPr>
            <a:spLocks noGrp="1"/>
          </p:cNvSpPr>
          <p:nvPr>
            <p:ph type="title"/>
          </p:nvPr>
        </p:nvSpPr>
        <p:spPr>
          <a:xfrm>
            <a:off x="677334" y="2683496"/>
            <a:ext cx="8596668" cy="1320800"/>
          </a:xfrm>
        </p:spPr>
        <p:txBody>
          <a:bodyPr>
            <a:normAutofit fontScale="90000"/>
          </a:bodyPr>
          <a:lstStyle/>
          <a:p>
            <a:pPr algn="ctr"/>
            <a:r>
              <a:rPr lang="en-GB" dirty="0">
                <a:latin typeface="Arial" panose="020B0604020202020204" pitchFamily="34" charset="0"/>
                <a:cs typeface="Arial" panose="020B0604020202020204" pitchFamily="34" charset="0"/>
              </a:rPr>
              <a:t>Conclusion </a:t>
            </a:r>
            <a:br>
              <a:rPr lang="en-GB" dirty="0">
                <a:latin typeface="Arial" panose="020B0604020202020204" pitchFamily="34" charset="0"/>
                <a:cs typeface="Arial" panose="020B0604020202020204" pitchFamily="34" charset="0"/>
              </a:rPr>
            </a:br>
            <a:r>
              <a:rPr lang="en-GB" sz="2200" b="1" dirty="0">
                <a:solidFill>
                  <a:srgbClr val="0F0F0F"/>
                </a:solidFill>
                <a:latin typeface="Arial" panose="020B0604020202020204" pitchFamily="34" charset="0"/>
                <a:cs typeface="Arial" panose="020B0604020202020204" pitchFamily="34" charset="0"/>
              </a:rPr>
              <a:t>Teresa Joao Marques 1907864</a:t>
            </a:r>
            <a:br>
              <a:rPr lang="en-GB" b="1"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9C1478-ECE4-4C32-AF57-D55865A38AB6}"/>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23681"/>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FD8ED-74C1-4773-B015-76F24C11AFEA}"/>
              </a:ext>
            </a:extLst>
          </p:cNvPr>
          <p:cNvSpPr>
            <a:spLocks noGrp="1"/>
          </p:cNvSpPr>
          <p:nvPr>
            <p:ph type="ctrTitle"/>
          </p:nvPr>
        </p:nvSpPr>
        <p:spPr>
          <a:xfrm>
            <a:off x="618478" y="119187"/>
            <a:ext cx="9144000" cy="2387600"/>
          </a:xfrm>
        </p:spPr>
        <p:txBody>
          <a:bodyPr/>
          <a:lstStyle/>
          <a:p>
            <a:pPr algn="ctr"/>
            <a:r>
              <a:rPr lang="en-GB" dirty="0"/>
              <a:t>Reference </a:t>
            </a:r>
          </a:p>
        </p:txBody>
      </p:sp>
      <p:sp>
        <p:nvSpPr>
          <p:cNvPr id="3" name="Subtitle 2">
            <a:extLst>
              <a:ext uri="{FF2B5EF4-FFF2-40B4-BE49-F238E27FC236}">
                <a16:creationId xmlns:a16="http://schemas.microsoft.com/office/drawing/2014/main" id="{17C2BC44-9425-4333-8799-212DB70C6E7D}"/>
              </a:ext>
            </a:extLst>
          </p:cNvPr>
          <p:cNvSpPr>
            <a:spLocks noGrp="1"/>
          </p:cNvSpPr>
          <p:nvPr>
            <p:ph type="subTitle" idx="1"/>
          </p:nvPr>
        </p:nvSpPr>
        <p:spPr>
          <a:xfrm>
            <a:off x="299643" y="2711467"/>
            <a:ext cx="10493406" cy="4146533"/>
          </a:xfrm>
        </p:spPr>
        <p:txBody>
          <a:bodyPr>
            <a:normAutofit/>
          </a:bodyPr>
          <a:lstStyle/>
          <a:p>
            <a:pPr algn="l"/>
            <a:r>
              <a:rPr lang="en-GB" dirty="0"/>
              <a:t>Anon., 2020. </a:t>
            </a:r>
            <a:r>
              <a:rPr lang="en-GB" i="1" dirty="0"/>
              <a:t>www.exceptional-pmo.com. </a:t>
            </a:r>
            <a:r>
              <a:rPr lang="en-GB" dirty="0"/>
              <a:t>[Online] </a:t>
            </a:r>
            <a:br>
              <a:rPr lang="en-GB" dirty="0"/>
            </a:br>
            <a:r>
              <a:rPr lang="en-GB" dirty="0"/>
              <a:t>Available at: </a:t>
            </a:r>
            <a:r>
              <a:rPr lang="en-GB" u="sng" dirty="0"/>
              <a:t>https://www.exceptional-pmo.com/blog/files/Tuckman-Phases-of-Team-Development.html</a:t>
            </a:r>
            <a:br>
              <a:rPr lang="en-GB" dirty="0"/>
            </a:br>
            <a:r>
              <a:rPr lang="en-GB" dirty="0"/>
              <a:t>[Accessed 22 April 2020].</a:t>
            </a:r>
          </a:p>
          <a:p>
            <a:pPr algn="l"/>
            <a:r>
              <a:rPr lang="en-GB" dirty="0"/>
              <a:t>Maund, A., Schriek, M. &amp; Tinkler, P. K., 2017. </a:t>
            </a:r>
            <a:r>
              <a:rPr lang="en-GB" i="1" dirty="0"/>
              <a:t>Certificate in Higher Education: Skills for the Workplace Student Yearbook. </a:t>
            </a:r>
            <a:r>
              <a:rPr lang="en-GB" dirty="0"/>
              <a:t>1st ed. London: SAGE.</a:t>
            </a:r>
          </a:p>
          <a:p>
            <a:pPr algn="l"/>
            <a:r>
              <a:rPr lang="en-GB" dirty="0"/>
              <a:t>Morgan, P., 2017. </a:t>
            </a:r>
            <a:r>
              <a:rPr lang="en-GB" i="1" dirty="0"/>
              <a:t>The Business student's Guide to Study and Employability. </a:t>
            </a:r>
            <a:r>
              <a:rPr lang="en-GB" dirty="0"/>
              <a:t>1st ed. London: SAGE Publications Ltd.</a:t>
            </a:r>
          </a:p>
          <a:p>
            <a:pPr algn="l"/>
            <a:br>
              <a:rPr lang="en-GB" dirty="0">
                <a:latin typeface="Arial" pitchFamily="34"/>
                <a:cs typeface="Arial" pitchFamily="34"/>
              </a:rPr>
            </a:br>
            <a:r>
              <a:rPr lang="en-GB" dirty="0">
                <a:latin typeface="Arial" pitchFamily="34"/>
                <a:cs typeface="Arial" pitchFamily="34"/>
              </a:rPr>
              <a:t>Tuckman, B.W., 1965. Developmental sequence in small groups. </a:t>
            </a:r>
            <a:r>
              <a:rPr lang="en-GB" i="1" dirty="0">
                <a:latin typeface="Arial" pitchFamily="34"/>
                <a:cs typeface="Arial" pitchFamily="34"/>
              </a:rPr>
              <a:t>Psychological bulletin</a:t>
            </a:r>
            <a:r>
              <a:rPr lang="en-GB" dirty="0">
                <a:latin typeface="Arial" pitchFamily="34"/>
                <a:cs typeface="Arial" pitchFamily="34"/>
              </a:rPr>
              <a:t>, </a:t>
            </a:r>
            <a:r>
              <a:rPr lang="en-GB" i="1" dirty="0">
                <a:latin typeface="Arial" pitchFamily="34"/>
                <a:cs typeface="Arial" pitchFamily="34"/>
              </a:rPr>
              <a:t>63</a:t>
            </a:r>
            <a:r>
              <a:rPr lang="en-GB" dirty="0">
                <a:latin typeface="Arial" pitchFamily="34"/>
                <a:cs typeface="Arial" pitchFamily="34"/>
              </a:rPr>
              <a:t>(6), p.384.</a:t>
            </a:r>
            <a:endParaRPr lang="en-GB" dirty="0"/>
          </a:p>
          <a:p>
            <a:r>
              <a:rPr lang="en-GB" dirty="0"/>
              <a:t> </a:t>
            </a:r>
          </a:p>
          <a:p>
            <a:endParaRPr lang="en-GB" dirty="0"/>
          </a:p>
        </p:txBody>
      </p:sp>
    </p:spTree>
    <p:extLst>
      <p:ext uri="{BB962C8B-B14F-4D97-AF65-F5344CB8AC3E}">
        <p14:creationId xmlns:p14="http://schemas.microsoft.com/office/powerpoint/2010/main" val="2757288930"/>
      </p:ext>
    </p:extLst>
  </p:cSld>
  <p:clrMapOvr>
    <a:masterClrMapping/>
  </p:clrMapOvr>
  <p:transition spd="slow">
    <p:wipe/>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232</TotalTime>
  <Words>1139</Words>
  <Application>Microsoft Office PowerPoint</Application>
  <PresentationFormat>Widescreen</PresentationFormat>
  <Paragraphs>115</Paragraphs>
  <Slides>15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Trebuchet MS</vt:lpstr>
      <vt:lpstr>Wingdings 3</vt:lpstr>
      <vt:lpstr>Facet</vt:lpstr>
      <vt:lpstr>Effective Team Work and Communication Presentation Hossein Shokri BMSW 4002</vt:lpstr>
      <vt:lpstr>                           Introduction                             Yumei Huang 1906520</vt:lpstr>
      <vt:lpstr> Benefits of Team Working  Ionut Ruta 1909951</vt:lpstr>
      <vt:lpstr>Stages of Team Development Yumei Huang 1906520</vt:lpstr>
      <vt:lpstr>PowerPoint Presentation</vt:lpstr>
      <vt:lpstr>PowerPoint Presentation</vt:lpstr>
      <vt:lpstr>Team roles   </vt:lpstr>
      <vt:lpstr>Team Roles </vt:lpstr>
      <vt:lpstr> Team Roles continued</vt:lpstr>
      <vt:lpstr>Managing Conflict Teresa Joao Marques 1907864  </vt:lpstr>
      <vt:lpstr>Successful Team Development Rohey Saine 1907300  </vt:lpstr>
      <vt:lpstr>Successful Team Development</vt:lpstr>
      <vt:lpstr>Successful Team Development </vt:lpstr>
      <vt:lpstr>Conclusion  Teresa Joao Marques 1907864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Strages of team development</dc:title>
  <dc:creator>Yumei Huang</dc:creator>
  <cp:lastModifiedBy>Yumei Huang</cp:lastModifiedBy>
  <cp:revision>21</cp:revision>
  <dcterms:created xsi:type="dcterms:W3CDTF">2020-04-22T08:13:57Z</dcterms:created>
  <dcterms:modified xsi:type="dcterms:W3CDTF">2020-05-05T16:28:47Z</dcterms:modified>
</cp:coreProperties>
</file>