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5"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6" r:id="rId11"/>
    <p:sldId id="268" r:id="rId12"/>
    <p:sldId id="270" r:id="rId13"/>
    <p:sldId id="271"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D3EB76E-21EB-47A4-B47B-56C4C649809E}">
          <p14:sldIdLst>
            <p14:sldId id="256"/>
            <p14:sldId id="257"/>
            <p14:sldId id="258"/>
            <p14:sldId id="259"/>
            <p14:sldId id="260"/>
            <p14:sldId id="261"/>
            <p14:sldId id="262"/>
            <p14:sldId id="263"/>
            <p14:sldId id="265"/>
            <p14:sldId id="266"/>
            <p14:sldId id="268"/>
            <p14:sldId id="270"/>
            <p14:sldId id="271"/>
            <p14:sldId id="272"/>
          </p14:sldIdLst>
        </p14:section>
      </p14:sectionLst>
    </p:ext>
    <p:ext uri="{EFAFB233-063F-42B5-8137-9DF3F51BA10A}">
      <p15:sldGuideLst xmlns:p15="http://schemas.microsoft.com/office/powerpoint/2012/main">
        <p15:guide id="1" orient="horz" pos="2205"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BB5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39" autoAdjust="0"/>
    <p:restoredTop sz="94660"/>
  </p:normalViewPr>
  <p:slideViewPr>
    <p:cSldViewPr snapToGrid="0" showGuides="1">
      <p:cViewPr>
        <p:scale>
          <a:sx n="68" d="100"/>
          <a:sy n="68" d="100"/>
        </p:scale>
        <p:origin x="738" y="60"/>
      </p:cViewPr>
      <p:guideLst>
        <p:guide orient="horz" pos="2205"/>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579837-C292-4D9E-9117-56DBABC0A375}"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61618E19-65C6-4070-90DA-AC017C0BC458}">
      <dgm:prSet/>
      <dgm:spPr/>
      <dgm:t>
        <a:bodyPr/>
        <a:lstStyle/>
        <a:p>
          <a:pPr>
            <a:lnSpc>
              <a:spcPct val="100000"/>
            </a:lnSpc>
          </a:pPr>
          <a:r>
            <a:rPr lang="en-US" b="1" dirty="0">
              <a:latin typeface="Arial" panose="020B0604020202020204" pitchFamily="34" charset="0"/>
              <a:cs typeface="Arial" panose="020B0604020202020204" pitchFamily="34" charset="0"/>
            </a:rPr>
            <a:t>ASSIGNMENT-2</a:t>
          </a:r>
        </a:p>
      </dgm:t>
    </dgm:pt>
    <dgm:pt modelId="{57A58A50-913C-41C9-802F-6E268B3539A8}" type="parTrans" cxnId="{8768B4D6-D62C-4F8E-9C4A-F7F935A1D496}">
      <dgm:prSet/>
      <dgm:spPr/>
      <dgm:t>
        <a:bodyPr/>
        <a:lstStyle/>
        <a:p>
          <a:endParaRPr lang="en-US"/>
        </a:p>
      </dgm:t>
    </dgm:pt>
    <dgm:pt modelId="{1C66F8AD-EB5C-48CA-91B8-7616397011F2}" type="sibTrans" cxnId="{8768B4D6-D62C-4F8E-9C4A-F7F935A1D496}">
      <dgm:prSet/>
      <dgm:spPr/>
      <dgm:t>
        <a:bodyPr/>
        <a:lstStyle/>
        <a:p>
          <a:endParaRPr lang="en-US"/>
        </a:p>
      </dgm:t>
    </dgm:pt>
    <dgm:pt modelId="{F6C5F0F2-4181-4353-A748-9FF820849025}">
      <dgm:prSet/>
      <dgm:spPr/>
      <dgm:t>
        <a:bodyPr/>
        <a:lstStyle/>
        <a:p>
          <a:pPr>
            <a:lnSpc>
              <a:spcPct val="100000"/>
            </a:lnSpc>
          </a:pPr>
          <a:r>
            <a:rPr lang="en-IN" b="1" dirty="0">
              <a:latin typeface="Arial" panose="020B0604020202020204" pitchFamily="34" charset="0"/>
              <a:cs typeface="Arial" panose="020B0604020202020204" pitchFamily="34" charset="0"/>
            </a:rPr>
            <a:t>PROGRAMME: MASTER OF BUSINESS ADMINISTRATION</a:t>
          </a:r>
          <a:endParaRPr lang="en-US" b="1" dirty="0">
            <a:latin typeface="Arial" panose="020B0604020202020204" pitchFamily="34" charset="0"/>
            <a:cs typeface="Arial" panose="020B0604020202020204" pitchFamily="34" charset="0"/>
          </a:endParaRPr>
        </a:p>
      </dgm:t>
    </dgm:pt>
    <dgm:pt modelId="{7E1CFE28-6583-4ABE-8E71-9127AFAAEA2D}" type="parTrans" cxnId="{39CE76BA-3D19-4191-8CD6-DF0F260A1652}">
      <dgm:prSet/>
      <dgm:spPr/>
      <dgm:t>
        <a:bodyPr/>
        <a:lstStyle/>
        <a:p>
          <a:endParaRPr lang="en-US"/>
        </a:p>
      </dgm:t>
    </dgm:pt>
    <dgm:pt modelId="{B573E985-E8F3-445A-B2A1-A0B51A534ECC}" type="sibTrans" cxnId="{39CE76BA-3D19-4191-8CD6-DF0F260A1652}">
      <dgm:prSet/>
      <dgm:spPr/>
      <dgm:t>
        <a:bodyPr/>
        <a:lstStyle/>
        <a:p>
          <a:endParaRPr lang="en-US"/>
        </a:p>
      </dgm:t>
    </dgm:pt>
    <dgm:pt modelId="{F785E0EE-F3AC-4750-93BD-ADBDA8960098}">
      <dgm:prSet/>
      <dgm:spPr/>
      <dgm:t>
        <a:bodyPr/>
        <a:lstStyle/>
        <a:p>
          <a:pPr>
            <a:lnSpc>
              <a:spcPct val="100000"/>
            </a:lnSpc>
          </a:pPr>
          <a:r>
            <a:rPr lang="en-IN" b="1" dirty="0">
              <a:latin typeface="Arial" panose="020B0604020202020204" pitchFamily="34" charset="0"/>
              <a:cs typeface="Arial" panose="020B0604020202020204" pitchFamily="34" charset="0"/>
            </a:rPr>
            <a:t>MODULE CODE: LCMB7000</a:t>
          </a:r>
          <a:endParaRPr lang="en-US" b="1" dirty="0">
            <a:latin typeface="Arial" panose="020B0604020202020204" pitchFamily="34" charset="0"/>
            <a:cs typeface="Arial" panose="020B0604020202020204" pitchFamily="34" charset="0"/>
          </a:endParaRPr>
        </a:p>
      </dgm:t>
    </dgm:pt>
    <dgm:pt modelId="{A51877FB-EEB5-4B09-8EE9-752688693B86}" type="parTrans" cxnId="{3991F814-5E3C-4B43-878B-22F25B98506B}">
      <dgm:prSet/>
      <dgm:spPr/>
      <dgm:t>
        <a:bodyPr/>
        <a:lstStyle/>
        <a:p>
          <a:endParaRPr lang="en-US"/>
        </a:p>
      </dgm:t>
    </dgm:pt>
    <dgm:pt modelId="{75B67EC9-3BE5-4F83-A17F-420E09D6DD4F}" type="sibTrans" cxnId="{3991F814-5E3C-4B43-878B-22F25B98506B}">
      <dgm:prSet/>
      <dgm:spPr/>
      <dgm:t>
        <a:bodyPr/>
        <a:lstStyle/>
        <a:p>
          <a:endParaRPr lang="en-US"/>
        </a:p>
      </dgm:t>
    </dgm:pt>
    <dgm:pt modelId="{1A8DFF0F-FBA3-4B9F-90A3-06463751D4F9}">
      <dgm:prSet/>
      <dgm:spPr/>
      <dgm:t>
        <a:bodyPr/>
        <a:lstStyle/>
        <a:p>
          <a:pPr>
            <a:lnSpc>
              <a:spcPct val="100000"/>
            </a:lnSpc>
          </a:pPr>
          <a:r>
            <a:rPr lang="en-IN" b="1" dirty="0">
              <a:latin typeface="Arial" panose="020B0604020202020204" pitchFamily="34" charset="0"/>
              <a:cs typeface="Arial" panose="020B0604020202020204" pitchFamily="34" charset="0"/>
            </a:rPr>
            <a:t>LECTURER: PROF D G PEPPLE</a:t>
          </a:r>
          <a:endParaRPr lang="en-US" b="1" dirty="0">
            <a:latin typeface="Arial" panose="020B0604020202020204" pitchFamily="34" charset="0"/>
            <a:cs typeface="Arial" panose="020B0604020202020204" pitchFamily="34" charset="0"/>
          </a:endParaRPr>
        </a:p>
      </dgm:t>
    </dgm:pt>
    <dgm:pt modelId="{5ADA6653-EEB7-4597-9D32-B5CD345705C4}" type="parTrans" cxnId="{4BF5336A-7060-491B-9EDF-FE42581C0A18}">
      <dgm:prSet/>
      <dgm:spPr/>
      <dgm:t>
        <a:bodyPr/>
        <a:lstStyle/>
        <a:p>
          <a:endParaRPr lang="en-US"/>
        </a:p>
      </dgm:t>
    </dgm:pt>
    <dgm:pt modelId="{180B02F4-8CDC-4EB6-B151-58D2703D57C5}" type="sibTrans" cxnId="{4BF5336A-7060-491B-9EDF-FE42581C0A18}">
      <dgm:prSet/>
      <dgm:spPr/>
      <dgm:t>
        <a:bodyPr/>
        <a:lstStyle/>
        <a:p>
          <a:endParaRPr lang="en-US"/>
        </a:p>
      </dgm:t>
    </dgm:pt>
    <dgm:pt modelId="{C348569A-79B0-41BC-9107-47346FAE516A}">
      <dgm:prSet/>
      <dgm:spPr/>
      <dgm:t>
        <a:bodyPr/>
        <a:lstStyle/>
        <a:p>
          <a:pPr>
            <a:lnSpc>
              <a:spcPct val="100000"/>
            </a:lnSpc>
          </a:pPr>
          <a:r>
            <a:rPr lang="en-IN" b="1" dirty="0">
              <a:latin typeface="Arial" panose="020B0604020202020204" pitchFamily="34" charset="0"/>
              <a:cs typeface="Arial" panose="020B0604020202020204" pitchFamily="34" charset="0"/>
            </a:rPr>
            <a:t>STUDENT NAME: AMUL MOHANBHAI SOLANKI</a:t>
          </a:r>
          <a:endParaRPr lang="en-US" b="1" dirty="0">
            <a:latin typeface="Arial" panose="020B0604020202020204" pitchFamily="34" charset="0"/>
            <a:cs typeface="Arial" panose="020B0604020202020204" pitchFamily="34" charset="0"/>
          </a:endParaRPr>
        </a:p>
      </dgm:t>
    </dgm:pt>
    <dgm:pt modelId="{A4C1D028-8751-4D02-8FC8-E1FB38F953EF}" type="parTrans" cxnId="{B6A4939F-FF7A-48BB-9A7B-79346F498AFD}">
      <dgm:prSet/>
      <dgm:spPr/>
      <dgm:t>
        <a:bodyPr/>
        <a:lstStyle/>
        <a:p>
          <a:endParaRPr lang="en-US"/>
        </a:p>
      </dgm:t>
    </dgm:pt>
    <dgm:pt modelId="{4E5F7391-8BED-4E9E-95DC-B5D44E676C93}" type="sibTrans" cxnId="{B6A4939F-FF7A-48BB-9A7B-79346F498AFD}">
      <dgm:prSet/>
      <dgm:spPr/>
      <dgm:t>
        <a:bodyPr/>
        <a:lstStyle/>
        <a:p>
          <a:endParaRPr lang="en-US"/>
        </a:p>
      </dgm:t>
    </dgm:pt>
    <dgm:pt modelId="{107FE6B0-BCF0-4F2B-9E24-7B5A8FA352E3}">
      <dgm:prSet/>
      <dgm:spPr/>
      <dgm:t>
        <a:bodyPr/>
        <a:lstStyle/>
        <a:p>
          <a:pPr>
            <a:lnSpc>
              <a:spcPct val="100000"/>
            </a:lnSpc>
          </a:pPr>
          <a:r>
            <a:rPr lang="en-IN" b="1" dirty="0">
              <a:latin typeface="Arial" panose="020B0604020202020204" pitchFamily="34" charset="0"/>
              <a:cs typeface="Arial" panose="020B0604020202020204" pitchFamily="34" charset="0"/>
            </a:rPr>
            <a:t>STUDENT ID: 2225208</a:t>
          </a:r>
          <a:endParaRPr lang="en-US" b="1" dirty="0">
            <a:latin typeface="Arial" panose="020B0604020202020204" pitchFamily="34" charset="0"/>
            <a:cs typeface="Arial" panose="020B0604020202020204" pitchFamily="34" charset="0"/>
          </a:endParaRPr>
        </a:p>
      </dgm:t>
    </dgm:pt>
    <dgm:pt modelId="{9C4B77E0-F14E-4718-BFD8-AD1B6606DC9E}" type="parTrans" cxnId="{E1EA9E85-1FF0-49A4-992A-4336521CB8C5}">
      <dgm:prSet/>
      <dgm:spPr/>
      <dgm:t>
        <a:bodyPr/>
        <a:lstStyle/>
        <a:p>
          <a:endParaRPr lang="en-US"/>
        </a:p>
      </dgm:t>
    </dgm:pt>
    <dgm:pt modelId="{4AECDBC1-FE31-4AE8-A8DF-46BC80B3D420}" type="sibTrans" cxnId="{E1EA9E85-1FF0-49A4-992A-4336521CB8C5}">
      <dgm:prSet/>
      <dgm:spPr/>
      <dgm:t>
        <a:bodyPr/>
        <a:lstStyle/>
        <a:p>
          <a:endParaRPr lang="en-US"/>
        </a:p>
      </dgm:t>
    </dgm:pt>
    <dgm:pt modelId="{9F22066F-2993-4002-8AC2-15BE56C87406}" type="pres">
      <dgm:prSet presAssocID="{F3579837-C292-4D9E-9117-56DBABC0A375}" presName="diagram" presStyleCnt="0">
        <dgm:presLayoutVars>
          <dgm:dir/>
          <dgm:resizeHandles val="exact"/>
        </dgm:presLayoutVars>
      </dgm:prSet>
      <dgm:spPr/>
    </dgm:pt>
    <dgm:pt modelId="{03A3A779-B7CB-489B-BB7A-09AFE7136E82}" type="pres">
      <dgm:prSet presAssocID="{61618E19-65C6-4070-90DA-AC017C0BC458}" presName="node" presStyleLbl="node1" presStyleIdx="0" presStyleCnt="6">
        <dgm:presLayoutVars>
          <dgm:bulletEnabled val="1"/>
        </dgm:presLayoutVars>
      </dgm:prSet>
      <dgm:spPr/>
    </dgm:pt>
    <dgm:pt modelId="{721D5FC7-FB94-41C8-BB06-2F6A7DD3BD2F}" type="pres">
      <dgm:prSet presAssocID="{1C66F8AD-EB5C-48CA-91B8-7616397011F2}" presName="sibTrans" presStyleCnt="0"/>
      <dgm:spPr/>
    </dgm:pt>
    <dgm:pt modelId="{FFBFF932-B627-4D29-BD48-261B88F01277}" type="pres">
      <dgm:prSet presAssocID="{F6C5F0F2-4181-4353-A748-9FF820849025}" presName="node" presStyleLbl="node1" presStyleIdx="1" presStyleCnt="6">
        <dgm:presLayoutVars>
          <dgm:bulletEnabled val="1"/>
        </dgm:presLayoutVars>
      </dgm:prSet>
      <dgm:spPr/>
    </dgm:pt>
    <dgm:pt modelId="{FE42D48A-96CD-42CF-A788-D4B0544080FD}" type="pres">
      <dgm:prSet presAssocID="{B573E985-E8F3-445A-B2A1-A0B51A534ECC}" presName="sibTrans" presStyleCnt="0"/>
      <dgm:spPr/>
    </dgm:pt>
    <dgm:pt modelId="{EF05737D-BF22-47CE-8763-FD45AAF88A10}" type="pres">
      <dgm:prSet presAssocID="{F785E0EE-F3AC-4750-93BD-ADBDA8960098}" presName="node" presStyleLbl="node1" presStyleIdx="2" presStyleCnt="6">
        <dgm:presLayoutVars>
          <dgm:bulletEnabled val="1"/>
        </dgm:presLayoutVars>
      </dgm:prSet>
      <dgm:spPr/>
    </dgm:pt>
    <dgm:pt modelId="{162BCB8D-EED9-4020-9667-2C4BC3CE669B}" type="pres">
      <dgm:prSet presAssocID="{75B67EC9-3BE5-4F83-A17F-420E09D6DD4F}" presName="sibTrans" presStyleCnt="0"/>
      <dgm:spPr/>
    </dgm:pt>
    <dgm:pt modelId="{0C811F69-3A3B-4C4E-BEF4-457E0600FE94}" type="pres">
      <dgm:prSet presAssocID="{1A8DFF0F-FBA3-4B9F-90A3-06463751D4F9}" presName="node" presStyleLbl="node1" presStyleIdx="3" presStyleCnt="6">
        <dgm:presLayoutVars>
          <dgm:bulletEnabled val="1"/>
        </dgm:presLayoutVars>
      </dgm:prSet>
      <dgm:spPr/>
    </dgm:pt>
    <dgm:pt modelId="{BF667F76-1FAE-4260-8410-AB5F00E2AEF7}" type="pres">
      <dgm:prSet presAssocID="{180B02F4-8CDC-4EB6-B151-58D2703D57C5}" presName="sibTrans" presStyleCnt="0"/>
      <dgm:spPr/>
    </dgm:pt>
    <dgm:pt modelId="{B361227E-87CF-4F08-9AC9-1D0AFA906C5C}" type="pres">
      <dgm:prSet presAssocID="{C348569A-79B0-41BC-9107-47346FAE516A}" presName="node" presStyleLbl="node1" presStyleIdx="4" presStyleCnt="6">
        <dgm:presLayoutVars>
          <dgm:bulletEnabled val="1"/>
        </dgm:presLayoutVars>
      </dgm:prSet>
      <dgm:spPr/>
    </dgm:pt>
    <dgm:pt modelId="{B6063184-76B8-4515-8D20-44A6135F7412}" type="pres">
      <dgm:prSet presAssocID="{4E5F7391-8BED-4E9E-95DC-B5D44E676C93}" presName="sibTrans" presStyleCnt="0"/>
      <dgm:spPr/>
    </dgm:pt>
    <dgm:pt modelId="{CF3DFA32-9E4D-4E8D-8586-FD0351A7471B}" type="pres">
      <dgm:prSet presAssocID="{107FE6B0-BCF0-4F2B-9E24-7B5A8FA352E3}" presName="node" presStyleLbl="node1" presStyleIdx="5" presStyleCnt="6">
        <dgm:presLayoutVars>
          <dgm:bulletEnabled val="1"/>
        </dgm:presLayoutVars>
      </dgm:prSet>
      <dgm:spPr/>
    </dgm:pt>
  </dgm:ptLst>
  <dgm:cxnLst>
    <dgm:cxn modelId="{4C6CFB08-43EB-45C8-B803-2639492D7DA2}" type="presOf" srcId="{F3579837-C292-4D9E-9117-56DBABC0A375}" destId="{9F22066F-2993-4002-8AC2-15BE56C87406}" srcOrd="0" destOrd="0" presId="urn:microsoft.com/office/officeart/2005/8/layout/default"/>
    <dgm:cxn modelId="{3991F814-5E3C-4B43-878B-22F25B98506B}" srcId="{F3579837-C292-4D9E-9117-56DBABC0A375}" destId="{F785E0EE-F3AC-4750-93BD-ADBDA8960098}" srcOrd="2" destOrd="0" parTransId="{A51877FB-EEB5-4B09-8EE9-752688693B86}" sibTransId="{75B67EC9-3BE5-4F83-A17F-420E09D6DD4F}"/>
    <dgm:cxn modelId="{0F2EF91A-F869-41BE-8B3C-25138DC578A8}" type="presOf" srcId="{C348569A-79B0-41BC-9107-47346FAE516A}" destId="{B361227E-87CF-4F08-9AC9-1D0AFA906C5C}" srcOrd="0" destOrd="0" presId="urn:microsoft.com/office/officeart/2005/8/layout/default"/>
    <dgm:cxn modelId="{5E73852D-1B28-46B7-9E24-252D3A635292}" type="presOf" srcId="{F6C5F0F2-4181-4353-A748-9FF820849025}" destId="{FFBFF932-B627-4D29-BD48-261B88F01277}" srcOrd="0" destOrd="0" presId="urn:microsoft.com/office/officeart/2005/8/layout/default"/>
    <dgm:cxn modelId="{58A7A52E-F5EA-4AB1-BCFA-C1185B2F9467}" type="presOf" srcId="{F785E0EE-F3AC-4750-93BD-ADBDA8960098}" destId="{EF05737D-BF22-47CE-8763-FD45AAF88A10}" srcOrd="0" destOrd="0" presId="urn:microsoft.com/office/officeart/2005/8/layout/default"/>
    <dgm:cxn modelId="{24ABBE3F-E4D3-42D3-B814-2FA8A1000B69}" type="presOf" srcId="{107FE6B0-BCF0-4F2B-9E24-7B5A8FA352E3}" destId="{CF3DFA32-9E4D-4E8D-8586-FD0351A7471B}" srcOrd="0" destOrd="0" presId="urn:microsoft.com/office/officeart/2005/8/layout/default"/>
    <dgm:cxn modelId="{F5B7FC60-83C0-45BD-BA9D-64EC11C6C18C}" type="presOf" srcId="{61618E19-65C6-4070-90DA-AC017C0BC458}" destId="{03A3A779-B7CB-489B-BB7A-09AFE7136E82}" srcOrd="0" destOrd="0" presId="urn:microsoft.com/office/officeart/2005/8/layout/default"/>
    <dgm:cxn modelId="{4BF5336A-7060-491B-9EDF-FE42581C0A18}" srcId="{F3579837-C292-4D9E-9117-56DBABC0A375}" destId="{1A8DFF0F-FBA3-4B9F-90A3-06463751D4F9}" srcOrd="3" destOrd="0" parTransId="{5ADA6653-EEB7-4597-9D32-B5CD345705C4}" sibTransId="{180B02F4-8CDC-4EB6-B151-58D2703D57C5}"/>
    <dgm:cxn modelId="{E1EA9E85-1FF0-49A4-992A-4336521CB8C5}" srcId="{F3579837-C292-4D9E-9117-56DBABC0A375}" destId="{107FE6B0-BCF0-4F2B-9E24-7B5A8FA352E3}" srcOrd="5" destOrd="0" parTransId="{9C4B77E0-F14E-4718-BFD8-AD1B6606DC9E}" sibTransId="{4AECDBC1-FE31-4AE8-A8DF-46BC80B3D420}"/>
    <dgm:cxn modelId="{B6A4939F-FF7A-48BB-9A7B-79346F498AFD}" srcId="{F3579837-C292-4D9E-9117-56DBABC0A375}" destId="{C348569A-79B0-41BC-9107-47346FAE516A}" srcOrd="4" destOrd="0" parTransId="{A4C1D028-8751-4D02-8FC8-E1FB38F953EF}" sibTransId="{4E5F7391-8BED-4E9E-95DC-B5D44E676C93}"/>
    <dgm:cxn modelId="{C4E44BB8-E7B1-4EAC-A0A3-FEFD31750571}" type="presOf" srcId="{1A8DFF0F-FBA3-4B9F-90A3-06463751D4F9}" destId="{0C811F69-3A3B-4C4E-BEF4-457E0600FE94}" srcOrd="0" destOrd="0" presId="urn:microsoft.com/office/officeart/2005/8/layout/default"/>
    <dgm:cxn modelId="{39CE76BA-3D19-4191-8CD6-DF0F260A1652}" srcId="{F3579837-C292-4D9E-9117-56DBABC0A375}" destId="{F6C5F0F2-4181-4353-A748-9FF820849025}" srcOrd="1" destOrd="0" parTransId="{7E1CFE28-6583-4ABE-8E71-9127AFAAEA2D}" sibTransId="{B573E985-E8F3-445A-B2A1-A0B51A534ECC}"/>
    <dgm:cxn modelId="{8768B4D6-D62C-4F8E-9C4A-F7F935A1D496}" srcId="{F3579837-C292-4D9E-9117-56DBABC0A375}" destId="{61618E19-65C6-4070-90DA-AC017C0BC458}" srcOrd="0" destOrd="0" parTransId="{57A58A50-913C-41C9-802F-6E268B3539A8}" sibTransId="{1C66F8AD-EB5C-48CA-91B8-7616397011F2}"/>
    <dgm:cxn modelId="{4E6E4E67-A30B-4F02-B4C5-B4DF3925FDC6}" type="presParOf" srcId="{9F22066F-2993-4002-8AC2-15BE56C87406}" destId="{03A3A779-B7CB-489B-BB7A-09AFE7136E82}" srcOrd="0" destOrd="0" presId="urn:microsoft.com/office/officeart/2005/8/layout/default"/>
    <dgm:cxn modelId="{0DAE66C3-81F0-4B12-9239-0AAAAA6DB4AD}" type="presParOf" srcId="{9F22066F-2993-4002-8AC2-15BE56C87406}" destId="{721D5FC7-FB94-41C8-BB06-2F6A7DD3BD2F}" srcOrd="1" destOrd="0" presId="urn:microsoft.com/office/officeart/2005/8/layout/default"/>
    <dgm:cxn modelId="{85D8A03B-6DC2-4D6D-8820-FD75DE21A2EC}" type="presParOf" srcId="{9F22066F-2993-4002-8AC2-15BE56C87406}" destId="{FFBFF932-B627-4D29-BD48-261B88F01277}" srcOrd="2" destOrd="0" presId="urn:microsoft.com/office/officeart/2005/8/layout/default"/>
    <dgm:cxn modelId="{8AA8C22B-226B-4C28-8E01-B0C63ADB8061}" type="presParOf" srcId="{9F22066F-2993-4002-8AC2-15BE56C87406}" destId="{FE42D48A-96CD-42CF-A788-D4B0544080FD}" srcOrd="3" destOrd="0" presId="urn:microsoft.com/office/officeart/2005/8/layout/default"/>
    <dgm:cxn modelId="{A0558ABF-DEE0-4AD6-A46D-088DF4C3915E}" type="presParOf" srcId="{9F22066F-2993-4002-8AC2-15BE56C87406}" destId="{EF05737D-BF22-47CE-8763-FD45AAF88A10}" srcOrd="4" destOrd="0" presId="urn:microsoft.com/office/officeart/2005/8/layout/default"/>
    <dgm:cxn modelId="{5698CB35-7D74-4F10-BF01-BFABBDFEF006}" type="presParOf" srcId="{9F22066F-2993-4002-8AC2-15BE56C87406}" destId="{162BCB8D-EED9-4020-9667-2C4BC3CE669B}" srcOrd="5" destOrd="0" presId="urn:microsoft.com/office/officeart/2005/8/layout/default"/>
    <dgm:cxn modelId="{B33C9CF3-8C6A-4618-86D0-3BBCBF825253}" type="presParOf" srcId="{9F22066F-2993-4002-8AC2-15BE56C87406}" destId="{0C811F69-3A3B-4C4E-BEF4-457E0600FE94}" srcOrd="6" destOrd="0" presId="urn:microsoft.com/office/officeart/2005/8/layout/default"/>
    <dgm:cxn modelId="{E0A7E60E-0F39-4EBF-8DC6-E3FCFB1E345E}" type="presParOf" srcId="{9F22066F-2993-4002-8AC2-15BE56C87406}" destId="{BF667F76-1FAE-4260-8410-AB5F00E2AEF7}" srcOrd="7" destOrd="0" presId="urn:microsoft.com/office/officeart/2005/8/layout/default"/>
    <dgm:cxn modelId="{5BFE28E8-4B84-4D60-B648-36C3BF78EB5D}" type="presParOf" srcId="{9F22066F-2993-4002-8AC2-15BE56C87406}" destId="{B361227E-87CF-4F08-9AC9-1D0AFA906C5C}" srcOrd="8" destOrd="0" presId="urn:microsoft.com/office/officeart/2005/8/layout/default"/>
    <dgm:cxn modelId="{3A845294-3478-4FF3-8F0A-9148C888BA6B}" type="presParOf" srcId="{9F22066F-2993-4002-8AC2-15BE56C87406}" destId="{B6063184-76B8-4515-8D20-44A6135F7412}" srcOrd="9" destOrd="0" presId="urn:microsoft.com/office/officeart/2005/8/layout/default"/>
    <dgm:cxn modelId="{C05F426C-F5AE-457F-B65A-C10384AAC71B}" type="presParOf" srcId="{9F22066F-2993-4002-8AC2-15BE56C87406}" destId="{CF3DFA32-9E4D-4E8D-8586-FD0351A7471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F6F9CE-CEB7-4512-B253-B09AD89DA16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749BF85-936B-468E-91E9-3B896DC3ECBE}">
      <dgm:prSet custT="1"/>
      <dgm:spPr/>
      <dgm:t>
        <a:bodyPr/>
        <a:lstStyle/>
        <a:p>
          <a:pPr algn="just"/>
          <a:r>
            <a:rPr lang="en-US" sz="1800" b="0" i="0" dirty="0"/>
            <a:t>Combine the two results into three general strategies for above-average performance.</a:t>
          </a:r>
          <a:endParaRPr lang="en-IN" sz="1800" b="0" i="0" dirty="0"/>
        </a:p>
      </dgm:t>
    </dgm:pt>
    <dgm:pt modelId="{59DE6FE9-D35A-4200-9D45-5531EB20D1B4}" type="parTrans" cxnId="{C07F8E40-5C2A-48AE-966E-564E63912F0E}">
      <dgm:prSet/>
      <dgm:spPr/>
      <dgm:t>
        <a:bodyPr/>
        <a:lstStyle/>
        <a:p>
          <a:endParaRPr lang="en-US"/>
        </a:p>
      </dgm:t>
    </dgm:pt>
    <dgm:pt modelId="{0A8E2315-830C-4E1E-A660-E303E3D09978}" type="sibTrans" cxnId="{C07F8E40-5C2A-48AE-966E-564E63912F0E}">
      <dgm:prSet/>
      <dgm:spPr/>
      <dgm:t>
        <a:bodyPr/>
        <a:lstStyle/>
        <a:p>
          <a:endParaRPr lang="en-US"/>
        </a:p>
      </dgm:t>
    </dgm:pt>
    <dgm:pt modelId="{FAED5EDF-07FC-4CB8-8FE0-8F607F394182}">
      <dgm:prSet custT="1"/>
      <dgm:spPr/>
      <dgm:t>
        <a:bodyPr/>
        <a:lstStyle/>
        <a:p>
          <a:pPr algn="just"/>
          <a:r>
            <a:rPr lang="en-US" sz="1800" b="0" i="0" dirty="0"/>
            <a:t>Combine the two results into three general strategies for above-average performance.</a:t>
          </a:r>
          <a:endParaRPr lang="en-IN" sz="1800" b="0" i="0" dirty="0"/>
        </a:p>
        <a:p>
          <a:pPr algn="l"/>
          <a:endParaRPr lang="en-US" sz="1800" b="0" i="0" dirty="0"/>
        </a:p>
      </dgm:t>
    </dgm:pt>
    <dgm:pt modelId="{430BF114-D0B7-4501-A06F-0B18CBFA60D2}" type="parTrans" cxnId="{E91B5D65-708B-433F-9A7B-0B75D47C6B1F}">
      <dgm:prSet/>
      <dgm:spPr/>
      <dgm:t>
        <a:bodyPr/>
        <a:lstStyle/>
        <a:p>
          <a:endParaRPr lang="en-US"/>
        </a:p>
      </dgm:t>
    </dgm:pt>
    <dgm:pt modelId="{8ADDB95D-A9A5-433D-AE13-21860C6BF9C0}" type="sibTrans" cxnId="{E91B5D65-708B-433F-9A7B-0B75D47C6B1F}">
      <dgm:prSet/>
      <dgm:spPr/>
      <dgm:t>
        <a:bodyPr/>
        <a:lstStyle/>
        <a:p>
          <a:endParaRPr lang="en-US"/>
        </a:p>
      </dgm:t>
    </dgm:pt>
    <dgm:pt modelId="{DA1A1F5A-DCC5-4467-B161-40B6368D0589}">
      <dgm:prSet custT="1"/>
      <dgm:spPr/>
      <dgm:t>
        <a:bodyPr/>
        <a:lstStyle/>
        <a:p>
          <a:pPr algn="just"/>
          <a:r>
            <a:rPr lang="en-US" sz="1800" b="0" i="0" dirty="0"/>
            <a:t>Combine the two results into three general strategies for above-average performance.</a:t>
          </a:r>
          <a:endParaRPr lang="en-IN" sz="1800" b="0" i="0" dirty="0"/>
        </a:p>
        <a:p>
          <a:pPr algn="l"/>
          <a:endParaRPr lang="en-US" sz="1800" b="0" i="0" dirty="0"/>
        </a:p>
      </dgm:t>
    </dgm:pt>
    <dgm:pt modelId="{767640A6-07C8-4D0A-9279-1C197E051BF2}" type="sibTrans" cxnId="{7DB1FA0A-6367-468E-B231-2CA2BB91A757}">
      <dgm:prSet/>
      <dgm:spPr/>
      <dgm:t>
        <a:bodyPr/>
        <a:lstStyle/>
        <a:p>
          <a:endParaRPr lang="en-US"/>
        </a:p>
      </dgm:t>
    </dgm:pt>
    <dgm:pt modelId="{01920481-5EAA-4E66-A9A7-1F3D202109B1}" type="parTrans" cxnId="{7DB1FA0A-6367-468E-B231-2CA2BB91A757}">
      <dgm:prSet/>
      <dgm:spPr/>
      <dgm:t>
        <a:bodyPr/>
        <a:lstStyle/>
        <a:p>
          <a:endParaRPr lang="en-US"/>
        </a:p>
      </dgm:t>
    </dgm:pt>
    <dgm:pt modelId="{DBF4DBAD-96E5-4969-9EB0-BEB1A6F0F855}" type="pres">
      <dgm:prSet presAssocID="{9EF6F9CE-CEB7-4512-B253-B09AD89DA16B}" presName="outerComposite" presStyleCnt="0">
        <dgm:presLayoutVars>
          <dgm:chMax val="5"/>
          <dgm:dir/>
          <dgm:resizeHandles val="exact"/>
        </dgm:presLayoutVars>
      </dgm:prSet>
      <dgm:spPr/>
    </dgm:pt>
    <dgm:pt modelId="{C8260F0A-6E7B-4DF5-8337-94669CEB5A91}" type="pres">
      <dgm:prSet presAssocID="{9EF6F9CE-CEB7-4512-B253-B09AD89DA16B}" presName="dummyMaxCanvas" presStyleCnt="0">
        <dgm:presLayoutVars/>
      </dgm:prSet>
      <dgm:spPr/>
    </dgm:pt>
    <dgm:pt modelId="{20DE7875-BF09-4ACF-B5C6-A2CF7A56BDD1}" type="pres">
      <dgm:prSet presAssocID="{9EF6F9CE-CEB7-4512-B253-B09AD89DA16B}" presName="ThreeNodes_1" presStyleLbl="node1" presStyleIdx="0" presStyleCnt="3">
        <dgm:presLayoutVars>
          <dgm:bulletEnabled val="1"/>
        </dgm:presLayoutVars>
      </dgm:prSet>
      <dgm:spPr/>
    </dgm:pt>
    <dgm:pt modelId="{656965AA-A200-4ED0-8AE2-68B21A0070C1}" type="pres">
      <dgm:prSet presAssocID="{9EF6F9CE-CEB7-4512-B253-B09AD89DA16B}" presName="ThreeNodes_2" presStyleLbl="node1" presStyleIdx="1" presStyleCnt="3">
        <dgm:presLayoutVars>
          <dgm:bulletEnabled val="1"/>
        </dgm:presLayoutVars>
      </dgm:prSet>
      <dgm:spPr/>
    </dgm:pt>
    <dgm:pt modelId="{B6300B61-3876-4616-BA95-9490DF6EB44A}" type="pres">
      <dgm:prSet presAssocID="{9EF6F9CE-CEB7-4512-B253-B09AD89DA16B}" presName="ThreeNodes_3" presStyleLbl="node1" presStyleIdx="2" presStyleCnt="3">
        <dgm:presLayoutVars>
          <dgm:bulletEnabled val="1"/>
        </dgm:presLayoutVars>
      </dgm:prSet>
      <dgm:spPr/>
    </dgm:pt>
    <dgm:pt modelId="{2864C5DC-0786-4927-BCD0-5BAE82F856B2}" type="pres">
      <dgm:prSet presAssocID="{9EF6F9CE-CEB7-4512-B253-B09AD89DA16B}" presName="ThreeConn_1-2" presStyleLbl="fgAccFollowNode1" presStyleIdx="0" presStyleCnt="2">
        <dgm:presLayoutVars>
          <dgm:bulletEnabled val="1"/>
        </dgm:presLayoutVars>
      </dgm:prSet>
      <dgm:spPr/>
    </dgm:pt>
    <dgm:pt modelId="{F87FDD4C-85AA-47F2-8D90-94CCB892BC90}" type="pres">
      <dgm:prSet presAssocID="{9EF6F9CE-CEB7-4512-B253-B09AD89DA16B}" presName="ThreeConn_2-3" presStyleLbl="fgAccFollowNode1" presStyleIdx="1" presStyleCnt="2">
        <dgm:presLayoutVars>
          <dgm:bulletEnabled val="1"/>
        </dgm:presLayoutVars>
      </dgm:prSet>
      <dgm:spPr/>
    </dgm:pt>
    <dgm:pt modelId="{376EDFAC-FFD8-489C-97CA-CF89AC1C1EAD}" type="pres">
      <dgm:prSet presAssocID="{9EF6F9CE-CEB7-4512-B253-B09AD89DA16B}" presName="ThreeNodes_1_text" presStyleLbl="node1" presStyleIdx="2" presStyleCnt="3">
        <dgm:presLayoutVars>
          <dgm:bulletEnabled val="1"/>
        </dgm:presLayoutVars>
      </dgm:prSet>
      <dgm:spPr/>
    </dgm:pt>
    <dgm:pt modelId="{FDFA66E9-E295-4323-A82E-4C2A28956C2A}" type="pres">
      <dgm:prSet presAssocID="{9EF6F9CE-CEB7-4512-B253-B09AD89DA16B}" presName="ThreeNodes_2_text" presStyleLbl="node1" presStyleIdx="2" presStyleCnt="3">
        <dgm:presLayoutVars>
          <dgm:bulletEnabled val="1"/>
        </dgm:presLayoutVars>
      </dgm:prSet>
      <dgm:spPr/>
    </dgm:pt>
    <dgm:pt modelId="{06AB6588-E4D5-45EE-B2D7-57EC99332EC3}" type="pres">
      <dgm:prSet presAssocID="{9EF6F9CE-CEB7-4512-B253-B09AD89DA16B}" presName="ThreeNodes_3_text" presStyleLbl="node1" presStyleIdx="2" presStyleCnt="3">
        <dgm:presLayoutVars>
          <dgm:bulletEnabled val="1"/>
        </dgm:presLayoutVars>
      </dgm:prSet>
      <dgm:spPr/>
    </dgm:pt>
  </dgm:ptLst>
  <dgm:cxnLst>
    <dgm:cxn modelId="{7DB1FA0A-6367-468E-B231-2CA2BB91A757}" srcId="{9EF6F9CE-CEB7-4512-B253-B09AD89DA16B}" destId="{DA1A1F5A-DCC5-4467-B161-40B6368D0589}" srcOrd="1" destOrd="0" parTransId="{01920481-5EAA-4E66-A9A7-1F3D202109B1}" sibTransId="{767640A6-07C8-4D0A-9279-1C197E051BF2}"/>
    <dgm:cxn modelId="{82007C28-DDE7-4F0A-BA39-5D1BAB3D79B0}" type="presOf" srcId="{FAED5EDF-07FC-4CB8-8FE0-8F607F394182}" destId="{B6300B61-3876-4616-BA95-9490DF6EB44A}" srcOrd="0" destOrd="0" presId="urn:microsoft.com/office/officeart/2005/8/layout/vProcess5"/>
    <dgm:cxn modelId="{14B05E32-D72A-4D38-8F21-F55E5E0EA9AB}" type="presOf" srcId="{FAED5EDF-07FC-4CB8-8FE0-8F607F394182}" destId="{06AB6588-E4D5-45EE-B2D7-57EC99332EC3}" srcOrd="1" destOrd="0" presId="urn:microsoft.com/office/officeart/2005/8/layout/vProcess5"/>
    <dgm:cxn modelId="{2C4E6B36-F1FD-4E32-B69A-5E2B84745A79}" type="presOf" srcId="{9EF6F9CE-CEB7-4512-B253-B09AD89DA16B}" destId="{DBF4DBAD-96E5-4969-9EB0-BEB1A6F0F855}" srcOrd="0" destOrd="0" presId="urn:microsoft.com/office/officeart/2005/8/layout/vProcess5"/>
    <dgm:cxn modelId="{BBF6993C-B884-46E8-8E21-3C98FDB6FBE6}" type="presOf" srcId="{767640A6-07C8-4D0A-9279-1C197E051BF2}" destId="{F87FDD4C-85AA-47F2-8D90-94CCB892BC90}" srcOrd="0" destOrd="0" presId="urn:microsoft.com/office/officeart/2005/8/layout/vProcess5"/>
    <dgm:cxn modelId="{C07F8E40-5C2A-48AE-966E-564E63912F0E}" srcId="{9EF6F9CE-CEB7-4512-B253-B09AD89DA16B}" destId="{F749BF85-936B-468E-91E9-3B896DC3ECBE}" srcOrd="0" destOrd="0" parTransId="{59DE6FE9-D35A-4200-9D45-5531EB20D1B4}" sibTransId="{0A8E2315-830C-4E1E-A660-E303E3D09978}"/>
    <dgm:cxn modelId="{E91B5D65-708B-433F-9A7B-0B75D47C6B1F}" srcId="{9EF6F9CE-CEB7-4512-B253-B09AD89DA16B}" destId="{FAED5EDF-07FC-4CB8-8FE0-8F607F394182}" srcOrd="2" destOrd="0" parTransId="{430BF114-D0B7-4501-A06F-0B18CBFA60D2}" sibTransId="{8ADDB95D-A9A5-433D-AE13-21860C6BF9C0}"/>
    <dgm:cxn modelId="{3E12FD6B-C3A0-4F28-B2A7-C2DFD2E94160}" type="presOf" srcId="{F749BF85-936B-468E-91E9-3B896DC3ECBE}" destId="{20DE7875-BF09-4ACF-B5C6-A2CF7A56BDD1}" srcOrd="0" destOrd="0" presId="urn:microsoft.com/office/officeart/2005/8/layout/vProcess5"/>
    <dgm:cxn modelId="{1AC43C80-4915-4132-A84D-5AD32C8B7B78}" type="presOf" srcId="{F749BF85-936B-468E-91E9-3B896DC3ECBE}" destId="{376EDFAC-FFD8-489C-97CA-CF89AC1C1EAD}" srcOrd="1" destOrd="0" presId="urn:microsoft.com/office/officeart/2005/8/layout/vProcess5"/>
    <dgm:cxn modelId="{5416CA8B-DB17-4CAA-A64A-28863E52A6B8}" type="presOf" srcId="{0A8E2315-830C-4E1E-A660-E303E3D09978}" destId="{2864C5DC-0786-4927-BCD0-5BAE82F856B2}" srcOrd="0" destOrd="0" presId="urn:microsoft.com/office/officeart/2005/8/layout/vProcess5"/>
    <dgm:cxn modelId="{C91ABBC0-9C15-4A38-919A-0A10F374840A}" type="presOf" srcId="{DA1A1F5A-DCC5-4467-B161-40B6368D0589}" destId="{656965AA-A200-4ED0-8AE2-68B21A0070C1}" srcOrd="0" destOrd="0" presId="urn:microsoft.com/office/officeart/2005/8/layout/vProcess5"/>
    <dgm:cxn modelId="{A6A1EED8-C2DD-4CF0-B8B6-170E556A1741}" type="presOf" srcId="{DA1A1F5A-DCC5-4467-B161-40B6368D0589}" destId="{FDFA66E9-E295-4323-A82E-4C2A28956C2A}" srcOrd="1" destOrd="0" presId="urn:microsoft.com/office/officeart/2005/8/layout/vProcess5"/>
    <dgm:cxn modelId="{A1F2727D-D435-462E-8E3C-FE5B75147330}" type="presParOf" srcId="{DBF4DBAD-96E5-4969-9EB0-BEB1A6F0F855}" destId="{C8260F0A-6E7B-4DF5-8337-94669CEB5A91}" srcOrd="0" destOrd="0" presId="urn:microsoft.com/office/officeart/2005/8/layout/vProcess5"/>
    <dgm:cxn modelId="{12758943-16B9-4B27-9606-06EBAF0976C6}" type="presParOf" srcId="{DBF4DBAD-96E5-4969-9EB0-BEB1A6F0F855}" destId="{20DE7875-BF09-4ACF-B5C6-A2CF7A56BDD1}" srcOrd="1" destOrd="0" presId="urn:microsoft.com/office/officeart/2005/8/layout/vProcess5"/>
    <dgm:cxn modelId="{D5D75B09-538F-4AF4-B623-E77DC7E32536}" type="presParOf" srcId="{DBF4DBAD-96E5-4969-9EB0-BEB1A6F0F855}" destId="{656965AA-A200-4ED0-8AE2-68B21A0070C1}" srcOrd="2" destOrd="0" presId="urn:microsoft.com/office/officeart/2005/8/layout/vProcess5"/>
    <dgm:cxn modelId="{0E99937A-C3FF-4413-A5AE-D8BB5AD52640}" type="presParOf" srcId="{DBF4DBAD-96E5-4969-9EB0-BEB1A6F0F855}" destId="{B6300B61-3876-4616-BA95-9490DF6EB44A}" srcOrd="3" destOrd="0" presId="urn:microsoft.com/office/officeart/2005/8/layout/vProcess5"/>
    <dgm:cxn modelId="{2BDF1BDA-61AC-4686-B349-0FA71AE2D699}" type="presParOf" srcId="{DBF4DBAD-96E5-4969-9EB0-BEB1A6F0F855}" destId="{2864C5DC-0786-4927-BCD0-5BAE82F856B2}" srcOrd="4" destOrd="0" presId="urn:microsoft.com/office/officeart/2005/8/layout/vProcess5"/>
    <dgm:cxn modelId="{E1E05FCA-3F1C-43F3-AD36-D7B13BD778E0}" type="presParOf" srcId="{DBF4DBAD-96E5-4969-9EB0-BEB1A6F0F855}" destId="{F87FDD4C-85AA-47F2-8D90-94CCB892BC90}" srcOrd="5" destOrd="0" presId="urn:microsoft.com/office/officeart/2005/8/layout/vProcess5"/>
    <dgm:cxn modelId="{1037771F-D73D-41DC-AA46-FE9E388916FF}" type="presParOf" srcId="{DBF4DBAD-96E5-4969-9EB0-BEB1A6F0F855}" destId="{376EDFAC-FFD8-489C-97CA-CF89AC1C1EAD}" srcOrd="6" destOrd="0" presId="urn:microsoft.com/office/officeart/2005/8/layout/vProcess5"/>
    <dgm:cxn modelId="{A05E1606-2BE9-4351-8451-44722EA2E1DA}" type="presParOf" srcId="{DBF4DBAD-96E5-4969-9EB0-BEB1A6F0F855}" destId="{FDFA66E9-E295-4323-A82E-4C2A28956C2A}" srcOrd="7" destOrd="0" presId="urn:microsoft.com/office/officeart/2005/8/layout/vProcess5"/>
    <dgm:cxn modelId="{CAA11C3E-CEEB-4A94-84C3-06093A31D876}" type="presParOf" srcId="{DBF4DBAD-96E5-4969-9EB0-BEB1A6F0F855}" destId="{06AB6588-E4D5-45EE-B2D7-57EC99332EC3}"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3DB50C-3E67-4FCE-BAB1-2FE140709073}"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B586B8C9-3AED-478E-B2E3-F2FF315C6055}">
      <dgm:prSet/>
      <dgm:spPr/>
      <dgm:t>
        <a:bodyPr/>
        <a:lstStyle/>
        <a:p>
          <a:r>
            <a:rPr lang="en-US"/>
            <a:t>Requirements:</a:t>
          </a:r>
        </a:p>
      </dgm:t>
    </dgm:pt>
    <dgm:pt modelId="{DAD6F8FC-C2F6-4898-AD12-102D1FAA3B2B}" type="parTrans" cxnId="{3D73F821-B960-479E-A57F-4847339AFA2D}">
      <dgm:prSet/>
      <dgm:spPr/>
      <dgm:t>
        <a:bodyPr/>
        <a:lstStyle/>
        <a:p>
          <a:endParaRPr lang="en-US"/>
        </a:p>
      </dgm:t>
    </dgm:pt>
    <dgm:pt modelId="{4DA5C334-74AE-4FCC-B197-A7143FF57C00}" type="sibTrans" cxnId="{3D73F821-B960-479E-A57F-4847339AFA2D}">
      <dgm:prSet/>
      <dgm:spPr/>
      <dgm:t>
        <a:bodyPr/>
        <a:lstStyle/>
        <a:p>
          <a:endParaRPr lang="en-US"/>
        </a:p>
      </dgm:t>
    </dgm:pt>
    <dgm:pt modelId="{A4D48995-0FC4-4339-A0AC-A5C6E7C0E45B}">
      <dgm:prSet/>
      <dgm:spPr/>
      <dgm:t>
        <a:bodyPr/>
        <a:lstStyle/>
        <a:p>
          <a:r>
            <a:rPr lang="en-US" b="0" i="0" dirty="0"/>
            <a:t>Bachelor's degree in finance, business administration or related field</a:t>
          </a:r>
          <a:endParaRPr lang="en-US" dirty="0"/>
        </a:p>
      </dgm:t>
    </dgm:pt>
    <dgm:pt modelId="{25334A67-E3F7-4E5D-B2BC-ADD9F3269FF5}" type="parTrans" cxnId="{BDB44CED-00D3-43AC-AF64-3355365A2747}">
      <dgm:prSet/>
      <dgm:spPr/>
      <dgm:t>
        <a:bodyPr/>
        <a:lstStyle/>
        <a:p>
          <a:endParaRPr lang="en-US"/>
        </a:p>
      </dgm:t>
    </dgm:pt>
    <dgm:pt modelId="{B55FAA5B-629E-4EFA-9A8E-55144008CF8C}" type="sibTrans" cxnId="{BDB44CED-00D3-43AC-AF64-3355365A2747}">
      <dgm:prSet/>
      <dgm:spPr/>
      <dgm:t>
        <a:bodyPr/>
        <a:lstStyle/>
        <a:p>
          <a:endParaRPr lang="en-US"/>
        </a:p>
      </dgm:t>
    </dgm:pt>
    <dgm:pt modelId="{BB605253-12A6-41F1-96FA-63EC5ADE2908}">
      <dgm:prSet/>
      <dgm:spPr/>
      <dgm:t>
        <a:bodyPr/>
        <a:lstStyle/>
        <a:p>
          <a:r>
            <a:rPr lang="en-US" dirty="0"/>
            <a:t>Person Specification:</a:t>
          </a:r>
        </a:p>
      </dgm:t>
    </dgm:pt>
    <dgm:pt modelId="{8A955A26-2857-4B18-BAAA-38CDF4AAF694}" type="parTrans" cxnId="{91BEF59D-2F0B-46C5-8165-0F81B0AEBEE8}">
      <dgm:prSet/>
      <dgm:spPr/>
      <dgm:t>
        <a:bodyPr/>
        <a:lstStyle/>
        <a:p>
          <a:endParaRPr lang="en-US"/>
        </a:p>
      </dgm:t>
    </dgm:pt>
    <dgm:pt modelId="{4DCE461C-0FE0-46FF-8AD8-8031B036CF48}" type="sibTrans" cxnId="{91BEF59D-2F0B-46C5-8165-0F81B0AEBEE8}">
      <dgm:prSet/>
      <dgm:spPr/>
      <dgm:t>
        <a:bodyPr/>
        <a:lstStyle/>
        <a:p>
          <a:endParaRPr lang="en-US"/>
        </a:p>
      </dgm:t>
    </dgm:pt>
    <dgm:pt modelId="{10AD5546-2D49-419C-B6F6-9D6D8DE54BD1}">
      <dgm:prSet/>
      <dgm:spPr/>
      <dgm:t>
        <a:bodyPr/>
        <a:lstStyle/>
        <a:p>
          <a:r>
            <a:rPr lang="en-US"/>
            <a:t>We are looking for a candidate who can help us achieve our strategic goal of cost reduction. The ideal candidate will have the following qualities:</a:t>
          </a:r>
        </a:p>
      </dgm:t>
    </dgm:pt>
    <dgm:pt modelId="{77A819AF-7866-4BB1-B651-D8F6E833A73A}" type="parTrans" cxnId="{7DA4A6CD-EDD3-438E-A3DD-9A39FD66A4CE}">
      <dgm:prSet/>
      <dgm:spPr/>
      <dgm:t>
        <a:bodyPr/>
        <a:lstStyle/>
        <a:p>
          <a:endParaRPr lang="en-US"/>
        </a:p>
      </dgm:t>
    </dgm:pt>
    <dgm:pt modelId="{3B80C3FB-4F37-4944-9DAF-0A1937127D42}" type="sibTrans" cxnId="{7DA4A6CD-EDD3-438E-A3DD-9A39FD66A4CE}">
      <dgm:prSet/>
      <dgm:spPr/>
      <dgm:t>
        <a:bodyPr/>
        <a:lstStyle/>
        <a:p>
          <a:endParaRPr lang="en-US"/>
        </a:p>
      </dgm:t>
    </dgm:pt>
    <dgm:pt modelId="{4E4A3A9E-B821-4E9D-ACE3-509177EAC02D}">
      <dgm:prSet/>
      <dgm:spPr/>
      <dgm:t>
        <a:bodyPr/>
        <a:lstStyle/>
        <a:p>
          <a:r>
            <a:rPr lang="en-US"/>
            <a:t>Strategic thinker: Ability to identify cost-saving opportunities and develop effective strategies to achieve them.</a:t>
          </a:r>
        </a:p>
      </dgm:t>
    </dgm:pt>
    <dgm:pt modelId="{FE857CBE-84D8-458B-BBA5-3D10524AF93E}" type="parTrans" cxnId="{99474846-87B1-411E-AA2F-6F74279AB984}">
      <dgm:prSet/>
      <dgm:spPr/>
      <dgm:t>
        <a:bodyPr/>
        <a:lstStyle/>
        <a:p>
          <a:endParaRPr lang="en-US"/>
        </a:p>
      </dgm:t>
    </dgm:pt>
    <dgm:pt modelId="{CC278604-EFF8-409E-AE42-E087643CBE41}" type="sibTrans" cxnId="{99474846-87B1-411E-AA2F-6F74279AB984}">
      <dgm:prSet/>
      <dgm:spPr/>
      <dgm:t>
        <a:bodyPr/>
        <a:lstStyle/>
        <a:p>
          <a:endParaRPr lang="en-US"/>
        </a:p>
      </dgm:t>
    </dgm:pt>
    <dgm:pt modelId="{B79CAF2D-FCF5-4DCE-8812-714E0461C889}">
      <dgm:prSet/>
      <dgm:spPr/>
      <dgm:t>
        <a:bodyPr/>
        <a:lstStyle/>
        <a:p>
          <a:r>
            <a:rPr lang="en-US"/>
            <a:t>Results-oriented: A track record of achieving cost reduction targets and improving the bottom line.</a:t>
          </a:r>
        </a:p>
      </dgm:t>
    </dgm:pt>
    <dgm:pt modelId="{96FBE946-6470-46B0-935E-4FC576EECB76}" type="parTrans" cxnId="{C4F8AE64-6A82-4A92-8003-26611BA0CBEA}">
      <dgm:prSet/>
      <dgm:spPr/>
      <dgm:t>
        <a:bodyPr/>
        <a:lstStyle/>
        <a:p>
          <a:endParaRPr lang="en-US"/>
        </a:p>
      </dgm:t>
    </dgm:pt>
    <dgm:pt modelId="{4D4AD55B-1379-4B70-AAEA-E60A55E8A405}" type="sibTrans" cxnId="{C4F8AE64-6A82-4A92-8003-26611BA0CBEA}">
      <dgm:prSet/>
      <dgm:spPr/>
      <dgm:t>
        <a:bodyPr/>
        <a:lstStyle/>
        <a:p>
          <a:endParaRPr lang="en-US"/>
        </a:p>
      </dgm:t>
    </dgm:pt>
    <dgm:pt modelId="{A453E0ED-6044-40AF-AC00-2625B737B63F}">
      <dgm:prSet/>
      <dgm:spPr/>
      <dgm:t>
        <a:bodyPr/>
        <a:lstStyle/>
        <a:p>
          <a:r>
            <a:rPr lang="en-US"/>
            <a:t>Collaborative: Ability to work with other departments and stakeholders to achieve common goals.</a:t>
          </a:r>
        </a:p>
      </dgm:t>
    </dgm:pt>
    <dgm:pt modelId="{5187CEC8-ED9F-4C08-BBC7-342842B1418F}" type="parTrans" cxnId="{A54F0ECB-00E6-41C5-A04E-A32BFB7C4DAB}">
      <dgm:prSet/>
      <dgm:spPr/>
      <dgm:t>
        <a:bodyPr/>
        <a:lstStyle/>
        <a:p>
          <a:endParaRPr lang="en-US"/>
        </a:p>
      </dgm:t>
    </dgm:pt>
    <dgm:pt modelId="{B75A32C0-903D-42E4-B63F-7EB18C19367C}" type="sibTrans" cxnId="{A54F0ECB-00E6-41C5-A04E-A32BFB7C4DAB}">
      <dgm:prSet/>
      <dgm:spPr/>
      <dgm:t>
        <a:bodyPr/>
        <a:lstStyle/>
        <a:p>
          <a:endParaRPr lang="en-US"/>
        </a:p>
      </dgm:t>
    </dgm:pt>
    <dgm:pt modelId="{AD088345-5DA0-45BF-884C-5BDCA3600F42}">
      <dgm:prSet/>
      <dgm:spPr/>
      <dgm:t>
        <a:bodyPr/>
        <a:lstStyle/>
        <a:p>
          <a:r>
            <a:rPr lang="en-US" dirty="0"/>
            <a:t>Detail-oriented: Strong attention to detail and the ability to identify and analyze cost data accurately.</a:t>
          </a:r>
        </a:p>
      </dgm:t>
    </dgm:pt>
    <dgm:pt modelId="{10B4793D-D623-45CA-A214-355314F06B22}" type="parTrans" cxnId="{D80BD0DA-924F-44C6-8D81-7F78739CC2CD}">
      <dgm:prSet/>
      <dgm:spPr/>
      <dgm:t>
        <a:bodyPr/>
        <a:lstStyle/>
        <a:p>
          <a:endParaRPr lang="en-US"/>
        </a:p>
      </dgm:t>
    </dgm:pt>
    <dgm:pt modelId="{937FF5A4-9FFE-4EF3-9055-12048B6D9211}" type="sibTrans" cxnId="{D80BD0DA-924F-44C6-8D81-7F78739CC2CD}">
      <dgm:prSet/>
      <dgm:spPr/>
      <dgm:t>
        <a:bodyPr/>
        <a:lstStyle/>
        <a:p>
          <a:endParaRPr lang="en-US"/>
        </a:p>
      </dgm:t>
    </dgm:pt>
    <dgm:pt modelId="{D009EC9C-0BF7-4F9E-AEDB-447F7F0EE0B2}">
      <dgm:prSet/>
      <dgm:spPr/>
      <dgm:t>
        <a:bodyPr/>
        <a:lstStyle/>
        <a:p>
          <a:r>
            <a:rPr lang="en-US"/>
            <a:t>Adaptable: Willingness to adjust strategies and approaches as needed to achieve the desired results.</a:t>
          </a:r>
        </a:p>
      </dgm:t>
    </dgm:pt>
    <dgm:pt modelId="{36FD96DC-73B8-45FA-8851-6A1290E30FAD}" type="parTrans" cxnId="{66B512B9-D40F-4280-94ED-9C1DFC7929EA}">
      <dgm:prSet/>
      <dgm:spPr/>
      <dgm:t>
        <a:bodyPr/>
        <a:lstStyle/>
        <a:p>
          <a:endParaRPr lang="en-US"/>
        </a:p>
      </dgm:t>
    </dgm:pt>
    <dgm:pt modelId="{492D2A68-F678-4A29-937F-AEDE6266034F}" type="sibTrans" cxnId="{66B512B9-D40F-4280-94ED-9C1DFC7929EA}">
      <dgm:prSet/>
      <dgm:spPr/>
      <dgm:t>
        <a:bodyPr/>
        <a:lstStyle/>
        <a:p>
          <a:endParaRPr lang="en-US"/>
        </a:p>
      </dgm:t>
    </dgm:pt>
    <dgm:pt modelId="{A3189D5B-2CE1-4735-B9EA-ABC68F4E9152}">
      <dgm:prSet/>
      <dgm:spPr/>
      <dgm:t>
        <a:bodyPr/>
        <a:lstStyle/>
        <a:p>
          <a:r>
            <a:rPr lang="en-US" dirty="0"/>
            <a:t>(Job description and person specification adapted from "Cost Reduction Analyst Job Description," </a:t>
          </a:r>
          <a:r>
            <a:rPr lang="en-US" dirty="0" err="1"/>
            <a:t>Betterteam</a:t>
          </a:r>
          <a:r>
            <a:rPr lang="en-US" dirty="0"/>
            <a:t>,)</a:t>
          </a:r>
        </a:p>
      </dgm:t>
    </dgm:pt>
    <dgm:pt modelId="{48560DF8-8C9B-4814-97BD-55ED5DF2BC9D}" type="parTrans" cxnId="{AB894ABB-94ED-4BAA-8AED-8C7A1E9EA402}">
      <dgm:prSet/>
      <dgm:spPr/>
      <dgm:t>
        <a:bodyPr/>
        <a:lstStyle/>
        <a:p>
          <a:endParaRPr lang="en-US"/>
        </a:p>
      </dgm:t>
    </dgm:pt>
    <dgm:pt modelId="{76662E61-9417-4E44-B83E-319D9A9B4BF1}" type="sibTrans" cxnId="{AB894ABB-94ED-4BAA-8AED-8C7A1E9EA402}">
      <dgm:prSet/>
      <dgm:spPr/>
      <dgm:t>
        <a:bodyPr/>
        <a:lstStyle/>
        <a:p>
          <a:endParaRPr lang="en-US"/>
        </a:p>
      </dgm:t>
    </dgm:pt>
    <dgm:pt modelId="{8F058024-F8F7-40F4-AD89-A99C55048EB1}">
      <dgm:prSet/>
      <dgm:spPr/>
      <dgm:t>
        <a:bodyPr/>
        <a:lstStyle/>
        <a:p>
          <a:r>
            <a:rPr lang="en-US" b="0" i="0" dirty="0"/>
            <a:t>Proven experience in cost reduction, preferably in a similar industry</a:t>
          </a:r>
          <a:endParaRPr lang="en-IN" b="0" i="0" dirty="0"/>
        </a:p>
      </dgm:t>
    </dgm:pt>
    <dgm:pt modelId="{9D1F5A15-198A-4D8C-94F0-29DF8B1E9BEF}" type="parTrans" cxnId="{B23E2EF9-F126-4CBE-821B-FDE41ED5AFE9}">
      <dgm:prSet/>
      <dgm:spPr/>
      <dgm:t>
        <a:bodyPr/>
        <a:lstStyle/>
        <a:p>
          <a:endParaRPr lang="en-IN"/>
        </a:p>
      </dgm:t>
    </dgm:pt>
    <dgm:pt modelId="{778057FE-F3EC-4529-8E06-25A5C8325C7B}" type="sibTrans" cxnId="{B23E2EF9-F126-4CBE-821B-FDE41ED5AFE9}">
      <dgm:prSet/>
      <dgm:spPr/>
      <dgm:t>
        <a:bodyPr/>
        <a:lstStyle/>
        <a:p>
          <a:endParaRPr lang="en-IN"/>
        </a:p>
      </dgm:t>
    </dgm:pt>
    <dgm:pt modelId="{C5649159-A9FA-4186-B4AB-11E6A55D2B2B}">
      <dgm:prSet/>
      <dgm:spPr/>
      <dgm:t>
        <a:bodyPr/>
        <a:lstStyle/>
        <a:p>
          <a:r>
            <a:rPr lang="en-US" b="0" i="0" dirty="0"/>
            <a:t>Outstanding problem solving and analytical skills</a:t>
          </a:r>
          <a:endParaRPr lang="en-IN" b="0" i="0" dirty="0"/>
        </a:p>
      </dgm:t>
    </dgm:pt>
    <dgm:pt modelId="{2BC37888-B06B-4F78-9456-E5A19E197BAD}" type="parTrans" cxnId="{15D722F7-4250-4FEF-AF81-B53B7E057178}">
      <dgm:prSet/>
      <dgm:spPr/>
      <dgm:t>
        <a:bodyPr/>
        <a:lstStyle/>
        <a:p>
          <a:endParaRPr lang="en-IN"/>
        </a:p>
      </dgm:t>
    </dgm:pt>
    <dgm:pt modelId="{ED7CBE90-5DEA-4959-8D75-5852314B8AFA}" type="sibTrans" cxnId="{15D722F7-4250-4FEF-AF81-B53B7E057178}">
      <dgm:prSet/>
      <dgm:spPr/>
      <dgm:t>
        <a:bodyPr/>
        <a:lstStyle/>
        <a:p>
          <a:endParaRPr lang="en-IN"/>
        </a:p>
      </dgm:t>
    </dgm:pt>
    <dgm:pt modelId="{A32BCAB4-DDE4-409D-94CD-02722C5AE7A5}">
      <dgm:prSet/>
      <dgm:spPr/>
      <dgm:t>
        <a:bodyPr/>
        <a:lstStyle/>
        <a:p>
          <a:r>
            <a:rPr lang="en-US" b="0" i="0" dirty="0"/>
            <a:t>Skills good communication and communication</a:t>
          </a:r>
          <a:endParaRPr lang="en-IN" b="0" i="0" dirty="0"/>
        </a:p>
      </dgm:t>
    </dgm:pt>
    <dgm:pt modelId="{C8C98766-C83F-4F7D-B52F-0CBAB18928A0}" type="parTrans" cxnId="{ECB55DD3-B83F-45A9-9328-195078B4BE38}">
      <dgm:prSet/>
      <dgm:spPr/>
      <dgm:t>
        <a:bodyPr/>
        <a:lstStyle/>
        <a:p>
          <a:endParaRPr lang="en-IN"/>
        </a:p>
      </dgm:t>
    </dgm:pt>
    <dgm:pt modelId="{42B2B319-24CC-436C-BC73-DDD4EC32662D}" type="sibTrans" cxnId="{ECB55DD3-B83F-45A9-9328-195078B4BE38}">
      <dgm:prSet/>
      <dgm:spPr/>
      <dgm:t>
        <a:bodyPr/>
        <a:lstStyle/>
        <a:p>
          <a:endParaRPr lang="en-IN"/>
        </a:p>
      </dgm:t>
    </dgm:pt>
    <dgm:pt modelId="{8AF74D8C-0AAF-427D-A1BF-D9D6227F4FA2}">
      <dgm:prSet/>
      <dgm:spPr/>
      <dgm:t>
        <a:bodyPr/>
        <a:lstStyle/>
        <a:p>
          <a:r>
            <a:rPr lang="en-US" b="0" i="0" dirty="0"/>
            <a:t>Ability to work independently and in a team</a:t>
          </a:r>
          <a:endParaRPr lang="en-IN" b="0" i="0" dirty="0"/>
        </a:p>
      </dgm:t>
    </dgm:pt>
    <dgm:pt modelId="{66F4E907-0B03-4537-9E86-F6BB4DBE560C}" type="parTrans" cxnId="{20829944-B7BC-4126-87E5-972E03E27673}">
      <dgm:prSet/>
      <dgm:spPr/>
      <dgm:t>
        <a:bodyPr/>
        <a:lstStyle/>
        <a:p>
          <a:endParaRPr lang="en-IN"/>
        </a:p>
      </dgm:t>
    </dgm:pt>
    <dgm:pt modelId="{594CD48F-C752-4944-877E-456DD9671560}" type="sibTrans" cxnId="{20829944-B7BC-4126-87E5-972E03E27673}">
      <dgm:prSet/>
      <dgm:spPr/>
      <dgm:t>
        <a:bodyPr/>
        <a:lstStyle/>
        <a:p>
          <a:endParaRPr lang="en-IN"/>
        </a:p>
      </dgm:t>
    </dgm:pt>
    <dgm:pt modelId="{93881CFB-23C6-4FD1-B85D-F5A6BCAD964B}" type="pres">
      <dgm:prSet presAssocID="{F03DB50C-3E67-4FCE-BAB1-2FE140709073}" presName="linear" presStyleCnt="0">
        <dgm:presLayoutVars>
          <dgm:animLvl val="lvl"/>
          <dgm:resizeHandles val="exact"/>
        </dgm:presLayoutVars>
      </dgm:prSet>
      <dgm:spPr/>
    </dgm:pt>
    <dgm:pt modelId="{D94C81CB-D298-456B-8A8C-04738A57BF9E}" type="pres">
      <dgm:prSet presAssocID="{B586B8C9-3AED-478E-B2E3-F2FF315C6055}" presName="parentText" presStyleLbl="node1" presStyleIdx="0" presStyleCnt="2">
        <dgm:presLayoutVars>
          <dgm:chMax val="0"/>
          <dgm:bulletEnabled val="1"/>
        </dgm:presLayoutVars>
      </dgm:prSet>
      <dgm:spPr/>
    </dgm:pt>
    <dgm:pt modelId="{49DF446A-35A1-4E35-9DFE-2570A3E06148}" type="pres">
      <dgm:prSet presAssocID="{B586B8C9-3AED-478E-B2E3-F2FF315C6055}" presName="childText" presStyleLbl="revTx" presStyleIdx="0" presStyleCnt="2">
        <dgm:presLayoutVars>
          <dgm:bulletEnabled val="1"/>
        </dgm:presLayoutVars>
      </dgm:prSet>
      <dgm:spPr/>
    </dgm:pt>
    <dgm:pt modelId="{62A9B73B-D6F4-48EE-B3B3-CD87308DEF9F}" type="pres">
      <dgm:prSet presAssocID="{BB605253-12A6-41F1-96FA-63EC5ADE2908}" presName="parentText" presStyleLbl="node1" presStyleIdx="1" presStyleCnt="2">
        <dgm:presLayoutVars>
          <dgm:chMax val="0"/>
          <dgm:bulletEnabled val="1"/>
        </dgm:presLayoutVars>
      </dgm:prSet>
      <dgm:spPr/>
    </dgm:pt>
    <dgm:pt modelId="{AE6C9721-386D-4183-A2C6-6A098DBE34EC}" type="pres">
      <dgm:prSet presAssocID="{BB605253-12A6-41F1-96FA-63EC5ADE2908}" presName="childText" presStyleLbl="revTx" presStyleIdx="1" presStyleCnt="2">
        <dgm:presLayoutVars>
          <dgm:bulletEnabled val="1"/>
        </dgm:presLayoutVars>
      </dgm:prSet>
      <dgm:spPr/>
    </dgm:pt>
  </dgm:ptLst>
  <dgm:cxnLst>
    <dgm:cxn modelId="{9FDC7000-A466-4C49-96C3-8E259922EAA0}" type="presOf" srcId="{A453E0ED-6044-40AF-AC00-2625B737B63F}" destId="{AE6C9721-386D-4183-A2C6-6A098DBE34EC}" srcOrd="0" destOrd="3" presId="urn:microsoft.com/office/officeart/2005/8/layout/vList2"/>
    <dgm:cxn modelId="{DA8D1807-3C2F-499C-9A87-B3B07DCA89E2}" type="presOf" srcId="{A32BCAB4-DDE4-409D-94CD-02722C5AE7A5}" destId="{49DF446A-35A1-4E35-9DFE-2570A3E06148}" srcOrd="0" destOrd="3" presId="urn:microsoft.com/office/officeart/2005/8/layout/vList2"/>
    <dgm:cxn modelId="{584F7E08-2CD1-4840-B0AD-EB1510F1E9DD}" type="presOf" srcId="{A3189D5B-2CE1-4735-B9EA-ABC68F4E9152}" destId="{AE6C9721-386D-4183-A2C6-6A098DBE34EC}" srcOrd="0" destOrd="6" presId="urn:microsoft.com/office/officeart/2005/8/layout/vList2"/>
    <dgm:cxn modelId="{09B04309-F577-4C03-AC11-03663526BF2E}" type="presOf" srcId="{D009EC9C-0BF7-4F9E-AEDB-447F7F0EE0B2}" destId="{AE6C9721-386D-4183-A2C6-6A098DBE34EC}" srcOrd="0" destOrd="5" presId="urn:microsoft.com/office/officeart/2005/8/layout/vList2"/>
    <dgm:cxn modelId="{3D73F821-B960-479E-A57F-4847339AFA2D}" srcId="{F03DB50C-3E67-4FCE-BAB1-2FE140709073}" destId="{B586B8C9-3AED-478E-B2E3-F2FF315C6055}" srcOrd="0" destOrd="0" parTransId="{DAD6F8FC-C2F6-4898-AD12-102D1FAA3B2B}" sibTransId="{4DA5C334-74AE-4FCC-B197-A7143FF57C00}"/>
    <dgm:cxn modelId="{20829944-B7BC-4126-87E5-972E03E27673}" srcId="{B586B8C9-3AED-478E-B2E3-F2FF315C6055}" destId="{8AF74D8C-0AAF-427D-A1BF-D9D6227F4FA2}" srcOrd="4" destOrd="0" parTransId="{66F4E907-0B03-4537-9E86-F6BB4DBE560C}" sibTransId="{594CD48F-C752-4944-877E-456DD9671560}"/>
    <dgm:cxn modelId="{C4F8AE64-6A82-4A92-8003-26611BA0CBEA}" srcId="{BB605253-12A6-41F1-96FA-63EC5ADE2908}" destId="{B79CAF2D-FCF5-4DCE-8812-714E0461C889}" srcOrd="2" destOrd="0" parTransId="{96FBE946-6470-46B0-935E-4FC576EECB76}" sibTransId="{4D4AD55B-1379-4B70-AAEA-E60A55E8A405}"/>
    <dgm:cxn modelId="{9AD2AC45-E68C-4D43-9FD0-3097E1FF0F95}" type="presOf" srcId="{F03DB50C-3E67-4FCE-BAB1-2FE140709073}" destId="{93881CFB-23C6-4FD1-B85D-F5A6BCAD964B}" srcOrd="0" destOrd="0" presId="urn:microsoft.com/office/officeart/2005/8/layout/vList2"/>
    <dgm:cxn modelId="{99474846-87B1-411E-AA2F-6F74279AB984}" srcId="{BB605253-12A6-41F1-96FA-63EC5ADE2908}" destId="{4E4A3A9E-B821-4E9D-ACE3-509177EAC02D}" srcOrd="1" destOrd="0" parTransId="{FE857CBE-84D8-458B-BBA5-3D10524AF93E}" sibTransId="{CC278604-EFF8-409E-AE42-E087643CBE41}"/>
    <dgm:cxn modelId="{01F25170-EE36-4584-93D8-1B2832583D8F}" type="presOf" srcId="{8F058024-F8F7-40F4-AD89-A99C55048EB1}" destId="{49DF446A-35A1-4E35-9DFE-2570A3E06148}" srcOrd="0" destOrd="1" presId="urn:microsoft.com/office/officeart/2005/8/layout/vList2"/>
    <dgm:cxn modelId="{CEBC8B72-B471-40B3-BC9E-96FB807687B8}" type="presOf" srcId="{B586B8C9-3AED-478E-B2E3-F2FF315C6055}" destId="{D94C81CB-D298-456B-8A8C-04738A57BF9E}" srcOrd="0" destOrd="0" presId="urn:microsoft.com/office/officeart/2005/8/layout/vList2"/>
    <dgm:cxn modelId="{1A062874-25FE-4134-9517-D8D56E40B8F6}" type="presOf" srcId="{BB605253-12A6-41F1-96FA-63EC5ADE2908}" destId="{62A9B73B-D6F4-48EE-B3B3-CD87308DEF9F}" srcOrd="0" destOrd="0" presId="urn:microsoft.com/office/officeart/2005/8/layout/vList2"/>
    <dgm:cxn modelId="{70D97F59-7E93-4EF0-A3F5-EF8AF81E4350}" type="presOf" srcId="{8AF74D8C-0AAF-427D-A1BF-D9D6227F4FA2}" destId="{49DF446A-35A1-4E35-9DFE-2570A3E06148}" srcOrd="0" destOrd="4" presId="urn:microsoft.com/office/officeart/2005/8/layout/vList2"/>
    <dgm:cxn modelId="{91BEF59D-2F0B-46C5-8165-0F81B0AEBEE8}" srcId="{F03DB50C-3E67-4FCE-BAB1-2FE140709073}" destId="{BB605253-12A6-41F1-96FA-63EC5ADE2908}" srcOrd="1" destOrd="0" parTransId="{8A955A26-2857-4B18-BAAA-38CDF4AAF694}" sibTransId="{4DCE461C-0FE0-46FF-8AD8-8031B036CF48}"/>
    <dgm:cxn modelId="{57FD07A1-2DA0-4035-9F5D-8526D49523BC}" type="presOf" srcId="{A4D48995-0FC4-4339-A0AC-A5C6E7C0E45B}" destId="{49DF446A-35A1-4E35-9DFE-2570A3E06148}" srcOrd="0" destOrd="0" presId="urn:microsoft.com/office/officeart/2005/8/layout/vList2"/>
    <dgm:cxn modelId="{887025A9-2815-41C2-91CD-DEE302F1F872}" type="presOf" srcId="{4E4A3A9E-B821-4E9D-ACE3-509177EAC02D}" destId="{AE6C9721-386D-4183-A2C6-6A098DBE34EC}" srcOrd="0" destOrd="1" presId="urn:microsoft.com/office/officeart/2005/8/layout/vList2"/>
    <dgm:cxn modelId="{66B512B9-D40F-4280-94ED-9C1DFC7929EA}" srcId="{BB605253-12A6-41F1-96FA-63EC5ADE2908}" destId="{D009EC9C-0BF7-4F9E-AEDB-447F7F0EE0B2}" srcOrd="5" destOrd="0" parTransId="{36FD96DC-73B8-45FA-8851-6A1290E30FAD}" sibTransId="{492D2A68-F678-4A29-937F-AEDE6266034F}"/>
    <dgm:cxn modelId="{AB894ABB-94ED-4BAA-8AED-8C7A1E9EA402}" srcId="{BB605253-12A6-41F1-96FA-63EC5ADE2908}" destId="{A3189D5B-2CE1-4735-B9EA-ABC68F4E9152}" srcOrd="6" destOrd="0" parTransId="{48560DF8-8C9B-4814-97BD-55ED5DF2BC9D}" sibTransId="{76662E61-9417-4E44-B83E-319D9A9B4BF1}"/>
    <dgm:cxn modelId="{A54F0ECB-00E6-41C5-A04E-A32BFB7C4DAB}" srcId="{BB605253-12A6-41F1-96FA-63EC5ADE2908}" destId="{A453E0ED-6044-40AF-AC00-2625B737B63F}" srcOrd="3" destOrd="0" parTransId="{5187CEC8-ED9F-4C08-BBC7-342842B1418F}" sibTransId="{B75A32C0-903D-42E4-B63F-7EB18C19367C}"/>
    <dgm:cxn modelId="{7DA4A6CD-EDD3-438E-A3DD-9A39FD66A4CE}" srcId="{BB605253-12A6-41F1-96FA-63EC5ADE2908}" destId="{10AD5546-2D49-419C-B6F6-9D6D8DE54BD1}" srcOrd="0" destOrd="0" parTransId="{77A819AF-7866-4BB1-B651-D8F6E833A73A}" sibTransId="{3B80C3FB-4F37-4944-9DAF-0A1937127D42}"/>
    <dgm:cxn modelId="{3B35E6D2-EE42-4BE5-9E6D-2EE00E789BBB}" type="presOf" srcId="{10AD5546-2D49-419C-B6F6-9D6D8DE54BD1}" destId="{AE6C9721-386D-4183-A2C6-6A098DBE34EC}" srcOrd="0" destOrd="0" presId="urn:microsoft.com/office/officeart/2005/8/layout/vList2"/>
    <dgm:cxn modelId="{ECB55DD3-B83F-45A9-9328-195078B4BE38}" srcId="{B586B8C9-3AED-478E-B2E3-F2FF315C6055}" destId="{A32BCAB4-DDE4-409D-94CD-02722C5AE7A5}" srcOrd="3" destOrd="0" parTransId="{C8C98766-C83F-4F7D-B52F-0CBAB18928A0}" sibTransId="{42B2B319-24CC-436C-BC73-DDD4EC32662D}"/>
    <dgm:cxn modelId="{17615FDA-70FD-4387-BCCB-816970B76E89}" type="presOf" srcId="{C5649159-A9FA-4186-B4AB-11E6A55D2B2B}" destId="{49DF446A-35A1-4E35-9DFE-2570A3E06148}" srcOrd="0" destOrd="2" presId="urn:microsoft.com/office/officeart/2005/8/layout/vList2"/>
    <dgm:cxn modelId="{D80BD0DA-924F-44C6-8D81-7F78739CC2CD}" srcId="{BB605253-12A6-41F1-96FA-63EC5ADE2908}" destId="{AD088345-5DA0-45BF-884C-5BDCA3600F42}" srcOrd="4" destOrd="0" parTransId="{10B4793D-D623-45CA-A214-355314F06B22}" sibTransId="{937FF5A4-9FFE-4EF3-9055-12048B6D9211}"/>
    <dgm:cxn modelId="{3411FCDC-77E5-4D8B-A691-F3C881FCA617}" type="presOf" srcId="{AD088345-5DA0-45BF-884C-5BDCA3600F42}" destId="{AE6C9721-386D-4183-A2C6-6A098DBE34EC}" srcOrd="0" destOrd="4" presId="urn:microsoft.com/office/officeart/2005/8/layout/vList2"/>
    <dgm:cxn modelId="{A85F55E2-F9B6-400A-9DD9-A5B988E20AC2}" type="presOf" srcId="{B79CAF2D-FCF5-4DCE-8812-714E0461C889}" destId="{AE6C9721-386D-4183-A2C6-6A098DBE34EC}" srcOrd="0" destOrd="2" presId="urn:microsoft.com/office/officeart/2005/8/layout/vList2"/>
    <dgm:cxn modelId="{BDB44CED-00D3-43AC-AF64-3355365A2747}" srcId="{B586B8C9-3AED-478E-B2E3-F2FF315C6055}" destId="{A4D48995-0FC4-4339-A0AC-A5C6E7C0E45B}" srcOrd="0" destOrd="0" parTransId="{25334A67-E3F7-4E5D-B2BC-ADD9F3269FF5}" sibTransId="{B55FAA5B-629E-4EFA-9A8E-55144008CF8C}"/>
    <dgm:cxn modelId="{15D722F7-4250-4FEF-AF81-B53B7E057178}" srcId="{B586B8C9-3AED-478E-B2E3-F2FF315C6055}" destId="{C5649159-A9FA-4186-B4AB-11E6A55D2B2B}" srcOrd="2" destOrd="0" parTransId="{2BC37888-B06B-4F78-9456-E5A19E197BAD}" sibTransId="{ED7CBE90-5DEA-4959-8D75-5852314B8AFA}"/>
    <dgm:cxn modelId="{B23E2EF9-F126-4CBE-821B-FDE41ED5AFE9}" srcId="{B586B8C9-3AED-478E-B2E3-F2FF315C6055}" destId="{8F058024-F8F7-40F4-AD89-A99C55048EB1}" srcOrd="1" destOrd="0" parTransId="{9D1F5A15-198A-4D8C-94F0-29DF8B1E9BEF}" sibTransId="{778057FE-F3EC-4529-8E06-25A5C8325C7B}"/>
    <dgm:cxn modelId="{A73C693C-8D2A-4E6C-A720-DE29BA093A74}" type="presParOf" srcId="{93881CFB-23C6-4FD1-B85D-F5A6BCAD964B}" destId="{D94C81CB-D298-456B-8A8C-04738A57BF9E}" srcOrd="0" destOrd="0" presId="urn:microsoft.com/office/officeart/2005/8/layout/vList2"/>
    <dgm:cxn modelId="{9E38111F-C90E-460F-86B7-20EFD9D68023}" type="presParOf" srcId="{93881CFB-23C6-4FD1-B85D-F5A6BCAD964B}" destId="{49DF446A-35A1-4E35-9DFE-2570A3E06148}" srcOrd="1" destOrd="0" presId="urn:microsoft.com/office/officeart/2005/8/layout/vList2"/>
    <dgm:cxn modelId="{E969002E-E1E6-4E5A-8A54-941F33BA5E7C}" type="presParOf" srcId="{93881CFB-23C6-4FD1-B85D-F5A6BCAD964B}" destId="{62A9B73B-D6F4-48EE-B3B3-CD87308DEF9F}" srcOrd="2" destOrd="0" presId="urn:microsoft.com/office/officeart/2005/8/layout/vList2"/>
    <dgm:cxn modelId="{A0CE5ACF-3F72-4CD0-88CB-211FBA90B9FB}" type="presParOf" srcId="{93881CFB-23C6-4FD1-B85D-F5A6BCAD964B}" destId="{AE6C9721-386D-4183-A2C6-6A098DBE34EC}"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9DA8F5-6443-4515-9FE4-0161B9B528D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773FC5E-D865-4997-A8FE-F0203F32E44C}">
      <dgm:prSet custT="1"/>
      <dgm:spPr/>
      <dgm:t>
        <a:bodyPr/>
        <a:lstStyle/>
        <a:p>
          <a:pPr>
            <a:lnSpc>
              <a:spcPct val="100000"/>
            </a:lnSpc>
          </a:pPr>
          <a:r>
            <a:rPr lang="en-IN" sz="2000" dirty="0">
              <a:latin typeface="Arial" panose="020B0604020202020204" pitchFamily="34" charset="0"/>
              <a:cs typeface="Arial" panose="020B0604020202020204" pitchFamily="34" charset="0"/>
            </a:rPr>
            <a:t>How have you used data analysis to improve business operations or decision-making? Can you give an example of a project where you analysed data and used the insights to drive improvements? ( Maheshwari 2023, p. 85)</a:t>
          </a:r>
          <a:endParaRPr lang="en-US" sz="2000" dirty="0">
            <a:latin typeface="Arial" panose="020B0604020202020204" pitchFamily="34" charset="0"/>
            <a:cs typeface="Arial" panose="020B0604020202020204" pitchFamily="34" charset="0"/>
          </a:endParaRPr>
        </a:p>
      </dgm:t>
    </dgm:pt>
    <dgm:pt modelId="{A05B25FE-11ED-4570-BDAC-DA06842428E1}" type="parTrans" cxnId="{8A193D4E-0FF1-41F1-9BE0-125D4094EF52}">
      <dgm:prSet/>
      <dgm:spPr/>
      <dgm:t>
        <a:bodyPr/>
        <a:lstStyle/>
        <a:p>
          <a:endParaRPr lang="en-US"/>
        </a:p>
      </dgm:t>
    </dgm:pt>
    <dgm:pt modelId="{8F626BAA-D4FE-42DB-8A76-735524983C90}" type="sibTrans" cxnId="{8A193D4E-0FF1-41F1-9BE0-125D4094EF52}">
      <dgm:prSet/>
      <dgm:spPr/>
      <dgm:t>
        <a:bodyPr/>
        <a:lstStyle/>
        <a:p>
          <a:pPr>
            <a:lnSpc>
              <a:spcPct val="100000"/>
            </a:lnSpc>
          </a:pPr>
          <a:endParaRPr lang="en-US"/>
        </a:p>
      </dgm:t>
    </dgm:pt>
    <dgm:pt modelId="{82B0E4FC-FC59-4BFB-B948-8F01F3E92A7B}">
      <dgm:prSet custT="1"/>
      <dgm:spPr/>
      <dgm:t>
        <a:bodyPr/>
        <a:lstStyle/>
        <a:p>
          <a:pPr>
            <a:lnSpc>
              <a:spcPct val="100000"/>
            </a:lnSpc>
          </a:pPr>
          <a:r>
            <a:rPr lang="en-IN" sz="2000" dirty="0">
              <a:latin typeface="Arial" panose="020B0604020202020204" pitchFamily="34" charset="0"/>
              <a:cs typeface="Arial" panose="020B0604020202020204" pitchFamily="34" charset="0"/>
            </a:rPr>
            <a:t>Can you describe your experience with Lean Six Sigma methodologies? Have you implemented Lean Six Sigma projects in the past? What were the results? ( George, 2002, p. 53)</a:t>
          </a:r>
          <a:endParaRPr lang="en-US" sz="2000" dirty="0">
            <a:latin typeface="Arial" panose="020B0604020202020204" pitchFamily="34" charset="0"/>
            <a:cs typeface="Arial" panose="020B0604020202020204" pitchFamily="34" charset="0"/>
          </a:endParaRPr>
        </a:p>
      </dgm:t>
    </dgm:pt>
    <dgm:pt modelId="{6BF1ADA6-8568-4489-96C6-BA9F3B53917C}" type="parTrans" cxnId="{258085ED-C948-4A6E-BD47-A121370A26D2}">
      <dgm:prSet/>
      <dgm:spPr/>
      <dgm:t>
        <a:bodyPr/>
        <a:lstStyle/>
        <a:p>
          <a:endParaRPr lang="en-US"/>
        </a:p>
      </dgm:t>
    </dgm:pt>
    <dgm:pt modelId="{3E9D6724-5C98-408B-B13D-D7552666FF9C}" type="sibTrans" cxnId="{258085ED-C948-4A6E-BD47-A121370A26D2}">
      <dgm:prSet/>
      <dgm:spPr/>
      <dgm:t>
        <a:bodyPr/>
        <a:lstStyle/>
        <a:p>
          <a:pPr>
            <a:lnSpc>
              <a:spcPct val="100000"/>
            </a:lnSpc>
          </a:pPr>
          <a:endParaRPr lang="en-US"/>
        </a:p>
      </dgm:t>
    </dgm:pt>
    <dgm:pt modelId="{03B63B70-2356-4E1F-83BA-CD97D9ECFE9A}">
      <dgm:prSet custT="1"/>
      <dgm:spPr/>
      <dgm:t>
        <a:bodyPr/>
        <a:lstStyle/>
        <a:p>
          <a:pPr>
            <a:lnSpc>
              <a:spcPct val="100000"/>
            </a:lnSpc>
          </a:pPr>
          <a:r>
            <a:rPr lang="en-IN" sz="2000" dirty="0">
              <a:latin typeface="Arial" panose="020B0604020202020204" pitchFamily="34" charset="0"/>
              <a:cs typeface="Arial" panose="020B0604020202020204" pitchFamily="34" charset="0"/>
            </a:rPr>
            <a:t>Can you give an example of a time when you collaborated with a team to improve a process or product? How did you contribute to the team's success, and what were the results? (</a:t>
          </a:r>
          <a:r>
            <a:rPr lang="en-IN" sz="2000" b="0" i="0" dirty="0">
              <a:latin typeface="Arial" panose="020B0604020202020204" pitchFamily="34" charset="0"/>
              <a:cs typeface="Arial" panose="020B0604020202020204" pitchFamily="34" charset="0"/>
            </a:rPr>
            <a:t>Douglas, </a:t>
          </a:r>
          <a:r>
            <a:rPr lang="en-IN" sz="2000" dirty="0">
              <a:latin typeface="Arial" panose="020B0604020202020204" pitchFamily="34" charset="0"/>
              <a:cs typeface="Arial" panose="020B0604020202020204" pitchFamily="34" charset="0"/>
            </a:rPr>
            <a:t>2010, p. 96)</a:t>
          </a:r>
          <a:endParaRPr lang="en-US" sz="2000" dirty="0">
            <a:latin typeface="Arial" panose="020B0604020202020204" pitchFamily="34" charset="0"/>
            <a:cs typeface="Arial" panose="020B0604020202020204" pitchFamily="34" charset="0"/>
          </a:endParaRPr>
        </a:p>
      </dgm:t>
    </dgm:pt>
    <dgm:pt modelId="{83927339-1A2F-4B4F-A408-48B2F6012254}" type="parTrans" cxnId="{DF84A006-15BF-4294-82C0-B69680974513}">
      <dgm:prSet/>
      <dgm:spPr/>
      <dgm:t>
        <a:bodyPr/>
        <a:lstStyle/>
        <a:p>
          <a:endParaRPr lang="en-US"/>
        </a:p>
      </dgm:t>
    </dgm:pt>
    <dgm:pt modelId="{1C3E15E2-9D7C-426B-8A5D-7D0AD464A5A6}" type="sibTrans" cxnId="{DF84A006-15BF-4294-82C0-B69680974513}">
      <dgm:prSet/>
      <dgm:spPr/>
      <dgm:t>
        <a:bodyPr/>
        <a:lstStyle/>
        <a:p>
          <a:endParaRPr lang="en-US"/>
        </a:p>
      </dgm:t>
    </dgm:pt>
    <dgm:pt modelId="{7B3D9FF3-ABBD-412D-8FBA-DCE47106CA6C}" type="pres">
      <dgm:prSet presAssocID="{A59DA8F5-6443-4515-9FE4-0161B9B528DD}" presName="root" presStyleCnt="0">
        <dgm:presLayoutVars>
          <dgm:dir/>
          <dgm:resizeHandles val="exact"/>
        </dgm:presLayoutVars>
      </dgm:prSet>
      <dgm:spPr/>
    </dgm:pt>
    <dgm:pt modelId="{0E308E5A-E0FD-4CA2-9C28-2E726C4D382A}" type="pres">
      <dgm:prSet presAssocID="{A59DA8F5-6443-4515-9FE4-0161B9B528DD}" presName="container" presStyleCnt="0">
        <dgm:presLayoutVars>
          <dgm:dir/>
          <dgm:resizeHandles val="exact"/>
        </dgm:presLayoutVars>
      </dgm:prSet>
      <dgm:spPr/>
    </dgm:pt>
    <dgm:pt modelId="{C0C59820-FFF1-4F6C-976C-7C54FC5CF1D3}" type="pres">
      <dgm:prSet presAssocID="{3773FC5E-D865-4997-A8FE-F0203F32E44C}" presName="compNode" presStyleCnt="0"/>
      <dgm:spPr/>
    </dgm:pt>
    <dgm:pt modelId="{50BE2633-BE6B-48B1-9CE8-CEAD4753D928}" type="pres">
      <dgm:prSet presAssocID="{3773FC5E-D865-4997-A8FE-F0203F32E44C}" presName="iconBgRect" presStyleLbl="bgShp" presStyleIdx="0" presStyleCnt="3"/>
      <dgm:spPr/>
    </dgm:pt>
    <dgm:pt modelId="{A742375A-BD49-4733-94F4-795BCDE02BE7}" type="pres">
      <dgm:prSet presAssocID="{3773FC5E-D865-4997-A8FE-F0203F32E44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tistics"/>
        </a:ext>
      </dgm:extLst>
    </dgm:pt>
    <dgm:pt modelId="{44BDBD3B-698A-42D7-80A9-CD0B2CE975A0}" type="pres">
      <dgm:prSet presAssocID="{3773FC5E-D865-4997-A8FE-F0203F32E44C}" presName="spaceRect" presStyleCnt="0"/>
      <dgm:spPr/>
    </dgm:pt>
    <dgm:pt modelId="{5214C97C-1B66-43D7-8FE9-E28F7F2A7E3A}" type="pres">
      <dgm:prSet presAssocID="{3773FC5E-D865-4997-A8FE-F0203F32E44C}" presName="textRect" presStyleLbl="revTx" presStyleIdx="0" presStyleCnt="3">
        <dgm:presLayoutVars>
          <dgm:chMax val="1"/>
          <dgm:chPref val="1"/>
        </dgm:presLayoutVars>
      </dgm:prSet>
      <dgm:spPr/>
    </dgm:pt>
    <dgm:pt modelId="{A540908C-8212-4981-A46E-333BF0223438}" type="pres">
      <dgm:prSet presAssocID="{8F626BAA-D4FE-42DB-8A76-735524983C90}" presName="sibTrans" presStyleLbl="sibTrans2D1" presStyleIdx="0" presStyleCnt="0"/>
      <dgm:spPr/>
    </dgm:pt>
    <dgm:pt modelId="{3F07301C-0D53-4340-B2FE-48AE00E37CFA}" type="pres">
      <dgm:prSet presAssocID="{82B0E4FC-FC59-4BFB-B948-8F01F3E92A7B}" presName="compNode" presStyleCnt="0"/>
      <dgm:spPr/>
    </dgm:pt>
    <dgm:pt modelId="{A5B6147E-83CC-4E25-A19B-139DCAA424CF}" type="pres">
      <dgm:prSet presAssocID="{82B0E4FC-FC59-4BFB-B948-8F01F3E92A7B}" presName="iconBgRect" presStyleLbl="bgShp" presStyleIdx="1" presStyleCnt="3"/>
      <dgm:spPr/>
    </dgm:pt>
    <dgm:pt modelId="{ED66AD54-68C3-4217-A773-3DF9C610CD23}" type="pres">
      <dgm:prSet presAssocID="{82B0E4FC-FC59-4BFB-B948-8F01F3E92A7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2B992CCE-294C-4179-A8E5-346E42282B27}" type="pres">
      <dgm:prSet presAssocID="{82B0E4FC-FC59-4BFB-B948-8F01F3E92A7B}" presName="spaceRect" presStyleCnt="0"/>
      <dgm:spPr/>
    </dgm:pt>
    <dgm:pt modelId="{88D02232-D23C-4926-89F9-627D4299B2E6}" type="pres">
      <dgm:prSet presAssocID="{82B0E4FC-FC59-4BFB-B948-8F01F3E92A7B}" presName="textRect" presStyleLbl="revTx" presStyleIdx="1" presStyleCnt="3">
        <dgm:presLayoutVars>
          <dgm:chMax val="1"/>
          <dgm:chPref val="1"/>
        </dgm:presLayoutVars>
      </dgm:prSet>
      <dgm:spPr/>
    </dgm:pt>
    <dgm:pt modelId="{D06C1636-21BE-4898-B704-106DD0A3F17C}" type="pres">
      <dgm:prSet presAssocID="{3E9D6724-5C98-408B-B13D-D7552666FF9C}" presName="sibTrans" presStyleLbl="sibTrans2D1" presStyleIdx="0" presStyleCnt="0"/>
      <dgm:spPr/>
    </dgm:pt>
    <dgm:pt modelId="{793A762E-28F5-49F1-9E4A-1CC9DAE37F49}" type="pres">
      <dgm:prSet presAssocID="{03B63B70-2356-4E1F-83BA-CD97D9ECFE9A}" presName="compNode" presStyleCnt="0"/>
      <dgm:spPr/>
    </dgm:pt>
    <dgm:pt modelId="{C26FFBD4-E33A-42F8-8A2E-D36300A420DA}" type="pres">
      <dgm:prSet presAssocID="{03B63B70-2356-4E1F-83BA-CD97D9ECFE9A}" presName="iconBgRect" presStyleLbl="bgShp" presStyleIdx="2" presStyleCnt="3"/>
      <dgm:spPr/>
    </dgm:pt>
    <dgm:pt modelId="{FC1DEBF5-C512-4B86-A449-E8139F4AC660}" type="pres">
      <dgm:prSet presAssocID="{03B63B70-2356-4E1F-83BA-CD97D9ECFE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ard Room"/>
        </a:ext>
      </dgm:extLst>
    </dgm:pt>
    <dgm:pt modelId="{EDB9F0FE-44CD-4D29-9BC0-F7DDFF079845}" type="pres">
      <dgm:prSet presAssocID="{03B63B70-2356-4E1F-83BA-CD97D9ECFE9A}" presName="spaceRect" presStyleCnt="0"/>
      <dgm:spPr/>
    </dgm:pt>
    <dgm:pt modelId="{052B351F-2914-4C71-B010-EC6E3D70A99B}" type="pres">
      <dgm:prSet presAssocID="{03B63B70-2356-4E1F-83BA-CD97D9ECFE9A}" presName="textRect" presStyleLbl="revTx" presStyleIdx="2" presStyleCnt="3">
        <dgm:presLayoutVars>
          <dgm:chMax val="1"/>
          <dgm:chPref val="1"/>
        </dgm:presLayoutVars>
      </dgm:prSet>
      <dgm:spPr/>
    </dgm:pt>
  </dgm:ptLst>
  <dgm:cxnLst>
    <dgm:cxn modelId="{DF84A006-15BF-4294-82C0-B69680974513}" srcId="{A59DA8F5-6443-4515-9FE4-0161B9B528DD}" destId="{03B63B70-2356-4E1F-83BA-CD97D9ECFE9A}" srcOrd="2" destOrd="0" parTransId="{83927339-1A2F-4B4F-A408-48B2F6012254}" sibTransId="{1C3E15E2-9D7C-426B-8A5D-7D0AD464A5A6}"/>
    <dgm:cxn modelId="{7524F01D-DD10-4B50-BC22-9209C0B51AA1}" type="presOf" srcId="{3E9D6724-5C98-408B-B13D-D7552666FF9C}" destId="{D06C1636-21BE-4898-B704-106DD0A3F17C}" srcOrd="0" destOrd="0" presId="urn:microsoft.com/office/officeart/2018/2/layout/IconCircleList"/>
    <dgm:cxn modelId="{17D57E25-7B7C-4E8E-BA85-A72193380D6B}" type="presOf" srcId="{82B0E4FC-FC59-4BFB-B948-8F01F3E92A7B}" destId="{88D02232-D23C-4926-89F9-627D4299B2E6}" srcOrd="0" destOrd="0" presId="urn:microsoft.com/office/officeart/2018/2/layout/IconCircleList"/>
    <dgm:cxn modelId="{C6445227-3F58-4681-AD79-0BA6E346AEC0}" type="presOf" srcId="{8F626BAA-D4FE-42DB-8A76-735524983C90}" destId="{A540908C-8212-4981-A46E-333BF0223438}" srcOrd="0" destOrd="0" presId="urn:microsoft.com/office/officeart/2018/2/layout/IconCircleList"/>
    <dgm:cxn modelId="{FC23BC49-059A-4D8C-AEB1-DFD2B7A8C621}" type="presOf" srcId="{A59DA8F5-6443-4515-9FE4-0161B9B528DD}" destId="{7B3D9FF3-ABBD-412D-8FBA-DCE47106CA6C}" srcOrd="0" destOrd="0" presId="urn:microsoft.com/office/officeart/2018/2/layout/IconCircleList"/>
    <dgm:cxn modelId="{8A193D4E-0FF1-41F1-9BE0-125D4094EF52}" srcId="{A59DA8F5-6443-4515-9FE4-0161B9B528DD}" destId="{3773FC5E-D865-4997-A8FE-F0203F32E44C}" srcOrd="0" destOrd="0" parTransId="{A05B25FE-11ED-4570-BDAC-DA06842428E1}" sibTransId="{8F626BAA-D4FE-42DB-8A76-735524983C90}"/>
    <dgm:cxn modelId="{E37EAC86-BF8C-49F2-ADF4-ED5B03D67538}" type="presOf" srcId="{3773FC5E-D865-4997-A8FE-F0203F32E44C}" destId="{5214C97C-1B66-43D7-8FE9-E28F7F2A7E3A}" srcOrd="0" destOrd="0" presId="urn:microsoft.com/office/officeart/2018/2/layout/IconCircleList"/>
    <dgm:cxn modelId="{258085ED-C948-4A6E-BD47-A121370A26D2}" srcId="{A59DA8F5-6443-4515-9FE4-0161B9B528DD}" destId="{82B0E4FC-FC59-4BFB-B948-8F01F3E92A7B}" srcOrd="1" destOrd="0" parTransId="{6BF1ADA6-8568-4489-96C6-BA9F3B53917C}" sibTransId="{3E9D6724-5C98-408B-B13D-D7552666FF9C}"/>
    <dgm:cxn modelId="{4DD327F9-2095-4396-A1F1-40C94CF13D88}" type="presOf" srcId="{03B63B70-2356-4E1F-83BA-CD97D9ECFE9A}" destId="{052B351F-2914-4C71-B010-EC6E3D70A99B}" srcOrd="0" destOrd="0" presId="urn:microsoft.com/office/officeart/2018/2/layout/IconCircleList"/>
    <dgm:cxn modelId="{4BD52DEE-6F57-41D8-A952-F1AF9A94CB06}" type="presParOf" srcId="{7B3D9FF3-ABBD-412D-8FBA-DCE47106CA6C}" destId="{0E308E5A-E0FD-4CA2-9C28-2E726C4D382A}" srcOrd="0" destOrd="0" presId="urn:microsoft.com/office/officeart/2018/2/layout/IconCircleList"/>
    <dgm:cxn modelId="{3391CDED-C71F-4898-9DF7-08096CEEE29C}" type="presParOf" srcId="{0E308E5A-E0FD-4CA2-9C28-2E726C4D382A}" destId="{C0C59820-FFF1-4F6C-976C-7C54FC5CF1D3}" srcOrd="0" destOrd="0" presId="urn:microsoft.com/office/officeart/2018/2/layout/IconCircleList"/>
    <dgm:cxn modelId="{BFB8A549-03D4-4AD6-A826-D479409D6040}" type="presParOf" srcId="{C0C59820-FFF1-4F6C-976C-7C54FC5CF1D3}" destId="{50BE2633-BE6B-48B1-9CE8-CEAD4753D928}" srcOrd="0" destOrd="0" presId="urn:microsoft.com/office/officeart/2018/2/layout/IconCircleList"/>
    <dgm:cxn modelId="{19BE0147-BFCD-45AF-AF71-5BAE7A422A6C}" type="presParOf" srcId="{C0C59820-FFF1-4F6C-976C-7C54FC5CF1D3}" destId="{A742375A-BD49-4733-94F4-795BCDE02BE7}" srcOrd="1" destOrd="0" presId="urn:microsoft.com/office/officeart/2018/2/layout/IconCircleList"/>
    <dgm:cxn modelId="{AA6E0206-C5C0-4E2D-A2FC-59D1EDCB23E6}" type="presParOf" srcId="{C0C59820-FFF1-4F6C-976C-7C54FC5CF1D3}" destId="{44BDBD3B-698A-42D7-80A9-CD0B2CE975A0}" srcOrd="2" destOrd="0" presId="urn:microsoft.com/office/officeart/2018/2/layout/IconCircleList"/>
    <dgm:cxn modelId="{44A8187E-6368-4943-B91E-DE1032DAF20C}" type="presParOf" srcId="{C0C59820-FFF1-4F6C-976C-7C54FC5CF1D3}" destId="{5214C97C-1B66-43D7-8FE9-E28F7F2A7E3A}" srcOrd="3" destOrd="0" presId="urn:microsoft.com/office/officeart/2018/2/layout/IconCircleList"/>
    <dgm:cxn modelId="{120D7723-8D25-416B-9129-EEB6924DE223}" type="presParOf" srcId="{0E308E5A-E0FD-4CA2-9C28-2E726C4D382A}" destId="{A540908C-8212-4981-A46E-333BF0223438}" srcOrd="1" destOrd="0" presId="urn:microsoft.com/office/officeart/2018/2/layout/IconCircleList"/>
    <dgm:cxn modelId="{40353615-6C8E-4595-872F-AB371E27BF2C}" type="presParOf" srcId="{0E308E5A-E0FD-4CA2-9C28-2E726C4D382A}" destId="{3F07301C-0D53-4340-B2FE-48AE00E37CFA}" srcOrd="2" destOrd="0" presId="urn:microsoft.com/office/officeart/2018/2/layout/IconCircleList"/>
    <dgm:cxn modelId="{62C86DE8-5835-48F7-AFF3-5907106DAAF9}" type="presParOf" srcId="{3F07301C-0D53-4340-B2FE-48AE00E37CFA}" destId="{A5B6147E-83CC-4E25-A19B-139DCAA424CF}" srcOrd="0" destOrd="0" presId="urn:microsoft.com/office/officeart/2018/2/layout/IconCircleList"/>
    <dgm:cxn modelId="{C603F599-96AF-4E14-A9B8-08441BAC9098}" type="presParOf" srcId="{3F07301C-0D53-4340-B2FE-48AE00E37CFA}" destId="{ED66AD54-68C3-4217-A773-3DF9C610CD23}" srcOrd="1" destOrd="0" presId="urn:microsoft.com/office/officeart/2018/2/layout/IconCircleList"/>
    <dgm:cxn modelId="{A3E8583A-1EA9-4924-A62F-BFBD6C49E576}" type="presParOf" srcId="{3F07301C-0D53-4340-B2FE-48AE00E37CFA}" destId="{2B992CCE-294C-4179-A8E5-346E42282B27}" srcOrd="2" destOrd="0" presId="urn:microsoft.com/office/officeart/2018/2/layout/IconCircleList"/>
    <dgm:cxn modelId="{B75432F3-41B4-4634-B460-EC33E83BB235}" type="presParOf" srcId="{3F07301C-0D53-4340-B2FE-48AE00E37CFA}" destId="{88D02232-D23C-4926-89F9-627D4299B2E6}" srcOrd="3" destOrd="0" presId="urn:microsoft.com/office/officeart/2018/2/layout/IconCircleList"/>
    <dgm:cxn modelId="{D3278F2D-087A-4832-90CB-DC1E29111AAC}" type="presParOf" srcId="{0E308E5A-E0FD-4CA2-9C28-2E726C4D382A}" destId="{D06C1636-21BE-4898-B704-106DD0A3F17C}" srcOrd="3" destOrd="0" presId="urn:microsoft.com/office/officeart/2018/2/layout/IconCircleList"/>
    <dgm:cxn modelId="{D7ABBF91-CFB8-4046-BEC6-3EB66ECE7C74}" type="presParOf" srcId="{0E308E5A-E0FD-4CA2-9C28-2E726C4D382A}" destId="{793A762E-28F5-49F1-9E4A-1CC9DAE37F49}" srcOrd="4" destOrd="0" presId="urn:microsoft.com/office/officeart/2018/2/layout/IconCircleList"/>
    <dgm:cxn modelId="{98185B51-3159-45B4-8A98-3088D414C6AF}" type="presParOf" srcId="{793A762E-28F5-49F1-9E4A-1CC9DAE37F49}" destId="{C26FFBD4-E33A-42F8-8A2E-D36300A420DA}" srcOrd="0" destOrd="0" presId="urn:microsoft.com/office/officeart/2018/2/layout/IconCircleList"/>
    <dgm:cxn modelId="{CA53E2CB-FA16-4981-BE81-FC2668AEB2A5}" type="presParOf" srcId="{793A762E-28F5-49F1-9E4A-1CC9DAE37F49}" destId="{FC1DEBF5-C512-4B86-A449-E8139F4AC660}" srcOrd="1" destOrd="0" presId="urn:microsoft.com/office/officeart/2018/2/layout/IconCircleList"/>
    <dgm:cxn modelId="{2A4A3E92-8CDB-445D-902C-6CC596015687}" type="presParOf" srcId="{793A762E-28F5-49F1-9E4A-1CC9DAE37F49}" destId="{EDB9F0FE-44CD-4D29-9BC0-F7DDFF079845}" srcOrd="2" destOrd="0" presId="urn:microsoft.com/office/officeart/2018/2/layout/IconCircleList"/>
    <dgm:cxn modelId="{8AFF2BDD-269B-49C7-AD70-739A4AA51DDB}" type="presParOf" srcId="{793A762E-28F5-49F1-9E4A-1CC9DAE37F49}" destId="{052B351F-2914-4C71-B010-EC6E3D70A99B}" srcOrd="3" destOrd="0" presId="urn:microsoft.com/office/officeart/2018/2/layout/IconCircleList"/>
  </dgm:cxnLst>
  <dgm:bg>
    <a:solidFill>
      <a:srgbClr val="00B050"/>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2D3AEE-8825-4E56-BBEB-ED45C12E0002}"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8BEB9845-6E7A-4532-9A18-A54CF0EFF128}">
      <dgm:prSet/>
      <dgm:spPr/>
      <dgm:t>
        <a:bodyPr/>
        <a:lstStyle/>
        <a:p>
          <a:r>
            <a:rPr lang="en-IN" dirty="0">
              <a:latin typeface="Arial" panose="020B0604020202020204" pitchFamily="34" charset="0"/>
              <a:cs typeface="Arial" panose="020B0604020202020204" pitchFamily="34" charset="0"/>
            </a:rPr>
            <a:t>Can you describe a time when you had to make a difficult decision that involved balancing cost, quality, and innovation considerations? How did you approach the decision-making process, and what was the outcome? (Thomke, 2021, p. 124)</a:t>
          </a:r>
          <a:endParaRPr lang="en-US" dirty="0">
            <a:latin typeface="Arial" panose="020B0604020202020204" pitchFamily="34" charset="0"/>
            <a:cs typeface="Arial" panose="020B0604020202020204" pitchFamily="34" charset="0"/>
          </a:endParaRPr>
        </a:p>
      </dgm:t>
    </dgm:pt>
    <dgm:pt modelId="{4FB25DC5-5287-4ABB-933C-BCBF791FECB7}" type="parTrans" cxnId="{891AC3C8-8B47-4744-A4FC-9969AEA124F1}">
      <dgm:prSet/>
      <dgm:spPr/>
      <dgm:t>
        <a:bodyPr/>
        <a:lstStyle/>
        <a:p>
          <a:endParaRPr lang="en-US"/>
        </a:p>
      </dgm:t>
    </dgm:pt>
    <dgm:pt modelId="{9F6A7092-57C0-45A5-A3E3-0F4E6537129D}" type="sibTrans" cxnId="{891AC3C8-8B47-4744-A4FC-9969AEA124F1}">
      <dgm:prSet/>
      <dgm:spPr/>
      <dgm:t>
        <a:bodyPr/>
        <a:lstStyle/>
        <a:p>
          <a:endParaRPr lang="en-US"/>
        </a:p>
      </dgm:t>
    </dgm:pt>
    <dgm:pt modelId="{12155FDD-5C61-4E6C-80CD-6999ACF27372}">
      <dgm:prSet custT="1"/>
      <dgm:spPr/>
      <dgm:t>
        <a:bodyPr/>
        <a:lstStyle/>
        <a:p>
          <a:r>
            <a:rPr lang="en-IN" sz="2100" dirty="0">
              <a:latin typeface="Arial" panose="020B0604020202020204" pitchFamily="34" charset="0"/>
              <a:cs typeface="Arial" panose="020B0604020202020204" pitchFamily="34" charset="0"/>
            </a:rPr>
            <a:t>How have you encouraged and fostered innovation in your previous roles? Can you give an example of a project or initiative where you led or supported innovation efforts? (</a:t>
          </a:r>
          <a:r>
            <a:rPr lang="en-IN" sz="2100" dirty="0" err="1">
              <a:latin typeface="Arial" panose="020B0604020202020204" pitchFamily="34" charset="0"/>
              <a:cs typeface="Arial" panose="020B0604020202020204" pitchFamily="34" charset="0"/>
            </a:rPr>
            <a:t>Ries</a:t>
          </a:r>
          <a:r>
            <a:rPr lang="en-IN" sz="2100" dirty="0">
              <a:latin typeface="Arial" panose="020B0604020202020204" pitchFamily="34" charset="0"/>
              <a:cs typeface="Arial" panose="020B0604020202020204" pitchFamily="34" charset="0"/>
            </a:rPr>
            <a:t>, 2011, p.102)</a:t>
          </a:r>
          <a:endParaRPr lang="en-US" sz="2100" dirty="0">
            <a:latin typeface="Arial" panose="020B0604020202020204" pitchFamily="34" charset="0"/>
            <a:cs typeface="Arial" panose="020B0604020202020204" pitchFamily="34" charset="0"/>
          </a:endParaRPr>
        </a:p>
      </dgm:t>
    </dgm:pt>
    <dgm:pt modelId="{4AAB541B-72A6-4AF8-A02A-292FD9DCF170}" type="parTrans" cxnId="{4894422B-8D43-4F24-ADAE-9342892CF368}">
      <dgm:prSet/>
      <dgm:spPr/>
      <dgm:t>
        <a:bodyPr/>
        <a:lstStyle/>
        <a:p>
          <a:endParaRPr lang="en-US"/>
        </a:p>
      </dgm:t>
    </dgm:pt>
    <dgm:pt modelId="{08E149DD-B457-4A19-8EDD-0D66C719EECD}" type="sibTrans" cxnId="{4894422B-8D43-4F24-ADAE-9342892CF368}">
      <dgm:prSet/>
      <dgm:spPr/>
      <dgm:t>
        <a:bodyPr/>
        <a:lstStyle/>
        <a:p>
          <a:endParaRPr lang="en-US"/>
        </a:p>
      </dgm:t>
    </dgm:pt>
    <dgm:pt modelId="{6FA80F1B-0BDC-48E3-BE7A-44D4E96A1914}" type="pres">
      <dgm:prSet presAssocID="{282D3AEE-8825-4E56-BBEB-ED45C12E0002}" presName="hierChild1" presStyleCnt="0">
        <dgm:presLayoutVars>
          <dgm:chPref val="1"/>
          <dgm:dir/>
          <dgm:animOne val="branch"/>
          <dgm:animLvl val="lvl"/>
          <dgm:resizeHandles/>
        </dgm:presLayoutVars>
      </dgm:prSet>
      <dgm:spPr/>
    </dgm:pt>
    <dgm:pt modelId="{6B9F807B-7026-49A7-A803-C12312CE2247}" type="pres">
      <dgm:prSet presAssocID="{8BEB9845-6E7A-4532-9A18-A54CF0EFF128}" presName="hierRoot1" presStyleCnt="0"/>
      <dgm:spPr/>
    </dgm:pt>
    <dgm:pt modelId="{36DD352D-F238-406C-93A1-1827CD2DEE14}" type="pres">
      <dgm:prSet presAssocID="{8BEB9845-6E7A-4532-9A18-A54CF0EFF128}" presName="composite" presStyleCnt="0"/>
      <dgm:spPr/>
    </dgm:pt>
    <dgm:pt modelId="{15A40A96-B30D-4D08-81E5-52BA8FC735DC}" type="pres">
      <dgm:prSet presAssocID="{8BEB9845-6E7A-4532-9A18-A54CF0EFF128}" presName="background" presStyleLbl="node0" presStyleIdx="0" presStyleCnt="2"/>
      <dgm:spPr/>
    </dgm:pt>
    <dgm:pt modelId="{F814D335-BABE-4999-AB80-4CB2D3591615}" type="pres">
      <dgm:prSet presAssocID="{8BEB9845-6E7A-4532-9A18-A54CF0EFF128}" presName="text" presStyleLbl="fgAcc0" presStyleIdx="0" presStyleCnt="2">
        <dgm:presLayoutVars>
          <dgm:chPref val="3"/>
        </dgm:presLayoutVars>
      </dgm:prSet>
      <dgm:spPr/>
    </dgm:pt>
    <dgm:pt modelId="{31923CB2-028F-4CBB-B575-8CCD9FEF25F0}" type="pres">
      <dgm:prSet presAssocID="{8BEB9845-6E7A-4532-9A18-A54CF0EFF128}" presName="hierChild2" presStyleCnt="0"/>
      <dgm:spPr/>
    </dgm:pt>
    <dgm:pt modelId="{EDC3D37C-313E-4BA4-9C5C-AE6EFAAEBEAA}" type="pres">
      <dgm:prSet presAssocID="{12155FDD-5C61-4E6C-80CD-6999ACF27372}" presName="hierRoot1" presStyleCnt="0"/>
      <dgm:spPr/>
    </dgm:pt>
    <dgm:pt modelId="{A9626256-08EE-4404-9F7A-27A6B511A612}" type="pres">
      <dgm:prSet presAssocID="{12155FDD-5C61-4E6C-80CD-6999ACF27372}" presName="composite" presStyleCnt="0"/>
      <dgm:spPr/>
    </dgm:pt>
    <dgm:pt modelId="{B8D7BB73-6F63-483D-83A1-9EDE862D38CC}" type="pres">
      <dgm:prSet presAssocID="{12155FDD-5C61-4E6C-80CD-6999ACF27372}" presName="background" presStyleLbl="node0" presStyleIdx="1" presStyleCnt="2"/>
      <dgm:spPr/>
    </dgm:pt>
    <dgm:pt modelId="{2B251320-8BA3-42EF-9220-6D4F1E5D3893}" type="pres">
      <dgm:prSet presAssocID="{12155FDD-5C61-4E6C-80CD-6999ACF27372}" presName="text" presStyleLbl="fgAcc0" presStyleIdx="1" presStyleCnt="2">
        <dgm:presLayoutVars>
          <dgm:chPref val="3"/>
        </dgm:presLayoutVars>
      </dgm:prSet>
      <dgm:spPr/>
    </dgm:pt>
    <dgm:pt modelId="{B9CFFCE5-6998-4484-AA75-1BB70A91542D}" type="pres">
      <dgm:prSet presAssocID="{12155FDD-5C61-4E6C-80CD-6999ACF27372}" presName="hierChild2" presStyleCnt="0"/>
      <dgm:spPr/>
    </dgm:pt>
  </dgm:ptLst>
  <dgm:cxnLst>
    <dgm:cxn modelId="{23C1C611-22D5-4BFC-BA8F-26DD071FFFC3}" type="presOf" srcId="{282D3AEE-8825-4E56-BBEB-ED45C12E0002}" destId="{6FA80F1B-0BDC-48E3-BE7A-44D4E96A1914}" srcOrd="0" destOrd="0" presId="urn:microsoft.com/office/officeart/2005/8/layout/hierarchy1"/>
    <dgm:cxn modelId="{4894422B-8D43-4F24-ADAE-9342892CF368}" srcId="{282D3AEE-8825-4E56-BBEB-ED45C12E0002}" destId="{12155FDD-5C61-4E6C-80CD-6999ACF27372}" srcOrd="1" destOrd="0" parTransId="{4AAB541B-72A6-4AF8-A02A-292FD9DCF170}" sibTransId="{08E149DD-B457-4A19-8EDD-0D66C719EECD}"/>
    <dgm:cxn modelId="{8886034C-72B7-4574-8643-458F0861A117}" type="presOf" srcId="{8BEB9845-6E7A-4532-9A18-A54CF0EFF128}" destId="{F814D335-BABE-4999-AB80-4CB2D3591615}" srcOrd="0" destOrd="0" presId="urn:microsoft.com/office/officeart/2005/8/layout/hierarchy1"/>
    <dgm:cxn modelId="{1AC371B3-6841-47CC-A4D5-386E9B02D4D6}" type="presOf" srcId="{12155FDD-5C61-4E6C-80CD-6999ACF27372}" destId="{2B251320-8BA3-42EF-9220-6D4F1E5D3893}" srcOrd="0" destOrd="0" presId="urn:microsoft.com/office/officeart/2005/8/layout/hierarchy1"/>
    <dgm:cxn modelId="{891AC3C8-8B47-4744-A4FC-9969AEA124F1}" srcId="{282D3AEE-8825-4E56-BBEB-ED45C12E0002}" destId="{8BEB9845-6E7A-4532-9A18-A54CF0EFF128}" srcOrd="0" destOrd="0" parTransId="{4FB25DC5-5287-4ABB-933C-BCBF791FECB7}" sibTransId="{9F6A7092-57C0-45A5-A3E3-0F4E6537129D}"/>
    <dgm:cxn modelId="{6B426BC0-74AB-4D82-8CCA-9E5667C56669}" type="presParOf" srcId="{6FA80F1B-0BDC-48E3-BE7A-44D4E96A1914}" destId="{6B9F807B-7026-49A7-A803-C12312CE2247}" srcOrd="0" destOrd="0" presId="urn:microsoft.com/office/officeart/2005/8/layout/hierarchy1"/>
    <dgm:cxn modelId="{62CB2D58-4B61-4539-BE56-353BBFB462B3}" type="presParOf" srcId="{6B9F807B-7026-49A7-A803-C12312CE2247}" destId="{36DD352D-F238-406C-93A1-1827CD2DEE14}" srcOrd="0" destOrd="0" presId="urn:microsoft.com/office/officeart/2005/8/layout/hierarchy1"/>
    <dgm:cxn modelId="{E711D852-F1B9-4A6E-AE27-934C56591E09}" type="presParOf" srcId="{36DD352D-F238-406C-93A1-1827CD2DEE14}" destId="{15A40A96-B30D-4D08-81E5-52BA8FC735DC}" srcOrd="0" destOrd="0" presId="urn:microsoft.com/office/officeart/2005/8/layout/hierarchy1"/>
    <dgm:cxn modelId="{8592A093-E05B-4E7B-924A-FE130ECA6460}" type="presParOf" srcId="{36DD352D-F238-406C-93A1-1827CD2DEE14}" destId="{F814D335-BABE-4999-AB80-4CB2D3591615}" srcOrd="1" destOrd="0" presId="urn:microsoft.com/office/officeart/2005/8/layout/hierarchy1"/>
    <dgm:cxn modelId="{AF75BC2A-5F4A-42AE-B75A-44A80F566674}" type="presParOf" srcId="{6B9F807B-7026-49A7-A803-C12312CE2247}" destId="{31923CB2-028F-4CBB-B575-8CCD9FEF25F0}" srcOrd="1" destOrd="0" presId="urn:microsoft.com/office/officeart/2005/8/layout/hierarchy1"/>
    <dgm:cxn modelId="{55D324BE-D047-41CF-BC9F-A81FF9D4B788}" type="presParOf" srcId="{6FA80F1B-0BDC-48E3-BE7A-44D4E96A1914}" destId="{EDC3D37C-313E-4BA4-9C5C-AE6EFAAEBEAA}" srcOrd="1" destOrd="0" presId="urn:microsoft.com/office/officeart/2005/8/layout/hierarchy1"/>
    <dgm:cxn modelId="{3460406E-022B-40D5-98EB-3EDAAC77F72C}" type="presParOf" srcId="{EDC3D37C-313E-4BA4-9C5C-AE6EFAAEBEAA}" destId="{A9626256-08EE-4404-9F7A-27A6B511A612}" srcOrd="0" destOrd="0" presId="urn:microsoft.com/office/officeart/2005/8/layout/hierarchy1"/>
    <dgm:cxn modelId="{033084CC-4322-4A00-9143-1DAB2AD11F49}" type="presParOf" srcId="{A9626256-08EE-4404-9F7A-27A6B511A612}" destId="{B8D7BB73-6F63-483D-83A1-9EDE862D38CC}" srcOrd="0" destOrd="0" presId="urn:microsoft.com/office/officeart/2005/8/layout/hierarchy1"/>
    <dgm:cxn modelId="{FFDD97DD-4F19-4629-98EA-7BFE2B49626E}" type="presParOf" srcId="{A9626256-08EE-4404-9F7A-27A6B511A612}" destId="{2B251320-8BA3-42EF-9220-6D4F1E5D3893}" srcOrd="1" destOrd="0" presId="urn:microsoft.com/office/officeart/2005/8/layout/hierarchy1"/>
    <dgm:cxn modelId="{034E6CB3-E39E-42BC-A571-082E8AD9BA13}" type="presParOf" srcId="{EDC3D37C-313E-4BA4-9C5C-AE6EFAAEBEAA}" destId="{B9CFFCE5-6998-4484-AA75-1BB70A91542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3A779-B7CB-489B-BB7A-09AFE7136E82}">
      <dsp:nvSpPr>
        <dsp:cNvPr id="0" name=""/>
        <dsp:cNvSpPr/>
      </dsp:nvSpPr>
      <dsp:spPr>
        <a:xfrm>
          <a:off x="472505" y="2282"/>
          <a:ext cx="2724677" cy="1634806"/>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US" sz="2300" b="1" kern="1200" dirty="0">
              <a:latin typeface="Arial" panose="020B0604020202020204" pitchFamily="34" charset="0"/>
              <a:cs typeface="Arial" panose="020B0604020202020204" pitchFamily="34" charset="0"/>
            </a:rPr>
            <a:t>ASSIGNMENT-2</a:t>
          </a:r>
        </a:p>
      </dsp:txBody>
      <dsp:txXfrm>
        <a:off x="472505" y="2282"/>
        <a:ext cx="2724677" cy="1634806"/>
      </dsp:txXfrm>
    </dsp:sp>
    <dsp:sp modelId="{FFBFF932-B627-4D29-BD48-261B88F01277}">
      <dsp:nvSpPr>
        <dsp:cNvPr id="0" name=""/>
        <dsp:cNvSpPr/>
      </dsp:nvSpPr>
      <dsp:spPr>
        <a:xfrm>
          <a:off x="3469650" y="2282"/>
          <a:ext cx="2724677" cy="1634806"/>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IN" sz="2300" b="1" kern="1200" dirty="0">
              <a:latin typeface="Arial" panose="020B0604020202020204" pitchFamily="34" charset="0"/>
              <a:cs typeface="Arial" panose="020B0604020202020204" pitchFamily="34" charset="0"/>
            </a:rPr>
            <a:t>PROGRAMME: MASTER OF BUSINESS ADMINISTRATION</a:t>
          </a:r>
          <a:endParaRPr lang="en-US" sz="2300" b="1" kern="1200" dirty="0">
            <a:latin typeface="Arial" panose="020B0604020202020204" pitchFamily="34" charset="0"/>
            <a:cs typeface="Arial" panose="020B0604020202020204" pitchFamily="34" charset="0"/>
          </a:endParaRPr>
        </a:p>
      </dsp:txBody>
      <dsp:txXfrm>
        <a:off x="3469650" y="2282"/>
        <a:ext cx="2724677" cy="1634806"/>
      </dsp:txXfrm>
    </dsp:sp>
    <dsp:sp modelId="{EF05737D-BF22-47CE-8763-FD45AAF88A10}">
      <dsp:nvSpPr>
        <dsp:cNvPr id="0" name=""/>
        <dsp:cNvSpPr/>
      </dsp:nvSpPr>
      <dsp:spPr>
        <a:xfrm>
          <a:off x="472505" y="1909556"/>
          <a:ext cx="2724677" cy="1634806"/>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IN" sz="2300" b="1" kern="1200" dirty="0">
              <a:latin typeface="Arial" panose="020B0604020202020204" pitchFamily="34" charset="0"/>
              <a:cs typeface="Arial" panose="020B0604020202020204" pitchFamily="34" charset="0"/>
            </a:rPr>
            <a:t>MODULE CODE: LCMB7000</a:t>
          </a:r>
          <a:endParaRPr lang="en-US" sz="2300" b="1" kern="1200" dirty="0">
            <a:latin typeface="Arial" panose="020B0604020202020204" pitchFamily="34" charset="0"/>
            <a:cs typeface="Arial" panose="020B0604020202020204" pitchFamily="34" charset="0"/>
          </a:endParaRPr>
        </a:p>
      </dsp:txBody>
      <dsp:txXfrm>
        <a:off x="472505" y="1909556"/>
        <a:ext cx="2724677" cy="1634806"/>
      </dsp:txXfrm>
    </dsp:sp>
    <dsp:sp modelId="{0C811F69-3A3B-4C4E-BEF4-457E0600FE94}">
      <dsp:nvSpPr>
        <dsp:cNvPr id="0" name=""/>
        <dsp:cNvSpPr/>
      </dsp:nvSpPr>
      <dsp:spPr>
        <a:xfrm>
          <a:off x="3469650" y="1909556"/>
          <a:ext cx="2724677" cy="1634806"/>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IN" sz="2300" b="1" kern="1200" dirty="0">
              <a:latin typeface="Arial" panose="020B0604020202020204" pitchFamily="34" charset="0"/>
              <a:cs typeface="Arial" panose="020B0604020202020204" pitchFamily="34" charset="0"/>
            </a:rPr>
            <a:t>LECTURER: PROF D G PEPPLE</a:t>
          </a:r>
          <a:endParaRPr lang="en-US" sz="2300" b="1" kern="1200" dirty="0">
            <a:latin typeface="Arial" panose="020B0604020202020204" pitchFamily="34" charset="0"/>
            <a:cs typeface="Arial" panose="020B0604020202020204" pitchFamily="34" charset="0"/>
          </a:endParaRPr>
        </a:p>
      </dsp:txBody>
      <dsp:txXfrm>
        <a:off x="3469650" y="1909556"/>
        <a:ext cx="2724677" cy="1634806"/>
      </dsp:txXfrm>
    </dsp:sp>
    <dsp:sp modelId="{B361227E-87CF-4F08-9AC9-1D0AFA906C5C}">
      <dsp:nvSpPr>
        <dsp:cNvPr id="0" name=""/>
        <dsp:cNvSpPr/>
      </dsp:nvSpPr>
      <dsp:spPr>
        <a:xfrm>
          <a:off x="472505" y="3816830"/>
          <a:ext cx="2724677" cy="1634806"/>
        </a:xfrm>
        <a:prstGeom prst="rect">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IN" sz="2300" b="1" kern="1200" dirty="0">
              <a:latin typeface="Arial" panose="020B0604020202020204" pitchFamily="34" charset="0"/>
              <a:cs typeface="Arial" panose="020B0604020202020204" pitchFamily="34" charset="0"/>
            </a:rPr>
            <a:t>STUDENT NAME: AMUL MOHANBHAI SOLANKI</a:t>
          </a:r>
          <a:endParaRPr lang="en-US" sz="2300" b="1" kern="1200" dirty="0">
            <a:latin typeface="Arial" panose="020B0604020202020204" pitchFamily="34" charset="0"/>
            <a:cs typeface="Arial" panose="020B0604020202020204" pitchFamily="34" charset="0"/>
          </a:endParaRPr>
        </a:p>
      </dsp:txBody>
      <dsp:txXfrm>
        <a:off x="472505" y="3816830"/>
        <a:ext cx="2724677" cy="1634806"/>
      </dsp:txXfrm>
    </dsp:sp>
    <dsp:sp modelId="{CF3DFA32-9E4D-4E8D-8586-FD0351A7471B}">
      <dsp:nvSpPr>
        <dsp:cNvPr id="0" name=""/>
        <dsp:cNvSpPr/>
      </dsp:nvSpPr>
      <dsp:spPr>
        <a:xfrm>
          <a:off x="3469650" y="3816830"/>
          <a:ext cx="2724677" cy="1634806"/>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IN" sz="2300" b="1" kern="1200" dirty="0">
              <a:latin typeface="Arial" panose="020B0604020202020204" pitchFamily="34" charset="0"/>
              <a:cs typeface="Arial" panose="020B0604020202020204" pitchFamily="34" charset="0"/>
            </a:rPr>
            <a:t>STUDENT ID: 2225208</a:t>
          </a:r>
          <a:endParaRPr lang="en-US" sz="2300" b="1" kern="1200" dirty="0">
            <a:latin typeface="Arial" panose="020B0604020202020204" pitchFamily="34" charset="0"/>
            <a:cs typeface="Arial" panose="020B0604020202020204" pitchFamily="34" charset="0"/>
          </a:endParaRPr>
        </a:p>
      </dsp:txBody>
      <dsp:txXfrm>
        <a:off x="3469650" y="3816830"/>
        <a:ext cx="2724677" cy="1634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E7875-BF09-4ACF-B5C6-A2CF7A56BDD1}">
      <dsp:nvSpPr>
        <dsp:cNvPr id="0" name=""/>
        <dsp:cNvSpPr/>
      </dsp:nvSpPr>
      <dsp:spPr>
        <a:xfrm>
          <a:off x="0" y="0"/>
          <a:ext cx="4311400" cy="189069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i="0" kern="1200" dirty="0"/>
            <a:t>Combine the two results into three general strategies for above-average performance.</a:t>
          </a:r>
          <a:endParaRPr lang="en-IN" sz="1800" b="0" i="0" kern="1200" dirty="0"/>
        </a:p>
      </dsp:txBody>
      <dsp:txXfrm>
        <a:off x="55377" y="55377"/>
        <a:ext cx="2271189" cy="1779943"/>
      </dsp:txXfrm>
    </dsp:sp>
    <dsp:sp modelId="{656965AA-A200-4ED0-8AE2-68B21A0070C1}">
      <dsp:nvSpPr>
        <dsp:cNvPr id="0" name=""/>
        <dsp:cNvSpPr/>
      </dsp:nvSpPr>
      <dsp:spPr>
        <a:xfrm>
          <a:off x="380417" y="2205814"/>
          <a:ext cx="4311400" cy="189069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i="0" kern="1200" dirty="0"/>
            <a:t>Combine the two results into three general strategies for above-average performance.</a:t>
          </a:r>
          <a:endParaRPr lang="en-IN" sz="1800" b="0" i="0" kern="1200" dirty="0"/>
        </a:p>
        <a:p>
          <a:pPr marL="0" lvl="0" indent="0" algn="l" defTabSz="800100">
            <a:lnSpc>
              <a:spcPct val="90000"/>
            </a:lnSpc>
            <a:spcBef>
              <a:spcPct val="0"/>
            </a:spcBef>
            <a:spcAft>
              <a:spcPct val="35000"/>
            </a:spcAft>
            <a:buNone/>
          </a:pPr>
          <a:endParaRPr lang="en-US" sz="1800" b="0" i="0" kern="1200" dirty="0"/>
        </a:p>
      </dsp:txBody>
      <dsp:txXfrm>
        <a:off x="435794" y="2261191"/>
        <a:ext cx="2591275" cy="1779943"/>
      </dsp:txXfrm>
    </dsp:sp>
    <dsp:sp modelId="{B6300B61-3876-4616-BA95-9490DF6EB44A}">
      <dsp:nvSpPr>
        <dsp:cNvPr id="0" name=""/>
        <dsp:cNvSpPr/>
      </dsp:nvSpPr>
      <dsp:spPr>
        <a:xfrm>
          <a:off x="760835" y="4411628"/>
          <a:ext cx="4311400" cy="189069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i="0" kern="1200" dirty="0"/>
            <a:t>Combine the two results into three general strategies for above-average performance.</a:t>
          </a:r>
          <a:endParaRPr lang="en-IN" sz="1800" b="0" i="0" kern="1200" dirty="0"/>
        </a:p>
        <a:p>
          <a:pPr marL="0" lvl="0" indent="0" algn="l" defTabSz="800100">
            <a:lnSpc>
              <a:spcPct val="90000"/>
            </a:lnSpc>
            <a:spcBef>
              <a:spcPct val="0"/>
            </a:spcBef>
            <a:spcAft>
              <a:spcPct val="35000"/>
            </a:spcAft>
            <a:buNone/>
          </a:pPr>
          <a:endParaRPr lang="en-US" sz="1800" b="0" i="0" kern="1200" dirty="0"/>
        </a:p>
      </dsp:txBody>
      <dsp:txXfrm>
        <a:off x="816212" y="4467005"/>
        <a:ext cx="2591275" cy="1779943"/>
      </dsp:txXfrm>
    </dsp:sp>
    <dsp:sp modelId="{2864C5DC-0786-4927-BCD0-5BAE82F856B2}">
      <dsp:nvSpPr>
        <dsp:cNvPr id="0" name=""/>
        <dsp:cNvSpPr/>
      </dsp:nvSpPr>
      <dsp:spPr>
        <a:xfrm>
          <a:off x="3082447" y="1433779"/>
          <a:ext cx="1228953" cy="1228953"/>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358961" y="1433779"/>
        <a:ext cx="675925" cy="924787"/>
      </dsp:txXfrm>
    </dsp:sp>
    <dsp:sp modelId="{F87FDD4C-85AA-47F2-8D90-94CCB892BC90}">
      <dsp:nvSpPr>
        <dsp:cNvPr id="0" name=""/>
        <dsp:cNvSpPr/>
      </dsp:nvSpPr>
      <dsp:spPr>
        <a:xfrm>
          <a:off x="3462864" y="3626988"/>
          <a:ext cx="1228953" cy="1228953"/>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39378" y="3626988"/>
        <a:ext cx="675925" cy="9247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4C81CB-D298-456B-8A8C-04738A57BF9E}">
      <dsp:nvSpPr>
        <dsp:cNvPr id="0" name=""/>
        <dsp:cNvSpPr/>
      </dsp:nvSpPr>
      <dsp:spPr>
        <a:xfrm>
          <a:off x="0" y="210631"/>
          <a:ext cx="12192000" cy="503685"/>
        </a:xfrm>
        <a:prstGeom prst="round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Requirements:</a:t>
          </a:r>
        </a:p>
      </dsp:txBody>
      <dsp:txXfrm>
        <a:off x="24588" y="235219"/>
        <a:ext cx="12142824" cy="454509"/>
      </dsp:txXfrm>
    </dsp:sp>
    <dsp:sp modelId="{49DF446A-35A1-4E35-9DFE-2570A3E06148}">
      <dsp:nvSpPr>
        <dsp:cNvPr id="0" name=""/>
        <dsp:cNvSpPr/>
      </dsp:nvSpPr>
      <dsp:spPr>
        <a:xfrm>
          <a:off x="0" y="714316"/>
          <a:ext cx="12192000" cy="1391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7096"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b="0" i="0" kern="1200" dirty="0"/>
            <a:t>Bachelor's degree in finance, business administration or related field</a:t>
          </a:r>
          <a:endParaRPr lang="en-US" sz="1600" kern="1200" dirty="0"/>
        </a:p>
        <a:p>
          <a:pPr marL="171450" lvl="1" indent="-171450" algn="l" defTabSz="711200">
            <a:lnSpc>
              <a:spcPct val="90000"/>
            </a:lnSpc>
            <a:spcBef>
              <a:spcPct val="0"/>
            </a:spcBef>
            <a:spcAft>
              <a:spcPct val="20000"/>
            </a:spcAft>
            <a:buChar char="•"/>
          </a:pPr>
          <a:r>
            <a:rPr lang="en-US" sz="1600" b="0" i="0" kern="1200" dirty="0"/>
            <a:t>Proven experience in cost reduction, preferably in a similar industry</a:t>
          </a:r>
          <a:endParaRPr lang="en-IN" sz="1600" b="0" i="0" kern="1200" dirty="0"/>
        </a:p>
        <a:p>
          <a:pPr marL="171450" lvl="1" indent="-171450" algn="l" defTabSz="711200">
            <a:lnSpc>
              <a:spcPct val="90000"/>
            </a:lnSpc>
            <a:spcBef>
              <a:spcPct val="0"/>
            </a:spcBef>
            <a:spcAft>
              <a:spcPct val="20000"/>
            </a:spcAft>
            <a:buChar char="•"/>
          </a:pPr>
          <a:r>
            <a:rPr lang="en-US" sz="1600" b="0" i="0" kern="1200" dirty="0"/>
            <a:t>Outstanding problem solving and analytical skills</a:t>
          </a:r>
          <a:endParaRPr lang="en-IN" sz="1600" b="0" i="0" kern="1200" dirty="0"/>
        </a:p>
        <a:p>
          <a:pPr marL="171450" lvl="1" indent="-171450" algn="l" defTabSz="711200">
            <a:lnSpc>
              <a:spcPct val="90000"/>
            </a:lnSpc>
            <a:spcBef>
              <a:spcPct val="0"/>
            </a:spcBef>
            <a:spcAft>
              <a:spcPct val="20000"/>
            </a:spcAft>
            <a:buChar char="•"/>
          </a:pPr>
          <a:r>
            <a:rPr lang="en-US" sz="1600" b="0" i="0" kern="1200" dirty="0"/>
            <a:t>Skills good communication and communication</a:t>
          </a:r>
          <a:endParaRPr lang="en-IN" sz="1600" b="0" i="0" kern="1200" dirty="0"/>
        </a:p>
        <a:p>
          <a:pPr marL="171450" lvl="1" indent="-171450" algn="l" defTabSz="711200">
            <a:lnSpc>
              <a:spcPct val="90000"/>
            </a:lnSpc>
            <a:spcBef>
              <a:spcPct val="0"/>
            </a:spcBef>
            <a:spcAft>
              <a:spcPct val="20000"/>
            </a:spcAft>
            <a:buChar char="•"/>
          </a:pPr>
          <a:r>
            <a:rPr lang="en-US" sz="1600" b="0" i="0" kern="1200" dirty="0"/>
            <a:t>Ability to work independently and in a team</a:t>
          </a:r>
          <a:endParaRPr lang="en-IN" sz="1600" b="0" i="0" kern="1200" dirty="0"/>
        </a:p>
      </dsp:txBody>
      <dsp:txXfrm>
        <a:off x="0" y="714316"/>
        <a:ext cx="12192000" cy="1391040"/>
      </dsp:txXfrm>
    </dsp:sp>
    <dsp:sp modelId="{62A9B73B-D6F4-48EE-B3B3-CD87308DEF9F}">
      <dsp:nvSpPr>
        <dsp:cNvPr id="0" name=""/>
        <dsp:cNvSpPr/>
      </dsp:nvSpPr>
      <dsp:spPr>
        <a:xfrm>
          <a:off x="0" y="2105356"/>
          <a:ext cx="12192000" cy="503685"/>
        </a:xfrm>
        <a:prstGeom prst="round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Person Specification:</a:t>
          </a:r>
        </a:p>
      </dsp:txBody>
      <dsp:txXfrm>
        <a:off x="24588" y="2129944"/>
        <a:ext cx="12142824" cy="454509"/>
      </dsp:txXfrm>
    </dsp:sp>
    <dsp:sp modelId="{AE6C9721-386D-4183-A2C6-6A098DBE34EC}">
      <dsp:nvSpPr>
        <dsp:cNvPr id="0" name=""/>
        <dsp:cNvSpPr/>
      </dsp:nvSpPr>
      <dsp:spPr>
        <a:xfrm>
          <a:off x="0" y="2609041"/>
          <a:ext cx="12192000" cy="217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7096"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a:t>We are looking for a candidate who can help us achieve our strategic goal of cost reduction. The ideal candidate will have the following qualities:</a:t>
          </a:r>
        </a:p>
        <a:p>
          <a:pPr marL="171450" lvl="1" indent="-171450" algn="l" defTabSz="711200">
            <a:lnSpc>
              <a:spcPct val="90000"/>
            </a:lnSpc>
            <a:spcBef>
              <a:spcPct val="0"/>
            </a:spcBef>
            <a:spcAft>
              <a:spcPct val="20000"/>
            </a:spcAft>
            <a:buChar char="•"/>
          </a:pPr>
          <a:r>
            <a:rPr lang="en-US" sz="1600" kern="1200"/>
            <a:t>Strategic thinker: Ability to identify cost-saving opportunities and develop effective strategies to achieve them.</a:t>
          </a:r>
        </a:p>
        <a:p>
          <a:pPr marL="171450" lvl="1" indent="-171450" algn="l" defTabSz="711200">
            <a:lnSpc>
              <a:spcPct val="90000"/>
            </a:lnSpc>
            <a:spcBef>
              <a:spcPct val="0"/>
            </a:spcBef>
            <a:spcAft>
              <a:spcPct val="20000"/>
            </a:spcAft>
            <a:buChar char="•"/>
          </a:pPr>
          <a:r>
            <a:rPr lang="en-US" sz="1600" kern="1200"/>
            <a:t>Results-oriented: A track record of achieving cost reduction targets and improving the bottom line.</a:t>
          </a:r>
        </a:p>
        <a:p>
          <a:pPr marL="171450" lvl="1" indent="-171450" algn="l" defTabSz="711200">
            <a:lnSpc>
              <a:spcPct val="90000"/>
            </a:lnSpc>
            <a:spcBef>
              <a:spcPct val="0"/>
            </a:spcBef>
            <a:spcAft>
              <a:spcPct val="20000"/>
            </a:spcAft>
            <a:buChar char="•"/>
          </a:pPr>
          <a:r>
            <a:rPr lang="en-US" sz="1600" kern="1200"/>
            <a:t>Collaborative: Ability to work with other departments and stakeholders to achieve common goals.</a:t>
          </a:r>
        </a:p>
        <a:p>
          <a:pPr marL="171450" lvl="1" indent="-171450" algn="l" defTabSz="711200">
            <a:lnSpc>
              <a:spcPct val="90000"/>
            </a:lnSpc>
            <a:spcBef>
              <a:spcPct val="0"/>
            </a:spcBef>
            <a:spcAft>
              <a:spcPct val="20000"/>
            </a:spcAft>
            <a:buChar char="•"/>
          </a:pPr>
          <a:r>
            <a:rPr lang="en-US" sz="1600" kern="1200" dirty="0"/>
            <a:t>Detail-oriented: Strong attention to detail and the ability to identify and analyze cost data accurately.</a:t>
          </a:r>
        </a:p>
        <a:p>
          <a:pPr marL="171450" lvl="1" indent="-171450" algn="l" defTabSz="711200">
            <a:lnSpc>
              <a:spcPct val="90000"/>
            </a:lnSpc>
            <a:spcBef>
              <a:spcPct val="0"/>
            </a:spcBef>
            <a:spcAft>
              <a:spcPct val="20000"/>
            </a:spcAft>
            <a:buChar char="•"/>
          </a:pPr>
          <a:r>
            <a:rPr lang="en-US" sz="1600" kern="1200"/>
            <a:t>Adaptable: Willingness to adjust strategies and approaches as needed to achieve the desired results.</a:t>
          </a:r>
        </a:p>
        <a:p>
          <a:pPr marL="171450" lvl="1" indent="-171450" algn="l" defTabSz="711200">
            <a:lnSpc>
              <a:spcPct val="90000"/>
            </a:lnSpc>
            <a:spcBef>
              <a:spcPct val="0"/>
            </a:spcBef>
            <a:spcAft>
              <a:spcPct val="20000"/>
            </a:spcAft>
            <a:buChar char="•"/>
          </a:pPr>
          <a:r>
            <a:rPr lang="en-US" sz="1600" kern="1200" dirty="0"/>
            <a:t>(Job description and person specification adapted from "Cost Reduction Analyst Job Description," </a:t>
          </a:r>
          <a:r>
            <a:rPr lang="en-US" sz="1600" kern="1200" dirty="0" err="1"/>
            <a:t>Betterteam</a:t>
          </a:r>
          <a:r>
            <a:rPr lang="en-US" sz="1600" kern="1200" dirty="0"/>
            <a:t>,)</a:t>
          </a:r>
        </a:p>
      </dsp:txBody>
      <dsp:txXfrm>
        <a:off x="0" y="2609041"/>
        <a:ext cx="12192000" cy="2173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E2633-BE6B-48B1-9CE8-CEAD4753D928}">
      <dsp:nvSpPr>
        <dsp:cNvPr id="0" name=""/>
        <dsp:cNvSpPr/>
      </dsp:nvSpPr>
      <dsp:spPr>
        <a:xfrm>
          <a:off x="76087" y="2125485"/>
          <a:ext cx="1043700" cy="10437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42375A-BD49-4733-94F4-795BCDE02BE7}">
      <dsp:nvSpPr>
        <dsp:cNvPr id="0" name=""/>
        <dsp:cNvSpPr/>
      </dsp:nvSpPr>
      <dsp:spPr>
        <a:xfrm>
          <a:off x="295264" y="2344662"/>
          <a:ext cx="605346" cy="6053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14C97C-1B66-43D7-8FE9-E28F7F2A7E3A}">
      <dsp:nvSpPr>
        <dsp:cNvPr id="0" name=""/>
        <dsp:cNvSpPr/>
      </dsp:nvSpPr>
      <dsp:spPr>
        <a:xfrm>
          <a:off x="1343437" y="2125485"/>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IN" sz="2000" kern="1200" dirty="0">
              <a:latin typeface="Arial" panose="020B0604020202020204" pitchFamily="34" charset="0"/>
              <a:cs typeface="Arial" panose="020B0604020202020204" pitchFamily="34" charset="0"/>
            </a:rPr>
            <a:t>How have you used data analysis to improve business operations or decision-making? Can you give an example of a project where you analysed data and used the insights to drive improvements? ( Maheshwari 2023, p. 85)</a:t>
          </a:r>
          <a:endParaRPr lang="en-US" sz="2000" kern="1200" dirty="0">
            <a:latin typeface="Arial" panose="020B0604020202020204" pitchFamily="34" charset="0"/>
            <a:cs typeface="Arial" panose="020B0604020202020204" pitchFamily="34" charset="0"/>
          </a:endParaRPr>
        </a:p>
      </dsp:txBody>
      <dsp:txXfrm>
        <a:off x="1343437" y="2125485"/>
        <a:ext cx="2460150" cy="1043700"/>
      </dsp:txXfrm>
    </dsp:sp>
    <dsp:sp modelId="{A5B6147E-83CC-4E25-A19B-139DCAA424CF}">
      <dsp:nvSpPr>
        <dsp:cNvPr id="0" name=""/>
        <dsp:cNvSpPr/>
      </dsp:nvSpPr>
      <dsp:spPr>
        <a:xfrm>
          <a:off x="4232249" y="2125485"/>
          <a:ext cx="1043700" cy="10437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66AD54-68C3-4217-A773-3DF9C610CD23}">
      <dsp:nvSpPr>
        <dsp:cNvPr id="0" name=""/>
        <dsp:cNvSpPr/>
      </dsp:nvSpPr>
      <dsp:spPr>
        <a:xfrm>
          <a:off x="4451426" y="2344662"/>
          <a:ext cx="605346" cy="6053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D02232-D23C-4926-89F9-627D4299B2E6}">
      <dsp:nvSpPr>
        <dsp:cNvPr id="0" name=""/>
        <dsp:cNvSpPr/>
      </dsp:nvSpPr>
      <dsp:spPr>
        <a:xfrm>
          <a:off x="5499600" y="2125485"/>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IN" sz="2000" kern="1200" dirty="0">
              <a:latin typeface="Arial" panose="020B0604020202020204" pitchFamily="34" charset="0"/>
              <a:cs typeface="Arial" panose="020B0604020202020204" pitchFamily="34" charset="0"/>
            </a:rPr>
            <a:t>Can you describe your experience with Lean Six Sigma methodologies? Have you implemented Lean Six Sigma projects in the past? What were the results? ( George, 2002, p. 53)</a:t>
          </a:r>
          <a:endParaRPr lang="en-US" sz="2000" kern="1200" dirty="0">
            <a:latin typeface="Arial" panose="020B0604020202020204" pitchFamily="34" charset="0"/>
            <a:cs typeface="Arial" panose="020B0604020202020204" pitchFamily="34" charset="0"/>
          </a:endParaRPr>
        </a:p>
      </dsp:txBody>
      <dsp:txXfrm>
        <a:off x="5499600" y="2125485"/>
        <a:ext cx="2460150" cy="1043700"/>
      </dsp:txXfrm>
    </dsp:sp>
    <dsp:sp modelId="{C26FFBD4-E33A-42F8-8A2E-D36300A420DA}">
      <dsp:nvSpPr>
        <dsp:cNvPr id="0" name=""/>
        <dsp:cNvSpPr/>
      </dsp:nvSpPr>
      <dsp:spPr>
        <a:xfrm>
          <a:off x="8388412" y="2125485"/>
          <a:ext cx="1043700" cy="10437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1DEBF5-C512-4B86-A449-E8139F4AC660}">
      <dsp:nvSpPr>
        <dsp:cNvPr id="0" name=""/>
        <dsp:cNvSpPr/>
      </dsp:nvSpPr>
      <dsp:spPr>
        <a:xfrm>
          <a:off x="8607589" y="2344662"/>
          <a:ext cx="605346" cy="6053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2B351F-2914-4C71-B010-EC6E3D70A99B}">
      <dsp:nvSpPr>
        <dsp:cNvPr id="0" name=""/>
        <dsp:cNvSpPr/>
      </dsp:nvSpPr>
      <dsp:spPr>
        <a:xfrm>
          <a:off x="9655762" y="2125485"/>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IN" sz="2000" kern="1200" dirty="0">
              <a:latin typeface="Arial" panose="020B0604020202020204" pitchFamily="34" charset="0"/>
              <a:cs typeface="Arial" panose="020B0604020202020204" pitchFamily="34" charset="0"/>
            </a:rPr>
            <a:t>Can you give an example of a time when you collaborated with a team to improve a process or product? How did you contribute to the team's success, and what were the results? (</a:t>
          </a:r>
          <a:r>
            <a:rPr lang="en-IN" sz="2000" b="0" i="0" kern="1200" dirty="0">
              <a:latin typeface="Arial" panose="020B0604020202020204" pitchFamily="34" charset="0"/>
              <a:cs typeface="Arial" panose="020B0604020202020204" pitchFamily="34" charset="0"/>
            </a:rPr>
            <a:t>Douglas, </a:t>
          </a:r>
          <a:r>
            <a:rPr lang="en-IN" sz="2000" kern="1200" dirty="0">
              <a:latin typeface="Arial" panose="020B0604020202020204" pitchFamily="34" charset="0"/>
              <a:cs typeface="Arial" panose="020B0604020202020204" pitchFamily="34" charset="0"/>
            </a:rPr>
            <a:t>2010, p. 96)</a:t>
          </a:r>
          <a:endParaRPr lang="en-US" sz="2000" kern="1200" dirty="0">
            <a:latin typeface="Arial" panose="020B0604020202020204" pitchFamily="34" charset="0"/>
            <a:cs typeface="Arial" panose="020B0604020202020204" pitchFamily="34" charset="0"/>
          </a:endParaRPr>
        </a:p>
      </dsp:txBody>
      <dsp:txXfrm>
        <a:off x="9655762" y="2125485"/>
        <a:ext cx="2460150" cy="10437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A40A96-B30D-4D08-81E5-52BA8FC735DC}">
      <dsp:nvSpPr>
        <dsp:cNvPr id="0" name=""/>
        <dsp:cNvSpPr/>
      </dsp:nvSpPr>
      <dsp:spPr>
        <a:xfrm>
          <a:off x="1487" y="403175"/>
          <a:ext cx="5219947" cy="3314666"/>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F814D335-BABE-4999-AB80-4CB2D3591615}">
      <dsp:nvSpPr>
        <dsp:cNvPr id="0" name=""/>
        <dsp:cNvSpPr/>
      </dsp:nvSpPr>
      <dsp:spPr>
        <a:xfrm>
          <a:off x="581481" y="954169"/>
          <a:ext cx="5219947" cy="3314666"/>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dirty="0">
              <a:latin typeface="Arial" panose="020B0604020202020204" pitchFamily="34" charset="0"/>
              <a:cs typeface="Arial" panose="020B0604020202020204" pitchFamily="34" charset="0"/>
            </a:rPr>
            <a:t>Can you describe a time when you had to make a difficult decision that involved balancing cost, quality, and innovation considerations? How did you approach the decision-making process, and what was the outcome? (Thomke, 2021, p. 124)</a:t>
          </a:r>
          <a:endParaRPr lang="en-US" sz="2500" kern="1200" dirty="0">
            <a:latin typeface="Arial" panose="020B0604020202020204" pitchFamily="34" charset="0"/>
            <a:cs typeface="Arial" panose="020B0604020202020204" pitchFamily="34" charset="0"/>
          </a:endParaRPr>
        </a:p>
      </dsp:txBody>
      <dsp:txXfrm>
        <a:off x="678564" y="1051252"/>
        <a:ext cx="5025781" cy="3120500"/>
      </dsp:txXfrm>
    </dsp:sp>
    <dsp:sp modelId="{B8D7BB73-6F63-483D-83A1-9EDE862D38CC}">
      <dsp:nvSpPr>
        <dsp:cNvPr id="0" name=""/>
        <dsp:cNvSpPr/>
      </dsp:nvSpPr>
      <dsp:spPr>
        <a:xfrm>
          <a:off x="6381423" y="403175"/>
          <a:ext cx="5219947" cy="3314666"/>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2B251320-8BA3-42EF-9220-6D4F1E5D3893}">
      <dsp:nvSpPr>
        <dsp:cNvPr id="0" name=""/>
        <dsp:cNvSpPr/>
      </dsp:nvSpPr>
      <dsp:spPr>
        <a:xfrm>
          <a:off x="6961417" y="954169"/>
          <a:ext cx="5219947" cy="3314666"/>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dirty="0">
              <a:latin typeface="Arial" panose="020B0604020202020204" pitchFamily="34" charset="0"/>
              <a:cs typeface="Arial" panose="020B0604020202020204" pitchFamily="34" charset="0"/>
            </a:rPr>
            <a:t>How have you encouraged and fostered innovation in your previous roles? Can you give an example of a project or initiative where you led or supported innovation efforts? (</a:t>
          </a:r>
          <a:r>
            <a:rPr lang="en-IN" sz="2100" kern="1200" dirty="0" err="1">
              <a:latin typeface="Arial" panose="020B0604020202020204" pitchFamily="34" charset="0"/>
              <a:cs typeface="Arial" panose="020B0604020202020204" pitchFamily="34" charset="0"/>
            </a:rPr>
            <a:t>Ries</a:t>
          </a:r>
          <a:r>
            <a:rPr lang="en-IN" sz="2100" kern="1200" dirty="0">
              <a:latin typeface="Arial" panose="020B0604020202020204" pitchFamily="34" charset="0"/>
              <a:cs typeface="Arial" panose="020B0604020202020204" pitchFamily="34" charset="0"/>
            </a:rPr>
            <a:t>, 2011, p.102)</a:t>
          </a:r>
          <a:endParaRPr lang="en-US" sz="2100" kern="1200" dirty="0">
            <a:latin typeface="Arial" panose="020B0604020202020204" pitchFamily="34" charset="0"/>
            <a:cs typeface="Arial" panose="020B0604020202020204" pitchFamily="34" charset="0"/>
          </a:endParaRPr>
        </a:p>
      </dsp:txBody>
      <dsp:txXfrm>
        <a:off x="7058500" y="1051252"/>
        <a:ext cx="5025781" cy="31205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C980B2-C430-4BB2-B19E-EAE99B6F61E0}" type="datetimeFigureOut">
              <a:rPr lang="en-IN" smtClean="0"/>
              <a:t>15/03/2023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C9C186-4A5B-486D-B73B-094C713B3830}" type="slidenum">
              <a:rPr lang="en-IN" smtClean="0"/>
              <a:t>‹#›</a:t>
            </a:fld>
            <a:endParaRPr lang="en-IN"/>
          </a:p>
        </p:txBody>
      </p:sp>
    </p:spTree>
    <p:extLst>
      <p:ext uri="{BB962C8B-B14F-4D97-AF65-F5344CB8AC3E}">
        <p14:creationId xmlns:p14="http://schemas.microsoft.com/office/powerpoint/2010/main" val="1148678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fm.eng.cam.ac.uk/research/dstools/porters-generic-competitive-strategies/#:~:text=The%20two%20basic%20types%20of,leadership%2C%20differentiation%2C%20and%20focu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333333"/>
                </a:solidFill>
                <a:effectLst/>
                <a:latin typeface="Open Sans" panose="020B0606030504020204" pitchFamily="34" charset="0"/>
                <a:ea typeface="Times New Roman" panose="02020603050405020304" pitchFamily="18" charset="0"/>
                <a:cs typeface="Shruti" panose="020B0502040204020203" pitchFamily="34" charset="0"/>
              </a:rPr>
              <a:t>•	Porter, Michael E., "Competitive Advantage". 1985, Ch. 1, pp 11-15. The Free Press. New York.</a:t>
            </a:r>
            <a:endParaRPr lang="en-IN" sz="1800" dirty="0">
              <a:effectLst/>
              <a:latin typeface="Calibri" panose="020F0502020204030204" pitchFamily="34" charset="0"/>
              <a:ea typeface="Calibri" panose="020F0502020204030204" pitchFamily="34" charset="0"/>
              <a:cs typeface="Shruti" panose="020B0502040204020203" pitchFamily="34" charset="0"/>
            </a:endParaRP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u="sng" dirty="0">
                <a:solidFill>
                  <a:srgbClr val="333333"/>
                </a:solidFill>
                <a:effectLst/>
                <a:latin typeface="Open Sans" panose="020B0606030504020204" pitchFamily="34" charset="0"/>
                <a:ea typeface="Times New Roman" panose="02020603050405020304" pitchFamily="18" charset="0"/>
                <a:cs typeface="Shruti" panose="020B0502040204020203" pitchFamily="34" charset="0"/>
                <a:hlinkClick r:id="rId3"/>
              </a:rPr>
              <a:t>https://www.ifm.eng.cam.ac.uk/research/dstools/porters-generic-competitive-strategies/#:~:text=The%20two%20basic%20types%20of,leadership%2C%20differentiation%2C%20and%20focus</a:t>
            </a:r>
            <a:r>
              <a:rPr lang="en-IN" sz="1800" dirty="0">
                <a:solidFill>
                  <a:srgbClr val="333333"/>
                </a:solidFill>
                <a:effectLst/>
                <a:latin typeface="Open Sans" panose="020B0606030504020204" pitchFamily="34" charset="0"/>
                <a:ea typeface="Times New Roman" panose="02020603050405020304" pitchFamily="18" charset="0"/>
                <a:cs typeface="Shruti" panose="020B0502040204020203" pitchFamily="34" charset="0"/>
              </a:rPr>
              <a:t>.</a:t>
            </a:r>
            <a:endParaRPr lang="en-IN" sz="1800" dirty="0">
              <a:effectLst/>
              <a:latin typeface="Calibri" panose="020F0502020204030204" pitchFamily="34" charset="0"/>
              <a:ea typeface="Calibri" panose="020F0502020204030204" pitchFamily="34" charset="0"/>
              <a:cs typeface="Shruti"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1DC9C186-4A5B-486D-B73B-094C713B3830}" type="slidenum">
              <a:rPr lang="en-IN" smtClean="0"/>
              <a:t>3</a:t>
            </a:fld>
            <a:endParaRPr lang="en-IN"/>
          </a:p>
        </p:txBody>
      </p:sp>
    </p:spTree>
    <p:extLst>
      <p:ext uri="{BB962C8B-B14F-4D97-AF65-F5344CB8AC3E}">
        <p14:creationId xmlns:p14="http://schemas.microsoft.com/office/powerpoint/2010/main" val="4017643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Example, Texas Instruments (in watches) and Northwest Airlines (in air transportation) are two low-cost firms that fell into this trap. Texas Instruments could not overcome its disadvantage in differentiation and exited the watch industry. Northwest Airlines recognized its problem in time, and has instituted efforts to improve marketing, passenger service, and service to travel agents to make its product more comparable to those of its competitors. </a:t>
            </a:r>
          </a:p>
        </p:txBody>
      </p:sp>
      <p:sp>
        <p:nvSpPr>
          <p:cNvPr id="4" name="Slide Number Placeholder 3"/>
          <p:cNvSpPr>
            <a:spLocks noGrp="1"/>
          </p:cNvSpPr>
          <p:nvPr>
            <p:ph type="sldNum" sz="quarter" idx="5"/>
          </p:nvPr>
        </p:nvSpPr>
        <p:spPr/>
        <p:txBody>
          <a:bodyPr/>
          <a:lstStyle/>
          <a:p>
            <a:fld id="{1DC9C186-4A5B-486D-B73B-094C713B3830}" type="slidenum">
              <a:rPr lang="en-IN" smtClean="0"/>
              <a:t>4</a:t>
            </a:fld>
            <a:endParaRPr lang="en-IN"/>
          </a:p>
        </p:txBody>
      </p:sp>
    </p:spTree>
    <p:extLst>
      <p:ext uri="{BB962C8B-B14F-4D97-AF65-F5344CB8AC3E}">
        <p14:creationId xmlns:p14="http://schemas.microsoft.com/office/powerpoint/2010/main" val="3885863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err="1">
                <a:solidFill>
                  <a:srgbClr val="000000"/>
                </a:solidFill>
                <a:effectLst/>
                <a:latin typeface="Roboto" panose="02000000000000000000" pitchFamily="2" charset="0"/>
              </a:rPr>
              <a:t>Amarakoon</a:t>
            </a:r>
            <a:r>
              <a:rPr lang="en-US" b="0" i="0" dirty="0">
                <a:solidFill>
                  <a:srgbClr val="000000"/>
                </a:solidFill>
                <a:effectLst/>
                <a:latin typeface="Roboto" panose="02000000000000000000" pitchFamily="2" charset="0"/>
              </a:rPr>
              <a:t>, U., </a:t>
            </a:r>
            <a:r>
              <a:rPr lang="en-US" b="0" i="0" dirty="0" err="1">
                <a:solidFill>
                  <a:srgbClr val="000000"/>
                </a:solidFill>
                <a:effectLst/>
                <a:latin typeface="Roboto" panose="02000000000000000000" pitchFamily="2" charset="0"/>
              </a:rPr>
              <a:t>Weerawardena</a:t>
            </a:r>
            <a:r>
              <a:rPr lang="en-US" b="0" i="0" dirty="0">
                <a:solidFill>
                  <a:srgbClr val="000000"/>
                </a:solidFill>
                <a:effectLst/>
                <a:latin typeface="Roboto" panose="02000000000000000000" pitchFamily="2" charset="0"/>
              </a:rPr>
              <a:t>, J. and </a:t>
            </a:r>
            <a:r>
              <a:rPr lang="en-US" b="0" i="0" dirty="0" err="1">
                <a:solidFill>
                  <a:srgbClr val="000000"/>
                </a:solidFill>
                <a:effectLst/>
                <a:latin typeface="Roboto" panose="02000000000000000000" pitchFamily="2" charset="0"/>
              </a:rPr>
              <a:t>Verreynne</a:t>
            </a:r>
            <a:r>
              <a:rPr lang="en-US" b="0" i="0" dirty="0">
                <a:solidFill>
                  <a:srgbClr val="000000"/>
                </a:solidFill>
                <a:effectLst/>
                <a:latin typeface="Roboto" panose="02000000000000000000" pitchFamily="2" charset="0"/>
              </a:rPr>
              <a:t>, M. (2018) 'Learning capabilities, human resource management innovation and competitive advantage', </a:t>
            </a:r>
            <a:r>
              <a:rPr lang="en-US" b="0" i="1" dirty="0">
                <a:solidFill>
                  <a:srgbClr val="000000"/>
                </a:solidFill>
                <a:effectLst/>
                <a:latin typeface="Roboto" panose="02000000000000000000" pitchFamily="2" charset="0"/>
              </a:rPr>
              <a:t>The International Journal of Human Resource Management, </a:t>
            </a:r>
            <a:r>
              <a:rPr lang="en-US" b="0" i="0" dirty="0">
                <a:solidFill>
                  <a:srgbClr val="000000"/>
                </a:solidFill>
                <a:effectLst/>
                <a:latin typeface="Roboto" panose="02000000000000000000" pitchFamily="2" charset="0"/>
              </a:rPr>
              <a:t>29(10), pp. 1736-1766.</a:t>
            </a:r>
          </a:p>
          <a:p>
            <a:endParaRPr lang="en-US" b="0" i="0" dirty="0">
              <a:solidFill>
                <a:srgbClr val="000000"/>
              </a:solidFill>
              <a:effectLst/>
              <a:latin typeface="Roboto" panose="02000000000000000000" pitchFamily="2" charset="0"/>
            </a:endParaRPr>
          </a:p>
          <a:p>
            <a:endParaRPr lang="en-US" b="0" i="0" dirty="0">
              <a:solidFill>
                <a:srgbClr val="000000"/>
              </a:solidFill>
              <a:effectLst/>
              <a:latin typeface="Roboto" panose="02000000000000000000" pitchFamily="2" charset="0"/>
            </a:endParaRPr>
          </a:p>
          <a:p>
            <a:r>
              <a:rPr lang="en-US" b="0" i="0" dirty="0">
                <a:solidFill>
                  <a:srgbClr val="000000"/>
                </a:solidFill>
                <a:effectLst/>
                <a:latin typeface="Roboto" panose="02000000000000000000" pitchFamily="2" charset="0"/>
              </a:rPr>
              <a:t>https://www.tandfonline.com/doi/full/10.1080/09585192.2016.1209228?casa_token=iUArCLlGcFcAAAAA:PHKplTc1rcNGYC82vIAlvUprksU1Q_8sSMtiO8DEkaKsVFW6790l8tXpNsCngFekWmJCxzQXibwivg</a:t>
            </a:r>
          </a:p>
          <a:p>
            <a:endParaRPr lang="en-US" b="0" i="0" dirty="0">
              <a:solidFill>
                <a:srgbClr val="000000"/>
              </a:solidFill>
              <a:effectLst/>
              <a:latin typeface="Roboto" panose="02000000000000000000" pitchFamily="2" charset="0"/>
            </a:endParaRPr>
          </a:p>
          <a:p>
            <a:endParaRPr lang="en-US" b="0" i="0" dirty="0">
              <a:solidFill>
                <a:srgbClr val="000000"/>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1DC9C186-4A5B-486D-B73B-094C713B3830}" type="slidenum">
              <a:rPr lang="en-IN" smtClean="0"/>
              <a:t>5</a:t>
            </a:fld>
            <a:endParaRPr lang="en-IN"/>
          </a:p>
        </p:txBody>
      </p:sp>
    </p:spTree>
    <p:extLst>
      <p:ext uri="{BB962C8B-B14F-4D97-AF65-F5344CB8AC3E}">
        <p14:creationId xmlns:p14="http://schemas.microsoft.com/office/powerpoint/2010/main" val="3855013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there are many ways by which companies can gain a competitive advantage, as MacMillan (1983) has suggested, one way often overlooked is through their human resource management practices. HRM practices enable companies to gain a competitive advantage in two major ways: One is by helping themselves and the other is by helping others. So there appears to be a significant benefit from having HRM considerations represented in the strategy formulation stage rather than only in the implementation stage. Once the strategy is formulated and the appropriate HRM thrust identified, specific HRM practices need to be developed. These practices, such as staffing and compensation, are the ones that actually create the competitive advantage for the company. In addition, selection of the most appropriate practices should be appropriate to the strategy and lead to behaviors that are supportive of the strategy; for example, if cooperative behaviors are needed among employees, then group or organizational level compensation incentives should be provided rather than an individual-level incentive system. If product quality is critical, quality circles and union-management cooperation should be developed. Once the strategy is formulated, the determination of the needed behaviors comes from job analysis. The HRM practices that stimulate those behaviors must be identified. They must be implemented so as to ensure consistency across HRM practices. It is this hard-won consistency which will help ensure that a competitive advantage through HRM practices is gained and sustained because of the barriers we have just discussed. In addition to using their HRM practices on themselves, companies can also gain a competitive advantage through using their HRM practices on others. Specifically, companies can gain a competitive advantage by helping their suppliers, customers, or servicers/distributors with their practices. Recall, for example, how American Airlines and Honda assist Schuler and MacMillan: Gaining Competitive Advantage / 253 their suppliers to ensure lower wages and better quality and how Mercedes trains servicers to enable Mercedes to sell its products with the guarantee of 24-hour service. In this way they can secure a differential position in the eyes of their stakeholders-and this is often all that is needed to get priority of attention and support in times when this is critical. The fact of the matter is that the firm </a:t>
            </a:r>
            <a:r>
              <a:rPr lang="en-US" dirty="0" err="1"/>
              <a:t>is.stronger</a:t>
            </a:r>
            <a:r>
              <a:rPr lang="en-US" dirty="0"/>
              <a:t> and healthier if its particular =suppliers, distributors, and customers are robust and competitive. While companies are better off when they gain a competitive advantage, few do it and even fewer do it through their human resource practices. There are, however, some notable exceptions and we have attempted to reference some of them here. For example, Lincoln Electric </a:t>
            </a:r>
            <a:r>
              <a:rPr lang="en-US" dirty="0" err="1"/>
              <a:t>isextremely</a:t>
            </a:r>
            <a:r>
              <a:rPr lang="en-US" dirty="0"/>
              <a:t> competitive in arc welders and electric motors because of its competitive practices; Delco-Remy produces high-quality battery products largely because of its participative management practices; and 'Morgan Guaranty, IBM, and Procter &amp; Gamble are able to attract and retain highly skilled individuals due to recruitment, selection, and socialization practices.' While there is no denying that all these companies have competitors, it is problematic that any are so successful as the companies mentioned thanks largely to their human resource management practices.</a:t>
            </a:r>
          </a:p>
          <a:p>
            <a:endParaRPr lang="en-US" dirty="0"/>
          </a:p>
          <a:p>
            <a:r>
              <a:rPr lang="en-US" b="0" i="0" dirty="0">
                <a:solidFill>
                  <a:srgbClr val="000000"/>
                </a:solidFill>
                <a:effectLst/>
                <a:latin typeface="Roboto" panose="02000000000000000000" pitchFamily="2" charset="0"/>
              </a:rPr>
              <a:t>Schuler, R.S. and MacMillan, I.C. (1984) 'Gaining competitive advantage through human resource management practices', </a:t>
            </a:r>
            <a:r>
              <a:rPr lang="en-US" b="0" i="1" dirty="0">
                <a:solidFill>
                  <a:srgbClr val="000000"/>
                </a:solidFill>
                <a:effectLst/>
                <a:latin typeface="Roboto" panose="02000000000000000000" pitchFamily="2" charset="0"/>
              </a:rPr>
              <a:t>Human resource management, </a:t>
            </a:r>
            <a:r>
              <a:rPr lang="en-US" b="0" i="0" dirty="0">
                <a:solidFill>
                  <a:srgbClr val="000000"/>
                </a:solidFill>
                <a:effectLst/>
                <a:latin typeface="Roboto" panose="02000000000000000000" pitchFamily="2" charset="0"/>
              </a:rPr>
              <a:t>23(3), pp. 241-255.</a:t>
            </a:r>
          </a:p>
          <a:p>
            <a:endParaRPr lang="en-US" b="0" i="0" dirty="0">
              <a:solidFill>
                <a:srgbClr val="000000"/>
              </a:solidFill>
              <a:effectLst/>
              <a:latin typeface="Roboto" panose="02000000000000000000" pitchFamily="2" charset="0"/>
            </a:endParaRPr>
          </a:p>
          <a:p>
            <a:r>
              <a:rPr lang="en-IN" dirty="0"/>
              <a:t>https://www.smlr.rutgers.edu/sites/smlr/files/Documents/Faculty-Staff-Docs/GainingCompAdvantageHRMpractices.pdf</a:t>
            </a:r>
          </a:p>
        </p:txBody>
      </p:sp>
      <p:sp>
        <p:nvSpPr>
          <p:cNvPr id="4" name="Slide Number Placeholder 3"/>
          <p:cNvSpPr>
            <a:spLocks noGrp="1"/>
          </p:cNvSpPr>
          <p:nvPr>
            <p:ph type="sldNum" sz="quarter" idx="5"/>
          </p:nvPr>
        </p:nvSpPr>
        <p:spPr/>
        <p:txBody>
          <a:bodyPr/>
          <a:lstStyle/>
          <a:p>
            <a:fld id="{1DC9C186-4A5B-486D-B73B-094C713B3830}" type="slidenum">
              <a:rPr lang="en-IN" smtClean="0"/>
              <a:t>6</a:t>
            </a:fld>
            <a:endParaRPr lang="en-IN"/>
          </a:p>
        </p:txBody>
      </p:sp>
    </p:spTree>
    <p:extLst>
      <p:ext uri="{BB962C8B-B14F-4D97-AF65-F5344CB8AC3E}">
        <p14:creationId xmlns:p14="http://schemas.microsoft.com/office/powerpoint/2010/main" val="1581768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pull into the lead in global competition, managers must control labor costs, motivate employees to high quality, customer oriented performance, and continuously search out new and better ways of doing both. These objectives must be met in the face of shrinking head count and a global environment in which employees are more culturally diverse and located throughout the globe. Even the relatively routine tasks of employee record keeping and legal and regulatory compliance are geometrically intensified in this context. Such complexity also demands more sophisticated applications of technology that go beyond simply improving the management of routine tasks. All managers thus have a stake in exploiting information technology to better manage their human resources. We propose a framework to help managers consider how HR information technology can improve human resources management and contribute to competitive advantage.</a:t>
            </a:r>
          </a:p>
          <a:p>
            <a:endParaRPr lang="en-US" dirty="0"/>
          </a:p>
          <a:p>
            <a:r>
              <a:rPr lang="en-US" dirty="0"/>
              <a:t>Schuler and Jackson's 1987 article in The Academy of Management EXECUTIVE, identified three firm-level competitive strategies as primary drivers of HR competitive objectives: Cost Leadership, Quality/Customer Satisfaction, and Innovation. In a Cost Leadership strategy, a firm strives to become the low-cost producer in its industry. Sources of cost advantage include economies of scale, proprietary technology, or favored access to important supply sources (people, raw materials, etc.). A Quality/Customer Satisfaction strategy emphasizes improving existing work methods, products/services, and customer relations as a means of commanding premium prices. This strategy, like the Cost Leadership strategy is concerned with cost reductions, but only in areas that do not directly affect customers' perceptions of quality or value. The Innovation strategy emphasizes differentiation through the creation of new operations and management methods, technology, or products/services. The Innovation strategy could yield long term results that support either Cost Leadership or Quality/Customer Satisfaction strategies, such as a new technology that makes the firm the industry's low cost producer, or new work methods resulting in substantial increases in product or service quality.</a:t>
            </a:r>
          </a:p>
          <a:p>
            <a:endParaRPr lang="en-US" dirty="0"/>
          </a:p>
          <a:p>
            <a:pPr algn="l"/>
            <a:r>
              <a:rPr lang="en-US" b="0" i="0" dirty="0">
                <a:solidFill>
                  <a:srgbClr val="000000"/>
                </a:solidFill>
                <a:effectLst/>
                <a:latin typeface="Roboto" panose="02000000000000000000" pitchFamily="2" charset="0"/>
              </a:rPr>
              <a:t>Broderick, R. and Boudreau, J.W. (1992) 'Human resource management, information technology, and the competitive edge', </a:t>
            </a:r>
            <a:r>
              <a:rPr lang="en-US" b="0" i="1" dirty="0">
                <a:solidFill>
                  <a:srgbClr val="000000"/>
                </a:solidFill>
                <a:effectLst/>
                <a:latin typeface="Roboto" panose="02000000000000000000" pitchFamily="2" charset="0"/>
              </a:rPr>
              <a:t>Academy of Management Perspectives, </a:t>
            </a:r>
            <a:r>
              <a:rPr lang="en-US" b="0" i="0" dirty="0">
                <a:solidFill>
                  <a:srgbClr val="000000"/>
                </a:solidFill>
                <a:effectLst/>
                <a:latin typeface="Roboto" panose="02000000000000000000" pitchFamily="2" charset="0"/>
              </a:rPr>
              <a:t>6(2), pp. 7-17.</a:t>
            </a:r>
          </a:p>
          <a:p>
            <a:br>
              <a:rPr lang="en-US" dirty="0"/>
            </a:br>
            <a:r>
              <a:rPr lang="en-US" dirty="0"/>
              <a:t>https://ecommons.cornell.edu/bitstream/handle/1813/77223/91__19_Human_Resource_Management__Info.pdf?sequence=1</a:t>
            </a:r>
          </a:p>
          <a:p>
            <a:endParaRPr lang="en-IN" dirty="0"/>
          </a:p>
        </p:txBody>
      </p:sp>
      <p:sp>
        <p:nvSpPr>
          <p:cNvPr id="4" name="Slide Number Placeholder 3"/>
          <p:cNvSpPr>
            <a:spLocks noGrp="1"/>
          </p:cNvSpPr>
          <p:nvPr>
            <p:ph type="sldNum" sz="quarter" idx="5"/>
          </p:nvPr>
        </p:nvSpPr>
        <p:spPr/>
        <p:txBody>
          <a:bodyPr/>
          <a:lstStyle/>
          <a:p>
            <a:fld id="{1DC9C186-4A5B-486D-B73B-094C713B3830}" type="slidenum">
              <a:rPr lang="en-IN" smtClean="0"/>
              <a:t>7</a:t>
            </a:fld>
            <a:endParaRPr lang="en-IN"/>
          </a:p>
        </p:txBody>
      </p:sp>
    </p:spTree>
    <p:extLst>
      <p:ext uri="{BB962C8B-B14F-4D97-AF65-F5344CB8AC3E}">
        <p14:creationId xmlns:p14="http://schemas.microsoft.com/office/powerpoint/2010/main" val="44826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DC9C186-4A5B-486D-B73B-094C713B3830}" type="slidenum">
              <a:rPr lang="en-IN" smtClean="0"/>
              <a:t>8</a:t>
            </a:fld>
            <a:endParaRPr lang="en-IN"/>
          </a:p>
        </p:txBody>
      </p:sp>
    </p:spTree>
    <p:extLst>
      <p:ext uri="{BB962C8B-B14F-4D97-AF65-F5344CB8AC3E}">
        <p14:creationId xmlns:p14="http://schemas.microsoft.com/office/powerpoint/2010/main" val="3372559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DC9C186-4A5B-486D-B73B-094C713B3830}" type="slidenum">
              <a:rPr lang="en-IN" smtClean="0"/>
              <a:t>9</a:t>
            </a:fld>
            <a:endParaRPr lang="en-IN"/>
          </a:p>
        </p:txBody>
      </p:sp>
    </p:spTree>
    <p:extLst>
      <p:ext uri="{BB962C8B-B14F-4D97-AF65-F5344CB8AC3E}">
        <p14:creationId xmlns:p14="http://schemas.microsoft.com/office/powerpoint/2010/main" val="407741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DC9C186-4A5B-486D-B73B-094C713B3830}" type="slidenum">
              <a:rPr lang="en-IN" smtClean="0"/>
              <a:t>10</a:t>
            </a:fld>
            <a:endParaRPr lang="en-IN"/>
          </a:p>
        </p:txBody>
      </p:sp>
    </p:spTree>
    <p:extLst>
      <p:ext uri="{BB962C8B-B14F-4D97-AF65-F5344CB8AC3E}">
        <p14:creationId xmlns:p14="http://schemas.microsoft.com/office/powerpoint/2010/main" val="2182609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DC9C186-4A5B-486D-B73B-094C713B3830}" type="slidenum">
              <a:rPr lang="en-IN" smtClean="0"/>
              <a:t>13</a:t>
            </a:fld>
            <a:endParaRPr lang="en-IN"/>
          </a:p>
        </p:txBody>
      </p:sp>
    </p:spTree>
    <p:extLst>
      <p:ext uri="{BB962C8B-B14F-4D97-AF65-F5344CB8AC3E}">
        <p14:creationId xmlns:p14="http://schemas.microsoft.com/office/powerpoint/2010/main" val="914574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425AD7-4358-4281-AF46-7DC6D848DF45}" type="datetimeFigureOut">
              <a:rPr lang="en-IN" smtClean="0"/>
              <a:t>15/03/2023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3227137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425AD7-4358-4281-AF46-7DC6D848DF45}" type="datetimeFigureOut">
              <a:rPr lang="en-IN" smtClean="0"/>
              <a:t>15/03/2023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774568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25AD7-4358-4281-AF46-7DC6D848DF45}" type="datetimeFigureOut">
              <a:rPr lang="en-IN" smtClean="0"/>
              <a:t>15/03/2023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4072939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425AD7-4358-4281-AF46-7DC6D848DF45}" type="datetimeFigureOut">
              <a:rPr lang="en-IN" smtClean="0"/>
              <a:t>15/03/2023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1644994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425AD7-4358-4281-AF46-7DC6D848DF45}" type="datetimeFigureOut">
              <a:rPr lang="en-IN" smtClean="0"/>
              <a:t>15/03/2023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2906252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425AD7-4358-4281-AF46-7DC6D848DF45}" type="datetimeFigureOut">
              <a:rPr lang="en-IN" smtClean="0"/>
              <a:t>15/03/2023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2294090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25AD7-4358-4281-AF46-7DC6D848DF45}" type="datetimeFigureOut">
              <a:rPr lang="en-IN" smtClean="0"/>
              <a:t>15/03/2023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4091542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25AD7-4358-4281-AF46-7DC6D848DF45}" type="datetimeFigureOut">
              <a:rPr lang="en-IN" smtClean="0"/>
              <a:t>15/03/2023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3051030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B2425AD7-4358-4281-AF46-7DC6D848DF45}" type="datetimeFigureOut">
              <a:rPr lang="en-IN" smtClean="0"/>
              <a:t>15/03/2023</a:t>
            </a:fld>
            <a:endParaRPr lang="en-IN"/>
          </a:p>
        </p:txBody>
      </p:sp>
      <p:sp>
        <p:nvSpPr>
          <p:cNvPr id="6" name="Footer Placeholder 5"/>
          <p:cNvSpPr>
            <a:spLocks noGrp="1"/>
          </p:cNvSpPr>
          <p:nvPr>
            <p:ph type="ftr" sz="quarter" idx="11"/>
          </p:nvPr>
        </p:nvSpPr>
        <p:spPr>
          <a:xfrm>
            <a:off x="590396" y="6041362"/>
            <a:ext cx="3295413" cy="365125"/>
          </a:xfrm>
        </p:spPr>
        <p:txBody>
          <a:bodyPr/>
          <a:lstStyle/>
          <a:p>
            <a:endParaRPr lang="en-IN"/>
          </a:p>
        </p:txBody>
      </p:sp>
      <p:sp>
        <p:nvSpPr>
          <p:cNvPr id="7" name="Slide Number Placeholder 6"/>
          <p:cNvSpPr>
            <a:spLocks noGrp="1"/>
          </p:cNvSpPr>
          <p:nvPr>
            <p:ph type="sldNum" sz="quarter" idx="12"/>
          </p:nvPr>
        </p:nvSpPr>
        <p:spPr>
          <a:xfrm>
            <a:off x="4862689" y="5915888"/>
            <a:ext cx="1062155" cy="490599"/>
          </a:xfrm>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2849040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25AD7-4358-4281-AF46-7DC6D848DF45}" type="datetimeFigureOut">
              <a:rPr lang="en-IN" smtClean="0"/>
              <a:t>15/03/2023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319887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B2425AD7-4358-4281-AF46-7DC6D848DF45}" type="datetimeFigureOut">
              <a:rPr lang="en-IN" smtClean="0"/>
              <a:t>15/03/2023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1095851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B2425AD7-4358-4281-AF46-7DC6D848DF45}" type="datetimeFigureOut">
              <a:rPr lang="en-IN" smtClean="0"/>
              <a:t>15/03/2023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4273867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425AD7-4358-4281-AF46-7DC6D848DF45}" type="datetimeFigureOut">
              <a:rPr lang="en-IN" smtClean="0"/>
              <a:t>15/03/2023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1167802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425AD7-4358-4281-AF46-7DC6D848DF45}" type="datetimeFigureOut">
              <a:rPr lang="en-IN" smtClean="0"/>
              <a:t>15/03/2023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E6CBDFB-D674-41A0-B346-CC8B0D03A4B6}" type="slidenum">
              <a:rPr lang="en-IN" smtClean="0"/>
              <a:t>‹#›</a:t>
            </a:fld>
            <a:endParaRPr lang="en-IN"/>
          </a:p>
        </p:txBody>
      </p:sp>
    </p:spTree>
    <p:extLst>
      <p:ext uri="{BB962C8B-B14F-4D97-AF65-F5344CB8AC3E}">
        <p14:creationId xmlns:p14="http://schemas.microsoft.com/office/powerpoint/2010/main" val="1500014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IN"/>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2425AD7-4358-4281-AF46-7DC6D848DF45}" type="datetimeFigureOut">
              <a:rPr lang="en-IN" smtClean="0"/>
              <a:t>15/03/2023</a:t>
            </a:fld>
            <a:endParaRPr lang="en-IN"/>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4E6CBDFB-D674-41A0-B346-CC8B0D03A4B6}" type="slidenum">
              <a:rPr lang="en-IN" smtClean="0"/>
              <a:t>‹#›</a:t>
            </a:fld>
            <a:endParaRPr lang="en-IN"/>
          </a:p>
        </p:txBody>
      </p:sp>
    </p:spTree>
    <p:extLst>
      <p:ext uri="{BB962C8B-B14F-4D97-AF65-F5344CB8AC3E}">
        <p14:creationId xmlns:p14="http://schemas.microsoft.com/office/powerpoint/2010/main" val="4111319212"/>
      </p:ext>
    </p:extLst>
  </p:cSld>
  <p:clrMap bg1="dk1" tx1="lt1" bg2="dk2" tx2="lt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 id="2147484027" r:id="rId12"/>
    <p:sldLayoutId id="2147484028" r:id="rId13"/>
    <p:sldLayoutId id="214748402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gif"/><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ecommons.cornell.edu/bitstream/handle/1813/77223/91__19_Human_Resource_Management__Info.pdf?sequence=1"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betterteam.com/inventory-manager-job-description" TargetMode="External"/><Relationship Id="rId5" Type="http://schemas.openxmlformats.org/officeDocument/2006/relationships/hyperlink" Target="https://www.betterteam.com/cost-analyst-job-description#:~:text=Examine%20data%20to%20help%20with,suggestions%20for%20money%2Dsaving%20strategies" TargetMode="External"/><Relationship Id="rId4" Type="http://schemas.openxmlformats.org/officeDocument/2006/relationships/hyperlink" Target="https://www.tandfonline.com/doi/full/10.1080/09585192.2016.1209228?casa_token=iUArCLlGcFcAAAAA:PHKplTc1rcNGYC82vIAlvUprksU1Q_8sSMtiO8DEkaKsVFW6790l8tXpNsCngFekWmJCxzQXibwiv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smlr.rutgers.edu/sites/smlr/files/Documents/Faculty-Staff-Docs/GainingCompAdvantageHRMpractices.pdf" TargetMode="External"/><Relationship Id="rId2" Type="http://schemas.openxmlformats.org/officeDocument/2006/relationships/hyperlink" Target="https://www.ifm.eng.cam.ac.uk/research/dstools/porters-generic-competitive-strategies/#:~:text=The%20two%20basic%20types%20of,leadership%2C%20differentiation%2C%20and%20focu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7645B-CF41-5283-C060-48E391D950F7}"/>
              </a:ext>
            </a:extLst>
          </p:cNvPr>
          <p:cNvSpPr>
            <a:spLocks noGrp="1"/>
          </p:cNvSpPr>
          <p:nvPr>
            <p:ph type="title"/>
          </p:nvPr>
        </p:nvSpPr>
        <p:spPr>
          <a:xfrm>
            <a:off x="586478" y="1683756"/>
            <a:ext cx="3463008" cy="2396359"/>
          </a:xfrm>
        </p:spPr>
        <p:txBody>
          <a:bodyPr anchor="b">
            <a:normAutofit/>
          </a:bodyPr>
          <a:lstStyle/>
          <a:p>
            <a:pPr algn="ctr"/>
            <a:r>
              <a:rPr lang="en-IN" sz="4000" dirty="0">
                <a:solidFill>
                  <a:srgbClr val="FFFFFF"/>
                </a:solidFill>
                <a:latin typeface="Arial" panose="020B0604020202020204" pitchFamily="34" charset="0"/>
                <a:cs typeface="Arial" panose="020B0604020202020204" pitchFamily="34" charset="0"/>
              </a:rPr>
              <a:t>Human Resource Management </a:t>
            </a:r>
          </a:p>
        </p:txBody>
      </p:sp>
      <p:graphicFrame>
        <p:nvGraphicFramePr>
          <p:cNvPr id="23" name="Content Placeholder 3">
            <a:extLst>
              <a:ext uri="{FF2B5EF4-FFF2-40B4-BE49-F238E27FC236}">
                <a16:creationId xmlns:a16="http://schemas.microsoft.com/office/drawing/2014/main" id="{F37738AE-44EE-8977-BB59-8334ECBE7E50}"/>
              </a:ext>
            </a:extLst>
          </p:cNvPr>
          <p:cNvGraphicFramePr>
            <a:graphicFrameLocks noGrp="1"/>
          </p:cNvGraphicFramePr>
          <p:nvPr>
            <p:ph idx="1"/>
            <p:extLst>
              <p:ext uri="{D42A27DB-BD31-4B8C-83A1-F6EECF244321}">
                <p14:modId xmlns:p14="http://schemas.microsoft.com/office/powerpoint/2010/main" val="377810588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1862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04213A9D-3881-776B-520D-3EAEED9CDBDC}"/>
              </a:ext>
            </a:extLst>
          </p:cNvPr>
          <p:cNvSpPr>
            <a:spLocks noGrp="1"/>
          </p:cNvSpPr>
          <p:nvPr>
            <p:ph type="title"/>
          </p:nvPr>
        </p:nvSpPr>
        <p:spPr>
          <a:xfrm>
            <a:off x="1" y="1734857"/>
            <a:ext cx="4601496" cy="3388287"/>
          </a:xfrm>
        </p:spPr>
        <p:txBody>
          <a:bodyPr anchor="ctr">
            <a:normAutofit/>
          </a:bodyPr>
          <a:lstStyle/>
          <a:p>
            <a:r>
              <a:rPr lang="en-IN" sz="4400" dirty="0">
                <a:latin typeface="Arial" panose="020B0604020202020204" pitchFamily="34" charset="0"/>
                <a:cs typeface="Arial" panose="020B0604020202020204" pitchFamily="34" charset="0"/>
              </a:rPr>
              <a:t>Table of content</a:t>
            </a:r>
          </a:p>
        </p:txBody>
      </p:sp>
      <p:sp>
        <p:nvSpPr>
          <p:cNvPr id="63" name="Content Placeholder 4">
            <a:extLst>
              <a:ext uri="{FF2B5EF4-FFF2-40B4-BE49-F238E27FC236}">
                <a16:creationId xmlns:a16="http://schemas.microsoft.com/office/drawing/2014/main" id="{A59FC9B4-71FF-E083-9B05-9947E4BA6604}"/>
              </a:ext>
            </a:extLst>
          </p:cNvPr>
          <p:cNvSpPr>
            <a:spLocks noGrp="1"/>
          </p:cNvSpPr>
          <p:nvPr>
            <p:ph idx="1"/>
          </p:nvPr>
        </p:nvSpPr>
        <p:spPr>
          <a:xfrm>
            <a:off x="5556552" y="0"/>
            <a:ext cx="6635448" cy="6858000"/>
          </a:xfrm>
          <a:effectLst/>
        </p:spPr>
        <p:txBody>
          <a:bodyPr>
            <a:normAutofit/>
          </a:bodyPr>
          <a:lstStyle/>
          <a:p>
            <a:pPr>
              <a:lnSpc>
                <a:spcPct val="90000"/>
              </a:lnSpc>
              <a:spcAft>
                <a:spcPts val="800"/>
              </a:spcAft>
              <a:buFont typeface="Wingdings" panose="05000000000000000000" pitchFamily="2" charset="2"/>
              <a:buChar char="v"/>
            </a:pPr>
            <a:r>
              <a:rPr lang="en-IN" sz="2400" b="1" dirty="0">
                <a:effectLst/>
                <a:latin typeface="Arial" panose="020B0604020202020204" pitchFamily="34" charset="0"/>
                <a:ea typeface="Calibri" panose="020F0502020204030204" pitchFamily="34" charset="0"/>
                <a:cs typeface="Arial" panose="020B0604020202020204" pitchFamily="34" charset="0"/>
              </a:rPr>
              <a:t>Competitive advantage</a:t>
            </a:r>
          </a:p>
          <a:p>
            <a:pPr>
              <a:lnSpc>
                <a:spcPct val="90000"/>
              </a:lnSpc>
              <a:spcAft>
                <a:spcPts val="800"/>
              </a:spcAft>
              <a:buFont typeface="Wingdings" panose="05000000000000000000" pitchFamily="2" charset="2"/>
              <a:buChar char="v"/>
            </a:pPr>
            <a:r>
              <a:rPr lang="en-IN" sz="2400" b="1" dirty="0">
                <a:effectLst/>
                <a:latin typeface="Arial" panose="020B0604020202020204" pitchFamily="34" charset="0"/>
                <a:ea typeface="Calibri" panose="020F0502020204030204" pitchFamily="34" charset="0"/>
                <a:cs typeface="Arial" panose="020B0604020202020204" pitchFamily="34" charset="0"/>
              </a:rPr>
              <a:t>Explanation of generic competitive strategies</a:t>
            </a:r>
          </a:p>
          <a:p>
            <a:pPr>
              <a:lnSpc>
                <a:spcPct val="90000"/>
              </a:lnSpc>
              <a:spcAft>
                <a:spcPts val="800"/>
              </a:spcAft>
              <a:buFont typeface="Wingdings" panose="05000000000000000000" pitchFamily="2" charset="2"/>
              <a:buChar char="v"/>
            </a:pPr>
            <a:r>
              <a:rPr lang="en-IN" sz="2400" b="1" dirty="0">
                <a:effectLst/>
                <a:latin typeface="Arial" panose="020B0604020202020204" pitchFamily="34" charset="0"/>
                <a:ea typeface="Calibri" panose="020F0502020204030204" pitchFamily="34" charset="0"/>
                <a:cs typeface="Arial" panose="020B0604020202020204" pitchFamily="34" charset="0"/>
              </a:rPr>
              <a:t>Article 1-</a:t>
            </a:r>
            <a:r>
              <a:rPr lang="en-IN" sz="2400" b="1" kern="1200" dirty="0">
                <a:effectLst/>
                <a:latin typeface="Arial" panose="020B0604020202020204" pitchFamily="34" charset="0"/>
                <a:ea typeface="Times New Roman" panose="02020603050405020304" pitchFamily="18" charset="0"/>
                <a:cs typeface="Arial" panose="020B0604020202020204" pitchFamily="34" charset="0"/>
              </a:rPr>
              <a:t> </a:t>
            </a:r>
            <a:r>
              <a:rPr lang="en-US" sz="2400" b="1" dirty="0">
                <a:effectLst/>
                <a:latin typeface="Arial" panose="020B0604020202020204" pitchFamily="34" charset="0"/>
                <a:ea typeface="Calibri" panose="020F0502020204030204" pitchFamily="34" charset="0"/>
                <a:cs typeface="Arial" panose="020B0604020202020204" pitchFamily="34" charset="0"/>
              </a:rPr>
              <a:t>Learning capabilities, human resource management innovation and competitive advantage</a:t>
            </a:r>
            <a:endParaRPr lang="en-IN" sz="2400" b="1"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buFont typeface="Wingdings" panose="05000000000000000000" pitchFamily="2" charset="2"/>
              <a:buChar char="v"/>
            </a:pPr>
            <a:r>
              <a:rPr lang="en-US" sz="2400" b="1" dirty="0">
                <a:effectLst/>
                <a:latin typeface="Arial" panose="020B0604020202020204" pitchFamily="34" charset="0"/>
                <a:ea typeface="Calibri" panose="020F0502020204030204" pitchFamily="34" charset="0"/>
                <a:cs typeface="Arial" panose="020B0604020202020204" pitchFamily="34" charset="0"/>
              </a:rPr>
              <a:t>Article 2- Gaining competitive advantage through human resource management practices</a:t>
            </a:r>
            <a:endParaRPr lang="en-IN" sz="2400" b="1"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buFont typeface="Wingdings" panose="05000000000000000000" pitchFamily="2" charset="2"/>
              <a:buChar char="v"/>
            </a:pPr>
            <a:r>
              <a:rPr lang="en-IN" sz="2400" b="1" dirty="0">
                <a:effectLst/>
                <a:latin typeface="Arial" panose="020B0604020202020204" pitchFamily="34" charset="0"/>
                <a:ea typeface="Calibri" panose="020F0502020204030204" pitchFamily="34" charset="0"/>
                <a:cs typeface="Arial" panose="020B0604020202020204" pitchFamily="34" charset="0"/>
              </a:rPr>
              <a:t>Article 3-</a:t>
            </a:r>
            <a:r>
              <a:rPr lang="en-IN" sz="2400" b="1" kern="1200" dirty="0">
                <a:effectLst/>
                <a:latin typeface="Arial" panose="020B0604020202020204" pitchFamily="34" charset="0"/>
                <a:ea typeface="Times New Roman" panose="02020603050405020304" pitchFamily="18" charset="0"/>
                <a:cs typeface="Arial" panose="020B0604020202020204" pitchFamily="34" charset="0"/>
              </a:rPr>
              <a:t> </a:t>
            </a:r>
            <a:r>
              <a:rPr lang="en-US" sz="2400" b="1" dirty="0">
                <a:effectLst/>
                <a:latin typeface="Arial" panose="020B0604020202020204" pitchFamily="34" charset="0"/>
                <a:ea typeface="Calibri" panose="020F0502020204030204" pitchFamily="34" charset="0"/>
                <a:cs typeface="Arial" panose="020B0604020202020204" pitchFamily="34" charset="0"/>
              </a:rPr>
              <a:t>Human resource management, information technology, and the competitive edge</a:t>
            </a:r>
            <a:endParaRPr lang="en-IN" sz="2400" b="1"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buFont typeface="Wingdings" panose="05000000000000000000" pitchFamily="2" charset="2"/>
              <a:buChar char="v"/>
            </a:pPr>
            <a:r>
              <a:rPr lang="en-US" sz="2400" b="1" dirty="0">
                <a:effectLst/>
                <a:latin typeface="Arial" panose="020B0604020202020204" pitchFamily="34" charset="0"/>
                <a:ea typeface="Calibri" panose="020F0502020204030204" pitchFamily="34" charset="0"/>
                <a:cs typeface="Arial" panose="020B0604020202020204" pitchFamily="34" charset="0"/>
              </a:rPr>
              <a:t>Quality enhancement</a:t>
            </a:r>
            <a:endParaRPr lang="en-IN" sz="2400" b="1"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buFont typeface="Wingdings" panose="05000000000000000000" pitchFamily="2" charset="2"/>
              <a:buChar char="v"/>
            </a:pPr>
            <a:r>
              <a:rPr lang="en-US" sz="2400" b="1" dirty="0">
                <a:effectLst/>
                <a:latin typeface="Arial" panose="020B0604020202020204" pitchFamily="34" charset="0"/>
                <a:ea typeface="Calibri" panose="020F0502020204030204" pitchFamily="34" charset="0"/>
                <a:cs typeface="Arial" panose="020B0604020202020204" pitchFamily="34" charset="0"/>
              </a:rPr>
              <a:t>Job Description Quality</a:t>
            </a:r>
            <a:endParaRPr lang="en-IN" sz="2400" b="1"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buFont typeface="Wingdings" panose="05000000000000000000" pitchFamily="2" charset="2"/>
              <a:buChar char="v"/>
              <a:tabLst>
                <a:tab pos="1333500" algn="l"/>
              </a:tabLst>
            </a:pPr>
            <a:r>
              <a:rPr lang="en-US" sz="2400" b="1" dirty="0">
                <a:effectLst/>
                <a:latin typeface="Arial" panose="020B0604020202020204" pitchFamily="34" charset="0"/>
                <a:ea typeface="Calibri" panose="020F0502020204030204" pitchFamily="34" charset="0"/>
                <a:cs typeface="Arial" panose="020B0604020202020204" pitchFamily="34" charset="0"/>
              </a:rPr>
              <a:t>Interview Protocol sample Question</a:t>
            </a:r>
          </a:p>
          <a:p>
            <a:pPr>
              <a:lnSpc>
                <a:spcPct val="90000"/>
              </a:lnSpc>
              <a:spcAft>
                <a:spcPts val="800"/>
              </a:spcAft>
              <a:buFont typeface="Wingdings" panose="05000000000000000000" pitchFamily="2" charset="2"/>
              <a:buChar char="v"/>
              <a:tabLst>
                <a:tab pos="1333500" algn="l"/>
              </a:tabLst>
            </a:pPr>
            <a:r>
              <a:rPr lang="en-US" sz="2400" b="1" dirty="0">
                <a:latin typeface="Arial" panose="020B0604020202020204" pitchFamily="34" charset="0"/>
                <a:ea typeface="Calibri" panose="020F0502020204030204" pitchFamily="34" charset="0"/>
                <a:cs typeface="Arial" panose="020B0604020202020204" pitchFamily="34" charset="0"/>
              </a:rPr>
              <a:t>References</a:t>
            </a:r>
            <a:endParaRPr lang="en-IN" sz="2400" b="1"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9621416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9" name="Picture 15" descr="A screenshot of a computer&#10;&#10;Description automatically generated with low confidence">
            <a:extLst>
              <a:ext uri="{FF2B5EF4-FFF2-40B4-BE49-F238E27FC236}">
                <a16:creationId xmlns:a16="http://schemas.microsoft.com/office/drawing/2014/main" id="{65AF7D10-4F99-FE5B-B48E-AEF1E0191017}"/>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tretch>
            <a:fillRect/>
          </a:stretch>
        </p:blipFill>
        <p:spPr bwMode="auto">
          <a:xfrm>
            <a:off x="187840" y="429626"/>
            <a:ext cx="6096000" cy="576262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41" name="Text Placeholder 14">
            <a:extLst>
              <a:ext uri="{FF2B5EF4-FFF2-40B4-BE49-F238E27FC236}">
                <a16:creationId xmlns:a16="http://schemas.microsoft.com/office/drawing/2014/main" id="{C2402D0B-55F4-A93F-6B89-CFAE4763B60F}"/>
              </a:ext>
            </a:extLst>
          </p:cNvPr>
          <p:cNvGraphicFramePr/>
          <p:nvPr>
            <p:extLst>
              <p:ext uri="{D42A27DB-BD31-4B8C-83A1-F6EECF244321}">
                <p14:modId xmlns:p14="http://schemas.microsoft.com/office/powerpoint/2010/main" val="3236121206"/>
              </p:ext>
            </p:extLst>
          </p:nvPr>
        </p:nvGraphicFramePr>
        <p:xfrm>
          <a:off x="6800896" y="154745"/>
          <a:ext cx="5072236" cy="63023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44914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30" name="Rectangle 29">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908676-981D-29D7-A040-173B230A730A}"/>
              </a:ext>
            </a:extLst>
          </p:cNvPr>
          <p:cNvSpPr>
            <a:spLocks noGrp="1"/>
          </p:cNvSpPr>
          <p:nvPr>
            <p:ph type="title"/>
          </p:nvPr>
        </p:nvSpPr>
        <p:spPr>
          <a:xfrm>
            <a:off x="451515" y="1734857"/>
            <a:ext cx="3765483" cy="3388287"/>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Explanation of Generic Competitive Strategies </a:t>
            </a:r>
          </a:p>
        </p:txBody>
      </p:sp>
      <p:sp>
        <p:nvSpPr>
          <p:cNvPr id="14" name="Content Placeholder 2">
            <a:extLst>
              <a:ext uri="{FF2B5EF4-FFF2-40B4-BE49-F238E27FC236}">
                <a16:creationId xmlns:a16="http://schemas.microsoft.com/office/drawing/2014/main" id="{234852C6-70C2-F814-223E-A10241B877FC}"/>
              </a:ext>
            </a:extLst>
          </p:cNvPr>
          <p:cNvSpPr>
            <a:spLocks noGrp="1"/>
          </p:cNvSpPr>
          <p:nvPr>
            <p:ph idx="4294967295"/>
          </p:nvPr>
        </p:nvSpPr>
        <p:spPr>
          <a:xfrm>
            <a:off x="5556552" y="0"/>
            <a:ext cx="6635448" cy="6858000"/>
          </a:xfrm>
          <a:effectLst/>
        </p:spPr>
        <p:txBody>
          <a:bodyPr vert="horz" lIns="91440" tIns="45720" rIns="91440" bIns="45720" rtlCol="0" anchor="ctr">
            <a:normAutofit/>
          </a:bodyPr>
          <a:lstStyle/>
          <a:p>
            <a:pPr marL="0" indent="0">
              <a:lnSpc>
                <a:spcPct val="90000"/>
              </a:lnSpc>
              <a:buNone/>
            </a:pPr>
            <a:r>
              <a:rPr lang="en-US" dirty="0">
                <a:latin typeface="Arial" panose="020B0604020202020204" pitchFamily="34" charset="0"/>
                <a:cs typeface="Arial" panose="020B0604020202020204" pitchFamily="34" charset="0"/>
              </a:rPr>
              <a:t>1. Cost Leadership</a:t>
            </a:r>
          </a:p>
          <a:p>
            <a:pPr>
              <a:lnSpc>
                <a:spcPct val="90000"/>
              </a:lnSpc>
            </a:pPr>
            <a:r>
              <a:rPr lang="en-US" dirty="0">
                <a:latin typeface="Arial" panose="020B0604020202020204" pitchFamily="34" charset="0"/>
                <a:cs typeface="Arial" panose="020B0604020202020204" pitchFamily="34" charset="0"/>
              </a:rPr>
              <a:t>vary and depend on the organizational structure.</a:t>
            </a:r>
          </a:p>
          <a:p>
            <a:pPr>
              <a:lnSpc>
                <a:spcPct val="90000"/>
              </a:lnSpc>
            </a:pPr>
            <a:r>
              <a:rPr lang="en-US" dirty="0">
                <a:latin typeface="Arial" panose="020B0604020202020204" pitchFamily="34" charset="0"/>
                <a:cs typeface="Arial" panose="020B0604020202020204" pitchFamily="34" charset="0"/>
              </a:rPr>
              <a:t>If a company can achieve and maintain "Leadership in Total Costs", it will do better in its industry, as long as it can price at or near the average of the industry. With prices equal to or lower than competitors, a low-cost position as a cost leader leads to higher profits. However, the cost leader cannot ignore the fundamentals of differentiation.</a:t>
            </a:r>
          </a:p>
          <a:p>
            <a:pPr>
              <a:lnSpc>
                <a:spcPct val="90000"/>
              </a:lnSpc>
            </a:pPr>
            <a:r>
              <a:rPr lang="en-US" dirty="0">
                <a:latin typeface="Arial" panose="020B0604020202020204" pitchFamily="34" charset="0"/>
                <a:cs typeface="Arial" panose="020B0604020202020204" pitchFamily="34" charset="0"/>
              </a:rPr>
              <a:t>These include the desire for economies of scale, proprietary technology, priority access to raw materials, and other factors.</a:t>
            </a:r>
          </a:p>
          <a:p>
            <a:pPr marL="0" indent="0">
              <a:lnSpc>
                <a:spcPct val="90000"/>
              </a:lnSpc>
              <a:buNone/>
            </a:pPr>
            <a:r>
              <a:rPr lang="en-US" dirty="0">
                <a:latin typeface="Arial" panose="020B0604020202020204" pitchFamily="34" charset="0"/>
                <a:cs typeface="Arial" panose="020B0604020202020204" pitchFamily="34" charset="0"/>
              </a:rPr>
              <a:t>2. Differentiation</a:t>
            </a:r>
          </a:p>
          <a:p>
            <a:pPr>
              <a:lnSpc>
                <a:spcPct val="90000"/>
              </a:lnSpc>
            </a:pPr>
            <a:r>
              <a:rPr lang="en-US" dirty="0">
                <a:latin typeface="Arial" panose="020B0604020202020204" pitchFamily="34" charset="0"/>
                <a:cs typeface="Arial" panose="020B0604020202020204" pitchFamily="34" charset="0"/>
              </a:rPr>
              <a:t>In differentiation, a company seeks to be unique in its industry in a way that will be appreciated by buyers in that industry.</a:t>
            </a:r>
          </a:p>
          <a:p>
            <a:pPr marL="0" indent="0">
              <a:lnSpc>
                <a:spcPct val="90000"/>
              </a:lnSpc>
              <a:buNone/>
            </a:pPr>
            <a:r>
              <a:rPr lang="en-US" dirty="0">
                <a:latin typeface="Arial" panose="020B0604020202020204" pitchFamily="34" charset="0"/>
                <a:cs typeface="Arial" panose="020B0604020202020204" pitchFamily="34" charset="0"/>
              </a:rPr>
              <a:t>3. Focus</a:t>
            </a:r>
          </a:p>
          <a:p>
            <a:pPr>
              <a:lnSpc>
                <a:spcPct val="90000"/>
              </a:lnSpc>
            </a:pPr>
            <a:r>
              <a:rPr lang="en-US" dirty="0">
                <a:latin typeface="Arial" panose="020B0604020202020204" pitchFamily="34" charset="0"/>
                <a:cs typeface="Arial" panose="020B0604020202020204" pitchFamily="34" charset="0"/>
              </a:rPr>
              <a:t>(a) With a focus on cost, a business tries to gain a cost advantage in its target segment, while with (b) with a focus on differentiation, a business tries to differentiate itself. differentiate in its target segment. (Door, 1985, Ch.15)</a:t>
            </a:r>
          </a:p>
        </p:txBody>
      </p:sp>
    </p:spTree>
    <p:extLst>
      <p:ext uri="{BB962C8B-B14F-4D97-AF65-F5344CB8AC3E}">
        <p14:creationId xmlns:p14="http://schemas.microsoft.com/office/powerpoint/2010/main" val="251909363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9A248B6B-EC53-9393-98DC-E8525E487BEF}"/>
              </a:ext>
            </a:extLst>
          </p:cNvPr>
          <p:cNvSpPr>
            <a:spLocks noGrp="1"/>
          </p:cNvSpPr>
          <p:nvPr>
            <p:ph type="title"/>
          </p:nvPr>
        </p:nvSpPr>
        <p:spPr>
          <a:xfrm>
            <a:off x="168812" y="1800223"/>
            <a:ext cx="4107766" cy="4241138"/>
          </a:xfrm>
        </p:spPr>
        <p:txBody>
          <a:bodyPr vert="horz" lIns="91440" tIns="45720" rIns="91440" bIns="45720" rtlCol="0" anchor="t">
            <a:normAutofit/>
          </a:bodyPr>
          <a:lstStyle/>
          <a:p>
            <a:r>
              <a:rPr lang="en-IN"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Learning </a:t>
            </a:r>
            <a:r>
              <a:rPr lang="en-IN" sz="3200" dirty="0">
                <a:solidFill>
                  <a:schemeClr val="bg1"/>
                </a:solidFill>
                <a:latin typeface="Arial" panose="020B0604020202020204" pitchFamily="34" charset="0"/>
                <a:ea typeface="Calibri" panose="020F0502020204030204" pitchFamily="34" charset="0"/>
                <a:cs typeface="Arial" panose="020B0604020202020204" pitchFamily="34" charset="0"/>
              </a:rPr>
              <a:t>A</a:t>
            </a:r>
            <a:r>
              <a:rPr lang="en-IN"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bilities</a:t>
            </a:r>
            <a:br>
              <a:rPr lang="en-IN"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Innovation Abilities</a:t>
            </a:r>
            <a:br>
              <a:rPr lang="en-IN"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Performance Organization</a:t>
            </a:r>
            <a:br>
              <a:rPr lang="en-IN"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IN"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Amarakoon</a:t>
            </a:r>
            <a:r>
              <a:rPr lang="en-I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IN"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Weerawardena</a:t>
            </a:r>
            <a:r>
              <a:rPr lang="en-IN" sz="3200" dirty="0">
                <a:solidFill>
                  <a:schemeClr val="bg1"/>
                </a:solidFill>
                <a:latin typeface="Arial" panose="020B0604020202020204" pitchFamily="34" charset="0"/>
                <a:ea typeface="Times New Roman" panose="02020603050405020304" pitchFamily="18" charset="0"/>
                <a:cs typeface="Arial" panose="020B0604020202020204" pitchFamily="34" charset="0"/>
              </a:rPr>
              <a:t>,</a:t>
            </a:r>
            <a:r>
              <a:rPr lang="en-I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and </a:t>
            </a:r>
            <a:r>
              <a:rPr lang="en-IN" sz="3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Verreynne</a:t>
            </a:r>
            <a:r>
              <a:rPr lang="en-IN"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2018, p. 1736-1766.</a:t>
            </a:r>
            <a:endParaRPr lang="en-US" sz="3200" dirty="0">
              <a:solidFill>
                <a:schemeClr val="bg1"/>
              </a:solidFill>
              <a:latin typeface="Arial" panose="020B0604020202020204" pitchFamily="34" charset="0"/>
              <a:cs typeface="Arial" panose="020B0604020202020204" pitchFamily="34" charset="0"/>
            </a:endParaRPr>
          </a:p>
        </p:txBody>
      </p:sp>
      <p:sp>
        <p:nvSpPr>
          <p:cNvPr id="11" name="Content Placeholder 10">
            <a:extLst>
              <a:ext uri="{FF2B5EF4-FFF2-40B4-BE49-F238E27FC236}">
                <a16:creationId xmlns:a16="http://schemas.microsoft.com/office/drawing/2014/main" id="{8B3769CF-71FD-C5B1-72D7-81FBC2ADBAC0}"/>
              </a:ext>
            </a:extLst>
          </p:cNvPr>
          <p:cNvSpPr>
            <a:spLocks noGrp="1"/>
          </p:cNvSpPr>
          <p:nvPr>
            <p:ph idx="1"/>
          </p:nvPr>
        </p:nvSpPr>
        <p:spPr>
          <a:xfrm>
            <a:off x="451514" y="457198"/>
            <a:ext cx="3444211" cy="1343025"/>
          </a:xfrm>
        </p:spPr>
        <p:txBody>
          <a:bodyPr vert="horz" lIns="91440" tIns="45720" rIns="91440" bIns="45720" rtlCol="0" anchor="b">
            <a:normAutofit/>
          </a:bodyPr>
          <a:lstStyle/>
          <a:p>
            <a:pPr marL="0" indent="0">
              <a:buNone/>
            </a:pPr>
            <a:r>
              <a:rPr lang="en-US" sz="4800" b="1" kern="1200" dirty="0">
                <a:solidFill>
                  <a:srgbClr val="FFFFFF"/>
                </a:solidFill>
                <a:latin typeface="+mn-lt"/>
                <a:ea typeface="+mn-ea"/>
                <a:cs typeface="+mn-cs"/>
              </a:rPr>
              <a:t>Article – 1</a:t>
            </a:r>
          </a:p>
        </p:txBody>
      </p:sp>
      <p:pic>
        <p:nvPicPr>
          <p:cNvPr id="12" name="Picture 11" descr="Graphical user interface, text, application, email&#10;&#10;Description automatically generated">
            <a:extLst>
              <a:ext uri="{FF2B5EF4-FFF2-40B4-BE49-F238E27FC236}">
                <a16:creationId xmlns:a16="http://schemas.microsoft.com/office/drawing/2014/main" id="{15FF934F-5EC4-AFD2-67F3-303DCB6FEAAE}"/>
              </a:ext>
            </a:extLst>
          </p:cNvPr>
          <p:cNvPicPr>
            <a:picLocks noChangeAspect="1"/>
          </p:cNvPicPr>
          <p:nvPr/>
        </p:nvPicPr>
        <p:blipFill>
          <a:blip r:embed="rId4"/>
          <a:stretch>
            <a:fillRect/>
          </a:stretch>
        </p:blipFill>
        <p:spPr>
          <a:xfrm>
            <a:off x="5280472" y="900333"/>
            <a:ext cx="6268062" cy="3995224"/>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331630788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89" name="Rectangle 88">
            <a:extLst>
              <a:ext uri="{FF2B5EF4-FFF2-40B4-BE49-F238E27FC236}">
                <a16:creationId xmlns:a16="http://schemas.microsoft.com/office/drawing/2014/main" id="{79277119-B941-4A45-9322-FA2BC135DE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23">
            <a:extLst>
              <a:ext uri="{FF2B5EF4-FFF2-40B4-BE49-F238E27FC236}">
                <a16:creationId xmlns:a16="http://schemas.microsoft.com/office/drawing/2014/main" id="{DFDB457D-F372-428B-A10D-41080EF93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1" name="Title 20">
            <a:extLst>
              <a:ext uri="{FF2B5EF4-FFF2-40B4-BE49-F238E27FC236}">
                <a16:creationId xmlns:a16="http://schemas.microsoft.com/office/drawing/2014/main" id="{DE3695E3-F06B-5154-54A7-94164BDC9991}"/>
              </a:ext>
            </a:extLst>
          </p:cNvPr>
          <p:cNvSpPr>
            <a:spLocks noGrp="1"/>
          </p:cNvSpPr>
          <p:nvPr>
            <p:ph type="title"/>
          </p:nvPr>
        </p:nvSpPr>
        <p:spPr>
          <a:xfrm>
            <a:off x="7554995" y="2543175"/>
            <a:ext cx="4637005" cy="4314825"/>
          </a:xfrm>
        </p:spPr>
        <p:txBody>
          <a:bodyPr vert="horz" lIns="91440" tIns="45720" rIns="91440" bIns="45720" rtlCol="0" anchor="t">
            <a:normAutofit/>
          </a:bodyPr>
          <a:lstStyle/>
          <a:p>
            <a:br>
              <a:rPr lang="en-IN" sz="2400" dirty="0">
                <a:solidFill>
                  <a:schemeClr val="bg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br>
            <a:r>
              <a:rPr lang="en-IN" sz="2400" dirty="0">
                <a:solidFill>
                  <a:schemeClr val="bg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Recruitment and Selection</a:t>
            </a:r>
            <a:br>
              <a:rPr lang="en-IN" sz="2400" dirty="0">
                <a:solidFill>
                  <a:schemeClr val="bg2">
                    <a:lumMod val="20000"/>
                    <a:lumOff val="80000"/>
                  </a:schemeClr>
                </a:solidFill>
                <a:latin typeface="Arial" panose="020B0604020202020204" pitchFamily="34" charset="0"/>
                <a:ea typeface="Calibri" panose="020F0502020204030204" pitchFamily="34" charset="0"/>
                <a:cs typeface="Arial" panose="020B0604020202020204" pitchFamily="34" charset="0"/>
              </a:rPr>
            </a:br>
            <a:br>
              <a:rPr lang="en-IN" sz="2400" dirty="0">
                <a:solidFill>
                  <a:schemeClr val="bg2">
                    <a:lumMod val="20000"/>
                    <a:lumOff val="80000"/>
                  </a:schemeClr>
                </a:solidFill>
                <a:latin typeface="Arial" panose="020B0604020202020204" pitchFamily="34" charset="0"/>
                <a:ea typeface="Calibri" panose="020F0502020204030204" pitchFamily="34" charset="0"/>
                <a:cs typeface="Arial" panose="020B0604020202020204" pitchFamily="34" charset="0"/>
              </a:rPr>
            </a:br>
            <a:r>
              <a:rPr lang="en-IN" sz="2400" dirty="0">
                <a:solidFill>
                  <a:schemeClr val="bg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Training and Development</a:t>
            </a:r>
            <a:br>
              <a:rPr lang="en-IN" sz="2400" dirty="0">
                <a:solidFill>
                  <a:schemeClr val="bg2">
                    <a:lumMod val="20000"/>
                    <a:lumOff val="80000"/>
                  </a:schemeClr>
                </a:solidFill>
                <a:latin typeface="Arial" panose="020B0604020202020204" pitchFamily="34" charset="0"/>
                <a:ea typeface="Calibri" panose="020F0502020204030204" pitchFamily="34" charset="0"/>
                <a:cs typeface="Arial" panose="020B0604020202020204" pitchFamily="34" charset="0"/>
              </a:rPr>
            </a:br>
            <a:br>
              <a:rPr lang="en-IN" sz="2400" dirty="0">
                <a:solidFill>
                  <a:schemeClr val="bg2">
                    <a:lumMod val="20000"/>
                    <a:lumOff val="80000"/>
                  </a:schemeClr>
                </a:solidFill>
                <a:latin typeface="Arial" panose="020B0604020202020204" pitchFamily="34" charset="0"/>
                <a:ea typeface="Calibri" panose="020F0502020204030204" pitchFamily="34" charset="0"/>
                <a:cs typeface="Arial" panose="020B0604020202020204" pitchFamily="34" charset="0"/>
              </a:rPr>
            </a:br>
            <a:r>
              <a:rPr lang="en-IN" sz="2400" dirty="0">
                <a:solidFill>
                  <a:schemeClr val="bg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Performance Management</a:t>
            </a:r>
            <a:br>
              <a:rPr lang="en-IN" sz="2400" dirty="0">
                <a:solidFill>
                  <a:schemeClr val="bg2">
                    <a:lumMod val="20000"/>
                    <a:lumOff val="80000"/>
                  </a:schemeClr>
                </a:solidFill>
                <a:latin typeface="Arial" panose="020B0604020202020204" pitchFamily="34" charset="0"/>
                <a:ea typeface="Calibri" panose="020F0502020204030204" pitchFamily="34" charset="0"/>
                <a:cs typeface="Arial" panose="020B0604020202020204" pitchFamily="34" charset="0"/>
              </a:rPr>
            </a:br>
            <a:br>
              <a:rPr lang="en-IN" sz="2400" dirty="0">
                <a:solidFill>
                  <a:schemeClr val="bg2">
                    <a:lumMod val="20000"/>
                    <a:lumOff val="80000"/>
                  </a:schemeClr>
                </a:solidFill>
                <a:latin typeface="Arial" panose="020B0604020202020204" pitchFamily="34" charset="0"/>
                <a:ea typeface="Calibri" panose="020F0502020204030204" pitchFamily="34" charset="0"/>
                <a:cs typeface="Arial" panose="020B0604020202020204" pitchFamily="34" charset="0"/>
              </a:rPr>
            </a:br>
            <a:r>
              <a:rPr lang="en-IN" sz="2400" dirty="0">
                <a:solidFill>
                  <a:schemeClr val="bg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Compensation and Benefits</a:t>
            </a:r>
            <a:br>
              <a:rPr lang="en-IN" sz="2400" dirty="0">
                <a:solidFill>
                  <a:schemeClr val="bg2">
                    <a:lumMod val="20000"/>
                    <a:lumOff val="80000"/>
                  </a:schemeClr>
                </a:solidFill>
                <a:latin typeface="Arial" panose="020B0604020202020204" pitchFamily="34" charset="0"/>
                <a:ea typeface="Calibri" panose="020F0502020204030204" pitchFamily="34" charset="0"/>
                <a:cs typeface="Arial" panose="020B0604020202020204" pitchFamily="34" charset="0"/>
              </a:rPr>
            </a:br>
            <a:br>
              <a:rPr lang="en-IN" sz="2400" dirty="0">
                <a:solidFill>
                  <a:schemeClr val="bg2">
                    <a:lumMod val="20000"/>
                    <a:lumOff val="80000"/>
                  </a:schemeClr>
                </a:solidFill>
                <a:latin typeface="Arial" panose="020B0604020202020204" pitchFamily="34" charset="0"/>
                <a:ea typeface="Calibri" panose="020F0502020204030204" pitchFamily="34" charset="0"/>
                <a:cs typeface="Arial" panose="020B0604020202020204" pitchFamily="34" charset="0"/>
              </a:rPr>
            </a:br>
            <a:r>
              <a:rPr lang="en-IN" sz="2400" dirty="0">
                <a:solidFill>
                  <a:schemeClr val="bg2">
                    <a:lumMod val="20000"/>
                    <a:lumOff val="80000"/>
                  </a:schemeClr>
                </a:solidFill>
                <a:effectLst/>
                <a:latin typeface="Arial" panose="020B0604020202020204" pitchFamily="34" charset="0"/>
                <a:ea typeface="Calibri" panose="020F0502020204030204" pitchFamily="34" charset="0"/>
                <a:cs typeface="Arial" panose="020B0604020202020204" pitchFamily="34" charset="0"/>
              </a:rPr>
              <a:t>Employee Engagement</a:t>
            </a:r>
            <a:endParaRPr lang="en-US" sz="5400" dirty="0">
              <a:solidFill>
                <a:schemeClr val="bg2">
                  <a:lumMod val="20000"/>
                  <a:lumOff val="80000"/>
                </a:schemeClr>
              </a:solidFill>
              <a:latin typeface="Arial" panose="020B0604020202020204" pitchFamily="34" charset="0"/>
              <a:cs typeface="Arial" panose="020B0604020202020204" pitchFamily="34" charset="0"/>
            </a:endParaRPr>
          </a:p>
        </p:txBody>
      </p:sp>
      <p:sp>
        <p:nvSpPr>
          <p:cNvPr id="68" name="Content Placeholder 32">
            <a:extLst>
              <a:ext uri="{FF2B5EF4-FFF2-40B4-BE49-F238E27FC236}">
                <a16:creationId xmlns:a16="http://schemas.microsoft.com/office/drawing/2014/main" id="{A678F42B-3176-D61C-0D0A-98F04755F1D6}"/>
              </a:ext>
            </a:extLst>
          </p:cNvPr>
          <p:cNvSpPr>
            <a:spLocks noGrp="1"/>
          </p:cNvSpPr>
          <p:nvPr>
            <p:ph idx="1"/>
          </p:nvPr>
        </p:nvSpPr>
        <p:spPr>
          <a:xfrm>
            <a:off x="8134349" y="457199"/>
            <a:ext cx="3247652" cy="1362075"/>
          </a:xfrm>
        </p:spPr>
        <p:txBody>
          <a:bodyPr vert="horz" lIns="91440" tIns="45720" rIns="91440" bIns="45720" rtlCol="0" anchor="b">
            <a:normAutofit/>
          </a:bodyPr>
          <a:lstStyle/>
          <a:p>
            <a:pPr marL="0" indent="0">
              <a:buNone/>
            </a:pPr>
            <a:r>
              <a:rPr lang="en-US" sz="4400" b="1" kern="1200" dirty="0">
                <a:solidFill>
                  <a:srgbClr val="FFFFFF"/>
                </a:solidFill>
                <a:latin typeface="Arial" panose="020B0604020202020204" pitchFamily="34" charset="0"/>
                <a:cs typeface="Arial" panose="020B0604020202020204" pitchFamily="34" charset="0"/>
              </a:rPr>
              <a:t>Article - 2</a:t>
            </a:r>
          </a:p>
        </p:txBody>
      </p:sp>
      <p:pic>
        <p:nvPicPr>
          <p:cNvPr id="25" name="Picture 24" descr="Text, letter&#10;&#10;Description automatically generated">
            <a:extLst>
              <a:ext uri="{FF2B5EF4-FFF2-40B4-BE49-F238E27FC236}">
                <a16:creationId xmlns:a16="http://schemas.microsoft.com/office/drawing/2014/main" id="{7FE87C87-739C-F72B-D2D9-4947C641A79E}"/>
              </a:ext>
            </a:extLst>
          </p:cNvPr>
          <p:cNvPicPr>
            <a:picLocks noChangeAspect="1"/>
          </p:cNvPicPr>
          <p:nvPr/>
        </p:nvPicPr>
        <p:blipFill>
          <a:blip r:embed="rId4"/>
          <a:stretch>
            <a:fillRect/>
          </a:stretch>
        </p:blipFill>
        <p:spPr>
          <a:xfrm>
            <a:off x="1119246" y="643466"/>
            <a:ext cx="6077264" cy="5397896"/>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91927159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0EA0C3AC-2A72-484B-B07D-F2CC519F1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6">
            <a:extLst>
              <a:ext uri="{FF2B5EF4-FFF2-40B4-BE49-F238E27FC236}">
                <a16:creationId xmlns:a16="http://schemas.microsoft.com/office/drawing/2014/main" id="{986477EF-3991-4D07-9F11-9E887C340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0" y="4672012"/>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CE53649-6620-4730-3F4F-3F4B1DC766BA}"/>
              </a:ext>
            </a:extLst>
          </p:cNvPr>
          <p:cNvSpPr>
            <a:spLocks noGrp="1"/>
          </p:cNvSpPr>
          <p:nvPr>
            <p:ph type="title"/>
          </p:nvPr>
        </p:nvSpPr>
        <p:spPr>
          <a:xfrm>
            <a:off x="810000" y="5154307"/>
            <a:ext cx="10571998" cy="970450"/>
          </a:xfrm>
        </p:spPr>
        <p:txBody>
          <a:bodyPr>
            <a:normAutofit/>
          </a:bodyPr>
          <a:lstStyle/>
          <a:p>
            <a:r>
              <a:rPr lang="en-IN"/>
              <a:t>Article - 3</a:t>
            </a:r>
          </a:p>
        </p:txBody>
      </p:sp>
      <p:pic>
        <p:nvPicPr>
          <p:cNvPr id="17" name="Picture 16">
            <a:extLst>
              <a:ext uri="{FF2B5EF4-FFF2-40B4-BE49-F238E27FC236}">
                <a16:creationId xmlns:a16="http://schemas.microsoft.com/office/drawing/2014/main" id="{B9B528A2-EE40-6752-3B9F-54EF4A8D635A}"/>
              </a:ext>
            </a:extLst>
          </p:cNvPr>
          <p:cNvPicPr>
            <a:picLocks noChangeAspect="1"/>
          </p:cNvPicPr>
          <p:nvPr/>
        </p:nvPicPr>
        <p:blipFill>
          <a:blip r:embed="rId3"/>
          <a:stretch>
            <a:fillRect/>
          </a:stretch>
        </p:blipFill>
        <p:spPr>
          <a:xfrm>
            <a:off x="0" y="0"/>
            <a:ext cx="4414838" cy="4672012"/>
          </a:xfrm>
          <a:prstGeom prst="roundRect">
            <a:avLst>
              <a:gd name="adj" fmla="val 3876"/>
            </a:avLst>
          </a:prstGeom>
          <a:ln>
            <a:solidFill>
              <a:schemeClr val="accent1"/>
            </a:solidFill>
          </a:ln>
          <a:effectLst/>
        </p:spPr>
      </p:pic>
      <p:sp>
        <p:nvSpPr>
          <p:cNvPr id="18" name="Content Placeholder 17">
            <a:extLst>
              <a:ext uri="{FF2B5EF4-FFF2-40B4-BE49-F238E27FC236}">
                <a16:creationId xmlns:a16="http://schemas.microsoft.com/office/drawing/2014/main" id="{51B36862-B702-6542-9E0A-A86369B7F3C6}"/>
              </a:ext>
            </a:extLst>
          </p:cNvPr>
          <p:cNvSpPr>
            <a:spLocks noGrp="1"/>
          </p:cNvSpPr>
          <p:nvPr>
            <p:ph idx="1"/>
          </p:nvPr>
        </p:nvSpPr>
        <p:spPr>
          <a:xfrm>
            <a:off x="4310743" y="0"/>
            <a:ext cx="7881257" cy="4978399"/>
          </a:xfrm>
          <a:effectLst/>
        </p:spPr>
        <p:txBody>
          <a:bodyPr>
            <a:normAutofit fontScale="92500" lnSpcReduction="10000"/>
          </a:bodyPr>
          <a:lstStyle/>
          <a:p>
            <a:pPr algn="just">
              <a:lnSpc>
                <a:spcPct val="90000"/>
              </a:lnSpc>
            </a:pPr>
            <a:r>
              <a:rPr lang="en-US" b="1" dirty="0">
                <a:latin typeface="Arial" panose="020B0604020202020204" pitchFamily="34" charset="0"/>
                <a:cs typeface="Arial" panose="020B0604020202020204" pitchFamily="34" charset="0"/>
              </a:rPr>
              <a:t>The authors argue that HRM practices such as recruitment, training, and development, performance management, and compensation can be enhanced by the use of IT. For example, IT can be used to streamline recruitment processes, improve training and development programs, and facilitate performance management. By leveraging IT, HRM practices can be made more efficient and effective, ultimately leading to improved organizational performance.</a:t>
            </a:r>
          </a:p>
          <a:p>
            <a:pPr algn="just">
              <a:lnSpc>
                <a:spcPct val="90000"/>
              </a:lnSpc>
            </a:pPr>
            <a:r>
              <a:rPr lang="en-US" b="1" dirty="0">
                <a:latin typeface="Arial" panose="020B0604020202020204" pitchFamily="34" charset="0"/>
                <a:cs typeface="Arial" panose="020B0604020202020204" pitchFamily="34" charset="0"/>
              </a:rPr>
              <a:t>Furthermore, the authors highlight how IT can be used to create new competitive advantages, such as through the use of analytics and data-driven decision making. For example, HR data can be analyzed to identify patterns and trends in employee behavior, which can then inform decision making and strategic planning.</a:t>
            </a:r>
          </a:p>
          <a:p>
            <a:pPr algn="just">
              <a:lnSpc>
                <a:spcPct val="90000"/>
              </a:lnSpc>
            </a:pPr>
            <a:r>
              <a:rPr lang="en-US" b="1" dirty="0">
                <a:latin typeface="Arial" panose="020B0604020202020204" pitchFamily="34" charset="0"/>
                <a:cs typeface="Arial" panose="020B0604020202020204" pitchFamily="34" charset="0"/>
              </a:rPr>
              <a:t>The paper also acknowledges potential challenges that organizations may face in effectively integrating HRM and IT, such as issues related to data privacy and security, and the need for effective change management and employee training.</a:t>
            </a:r>
          </a:p>
          <a:p>
            <a:pPr algn="just">
              <a:lnSpc>
                <a:spcPct val="90000"/>
              </a:lnSpc>
            </a:pPr>
            <a:r>
              <a:rPr lang="en-US" b="1" dirty="0">
                <a:latin typeface="Arial" panose="020B0604020202020204" pitchFamily="34" charset="0"/>
                <a:cs typeface="Arial" panose="020B0604020202020204" pitchFamily="34" charset="0"/>
              </a:rPr>
              <a:t>Overall, the paper emphasizes the importance of effectively integrating HRM and IT in today's business environment to create and maintain a competitive edge. By doing so, organizations can enhance their HRM practices, create new competitive advantages, and build a culture of innovation and continuous improvement.</a:t>
            </a:r>
          </a:p>
        </p:txBody>
      </p:sp>
      <p:sp>
        <p:nvSpPr>
          <p:cNvPr id="51" name="Title 3">
            <a:extLst>
              <a:ext uri="{FF2B5EF4-FFF2-40B4-BE49-F238E27FC236}">
                <a16:creationId xmlns:a16="http://schemas.microsoft.com/office/drawing/2014/main" id="{EDA40B90-E281-4108-8CC2-959D5F9507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000" y="5154307"/>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dirty="0">
              <a:solidFill>
                <a:srgbClr val="FFFFFF"/>
              </a:solidFill>
            </a:endParaRPr>
          </a:p>
        </p:txBody>
      </p:sp>
    </p:spTree>
    <p:extLst>
      <p:ext uri="{BB962C8B-B14F-4D97-AF65-F5344CB8AC3E}">
        <p14:creationId xmlns:p14="http://schemas.microsoft.com/office/powerpoint/2010/main" val="52601054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16BE9E1-D9DB-0BFE-A14C-B06AE8F29BB4}"/>
              </a:ext>
            </a:extLst>
          </p:cNvPr>
          <p:cNvSpPr>
            <a:spLocks noGrp="1"/>
          </p:cNvSpPr>
          <p:nvPr>
            <p:ph type="title"/>
          </p:nvPr>
        </p:nvSpPr>
        <p:spPr>
          <a:xfrm>
            <a:off x="810000" y="447188"/>
            <a:ext cx="10571998" cy="970450"/>
          </a:xfrm>
        </p:spPr>
        <p:txBody>
          <a:bodyPr>
            <a:normAutofit/>
          </a:bodyPr>
          <a:lstStyle/>
          <a:p>
            <a:r>
              <a:rPr lang="en-IN" dirty="0">
                <a:latin typeface="Arial" panose="020B0604020202020204" pitchFamily="34" charset="0"/>
                <a:cs typeface="Arial" panose="020B0604020202020204" pitchFamily="34" charset="0"/>
              </a:rPr>
              <a:t>Quality enhancement </a:t>
            </a:r>
          </a:p>
        </p:txBody>
      </p:sp>
      <p:graphicFrame>
        <p:nvGraphicFramePr>
          <p:cNvPr id="7" name="Content Placeholder 2">
            <a:extLst>
              <a:ext uri="{FF2B5EF4-FFF2-40B4-BE49-F238E27FC236}">
                <a16:creationId xmlns:a16="http://schemas.microsoft.com/office/drawing/2014/main" id="{640BE27B-0F48-AB6C-43A6-A4483893966D}"/>
              </a:ext>
            </a:extLst>
          </p:cNvPr>
          <p:cNvGraphicFramePr>
            <a:graphicFrameLocks noGrp="1"/>
          </p:cNvGraphicFramePr>
          <p:nvPr>
            <p:ph idx="1"/>
            <p:extLst>
              <p:ext uri="{D42A27DB-BD31-4B8C-83A1-F6EECF244321}">
                <p14:modId xmlns:p14="http://schemas.microsoft.com/office/powerpoint/2010/main" val="2668584761"/>
              </p:ext>
            </p:extLst>
          </p:nvPr>
        </p:nvGraphicFramePr>
        <p:xfrm>
          <a:off x="9148" y="1864826"/>
          <a:ext cx="12192000" cy="499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418759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011DAF-7754-3FDF-E1B0-3FC30084AB47}"/>
              </a:ext>
            </a:extLst>
          </p:cNvPr>
          <p:cNvSpPr>
            <a:spLocks noGrp="1"/>
          </p:cNvSpPr>
          <p:nvPr>
            <p:ph type="title"/>
          </p:nvPr>
        </p:nvSpPr>
        <p:spPr>
          <a:xfrm>
            <a:off x="810000" y="447188"/>
            <a:ext cx="10571998" cy="970450"/>
          </a:xfrm>
          <a:effectLst/>
        </p:spPr>
        <p:txBody>
          <a:bodyPr anchor="ctr">
            <a:normAutofit/>
          </a:bodyPr>
          <a:lstStyle/>
          <a:p>
            <a:pPr algn="ctr"/>
            <a:r>
              <a:rPr lang="en-IN" sz="2800" dirty="0">
                <a:solidFill>
                  <a:schemeClr val="tx1"/>
                </a:solidFill>
                <a:latin typeface="Arial" panose="020B0604020202020204" pitchFamily="34" charset="0"/>
                <a:cs typeface="Arial" panose="020B0604020202020204" pitchFamily="34" charset="0"/>
              </a:rPr>
              <a:t>Job Description: Quality Assurance Manager</a:t>
            </a:r>
          </a:p>
        </p:txBody>
      </p:sp>
      <p:sp>
        <p:nvSpPr>
          <p:cNvPr id="27" name="Freeform: Shape 26">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46BD1F1-8663-BB01-D789-5E114F4E50D0}"/>
              </a:ext>
            </a:extLst>
          </p:cNvPr>
          <p:cNvSpPr>
            <a:spLocks noGrp="1"/>
          </p:cNvSpPr>
          <p:nvPr>
            <p:ph idx="1"/>
          </p:nvPr>
        </p:nvSpPr>
        <p:spPr>
          <a:xfrm>
            <a:off x="637092" y="0"/>
            <a:ext cx="11554907" cy="6858000"/>
          </a:xfrm>
          <a:effectLst/>
        </p:spPr>
        <p:txBody>
          <a:bodyPr>
            <a:normAutofit/>
          </a:bodyPr>
          <a:lstStyle/>
          <a:p>
            <a:pPr marL="0" indent="0">
              <a:lnSpc>
                <a:spcPct val="90000"/>
              </a:lnSpc>
              <a:buNone/>
            </a:pPr>
            <a:endParaRPr lang="en-US" sz="1200" b="1" dirty="0">
              <a:latin typeface="Arial" panose="020B0604020202020204" pitchFamily="34" charset="0"/>
              <a:cs typeface="Arial" panose="020B0604020202020204" pitchFamily="34" charset="0"/>
            </a:endParaRPr>
          </a:p>
          <a:p>
            <a:pPr marL="0" indent="0">
              <a:lnSpc>
                <a:spcPct val="90000"/>
              </a:lnSpc>
              <a:buNone/>
            </a:pPr>
            <a:endParaRPr lang="en-US" sz="1200" b="1" dirty="0">
              <a:latin typeface="Arial" panose="020B0604020202020204" pitchFamily="34" charset="0"/>
              <a:cs typeface="Arial" panose="020B0604020202020204" pitchFamily="34" charset="0"/>
            </a:endParaRPr>
          </a:p>
          <a:p>
            <a:pPr marL="0" indent="0">
              <a:lnSpc>
                <a:spcPct val="90000"/>
              </a:lnSpc>
              <a:buNone/>
            </a:pPr>
            <a:endParaRPr lang="en-US" sz="1200" b="1" dirty="0">
              <a:latin typeface="Arial" panose="020B0604020202020204" pitchFamily="34" charset="0"/>
              <a:cs typeface="Arial" panose="020B0604020202020204" pitchFamily="34" charset="0"/>
            </a:endParaRPr>
          </a:p>
          <a:p>
            <a:pPr marL="0" indent="0">
              <a:lnSpc>
                <a:spcPct val="90000"/>
              </a:lnSpc>
              <a:buNone/>
            </a:pPr>
            <a:endParaRPr lang="en-US" sz="1200" b="1" dirty="0">
              <a:latin typeface="Arial" panose="020B0604020202020204" pitchFamily="34" charset="0"/>
              <a:cs typeface="Arial" panose="020B0604020202020204" pitchFamily="34" charset="0"/>
            </a:endParaRPr>
          </a:p>
          <a:p>
            <a:pPr marL="0" indent="0">
              <a:lnSpc>
                <a:spcPct val="90000"/>
              </a:lnSpc>
              <a:buNone/>
            </a:pPr>
            <a:r>
              <a:rPr lang="en-US" sz="1400" b="1" dirty="0">
                <a:solidFill>
                  <a:srgbClr val="FFC000"/>
                </a:solidFill>
                <a:latin typeface="Arial" panose="020B0604020202020204" pitchFamily="34" charset="0"/>
                <a:cs typeface="Arial" panose="020B0604020202020204" pitchFamily="34" charset="0"/>
              </a:rPr>
              <a:t>Requirements:</a:t>
            </a:r>
          </a:p>
          <a:p>
            <a:pPr>
              <a:lnSpc>
                <a:spcPct val="90000"/>
              </a:lnSpc>
            </a:pPr>
            <a:r>
              <a:rPr lang="en-US" sz="1200" b="1" dirty="0">
                <a:latin typeface="Arial" panose="020B0604020202020204" pitchFamily="34" charset="0"/>
                <a:cs typeface="Arial" panose="020B0604020202020204" pitchFamily="34" charset="0"/>
              </a:rPr>
              <a:t>Bachelor's degree in quality management, business administration or related field</a:t>
            </a:r>
          </a:p>
          <a:p>
            <a:pPr>
              <a:lnSpc>
                <a:spcPct val="90000"/>
              </a:lnSpc>
            </a:pPr>
            <a:r>
              <a:rPr lang="en-US" sz="1200" b="1" dirty="0">
                <a:latin typeface="Arial" panose="020B0604020202020204" pitchFamily="34" charset="0"/>
                <a:cs typeface="Arial" panose="020B0604020202020204" pitchFamily="34" charset="0"/>
              </a:rPr>
              <a:t>Proven experience in quality assurance, preferably in a similar industry</a:t>
            </a:r>
          </a:p>
          <a:p>
            <a:pPr>
              <a:lnSpc>
                <a:spcPct val="90000"/>
              </a:lnSpc>
            </a:pPr>
            <a:r>
              <a:rPr lang="en-US" sz="1200" b="1" dirty="0">
                <a:latin typeface="Arial" panose="020B0604020202020204" pitchFamily="34" charset="0"/>
                <a:cs typeface="Arial" panose="020B0604020202020204" pitchFamily="34" charset="0"/>
              </a:rPr>
              <a:t>Outstanding analytical and problem-solving ability</a:t>
            </a:r>
          </a:p>
          <a:p>
            <a:pPr>
              <a:lnSpc>
                <a:spcPct val="90000"/>
              </a:lnSpc>
            </a:pPr>
            <a:r>
              <a:rPr lang="en-US" sz="1200" b="1" dirty="0">
                <a:latin typeface="Arial" panose="020B0604020202020204" pitchFamily="34" charset="0"/>
                <a:cs typeface="Arial" panose="020B0604020202020204" pitchFamily="34" charset="0"/>
              </a:rPr>
              <a:t>Good communication and communication skills</a:t>
            </a:r>
          </a:p>
          <a:p>
            <a:pPr>
              <a:lnSpc>
                <a:spcPct val="90000"/>
              </a:lnSpc>
            </a:pPr>
            <a:r>
              <a:rPr lang="en-US" sz="1200" b="1" dirty="0">
                <a:latin typeface="Arial" panose="020B0604020202020204" pitchFamily="34" charset="0"/>
                <a:cs typeface="Arial" panose="020B0604020202020204" pitchFamily="34" charset="0"/>
              </a:rPr>
              <a:t>Ability to work independently and in groups</a:t>
            </a:r>
          </a:p>
          <a:p>
            <a:pPr>
              <a:lnSpc>
                <a:spcPct val="90000"/>
              </a:lnSpc>
            </a:pPr>
            <a:r>
              <a:rPr lang="en-US" sz="1400" b="1" dirty="0">
                <a:solidFill>
                  <a:srgbClr val="FFC000"/>
                </a:solidFill>
                <a:latin typeface="Arial" panose="020B0604020202020204" pitchFamily="34" charset="0"/>
                <a:cs typeface="Arial" panose="020B0604020202020204" pitchFamily="34" charset="0"/>
              </a:rPr>
              <a:t>Person Specification:</a:t>
            </a:r>
          </a:p>
          <a:p>
            <a:pPr>
              <a:lnSpc>
                <a:spcPct val="90000"/>
              </a:lnSpc>
            </a:pPr>
            <a:r>
              <a:rPr lang="en-US" sz="1200" b="1" dirty="0">
                <a:latin typeface="Arial" panose="020B0604020202020204" pitchFamily="34" charset="0"/>
                <a:cs typeface="Arial" panose="020B0604020202020204" pitchFamily="34" charset="0"/>
              </a:rPr>
              <a:t>We are looking for a candidate who can help us achieve our strategic goal of quality enhancement. The ideal candidate will have </a:t>
            </a:r>
          </a:p>
          <a:p>
            <a:pPr marL="0" indent="0">
              <a:lnSpc>
                <a:spcPct val="90000"/>
              </a:lnSpc>
              <a:buNone/>
            </a:pPr>
            <a:r>
              <a:rPr lang="en-US" sz="1200" b="1" dirty="0">
                <a:latin typeface="Arial" panose="020B0604020202020204" pitchFamily="34" charset="0"/>
                <a:cs typeface="Arial" panose="020B0604020202020204" pitchFamily="34" charset="0"/>
              </a:rPr>
              <a:t>        the following qualities:</a:t>
            </a:r>
          </a:p>
          <a:p>
            <a:pPr>
              <a:lnSpc>
                <a:spcPct val="90000"/>
              </a:lnSpc>
            </a:pPr>
            <a:r>
              <a:rPr lang="en-US" sz="1200" b="1" dirty="0">
                <a:latin typeface="Arial" panose="020B0604020202020204" pitchFamily="34" charset="0"/>
                <a:cs typeface="Arial" panose="020B0604020202020204" pitchFamily="34" charset="0"/>
              </a:rPr>
              <a:t>Strategic thinker: Ability to identify opportunities for quality enhancement and develop effective strategies to achieve them.</a:t>
            </a:r>
          </a:p>
          <a:p>
            <a:pPr>
              <a:lnSpc>
                <a:spcPct val="90000"/>
              </a:lnSpc>
            </a:pPr>
            <a:r>
              <a:rPr lang="en-US" sz="1200" b="1" dirty="0">
                <a:latin typeface="Arial" panose="020B0604020202020204" pitchFamily="34" charset="0"/>
                <a:cs typeface="Arial" panose="020B0604020202020204" pitchFamily="34" charset="0"/>
              </a:rPr>
              <a:t>Results-oriented: A track record of achieving quality enhancement targets and improving customer satisfaction.</a:t>
            </a:r>
          </a:p>
          <a:p>
            <a:pPr>
              <a:lnSpc>
                <a:spcPct val="90000"/>
              </a:lnSpc>
            </a:pPr>
            <a:r>
              <a:rPr lang="en-US" sz="1200" b="1" dirty="0">
                <a:latin typeface="Arial" panose="020B0604020202020204" pitchFamily="34" charset="0"/>
                <a:cs typeface="Arial" panose="020B0604020202020204" pitchFamily="34" charset="0"/>
              </a:rPr>
              <a:t>Collaborative: Ability to work with other departments and stakeholders to achieve common goals.</a:t>
            </a:r>
          </a:p>
          <a:p>
            <a:pPr>
              <a:lnSpc>
                <a:spcPct val="90000"/>
              </a:lnSpc>
            </a:pPr>
            <a:r>
              <a:rPr lang="en-US" sz="1200" b="1" dirty="0">
                <a:latin typeface="Arial" panose="020B0604020202020204" pitchFamily="34" charset="0"/>
                <a:cs typeface="Arial" panose="020B0604020202020204" pitchFamily="34" charset="0"/>
              </a:rPr>
              <a:t>Detail-oriented: Strong attention to detail and the ability to identify and analyze quality data accurately.</a:t>
            </a:r>
          </a:p>
          <a:p>
            <a:pPr>
              <a:lnSpc>
                <a:spcPct val="90000"/>
              </a:lnSpc>
            </a:pPr>
            <a:r>
              <a:rPr lang="en-US" sz="1200" b="1" dirty="0">
                <a:latin typeface="Arial" panose="020B0604020202020204" pitchFamily="34" charset="0"/>
                <a:cs typeface="Arial" panose="020B0604020202020204" pitchFamily="34" charset="0"/>
              </a:rPr>
              <a:t>Adaptable: Willingness to adjust strategies and approaches as needed to achieve the desired results.</a:t>
            </a:r>
          </a:p>
          <a:p>
            <a:pPr>
              <a:lnSpc>
                <a:spcPct val="90000"/>
              </a:lnSpc>
            </a:pPr>
            <a:r>
              <a:rPr lang="en-US" sz="1200" b="1" dirty="0">
                <a:latin typeface="Arial" panose="020B0604020202020204" pitchFamily="34" charset="0"/>
                <a:cs typeface="Arial" panose="020B0604020202020204" pitchFamily="34" charset="0"/>
              </a:rPr>
              <a:t>(Job description and person specification adapted from "Quality Assurance Manager Job Description," </a:t>
            </a:r>
            <a:r>
              <a:rPr lang="en-US" sz="1200" b="1" dirty="0" err="1">
                <a:latin typeface="Arial" panose="020B0604020202020204" pitchFamily="34" charset="0"/>
                <a:cs typeface="Arial" panose="020B0604020202020204" pitchFamily="34" charset="0"/>
              </a:rPr>
              <a:t>Betterteam</a:t>
            </a:r>
            <a:r>
              <a:rPr lang="en-US" sz="12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32634101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1EFC2-B1E1-A18C-A03A-8FC9E420D019}"/>
              </a:ext>
            </a:extLst>
          </p:cNvPr>
          <p:cNvSpPr>
            <a:spLocks noGrp="1"/>
          </p:cNvSpPr>
          <p:nvPr>
            <p:ph type="title"/>
          </p:nvPr>
        </p:nvSpPr>
        <p:spPr>
          <a:xfrm>
            <a:off x="637093" y="447188"/>
            <a:ext cx="10917814" cy="970450"/>
          </a:xfrm>
          <a:effectLst/>
        </p:spPr>
        <p:txBody>
          <a:bodyPr anchor="ctr">
            <a:normAutofit/>
          </a:bodyPr>
          <a:lstStyle/>
          <a:p>
            <a:pPr algn="ctr">
              <a:lnSpc>
                <a:spcPct val="90000"/>
              </a:lnSpc>
            </a:pPr>
            <a:r>
              <a:rPr lang="en-US" sz="2200" dirty="0">
                <a:solidFill>
                  <a:schemeClr val="tx1"/>
                </a:solidFill>
                <a:latin typeface="Arial" panose="020B0604020202020204" pitchFamily="34" charset="0"/>
                <a:cs typeface="Arial" panose="020B0604020202020204" pitchFamily="34" charset="0"/>
              </a:rPr>
              <a:t>An interview protocol providing details of sample questions that can be used to identify potential employees to support the three strategic options </a:t>
            </a:r>
            <a:endParaRPr lang="en-IN" sz="2200" dirty="0">
              <a:solidFill>
                <a:schemeClr val="tx1"/>
              </a:solidFill>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1A982CE-3261-0799-F5D1-E05633AB6474}"/>
              </a:ext>
            </a:extLst>
          </p:cNvPr>
          <p:cNvSpPr>
            <a:spLocks noGrp="1"/>
          </p:cNvSpPr>
          <p:nvPr>
            <p:ph idx="1"/>
          </p:nvPr>
        </p:nvSpPr>
        <p:spPr>
          <a:xfrm>
            <a:off x="637094" y="1836691"/>
            <a:ext cx="10917814" cy="4349706"/>
          </a:xfrm>
          <a:effectLst/>
        </p:spPr>
        <p:txBody>
          <a:bodyPr>
            <a:normAutofit/>
          </a:bodyPr>
          <a:lstStyle/>
          <a:p>
            <a:pPr algn="just">
              <a:spcAft>
                <a:spcPts val="800"/>
              </a:spcAft>
            </a:pPr>
            <a:r>
              <a:rPr lang="en-IN" sz="2400" dirty="0">
                <a:effectLst/>
                <a:latin typeface="Arial" panose="020B0604020202020204" pitchFamily="34" charset="0"/>
                <a:ea typeface="Calibri" panose="020F0502020204030204" pitchFamily="34" charset="0"/>
                <a:cs typeface="Arial" panose="020B0604020202020204" pitchFamily="34" charset="0"/>
              </a:rPr>
              <a:t>How have you contributed to cost reduction initiatives in your previous roles? Can you give an example of a time when you identified cost savings opportunities and implemented them successfully? ( Kinney and </a:t>
            </a:r>
            <a:r>
              <a:rPr lang="en-IN" sz="2400" dirty="0" err="1">
                <a:effectLst/>
                <a:latin typeface="Arial" panose="020B0604020202020204" pitchFamily="34" charset="0"/>
                <a:ea typeface="Calibri" panose="020F0502020204030204" pitchFamily="34" charset="0"/>
                <a:cs typeface="Arial" panose="020B0604020202020204" pitchFamily="34" charset="0"/>
              </a:rPr>
              <a:t>Raiborn</a:t>
            </a:r>
            <a:r>
              <a:rPr lang="en-IN" sz="2400" dirty="0">
                <a:effectLst/>
                <a:latin typeface="Arial" panose="020B0604020202020204" pitchFamily="34" charset="0"/>
                <a:ea typeface="Calibri" panose="020F0502020204030204" pitchFamily="34" charset="0"/>
                <a:cs typeface="Arial" panose="020B0604020202020204" pitchFamily="34" charset="0"/>
              </a:rPr>
              <a:t>, 1980, p. 135)</a:t>
            </a:r>
          </a:p>
          <a:p>
            <a:pPr algn="just">
              <a:spcAft>
                <a:spcPts val="800"/>
              </a:spcAft>
            </a:pPr>
            <a:r>
              <a:rPr lang="en-IN" sz="2400" dirty="0">
                <a:effectLst/>
                <a:latin typeface="Arial" panose="020B0604020202020204" pitchFamily="34" charset="0"/>
                <a:ea typeface="Calibri" panose="020F0502020204030204" pitchFamily="34" charset="0"/>
                <a:cs typeface="Arial" panose="020B0604020202020204" pitchFamily="34" charset="0"/>
              </a:rPr>
              <a:t>Can you describe your experience with quality management systems, such as ISO 9001? Have you implemented or maintained a quality management system in the past? </a:t>
            </a:r>
            <a:r>
              <a:rPr lang="en-IN" sz="2400" dirty="0">
                <a:latin typeface="Arial" panose="020B0604020202020204" pitchFamily="34" charset="0"/>
                <a:ea typeface="Calibri" panose="020F0502020204030204" pitchFamily="34" charset="0"/>
                <a:cs typeface="Arial" panose="020B0604020202020204" pitchFamily="34" charset="0"/>
              </a:rPr>
              <a:t>(</a:t>
            </a:r>
            <a:r>
              <a:rPr lang="en-IN" sz="2400" dirty="0">
                <a:effectLst/>
                <a:latin typeface="Arial" panose="020B0604020202020204" pitchFamily="34" charset="0"/>
                <a:ea typeface="Calibri" panose="020F0502020204030204" pitchFamily="34" charset="0"/>
                <a:cs typeface="Arial" panose="020B0604020202020204" pitchFamily="34" charset="0"/>
              </a:rPr>
              <a:t>Oakland, 1994, p. 57)</a:t>
            </a:r>
            <a:r>
              <a:rPr lang="en-US" sz="2400" dirty="0">
                <a:effectLst/>
                <a:latin typeface="Arial" panose="020B0604020202020204" pitchFamily="34" charset="0"/>
                <a:ea typeface="Calibri" panose="020F0502020204030204" pitchFamily="34" charset="0"/>
                <a:cs typeface="Arial" panose="020B0604020202020204" pitchFamily="34" charset="0"/>
              </a:rPr>
              <a:t> </a:t>
            </a:r>
            <a:endParaRPr lang="en-IN" sz="2400" dirty="0">
              <a:effectLst/>
              <a:latin typeface="Arial" panose="020B0604020202020204" pitchFamily="34" charset="0"/>
              <a:ea typeface="Calibri" panose="020F0502020204030204" pitchFamily="34" charset="0"/>
              <a:cs typeface="Arial" panose="020B0604020202020204" pitchFamily="34" charset="0"/>
            </a:endParaRPr>
          </a:p>
          <a:p>
            <a:pPr algn="just">
              <a:spcAft>
                <a:spcPts val="800"/>
              </a:spcAft>
            </a:pPr>
            <a:r>
              <a:rPr lang="en-IN" sz="2400" dirty="0">
                <a:effectLst/>
                <a:latin typeface="Arial" panose="020B0604020202020204" pitchFamily="34" charset="0"/>
                <a:ea typeface="Calibri" panose="020F0502020204030204" pitchFamily="34" charset="0"/>
                <a:cs typeface="Arial" panose="020B0604020202020204" pitchFamily="34" charset="0"/>
              </a:rPr>
              <a:t>Can you give an example of a time when you proposed an innovative solution to a business problem or challenge? How did you develop and implement the solution? What were the results? (</a:t>
            </a:r>
            <a:r>
              <a:rPr lang="en-IN" sz="2400" dirty="0">
                <a:latin typeface="Arial" panose="020B0604020202020204" pitchFamily="34" charset="0"/>
                <a:ea typeface="Calibri" panose="020F0502020204030204" pitchFamily="34" charset="0"/>
                <a:cs typeface="Arial" panose="020B0604020202020204" pitchFamily="34" charset="0"/>
              </a:rPr>
              <a:t>Christensen,</a:t>
            </a:r>
            <a:r>
              <a:rPr lang="en-IN" sz="2400" dirty="0">
                <a:effectLst/>
                <a:latin typeface="Arial" panose="020B0604020202020204" pitchFamily="34" charset="0"/>
                <a:ea typeface="Calibri" panose="020F0502020204030204" pitchFamily="34" charset="0"/>
                <a:cs typeface="Arial" panose="020B0604020202020204" pitchFamily="34" charset="0"/>
              </a:rPr>
              <a:t> 1997, p. 66)</a:t>
            </a:r>
          </a:p>
        </p:txBody>
      </p:sp>
    </p:spTree>
    <p:extLst>
      <p:ext uri="{BB962C8B-B14F-4D97-AF65-F5344CB8AC3E}">
        <p14:creationId xmlns:p14="http://schemas.microsoft.com/office/powerpoint/2010/main" val="4165402212"/>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977C4-D348-24BD-8ACB-53848BAEB93C}"/>
              </a:ext>
            </a:extLst>
          </p:cNvPr>
          <p:cNvSpPr>
            <a:spLocks noGrp="1"/>
          </p:cNvSpPr>
          <p:nvPr>
            <p:ph type="title"/>
          </p:nvPr>
        </p:nvSpPr>
        <p:spPr/>
        <p:txBody>
          <a:bodyPr/>
          <a:lstStyle/>
          <a:p>
            <a:r>
              <a:rPr lang="en-IN" dirty="0"/>
              <a:t>Questions</a:t>
            </a:r>
          </a:p>
        </p:txBody>
      </p:sp>
      <p:graphicFrame>
        <p:nvGraphicFramePr>
          <p:cNvPr id="5" name="Content Placeholder 2">
            <a:extLst>
              <a:ext uri="{FF2B5EF4-FFF2-40B4-BE49-F238E27FC236}">
                <a16:creationId xmlns:a16="http://schemas.microsoft.com/office/drawing/2014/main" id="{ED519E78-FF46-E605-02BC-41D5E1AF91D6}"/>
              </a:ext>
            </a:extLst>
          </p:cNvPr>
          <p:cNvGraphicFramePr>
            <a:graphicFrameLocks noGrp="1"/>
          </p:cNvGraphicFramePr>
          <p:nvPr>
            <p:ph idx="1"/>
            <p:extLst>
              <p:ext uri="{D42A27DB-BD31-4B8C-83A1-F6EECF244321}">
                <p14:modId xmlns:p14="http://schemas.microsoft.com/office/powerpoint/2010/main" val="804501899"/>
              </p:ext>
            </p:extLst>
          </p:nvPr>
        </p:nvGraphicFramePr>
        <p:xfrm>
          <a:off x="0" y="1592358"/>
          <a:ext cx="12192000" cy="529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47900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A9F35E0-C3B0-7077-94A5-8C18043D0B6F}"/>
              </a:ext>
            </a:extLst>
          </p:cNvPr>
          <p:cNvSpPr>
            <a:spLocks noGrp="1"/>
          </p:cNvSpPr>
          <p:nvPr>
            <p:ph type="title"/>
          </p:nvPr>
        </p:nvSpPr>
        <p:spPr>
          <a:xfrm>
            <a:off x="810000" y="447188"/>
            <a:ext cx="10571998" cy="970450"/>
          </a:xfrm>
        </p:spPr>
        <p:txBody>
          <a:bodyPr>
            <a:normAutofit/>
          </a:bodyPr>
          <a:lstStyle/>
          <a:p>
            <a:r>
              <a:rPr lang="en-IN"/>
              <a:t>Questions</a:t>
            </a:r>
            <a:endParaRPr lang="en-IN" dirty="0"/>
          </a:p>
        </p:txBody>
      </p:sp>
      <p:graphicFrame>
        <p:nvGraphicFramePr>
          <p:cNvPr id="5" name="Content Placeholder 2">
            <a:extLst>
              <a:ext uri="{FF2B5EF4-FFF2-40B4-BE49-F238E27FC236}">
                <a16:creationId xmlns:a16="http://schemas.microsoft.com/office/drawing/2014/main" id="{FFFBF7DB-164D-81C9-CFE2-3BEF5822C5D4}"/>
              </a:ext>
            </a:extLst>
          </p:cNvPr>
          <p:cNvGraphicFramePr>
            <a:graphicFrameLocks noGrp="1"/>
          </p:cNvGraphicFramePr>
          <p:nvPr>
            <p:ph idx="1"/>
            <p:extLst>
              <p:ext uri="{D42A27DB-BD31-4B8C-83A1-F6EECF244321}">
                <p14:modId xmlns:p14="http://schemas.microsoft.com/office/powerpoint/2010/main" val="3510527563"/>
              </p:ext>
            </p:extLst>
          </p:nvPr>
        </p:nvGraphicFramePr>
        <p:xfrm>
          <a:off x="9148" y="2185988"/>
          <a:ext cx="12182852" cy="4672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913713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sp>
        <p:nvSpPr>
          <p:cNvPr id="30" name="Rectangle 24">
            <a:extLst>
              <a:ext uri="{FF2B5EF4-FFF2-40B4-BE49-F238E27FC236}">
                <a16:creationId xmlns:a16="http://schemas.microsoft.com/office/drawing/2014/main" id="{2654A105-F18C-4E12-B11B-51B12174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A0B7E8-83D7-D2A8-3F47-7744F4DE11A6}"/>
              </a:ext>
            </a:extLst>
          </p:cNvPr>
          <p:cNvSpPr>
            <a:spLocks noGrp="1"/>
          </p:cNvSpPr>
          <p:nvPr>
            <p:ph type="title"/>
          </p:nvPr>
        </p:nvSpPr>
        <p:spPr>
          <a:xfrm>
            <a:off x="0" y="0"/>
            <a:ext cx="12192000" cy="879559"/>
          </a:xfrm>
          <a:blipFill>
            <a:blip r:embed="rId3">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effectLst/>
        </p:spPr>
        <p:txBody>
          <a:bodyPr anchor="ctr">
            <a:normAutofit/>
          </a:bodyPr>
          <a:lstStyle/>
          <a:p>
            <a:r>
              <a:rPr lang="en-IN" sz="2800">
                <a:solidFill>
                  <a:schemeClr val="tx1"/>
                </a:solidFill>
              </a:rPr>
              <a:t>References</a:t>
            </a:r>
            <a:endParaRPr lang="en-IN" sz="2800" dirty="0">
              <a:solidFill>
                <a:schemeClr val="tx1"/>
              </a:solidFill>
            </a:endParaRPr>
          </a:p>
        </p:txBody>
      </p:sp>
      <p:sp>
        <p:nvSpPr>
          <p:cNvPr id="3" name="Content Placeholder 2">
            <a:extLst>
              <a:ext uri="{FF2B5EF4-FFF2-40B4-BE49-F238E27FC236}">
                <a16:creationId xmlns:a16="http://schemas.microsoft.com/office/drawing/2014/main" id="{05843599-FFF6-C595-C1EC-4983701CA185}"/>
              </a:ext>
            </a:extLst>
          </p:cNvPr>
          <p:cNvSpPr>
            <a:spLocks noGrp="1"/>
          </p:cNvSpPr>
          <p:nvPr>
            <p:ph idx="1"/>
          </p:nvPr>
        </p:nvSpPr>
        <p:spPr>
          <a:xfrm>
            <a:off x="0" y="879558"/>
            <a:ext cx="12192000" cy="5978442"/>
          </a:xfrm>
          <a:solidFill>
            <a:schemeClr val="accent2">
              <a:lumMod val="50000"/>
            </a:schemeClr>
          </a:solidFill>
          <a:effectLst/>
        </p:spPr>
        <p:txBody>
          <a:bodyPr anchor="t">
            <a:normAutofit fontScale="92500" lnSpcReduction="10000"/>
          </a:bodyPr>
          <a:lstStyle/>
          <a:p>
            <a:pPr>
              <a:lnSpc>
                <a:spcPct val="90000"/>
              </a:lnSpc>
              <a:spcAft>
                <a:spcPts val="800"/>
              </a:spcAft>
            </a:pPr>
            <a:r>
              <a:rPr lang="en-IN" dirty="0" err="1">
                <a:effectLst/>
                <a:latin typeface="Open Sans" panose="020B0606030504020204" pitchFamily="34" charset="0"/>
                <a:ea typeface="Times New Roman" panose="02020603050405020304" pitchFamily="18" charset="0"/>
                <a:cs typeface="Shruti" panose="020B0502040204020203" pitchFamily="34" charset="0"/>
              </a:rPr>
              <a:t>Amarakoon</a:t>
            </a:r>
            <a:r>
              <a:rPr lang="en-IN" dirty="0">
                <a:effectLst/>
                <a:latin typeface="Open Sans" panose="020B0606030504020204" pitchFamily="34" charset="0"/>
                <a:ea typeface="Times New Roman" panose="02020603050405020304" pitchFamily="18" charset="0"/>
                <a:cs typeface="Shruti" panose="020B0502040204020203" pitchFamily="34" charset="0"/>
              </a:rPr>
              <a:t>, U., </a:t>
            </a:r>
            <a:r>
              <a:rPr lang="en-IN" dirty="0" err="1">
                <a:effectLst/>
                <a:latin typeface="Open Sans" panose="020B0606030504020204" pitchFamily="34" charset="0"/>
                <a:ea typeface="Times New Roman" panose="02020603050405020304" pitchFamily="18" charset="0"/>
                <a:cs typeface="Shruti" panose="020B0502040204020203" pitchFamily="34" charset="0"/>
              </a:rPr>
              <a:t>Weerawardena</a:t>
            </a:r>
            <a:r>
              <a:rPr lang="en-IN" dirty="0">
                <a:effectLst/>
                <a:latin typeface="Open Sans" panose="020B0606030504020204" pitchFamily="34" charset="0"/>
                <a:ea typeface="Times New Roman" panose="02020603050405020304" pitchFamily="18" charset="0"/>
                <a:cs typeface="Shruti" panose="020B0502040204020203" pitchFamily="34" charset="0"/>
              </a:rPr>
              <a:t>, J. and </a:t>
            </a:r>
            <a:r>
              <a:rPr lang="en-IN" dirty="0" err="1">
                <a:effectLst/>
                <a:latin typeface="Open Sans" panose="020B0606030504020204" pitchFamily="34" charset="0"/>
                <a:ea typeface="Times New Roman" panose="02020603050405020304" pitchFamily="18" charset="0"/>
                <a:cs typeface="Shruti" panose="020B0502040204020203" pitchFamily="34" charset="0"/>
              </a:rPr>
              <a:t>Verreynne</a:t>
            </a:r>
            <a:r>
              <a:rPr lang="en-IN" dirty="0">
                <a:effectLst/>
                <a:latin typeface="Open Sans" panose="020B0606030504020204" pitchFamily="34" charset="0"/>
                <a:ea typeface="Times New Roman" panose="02020603050405020304" pitchFamily="18" charset="0"/>
                <a:cs typeface="Shruti" panose="020B0502040204020203" pitchFamily="34" charset="0"/>
              </a:rPr>
              <a:t>, M. (2018) 'Learning capabilities, human resource management innovation and competitive advantage', The International Journal of Human Resource Management, 29(10), pp. 1736-1766.</a:t>
            </a:r>
          </a:p>
          <a:p>
            <a:pPr>
              <a:lnSpc>
                <a:spcPct val="90000"/>
              </a:lnSpc>
              <a:spcAft>
                <a:spcPts val="800"/>
              </a:spcAft>
            </a:pPr>
            <a:r>
              <a:rPr lang="en-IN" dirty="0">
                <a:effectLst/>
                <a:latin typeface="Open Sans" panose="020B0606030504020204" pitchFamily="34" charset="0"/>
                <a:ea typeface="Times New Roman" panose="02020603050405020304" pitchFamily="18" charset="0"/>
                <a:cs typeface="Shruti" panose="020B0502040204020203" pitchFamily="34" charset="0"/>
                <a:hlinkClick r:id="rId4"/>
              </a:rPr>
              <a:t>https://www.tandfonline.com/doi/full/10.1080/09585192.2016.1209228?casa_token=iUArCLlGcFcAAAAA:PHKplTc1rcNGYC82vIAlvUprksU1Q_8sSMtiO8DEkaKsVFW6790l8tXpNsCngFekWmJCxzQXibwivg</a:t>
            </a:r>
            <a:endParaRPr lang="en-IN" dirty="0">
              <a:effectLst/>
              <a:latin typeface="Open Sans" panose="020B0606030504020204" pitchFamily="34" charset="0"/>
              <a:ea typeface="Times New Roman" panose="02020603050405020304" pitchFamily="18" charset="0"/>
              <a:cs typeface="Shruti" panose="020B0502040204020203" pitchFamily="34" charset="0"/>
            </a:endParaRPr>
          </a:p>
          <a:p>
            <a:pPr>
              <a:lnSpc>
                <a:spcPct val="90000"/>
              </a:lnSpc>
              <a:spcAft>
                <a:spcPts val="800"/>
              </a:spcAft>
            </a:pPr>
            <a:r>
              <a:rPr lang="en-IN" dirty="0" err="1">
                <a:effectLst/>
                <a:latin typeface="Open Sans" panose="020B0606030504020204" pitchFamily="34" charset="0"/>
                <a:ea typeface="Times New Roman" panose="02020603050405020304" pitchFamily="18" charset="0"/>
                <a:cs typeface="Shruti" panose="020B0502040204020203" pitchFamily="34" charset="0"/>
              </a:rPr>
              <a:t>Betterteam</a:t>
            </a:r>
            <a:r>
              <a:rPr lang="en-IN" dirty="0">
                <a:effectLst/>
                <a:latin typeface="Open Sans" panose="020B0606030504020204" pitchFamily="34" charset="0"/>
                <a:ea typeface="Times New Roman" panose="02020603050405020304" pitchFamily="18" charset="0"/>
                <a:cs typeface="Shruti" panose="020B0502040204020203" pitchFamily="34" charset="0"/>
              </a:rPr>
              <a:t>, Cost Reduction Analyst Job Description (online) Available at : </a:t>
            </a:r>
            <a:r>
              <a:rPr lang="en-IN" dirty="0">
                <a:effectLst/>
                <a:latin typeface="Open Sans" panose="020B0606030504020204" pitchFamily="34" charset="0"/>
                <a:ea typeface="Times New Roman" panose="02020603050405020304" pitchFamily="18" charset="0"/>
                <a:cs typeface="Shruti" panose="020B0502040204020203" pitchFamily="34" charset="0"/>
                <a:hlinkClick r:id="rId5"/>
              </a:rPr>
              <a:t>https://www.betterteam.com/cost-analyst-job-description#:~:text=Examine%20data%20to%20help%20with,suggestions%20for%20money%2Dsaving%20strategies</a:t>
            </a:r>
            <a:endParaRPr lang="en-IN" dirty="0">
              <a:effectLst/>
              <a:latin typeface="Open Sans" panose="020B0606030504020204" pitchFamily="34" charset="0"/>
              <a:ea typeface="Times New Roman" panose="02020603050405020304" pitchFamily="18" charset="0"/>
              <a:cs typeface="Shruti" panose="020B0502040204020203" pitchFamily="34" charset="0"/>
            </a:endParaRPr>
          </a:p>
          <a:p>
            <a:pPr>
              <a:lnSpc>
                <a:spcPct val="90000"/>
              </a:lnSpc>
              <a:spcAft>
                <a:spcPts val="800"/>
              </a:spcAft>
            </a:pPr>
            <a:r>
              <a:rPr lang="en-IN" dirty="0" err="1">
                <a:effectLst/>
                <a:latin typeface="Open Sans" panose="020B0606030504020204" pitchFamily="34" charset="0"/>
                <a:ea typeface="Times New Roman" panose="02020603050405020304" pitchFamily="18" charset="0"/>
                <a:cs typeface="Shruti" panose="020B0502040204020203" pitchFamily="34" charset="0"/>
              </a:rPr>
              <a:t>Betterteam</a:t>
            </a:r>
            <a:r>
              <a:rPr lang="en-IN" dirty="0">
                <a:effectLst/>
                <a:latin typeface="Open Sans" panose="020B0606030504020204" pitchFamily="34" charset="0"/>
                <a:ea typeface="Times New Roman" panose="02020603050405020304" pitchFamily="18" charset="0"/>
                <a:cs typeface="Shruti" panose="020B0502040204020203" pitchFamily="34" charset="0"/>
              </a:rPr>
              <a:t>, Quality Assurance Manager Job Description (online) Available at : </a:t>
            </a:r>
            <a:r>
              <a:rPr lang="en-IN" dirty="0">
                <a:effectLst/>
                <a:latin typeface="Open Sans" panose="020B0606030504020204" pitchFamily="34" charset="0"/>
                <a:ea typeface="Times New Roman" panose="02020603050405020304" pitchFamily="18" charset="0"/>
                <a:cs typeface="Shruti" panose="020B0502040204020203" pitchFamily="34" charset="0"/>
                <a:hlinkClick r:id="rId6"/>
              </a:rPr>
              <a:t>https://www.betterteam.com/inventory-manager-job-description</a:t>
            </a:r>
            <a:endParaRPr lang="en-IN" dirty="0">
              <a:effectLst/>
              <a:latin typeface="Open Sans" panose="020B0606030504020204" pitchFamily="34" charset="0"/>
              <a:ea typeface="Times New Roman" panose="02020603050405020304" pitchFamily="18" charset="0"/>
              <a:cs typeface="Shruti" panose="020B0502040204020203" pitchFamily="34" charset="0"/>
            </a:endParaRPr>
          </a:p>
          <a:p>
            <a:pPr>
              <a:lnSpc>
                <a:spcPct val="90000"/>
              </a:lnSpc>
              <a:spcAft>
                <a:spcPts val="800"/>
              </a:spcAft>
            </a:pPr>
            <a:r>
              <a:rPr lang="en-IN" dirty="0">
                <a:effectLst/>
                <a:latin typeface="Open Sans" panose="020B0606030504020204" pitchFamily="34" charset="0"/>
                <a:ea typeface="Times New Roman" panose="02020603050405020304" pitchFamily="18" charset="0"/>
                <a:cs typeface="Shruti" panose="020B0502040204020203" pitchFamily="34" charset="0"/>
              </a:rPr>
              <a:t>Broderick, R. and Boudreau, J.W. (1992) 'Human resource management, information technology, and the competitive edge', Academy of Management Perspectives, 6(2), pp. 7-17.</a:t>
            </a:r>
          </a:p>
          <a:p>
            <a:pPr>
              <a:lnSpc>
                <a:spcPct val="90000"/>
              </a:lnSpc>
              <a:spcAft>
                <a:spcPts val="800"/>
              </a:spcAft>
            </a:pPr>
            <a:r>
              <a:rPr lang="en-IN" dirty="0">
                <a:effectLst/>
                <a:latin typeface="Open Sans" panose="020B0606030504020204" pitchFamily="34" charset="0"/>
                <a:ea typeface="Times New Roman" panose="02020603050405020304" pitchFamily="18" charset="0"/>
                <a:cs typeface="Shruti" panose="020B0502040204020203" pitchFamily="34" charset="0"/>
                <a:hlinkClick r:id="rId7"/>
              </a:rPr>
              <a:t>https://ecommons.cornell.edu/bitstream/handle/1813/77223/91__19_Human_Resource_Management__Info.pdf?sequence=1</a:t>
            </a:r>
            <a:endParaRPr lang="en-IN" dirty="0">
              <a:effectLst/>
              <a:latin typeface="Open Sans" panose="020B0606030504020204" pitchFamily="34" charset="0"/>
              <a:ea typeface="Times New Roman" panose="02020603050405020304" pitchFamily="18" charset="0"/>
              <a:cs typeface="Shruti" panose="020B0502040204020203" pitchFamily="34" charset="0"/>
            </a:endParaRPr>
          </a:p>
          <a:p>
            <a:pPr>
              <a:lnSpc>
                <a:spcPct val="90000"/>
              </a:lnSpc>
              <a:spcAft>
                <a:spcPts val="800"/>
              </a:spcAft>
            </a:pPr>
            <a:r>
              <a:rPr lang="en-IN" dirty="0" err="1">
                <a:effectLst/>
                <a:latin typeface="Open Sans" panose="020B0606030504020204" pitchFamily="34" charset="0"/>
                <a:ea typeface="Times New Roman" panose="02020603050405020304" pitchFamily="18" charset="0"/>
                <a:cs typeface="Shruti" panose="020B0502040204020203" pitchFamily="34" charset="0"/>
              </a:rPr>
              <a:t>Betterteam</a:t>
            </a:r>
            <a:r>
              <a:rPr lang="en-IN" dirty="0">
                <a:effectLst/>
                <a:latin typeface="Open Sans" panose="020B0606030504020204" pitchFamily="34" charset="0"/>
                <a:ea typeface="Times New Roman" panose="02020603050405020304" pitchFamily="18" charset="0"/>
                <a:cs typeface="Shruti" panose="020B0502040204020203" pitchFamily="34" charset="0"/>
              </a:rPr>
              <a:t>, Cost Reduction Analyst Job Description (online) Available at : </a:t>
            </a:r>
            <a:r>
              <a:rPr lang="en-IN" dirty="0">
                <a:effectLst/>
                <a:latin typeface="Open Sans" panose="020B0606030504020204" pitchFamily="34" charset="0"/>
                <a:ea typeface="Times New Roman" panose="02020603050405020304" pitchFamily="18" charset="0"/>
                <a:cs typeface="Shruti" panose="020B0502040204020203" pitchFamily="34" charset="0"/>
                <a:hlinkClick r:id="rId5"/>
              </a:rPr>
              <a:t>https://www.betterteam.com/cost-analyst-job-description#:~:text=Examine%20data%20to%20help%20with,suggestions%20for%20money%2Dsaving%20strategies</a:t>
            </a:r>
            <a:r>
              <a:rPr lang="en-IN" dirty="0">
                <a:effectLst/>
                <a:latin typeface="Open Sans" panose="020B0606030504020204" pitchFamily="34" charset="0"/>
                <a:ea typeface="Times New Roman" panose="02020603050405020304" pitchFamily="18" charset="0"/>
                <a:cs typeface="Shruti" panose="020B0502040204020203" pitchFamily="34" charset="0"/>
              </a:rPr>
              <a:t>.</a:t>
            </a:r>
          </a:p>
          <a:p>
            <a:pPr>
              <a:lnSpc>
                <a:spcPct val="90000"/>
              </a:lnSpc>
              <a:spcAft>
                <a:spcPts val="800"/>
              </a:spcAft>
            </a:pPr>
            <a:r>
              <a:rPr lang="en-IN" dirty="0" err="1">
                <a:effectLst/>
                <a:latin typeface="Open Sans" panose="020B0606030504020204" pitchFamily="34" charset="0"/>
                <a:ea typeface="Times New Roman" panose="02020603050405020304" pitchFamily="18" charset="0"/>
                <a:cs typeface="Shruti" panose="020B0502040204020203" pitchFamily="34" charset="0"/>
              </a:rPr>
              <a:t>Betterteam</a:t>
            </a:r>
            <a:r>
              <a:rPr lang="en-IN" dirty="0">
                <a:effectLst/>
                <a:latin typeface="Open Sans" panose="020B0606030504020204" pitchFamily="34" charset="0"/>
                <a:ea typeface="Times New Roman" panose="02020603050405020304" pitchFamily="18" charset="0"/>
                <a:cs typeface="Shruti" panose="020B0502040204020203" pitchFamily="34" charset="0"/>
              </a:rPr>
              <a:t>, Quality Assurance Manager Job Description (online) Available at : </a:t>
            </a:r>
            <a:r>
              <a:rPr lang="en-IN" dirty="0">
                <a:effectLst/>
                <a:latin typeface="Open Sans" panose="020B0606030504020204" pitchFamily="34" charset="0"/>
                <a:ea typeface="Times New Roman" panose="02020603050405020304" pitchFamily="18" charset="0"/>
                <a:cs typeface="Shruti" panose="020B0502040204020203" pitchFamily="34" charset="0"/>
                <a:hlinkClick r:id="rId6"/>
              </a:rPr>
              <a:t>https://www.betterteam.com/inventory-manager-job-description</a:t>
            </a:r>
            <a:endParaRPr lang="en-IN" dirty="0">
              <a:effectLst/>
              <a:latin typeface="Open Sans" panose="020B0606030504020204" pitchFamily="34" charset="0"/>
              <a:ea typeface="Times New Roman" panose="02020603050405020304" pitchFamily="18" charset="0"/>
              <a:cs typeface="Shruti" panose="020B0502040204020203" pitchFamily="34" charset="0"/>
            </a:endParaRPr>
          </a:p>
        </p:txBody>
      </p:sp>
    </p:spTree>
    <p:extLst>
      <p:ext uri="{BB962C8B-B14F-4D97-AF65-F5344CB8AC3E}">
        <p14:creationId xmlns:p14="http://schemas.microsoft.com/office/powerpoint/2010/main" val="3578527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8EA6DE1-2C8A-9A86-17EC-E28B98CFC5BC}"/>
              </a:ext>
            </a:extLst>
          </p:cNvPr>
          <p:cNvSpPr txBox="1"/>
          <p:nvPr/>
        </p:nvSpPr>
        <p:spPr>
          <a:xfrm>
            <a:off x="0" y="0"/>
            <a:ext cx="12192000" cy="6763518"/>
          </a:xfrm>
          <a:prstGeom prst="rect">
            <a:avLst/>
          </a:prstGeom>
          <a:noFill/>
        </p:spPr>
        <p:txBody>
          <a:bodyPr wrap="square">
            <a:spAutoFit/>
          </a:bodyPr>
          <a:lstStyle/>
          <a:p>
            <a:pPr>
              <a:lnSpc>
                <a:spcPct val="107000"/>
              </a:lnSpc>
              <a:spcAft>
                <a:spcPts val="800"/>
              </a:spcAft>
            </a:pPr>
            <a:r>
              <a:rPr lang="en-IN" sz="1900" dirty="0"/>
              <a:t>Christensen, (1997). The Innovator's Dilemma, Harvard Business Review, p. 66)</a:t>
            </a:r>
          </a:p>
          <a:p>
            <a:pPr>
              <a:lnSpc>
                <a:spcPct val="107000"/>
              </a:lnSpc>
              <a:spcAft>
                <a:spcPts val="800"/>
              </a:spcAft>
            </a:pPr>
            <a:r>
              <a:rPr lang="en-IN" sz="1900" dirty="0"/>
              <a:t>Douglas, (2010), The Power of Collective Ambition, The Power of Collective Ambition, p.96</a:t>
            </a:r>
          </a:p>
          <a:p>
            <a:pPr>
              <a:lnSpc>
                <a:spcPct val="107000"/>
              </a:lnSpc>
              <a:spcAft>
                <a:spcPts val="800"/>
              </a:spcAft>
            </a:pPr>
            <a:r>
              <a:rPr lang="en-IN" sz="1900" dirty="0"/>
              <a:t>George, (2002). Lean Six Sigma: Combining Six Sigma with Lean Speed, p.53</a:t>
            </a:r>
          </a:p>
          <a:p>
            <a:pPr>
              <a:lnSpc>
                <a:spcPct val="107000"/>
              </a:lnSpc>
              <a:spcAft>
                <a:spcPts val="800"/>
              </a:spcAft>
            </a:pPr>
            <a:r>
              <a:rPr lang="en-IN" sz="1900" dirty="0"/>
              <a:t>Kinney and </a:t>
            </a:r>
            <a:r>
              <a:rPr lang="en-IN" sz="1900" dirty="0" err="1"/>
              <a:t>Raiborn</a:t>
            </a:r>
            <a:r>
              <a:rPr lang="en-IN" sz="1900" dirty="0"/>
              <a:t>, (1980). Cost Accounting: Foundations and Evolutions. P.135</a:t>
            </a:r>
          </a:p>
          <a:p>
            <a:pPr>
              <a:lnSpc>
                <a:spcPct val="107000"/>
              </a:lnSpc>
              <a:spcAft>
                <a:spcPts val="800"/>
              </a:spcAft>
            </a:pPr>
            <a:r>
              <a:rPr lang="en-IN" sz="1900" dirty="0"/>
              <a:t>Maheshwari, (2023). Data Analytics Made Accessible, p.85</a:t>
            </a:r>
          </a:p>
          <a:p>
            <a:pPr>
              <a:lnSpc>
                <a:spcPct val="107000"/>
              </a:lnSpc>
              <a:spcAft>
                <a:spcPts val="800"/>
              </a:spcAft>
            </a:pPr>
            <a:r>
              <a:rPr lang="en-IN" sz="1900" dirty="0"/>
              <a:t>Oakland (1994),Total Quality Management: The Key to Business Improvement, p. 57</a:t>
            </a:r>
          </a:p>
          <a:p>
            <a:pPr>
              <a:lnSpc>
                <a:spcPct val="107000"/>
              </a:lnSpc>
              <a:spcAft>
                <a:spcPts val="800"/>
              </a:spcAft>
            </a:pPr>
            <a:r>
              <a:rPr lang="en-IN" sz="1900" dirty="0"/>
              <a:t>Porter, Michael E. (1985) ‘Competitive Advantage’, The Free Press. New York, Ch. 1, pp 11-15.</a:t>
            </a:r>
          </a:p>
          <a:p>
            <a:pPr>
              <a:lnSpc>
                <a:spcPct val="107000"/>
              </a:lnSpc>
              <a:spcAft>
                <a:spcPts val="800"/>
              </a:spcAft>
            </a:pPr>
            <a:r>
              <a:rPr lang="en-IN" sz="1900" dirty="0">
                <a:hlinkClick r:id="rId2"/>
              </a:rPr>
              <a:t>https://www.ifm.eng.cam.ac.uk/research/dstools/porters-generic-competitive-strategies/#:~:text=The%20two%20basic%20types%20of,leadership%2C%20differentiation%2C%20and%20focus</a:t>
            </a:r>
            <a:r>
              <a:rPr lang="en-IN" sz="1900" dirty="0"/>
              <a:t>.</a:t>
            </a:r>
          </a:p>
          <a:p>
            <a:pPr>
              <a:lnSpc>
                <a:spcPct val="107000"/>
              </a:lnSpc>
              <a:spcAft>
                <a:spcPts val="800"/>
              </a:spcAft>
            </a:pPr>
            <a:r>
              <a:rPr lang="en-IN" sz="1900" dirty="0" err="1"/>
              <a:t>Ries</a:t>
            </a:r>
            <a:r>
              <a:rPr lang="en-IN" sz="1900" dirty="0"/>
              <a:t>, (2011). How Today's Entrepreneurs Use Continuous Innovation to Create Radically Successful Businesses, The Lean Startup, p. 102</a:t>
            </a:r>
          </a:p>
          <a:p>
            <a:pPr>
              <a:lnSpc>
                <a:spcPct val="107000"/>
              </a:lnSpc>
              <a:spcAft>
                <a:spcPts val="800"/>
              </a:spcAft>
            </a:pPr>
            <a:r>
              <a:rPr lang="en-IN" sz="1900" dirty="0"/>
              <a:t>Schuler, R.S. and MacMillan, I.C. (1984) 'Gaining competitive advantage through human resource management practices', Human resource management, 23(3), pp. 241-255.</a:t>
            </a:r>
          </a:p>
          <a:p>
            <a:pPr>
              <a:lnSpc>
                <a:spcPct val="107000"/>
              </a:lnSpc>
              <a:spcAft>
                <a:spcPts val="800"/>
              </a:spcAft>
            </a:pPr>
            <a:r>
              <a:rPr lang="en-IN" sz="1900" dirty="0">
                <a:hlinkClick r:id="rId3"/>
              </a:rPr>
              <a:t>https://www.smlr.rutgers.edu/sites/smlr/files/Documents/Faculty-Staff-Docs/GainingCompAdvantageHRMpractices.pdf</a:t>
            </a:r>
            <a:endParaRPr lang="en-IN" sz="1900" dirty="0"/>
          </a:p>
          <a:p>
            <a:pPr>
              <a:lnSpc>
                <a:spcPct val="107000"/>
              </a:lnSpc>
              <a:spcAft>
                <a:spcPts val="800"/>
              </a:spcAft>
            </a:pPr>
            <a:r>
              <a:rPr lang="en-IN" sz="1900" dirty="0"/>
              <a:t>Thomke, (2021). The Discipline of Business Experimentation, Harvard Business Review, p. 124</a:t>
            </a:r>
          </a:p>
        </p:txBody>
      </p:sp>
    </p:spTree>
    <p:extLst>
      <p:ext uri="{BB962C8B-B14F-4D97-AF65-F5344CB8AC3E}">
        <p14:creationId xmlns:p14="http://schemas.microsoft.com/office/powerpoint/2010/main" val="1987008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9091</TotalTime>
  <Words>3099</Words>
  <Application>Microsoft Office PowerPoint</Application>
  <PresentationFormat>Widescreen</PresentationFormat>
  <Paragraphs>133</Paragraphs>
  <Slides>14</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Gothic</vt:lpstr>
      <vt:lpstr>Open Sans</vt:lpstr>
      <vt:lpstr>Roboto</vt:lpstr>
      <vt:lpstr>Wingdings</vt:lpstr>
      <vt:lpstr>Wingdings 2</vt:lpstr>
      <vt:lpstr>Quotable</vt:lpstr>
      <vt:lpstr>Human Resource Management </vt:lpstr>
      <vt:lpstr>Table of content</vt:lpstr>
      <vt:lpstr>PowerPoint Presentation</vt:lpstr>
      <vt:lpstr>Explanation of Generic Competitive Strategies </vt:lpstr>
      <vt:lpstr>Learning Abilities Innovation Abilities Performance Organization (Amarakoon, Weerawardena, and Verreynne, 2018, p. 1736-1766.</vt:lpstr>
      <vt:lpstr> Recruitment and Selection  Training and Development  Performance Management  Compensation and Benefits  Employee Engagement</vt:lpstr>
      <vt:lpstr>Article - 3</vt:lpstr>
      <vt:lpstr>Quality enhancement </vt:lpstr>
      <vt:lpstr>Job Description: Quality Assurance Manager</vt:lpstr>
      <vt:lpstr>An interview protocol providing details of sample questions that can be used to identify potential employees to support the three strategic options </vt:lpstr>
      <vt:lpstr>Questions</vt:lpstr>
      <vt:lpstr>Questions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managemnt </dc:title>
  <dc:creator>Amul Solanki</dc:creator>
  <cp:lastModifiedBy>Amul Solanki</cp:lastModifiedBy>
  <cp:revision>17</cp:revision>
  <dcterms:created xsi:type="dcterms:W3CDTF">2023-03-05T07:10:21Z</dcterms:created>
  <dcterms:modified xsi:type="dcterms:W3CDTF">2023-03-15T06:55:00Z</dcterms:modified>
</cp:coreProperties>
</file>