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8"/>
  </p:notesMasterIdLst>
  <p:sldIdLst>
    <p:sldId id="256" r:id="rId2"/>
    <p:sldId id="257" r:id="rId3"/>
    <p:sldId id="259" r:id="rId4"/>
    <p:sldId id="258" r:id="rId5"/>
    <p:sldId id="260" r:id="rId6"/>
    <p:sldId id="277" r:id="rId7"/>
    <p:sldId id="261" r:id="rId8"/>
    <p:sldId id="278" r:id="rId9"/>
    <p:sldId id="270" r:id="rId10"/>
    <p:sldId id="262" r:id="rId11"/>
    <p:sldId id="263" r:id="rId12"/>
    <p:sldId id="279" r:id="rId13"/>
    <p:sldId id="271" r:id="rId14"/>
    <p:sldId id="264" r:id="rId15"/>
    <p:sldId id="266" r:id="rId16"/>
    <p:sldId id="265" r:id="rId17"/>
    <p:sldId id="267" r:id="rId18"/>
    <p:sldId id="280" r:id="rId19"/>
    <p:sldId id="268" r:id="rId20"/>
    <p:sldId id="281" r:id="rId21"/>
    <p:sldId id="282" r:id="rId22"/>
    <p:sldId id="269" r:id="rId23"/>
    <p:sldId id="272" r:id="rId24"/>
    <p:sldId id="273" r:id="rId25"/>
    <p:sldId id="274" r:id="rId26"/>
    <p:sldId id="276"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77AB6-B1C1-4B20-9BEC-96FB895E4010}" v="12" dt="2025-03-13T17:56:40.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974" autoAdjust="0"/>
  </p:normalViewPr>
  <p:slideViewPr>
    <p:cSldViewPr snapToGrid="0">
      <p:cViewPr varScale="1">
        <p:scale>
          <a:sx n="70" d="100"/>
          <a:sy n="70" d="100"/>
        </p:scale>
        <p:origin x="20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E6D5FEF-EE51-44BA-93A1-ECEEF8B5CF79}" type="datetimeFigureOut">
              <a:rPr lang="en-GB" smtClean="0"/>
              <a:t>17/03/2025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B6CDF78-BE5B-43AE-805C-A46DD5B459D8}" type="slidenum">
              <a:rPr lang="en-GB" smtClean="0"/>
              <a:t>‹#›</a:t>
            </a:fld>
            <a:endParaRPr lang="en-GB"/>
          </a:p>
        </p:txBody>
      </p:sp>
    </p:spTree>
    <p:extLst>
      <p:ext uri="{BB962C8B-B14F-4D97-AF65-F5344CB8AC3E}">
        <p14:creationId xmlns:p14="http://schemas.microsoft.com/office/powerpoint/2010/main" val="156781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6CDF78-BE5B-43AE-805C-A46DD5B459D8}" type="slidenum">
              <a:rPr lang="en-GB" smtClean="0"/>
              <a:t>1</a:t>
            </a:fld>
            <a:endParaRPr lang="en-GB"/>
          </a:p>
        </p:txBody>
      </p:sp>
    </p:spTree>
    <p:extLst>
      <p:ext uri="{BB962C8B-B14F-4D97-AF65-F5344CB8AC3E}">
        <p14:creationId xmlns:p14="http://schemas.microsoft.com/office/powerpoint/2010/main" val="4204776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2</a:t>
            </a:fld>
            <a:endParaRPr lang="en-GB"/>
          </a:p>
        </p:txBody>
      </p:sp>
    </p:spTree>
    <p:extLst>
      <p:ext uri="{BB962C8B-B14F-4D97-AF65-F5344CB8AC3E}">
        <p14:creationId xmlns:p14="http://schemas.microsoft.com/office/powerpoint/2010/main" val="1878152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3</a:t>
            </a:fld>
            <a:endParaRPr lang="en-GB"/>
          </a:p>
        </p:txBody>
      </p:sp>
    </p:spTree>
    <p:extLst>
      <p:ext uri="{BB962C8B-B14F-4D97-AF65-F5344CB8AC3E}">
        <p14:creationId xmlns:p14="http://schemas.microsoft.com/office/powerpoint/2010/main" val="3023156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4</a:t>
            </a:fld>
            <a:endParaRPr lang="en-GB"/>
          </a:p>
        </p:txBody>
      </p:sp>
    </p:spTree>
    <p:extLst>
      <p:ext uri="{BB962C8B-B14F-4D97-AF65-F5344CB8AC3E}">
        <p14:creationId xmlns:p14="http://schemas.microsoft.com/office/powerpoint/2010/main" val="3830361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5</a:t>
            </a:fld>
            <a:endParaRPr lang="en-GB"/>
          </a:p>
        </p:txBody>
      </p:sp>
    </p:spTree>
    <p:extLst>
      <p:ext uri="{BB962C8B-B14F-4D97-AF65-F5344CB8AC3E}">
        <p14:creationId xmlns:p14="http://schemas.microsoft.com/office/powerpoint/2010/main" val="4199697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6</a:t>
            </a:fld>
            <a:endParaRPr lang="en-GB"/>
          </a:p>
        </p:txBody>
      </p:sp>
    </p:spTree>
    <p:extLst>
      <p:ext uri="{BB962C8B-B14F-4D97-AF65-F5344CB8AC3E}">
        <p14:creationId xmlns:p14="http://schemas.microsoft.com/office/powerpoint/2010/main" val="1287806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baseline="0" dirty="0"/>
          </a:p>
        </p:txBody>
      </p:sp>
      <p:sp>
        <p:nvSpPr>
          <p:cNvPr id="4" name="Slide Number Placeholder 3"/>
          <p:cNvSpPr>
            <a:spLocks noGrp="1"/>
          </p:cNvSpPr>
          <p:nvPr>
            <p:ph type="sldNum" sz="quarter" idx="10"/>
          </p:nvPr>
        </p:nvSpPr>
        <p:spPr/>
        <p:txBody>
          <a:bodyPr/>
          <a:lstStyle/>
          <a:p>
            <a:fld id="{EB6CDF78-BE5B-43AE-805C-A46DD5B459D8}" type="slidenum">
              <a:rPr lang="en-GB" smtClean="0"/>
              <a:t>7</a:t>
            </a:fld>
            <a:endParaRPr lang="en-GB"/>
          </a:p>
        </p:txBody>
      </p:sp>
    </p:spTree>
    <p:extLst>
      <p:ext uri="{BB962C8B-B14F-4D97-AF65-F5344CB8AC3E}">
        <p14:creationId xmlns:p14="http://schemas.microsoft.com/office/powerpoint/2010/main" val="2522090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8</a:t>
            </a:fld>
            <a:endParaRPr lang="en-GB"/>
          </a:p>
        </p:txBody>
      </p:sp>
    </p:spTree>
    <p:extLst>
      <p:ext uri="{BB962C8B-B14F-4D97-AF65-F5344CB8AC3E}">
        <p14:creationId xmlns:p14="http://schemas.microsoft.com/office/powerpoint/2010/main" val="2539719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9</a:t>
            </a:fld>
            <a:endParaRPr lang="en-GB"/>
          </a:p>
        </p:txBody>
      </p:sp>
    </p:spTree>
    <p:extLst>
      <p:ext uri="{BB962C8B-B14F-4D97-AF65-F5344CB8AC3E}">
        <p14:creationId xmlns:p14="http://schemas.microsoft.com/office/powerpoint/2010/main" val="2708864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10</a:t>
            </a:fld>
            <a:endParaRPr lang="en-GB"/>
          </a:p>
        </p:txBody>
      </p:sp>
    </p:spTree>
    <p:extLst>
      <p:ext uri="{BB962C8B-B14F-4D97-AF65-F5344CB8AC3E}">
        <p14:creationId xmlns:p14="http://schemas.microsoft.com/office/powerpoint/2010/main" val="3921285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11</a:t>
            </a:fld>
            <a:endParaRPr lang="en-GB"/>
          </a:p>
        </p:txBody>
      </p:sp>
    </p:spTree>
    <p:extLst>
      <p:ext uri="{BB962C8B-B14F-4D97-AF65-F5344CB8AC3E}">
        <p14:creationId xmlns:p14="http://schemas.microsoft.com/office/powerpoint/2010/main" val="2438030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12</a:t>
            </a:fld>
            <a:endParaRPr lang="en-GB"/>
          </a:p>
        </p:txBody>
      </p:sp>
    </p:spTree>
    <p:extLst>
      <p:ext uri="{BB962C8B-B14F-4D97-AF65-F5344CB8AC3E}">
        <p14:creationId xmlns:p14="http://schemas.microsoft.com/office/powerpoint/2010/main" val="2102287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13</a:t>
            </a:fld>
            <a:endParaRPr lang="en-GB"/>
          </a:p>
        </p:txBody>
      </p:sp>
    </p:spTree>
    <p:extLst>
      <p:ext uri="{BB962C8B-B14F-4D97-AF65-F5344CB8AC3E}">
        <p14:creationId xmlns:p14="http://schemas.microsoft.com/office/powerpoint/2010/main" val="465337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EB6CDF78-BE5B-43AE-805C-A46DD5B459D8}" type="slidenum">
              <a:rPr lang="en-GB" smtClean="0"/>
              <a:t>14</a:t>
            </a:fld>
            <a:endParaRPr lang="en-GB"/>
          </a:p>
        </p:txBody>
      </p:sp>
    </p:spTree>
    <p:extLst>
      <p:ext uri="{BB962C8B-B14F-4D97-AF65-F5344CB8AC3E}">
        <p14:creationId xmlns:p14="http://schemas.microsoft.com/office/powerpoint/2010/main" val="1777211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15</a:t>
            </a:fld>
            <a:endParaRPr lang="en-GB"/>
          </a:p>
        </p:txBody>
      </p:sp>
    </p:spTree>
    <p:extLst>
      <p:ext uri="{BB962C8B-B14F-4D97-AF65-F5344CB8AC3E}">
        <p14:creationId xmlns:p14="http://schemas.microsoft.com/office/powerpoint/2010/main" val="35216076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B6CDF78-BE5B-43AE-805C-A46DD5B459D8}" type="slidenum">
              <a:rPr lang="en-GB" smtClean="0"/>
              <a:t>16</a:t>
            </a:fld>
            <a:endParaRPr lang="en-GB"/>
          </a:p>
        </p:txBody>
      </p:sp>
    </p:spTree>
    <p:extLst>
      <p:ext uri="{BB962C8B-B14F-4D97-AF65-F5344CB8AC3E}">
        <p14:creationId xmlns:p14="http://schemas.microsoft.com/office/powerpoint/2010/main" val="4066864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0" dirty="0"/>
          </a:p>
        </p:txBody>
      </p:sp>
      <p:sp>
        <p:nvSpPr>
          <p:cNvPr id="4" name="Slide Number Placeholder 3"/>
          <p:cNvSpPr>
            <a:spLocks noGrp="1"/>
          </p:cNvSpPr>
          <p:nvPr>
            <p:ph type="sldNum" sz="quarter" idx="10"/>
          </p:nvPr>
        </p:nvSpPr>
        <p:spPr/>
        <p:txBody>
          <a:bodyPr/>
          <a:lstStyle/>
          <a:p>
            <a:fld id="{EB6CDF78-BE5B-43AE-805C-A46DD5B459D8}" type="slidenum">
              <a:rPr lang="en-GB" smtClean="0"/>
              <a:t>17</a:t>
            </a:fld>
            <a:endParaRPr lang="en-GB"/>
          </a:p>
        </p:txBody>
      </p:sp>
    </p:spTree>
    <p:extLst>
      <p:ext uri="{BB962C8B-B14F-4D97-AF65-F5344CB8AC3E}">
        <p14:creationId xmlns:p14="http://schemas.microsoft.com/office/powerpoint/2010/main" val="3549018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18</a:t>
            </a:fld>
            <a:endParaRPr lang="en-GB"/>
          </a:p>
        </p:txBody>
      </p:sp>
    </p:spTree>
    <p:extLst>
      <p:ext uri="{BB962C8B-B14F-4D97-AF65-F5344CB8AC3E}">
        <p14:creationId xmlns:p14="http://schemas.microsoft.com/office/powerpoint/2010/main" val="2716937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19</a:t>
            </a:fld>
            <a:endParaRPr lang="en-GB"/>
          </a:p>
        </p:txBody>
      </p:sp>
    </p:spTree>
    <p:extLst>
      <p:ext uri="{BB962C8B-B14F-4D97-AF65-F5344CB8AC3E}">
        <p14:creationId xmlns:p14="http://schemas.microsoft.com/office/powerpoint/2010/main" val="26457358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20</a:t>
            </a:fld>
            <a:endParaRPr lang="en-GB"/>
          </a:p>
        </p:txBody>
      </p:sp>
    </p:spTree>
    <p:extLst>
      <p:ext uri="{BB962C8B-B14F-4D97-AF65-F5344CB8AC3E}">
        <p14:creationId xmlns:p14="http://schemas.microsoft.com/office/powerpoint/2010/main" val="22988546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21</a:t>
            </a:fld>
            <a:endParaRPr lang="en-GB"/>
          </a:p>
        </p:txBody>
      </p:sp>
    </p:spTree>
    <p:extLst>
      <p:ext uri="{BB962C8B-B14F-4D97-AF65-F5344CB8AC3E}">
        <p14:creationId xmlns:p14="http://schemas.microsoft.com/office/powerpoint/2010/main" val="31103680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22</a:t>
            </a:fld>
            <a:endParaRPr lang="en-GB"/>
          </a:p>
        </p:txBody>
      </p:sp>
    </p:spTree>
    <p:extLst>
      <p:ext uri="{BB962C8B-B14F-4D97-AF65-F5344CB8AC3E}">
        <p14:creationId xmlns:p14="http://schemas.microsoft.com/office/powerpoint/2010/main" val="2242231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23</a:t>
            </a:fld>
            <a:endParaRPr lang="en-GB"/>
          </a:p>
        </p:txBody>
      </p:sp>
    </p:spTree>
    <p:extLst>
      <p:ext uri="{BB962C8B-B14F-4D97-AF65-F5344CB8AC3E}">
        <p14:creationId xmlns:p14="http://schemas.microsoft.com/office/powerpoint/2010/main" val="21300571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24</a:t>
            </a:fld>
            <a:endParaRPr lang="en-GB"/>
          </a:p>
        </p:txBody>
      </p:sp>
    </p:spTree>
    <p:extLst>
      <p:ext uri="{BB962C8B-B14F-4D97-AF65-F5344CB8AC3E}">
        <p14:creationId xmlns:p14="http://schemas.microsoft.com/office/powerpoint/2010/main" val="1314774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6CDF78-BE5B-43AE-805C-A46DD5B459D8}" type="slidenum">
              <a:rPr lang="en-GB" smtClean="0"/>
              <a:t>25</a:t>
            </a:fld>
            <a:endParaRPr lang="en-GB"/>
          </a:p>
        </p:txBody>
      </p:sp>
    </p:spTree>
    <p:extLst>
      <p:ext uri="{BB962C8B-B14F-4D97-AF65-F5344CB8AC3E}">
        <p14:creationId xmlns:p14="http://schemas.microsoft.com/office/powerpoint/2010/main" val="874765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3/17/2025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9" y="1298448"/>
            <a:ext cx="7056444" cy="3255264"/>
          </a:xfrm>
        </p:spPr>
        <p:txBody>
          <a:bodyPr>
            <a:normAutofit/>
          </a:bodyPr>
          <a:lstStyle/>
          <a:p>
            <a:pPr algn="r"/>
            <a:r>
              <a:rPr lang="en-GB">
                <a:solidFill>
                  <a:schemeClr val="accent1"/>
                </a:solidFill>
              </a:rPr>
              <a:t>THE DISCHARGE OF CONTRACTS</a:t>
            </a:r>
          </a:p>
        </p:txBody>
      </p:sp>
      <p:sp>
        <p:nvSpPr>
          <p:cNvPr id="3" name="Subtitle 2"/>
          <p:cNvSpPr>
            <a:spLocks noGrp="1"/>
          </p:cNvSpPr>
          <p:nvPr>
            <p:ph type="subTitle" idx="1"/>
          </p:nvPr>
        </p:nvSpPr>
        <p:spPr>
          <a:xfrm>
            <a:off x="8528702" y="4084889"/>
            <a:ext cx="3021621" cy="1709159"/>
          </a:xfrm>
        </p:spPr>
        <p:txBody>
          <a:bodyPr>
            <a:normAutofit/>
          </a:bodyPr>
          <a:lstStyle/>
          <a:p>
            <a:pPr algn="r"/>
            <a:r>
              <a:rPr lang="en-GB" sz="1800">
                <a:solidFill>
                  <a:srgbClr val="FFFFFF"/>
                </a:solidFill>
              </a:rPr>
              <a:t>LAURA KNIGHT</a:t>
            </a:r>
          </a:p>
        </p:txBody>
      </p:sp>
    </p:spTree>
    <p:extLst>
      <p:ext uri="{BB962C8B-B14F-4D97-AF65-F5344CB8AC3E}">
        <p14:creationId xmlns:p14="http://schemas.microsoft.com/office/powerpoint/2010/main" val="298681997"/>
      </p:ext>
    </p:extLst>
  </p:cSld>
  <p:clrMapOvr>
    <a:masterClrMapping/>
  </p:clrMapOvr>
  <mc:AlternateContent xmlns:mc="http://schemas.openxmlformats.org/markup-compatibility/2006" xmlns:p14="http://schemas.microsoft.com/office/powerpoint/2010/main">
    <mc:Choice Requires="p14">
      <p:transition spd="slow" p14:dur="2000" advTm="15946"/>
    </mc:Choice>
    <mc:Fallback xmlns="">
      <p:transition spd="slow" advTm="1594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0" indent="0">
              <a:buNone/>
            </a:pPr>
            <a:r>
              <a:rPr lang="en-GB" sz="3200" dirty="0">
                <a:solidFill>
                  <a:srgbClr val="00B0F0"/>
                </a:solidFill>
              </a:rPr>
              <a:t>BY THE END OF THIS SESSION, YOU SHOULD BE ABLE TO . . .</a:t>
            </a:r>
          </a:p>
          <a:p>
            <a:pPr>
              <a:buFontTx/>
              <a:buChar char="-"/>
            </a:pPr>
            <a:r>
              <a:rPr lang="en-GB" sz="3200" dirty="0"/>
              <a:t>Define what discharge of contracts is</a:t>
            </a:r>
          </a:p>
          <a:p>
            <a:pPr>
              <a:buFontTx/>
              <a:buChar char="-"/>
            </a:pPr>
            <a:r>
              <a:rPr lang="en-GB" sz="3200" dirty="0"/>
              <a:t>Explain the different ways in which a contract can be discharged</a:t>
            </a:r>
          </a:p>
        </p:txBody>
      </p:sp>
    </p:spTree>
    <p:extLst>
      <p:ext uri="{BB962C8B-B14F-4D97-AF65-F5344CB8AC3E}">
        <p14:creationId xmlns:p14="http://schemas.microsoft.com/office/powerpoint/2010/main" val="1444370664"/>
      </p:ext>
    </p:extLst>
  </p:cSld>
  <p:clrMapOvr>
    <a:masterClrMapping/>
  </p:clrMapOvr>
  <mc:AlternateContent xmlns:mc="http://schemas.openxmlformats.org/markup-compatibility/2006" xmlns:p14="http://schemas.microsoft.com/office/powerpoint/2010/main">
    <mc:Choice Requires="p14">
      <p:transition spd="slow" p14:dur="2000" advTm="12724"/>
    </mc:Choice>
    <mc:Fallback xmlns="">
      <p:transition spd="slow" advTm="127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8581" t="6127" r="37433" b="8108"/>
          <a:stretch/>
        </p:blipFill>
        <p:spPr>
          <a:xfrm>
            <a:off x="263609" y="304800"/>
            <a:ext cx="4143633" cy="5881816"/>
          </a:xfrm>
          <a:prstGeom prst="rect">
            <a:avLst/>
          </a:prstGeom>
        </p:spPr>
      </p:pic>
      <p:pic>
        <p:nvPicPr>
          <p:cNvPr id="3" name="Picture 2"/>
          <p:cNvPicPr>
            <a:picLocks noChangeAspect="1"/>
          </p:cNvPicPr>
          <p:nvPr/>
        </p:nvPicPr>
        <p:blipFill rotWithShape="1">
          <a:blip r:embed="rId4"/>
          <a:srcRect l="31825" t="14415" r="42027" b="7988"/>
          <a:stretch/>
        </p:blipFill>
        <p:spPr>
          <a:xfrm>
            <a:off x="8666206" y="387179"/>
            <a:ext cx="3188043" cy="5321644"/>
          </a:xfrm>
          <a:prstGeom prst="rect">
            <a:avLst/>
          </a:prstGeom>
        </p:spPr>
      </p:pic>
      <p:sp>
        <p:nvSpPr>
          <p:cNvPr id="4" name="TextBox 3"/>
          <p:cNvSpPr txBox="1"/>
          <p:nvPr/>
        </p:nvSpPr>
        <p:spPr>
          <a:xfrm>
            <a:off x="4407242" y="2388973"/>
            <a:ext cx="3685088" cy="1938992"/>
          </a:xfrm>
          <a:prstGeom prst="rect">
            <a:avLst/>
          </a:prstGeom>
          <a:solidFill>
            <a:schemeClr val="accent3">
              <a:lumMod val="40000"/>
              <a:lumOff val="60000"/>
            </a:schemeClr>
          </a:solidFill>
        </p:spPr>
        <p:txBody>
          <a:bodyPr wrap="square" rtlCol="0">
            <a:spAutoFit/>
          </a:bodyPr>
          <a:lstStyle/>
          <a:p>
            <a:pPr algn="ctr"/>
            <a:r>
              <a:rPr lang="en-GB" sz="2400" dirty="0">
                <a:latin typeface="Arial Rounded MT Bold" panose="020F0704030504030204" pitchFamily="34" charset="0"/>
              </a:rPr>
              <a:t>CAN YOU FIND SOME HIGH PROFILE EXAMPLES OF ‘BREACH OF CONTRACT’.</a:t>
            </a:r>
          </a:p>
        </p:txBody>
      </p:sp>
    </p:spTree>
    <p:extLst>
      <p:ext uri="{BB962C8B-B14F-4D97-AF65-F5344CB8AC3E}">
        <p14:creationId xmlns:p14="http://schemas.microsoft.com/office/powerpoint/2010/main" val="3490526424"/>
      </p:ext>
    </p:extLst>
  </p:cSld>
  <p:clrMapOvr>
    <a:masterClrMapping/>
  </p:clrMapOvr>
  <mc:AlternateContent xmlns:mc="http://schemas.openxmlformats.org/markup-compatibility/2006" xmlns:p14="http://schemas.microsoft.com/office/powerpoint/2010/main">
    <mc:Choice Requires="p14">
      <p:transition spd="slow" p14:dur="2000" advTm="88213"/>
    </mc:Choice>
    <mc:Fallback xmlns="">
      <p:transition spd="slow" advTm="8821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Contracts can be discharged by:</a:t>
            </a:r>
          </a:p>
        </p:txBody>
      </p:sp>
      <p:sp>
        <p:nvSpPr>
          <p:cNvPr id="3" name="Content Placeholder 2"/>
          <p:cNvSpPr>
            <a:spLocks noGrp="1"/>
          </p:cNvSpPr>
          <p:nvPr>
            <p:ph idx="1"/>
          </p:nvPr>
        </p:nvSpPr>
        <p:spPr/>
        <p:txBody>
          <a:bodyPr>
            <a:normAutofit/>
          </a:bodyPr>
          <a:lstStyle/>
          <a:p>
            <a:pPr marL="457200" indent="-457200">
              <a:buFont typeface="+mj-lt"/>
              <a:buAutoNum type="arabicParenR"/>
            </a:pPr>
            <a:r>
              <a:rPr lang="en-GB" sz="2800" dirty="0">
                <a:solidFill>
                  <a:srgbClr val="00B0F0"/>
                </a:solidFill>
                <a:latin typeface="Arial" panose="020B0604020202020204" pitchFamily="34" charset="0"/>
                <a:cs typeface="Arial" panose="020B0604020202020204" pitchFamily="34" charset="0"/>
              </a:rPr>
              <a:t>Performance: </a:t>
            </a:r>
            <a:r>
              <a:rPr lang="en-GB" sz="2800" dirty="0">
                <a:latin typeface="Arial" panose="020B0604020202020204" pitchFamily="34" charset="0"/>
                <a:cs typeface="Arial" panose="020B0604020202020204" pitchFamily="34" charset="0"/>
              </a:rPr>
              <a:t>when both parties have done what they promised to do;</a:t>
            </a:r>
          </a:p>
          <a:p>
            <a:pPr marL="457200" indent="-457200">
              <a:buFont typeface="+mj-lt"/>
              <a:buAutoNum type="arabicParenR"/>
            </a:pPr>
            <a:r>
              <a:rPr lang="en-GB" sz="2800" dirty="0">
                <a:solidFill>
                  <a:srgbClr val="00B0F0"/>
                </a:solidFill>
                <a:latin typeface="Arial" panose="020B0604020202020204" pitchFamily="34" charset="0"/>
                <a:cs typeface="Arial" panose="020B0604020202020204" pitchFamily="34" charset="0"/>
              </a:rPr>
              <a:t>Breach: </a:t>
            </a:r>
            <a:r>
              <a:rPr lang="en-GB" sz="2800" dirty="0">
                <a:latin typeface="Arial" panose="020B0604020202020204" pitchFamily="34" charset="0"/>
                <a:cs typeface="Arial" panose="020B0604020202020204" pitchFamily="34" charset="0"/>
              </a:rPr>
              <a:t>when one party’s failure to perform is so fundamental that the other </a:t>
            </a:r>
            <a:r>
              <a:rPr lang="en-GB" sz="2800">
                <a:latin typeface="Arial" panose="020B0604020202020204" pitchFamily="34" charset="0"/>
                <a:cs typeface="Arial" panose="020B0604020202020204" pitchFamily="34" charset="0"/>
              </a:rPr>
              <a:t>is entitled </a:t>
            </a:r>
            <a:r>
              <a:rPr lang="en-GB" sz="2800" dirty="0">
                <a:latin typeface="Arial" panose="020B0604020202020204" pitchFamily="34" charset="0"/>
                <a:cs typeface="Arial" panose="020B0604020202020204" pitchFamily="34" charset="0"/>
              </a:rPr>
              <a:t>to end the contract;</a:t>
            </a:r>
          </a:p>
          <a:p>
            <a:pPr marL="457200" indent="-457200">
              <a:buFont typeface="+mj-lt"/>
              <a:buAutoNum type="arabicParenR"/>
            </a:pPr>
            <a:r>
              <a:rPr lang="en-GB" sz="2800" dirty="0">
                <a:solidFill>
                  <a:srgbClr val="00B0F0"/>
                </a:solidFill>
                <a:latin typeface="Arial" panose="020B0604020202020204" pitchFamily="34" charset="0"/>
                <a:cs typeface="Arial" panose="020B0604020202020204" pitchFamily="34" charset="0"/>
              </a:rPr>
              <a:t>Agreement: </a:t>
            </a:r>
            <a:r>
              <a:rPr lang="en-GB" sz="2800" dirty="0">
                <a:latin typeface="Arial" panose="020B0604020202020204" pitchFamily="34" charset="0"/>
                <a:cs typeface="Arial" panose="020B0604020202020204" pitchFamily="34" charset="0"/>
              </a:rPr>
              <a:t>when both parties agree that they both wish to be freed of their obligations;</a:t>
            </a:r>
          </a:p>
          <a:p>
            <a:pPr marL="457200" indent="-457200">
              <a:buFont typeface="+mj-lt"/>
              <a:buAutoNum type="arabicParenR"/>
            </a:pPr>
            <a:r>
              <a:rPr lang="en-GB" sz="2800" dirty="0">
                <a:solidFill>
                  <a:srgbClr val="00B0F0"/>
                </a:solidFill>
                <a:latin typeface="Arial" panose="020B0604020202020204" pitchFamily="34" charset="0"/>
                <a:cs typeface="Arial" panose="020B0604020202020204" pitchFamily="34" charset="0"/>
              </a:rPr>
              <a:t>Frustration: </a:t>
            </a:r>
            <a:r>
              <a:rPr lang="en-GB" sz="2800" dirty="0">
                <a:latin typeface="Arial" panose="020B0604020202020204" pitchFamily="34" charset="0"/>
                <a:cs typeface="Arial" panose="020B0604020202020204" pitchFamily="34" charset="0"/>
              </a:rPr>
              <a:t>when something happens which makes the performance of the contract impossible.</a:t>
            </a:r>
          </a:p>
        </p:txBody>
      </p:sp>
    </p:spTree>
    <p:extLst>
      <p:ext uri="{BB962C8B-B14F-4D97-AF65-F5344CB8AC3E}">
        <p14:creationId xmlns:p14="http://schemas.microsoft.com/office/powerpoint/2010/main" val="2932732096"/>
      </p:ext>
    </p:extLst>
  </p:cSld>
  <p:clrMapOvr>
    <a:masterClrMapping/>
  </p:clrMapOvr>
  <mc:AlternateContent xmlns:mc="http://schemas.openxmlformats.org/markup-compatibility/2006" xmlns:p14="http://schemas.microsoft.com/office/powerpoint/2010/main">
    <mc:Choice Requires="p14">
      <p:transition spd="slow" p14:dur="2000" advTm="57307"/>
    </mc:Choice>
    <mc:Fallback xmlns="">
      <p:transition spd="slow" advTm="573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t>
            </a:r>
            <a:r>
              <a:rPr lang="en-GB" sz="3200" dirty="0"/>
              <a:t>PERFORMANCE</a:t>
            </a:r>
          </a:p>
        </p:txBody>
      </p:sp>
      <p:sp>
        <p:nvSpPr>
          <p:cNvPr id="3" name="Content Placeholder 2"/>
          <p:cNvSpPr>
            <a:spLocks noGrp="1"/>
          </p:cNvSpPr>
          <p:nvPr>
            <p:ph idx="1"/>
          </p:nvPr>
        </p:nvSpPr>
        <p:spPr>
          <a:xfrm>
            <a:off x="3579337" y="763748"/>
            <a:ext cx="7315200" cy="5120640"/>
          </a:xfrm>
        </p:spPr>
        <p:txBody>
          <a:bodyPr/>
          <a:lstStyle/>
          <a:p>
            <a:pPr marL="0" indent="0">
              <a:buNone/>
            </a:pPr>
            <a:r>
              <a:rPr lang="en-GB" sz="2800" dirty="0">
                <a:solidFill>
                  <a:srgbClr val="00B0F0"/>
                </a:solidFill>
              </a:rPr>
              <a:t>Entire performance rule</a:t>
            </a:r>
            <a:r>
              <a:rPr lang="en-GB" sz="2800" dirty="0"/>
              <a:t>: An entire contract is one which depends on the performance of the whole contract.</a:t>
            </a:r>
          </a:p>
          <a:p>
            <a:pPr marL="0" indent="0">
              <a:buNone/>
            </a:pPr>
            <a:endParaRPr lang="en-GB" sz="2800" dirty="0"/>
          </a:p>
          <a:p>
            <a:pPr marL="0" indent="0">
              <a:buNone/>
            </a:pPr>
            <a:r>
              <a:rPr lang="en-GB" sz="2800" i="1" dirty="0">
                <a:solidFill>
                  <a:srgbClr val="7030A0"/>
                </a:solidFill>
              </a:rPr>
              <a:t>Cutter v Powell [1795]- </a:t>
            </a:r>
            <a:r>
              <a:rPr lang="en-GB" sz="2800" dirty="0"/>
              <a:t>demonstrates the harshness of the entire performance rule.</a:t>
            </a:r>
          </a:p>
          <a:p>
            <a:pPr marL="0" indent="0">
              <a:buNone/>
            </a:pPr>
            <a:endParaRPr lang="en-GB" sz="2800" dirty="0"/>
          </a:p>
          <a:p>
            <a:pPr marL="0" indent="0">
              <a:buNone/>
            </a:pPr>
            <a:r>
              <a:rPr lang="en-GB" sz="2800" dirty="0"/>
              <a:t>A more modern example is shown in </a:t>
            </a:r>
            <a:r>
              <a:rPr lang="en-GB" sz="2800" i="1" dirty="0">
                <a:solidFill>
                  <a:srgbClr val="7030A0"/>
                </a:solidFill>
              </a:rPr>
              <a:t>Bolton v </a:t>
            </a:r>
            <a:r>
              <a:rPr lang="en-GB" sz="2800" i="1" dirty="0" err="1">
                <a:solidFill>
                  <a:srgbClr val="7030A0"/>
                </a:solidFill>
              </a:rPr>
              <a:t>Mahadeva</a:t>
            </a:r>
            <a:r>
              <a:rPr lang="en-GB" sz="2800" i="1" dirty="0">
                <a:solidFill>
                  <a:srgbClr val="7030A0"/>
                </a:solidFill>
              </a:rPr>
              <a:t> [1972]</a:t>
            </a:r>
          </a:p>
          <a:p>
            <a:pPr marL="0" indent="0">
              <a:buNone/>
            </a:pPr>
            <a:endParaRPr lang="en-GB" dirty="0"/>
          </a:p>
        </p:txBody>
      </p:sp>
      <p:pic>
        <p:nvPicPr>
          <p:cNvPr id="4" name="Picture 3"/>
          <p:cNvPicPr>
            <a:picLocks noChangeAspect="1"/>
          </p:cNvPicPr>
          <p:nvPr/>
        </p:nvPicPr>
        <p:blipFill>
          <a:blip r:embed="rId3"/>
          <a:stretch>
            <a:fillRect/>
          </a:stretch>
        </p:blipFill>
        <p:spPr>
          <a:xfrm>
            <a:off x="252919" y="1212831"/>
            <a:ext cx="3028950" cy="1514475"/>
          </a:xfrm>
          <a:prstGeom prst="rect">
            <a:avLst/>
          </a:prstGeom>
        </p:spPr>
      </p:pic>
      <p:pic>
        <p:nvPicPr>
          <p:cNvPr id="5" name="Picture 4"/>
          <p:cNvPicPr>
            <a:picLocks noChangeAspect="1"/>
          </p:cNvPicPr>
          <p:nvPr/>
        </p:nvPicPr>
        <p:blipFill>
          <a:blip r:embed="rId4"/>
          <a:stretch>
            <a:fillRect/>
          </a:stretch>
        </p:blipFill>
        <p:spPr>
          <a:xfrm>
            <a:off x="542657" y="4326812"/>
            <a:ext cx="2085975" cy="2190750"/>
          </a:xfrm>
          <a:prstGeom prst="rect">
            <a:avLst/>
          </a:prstGeom>
        </p:spPr>
      </p:pic>
    </p:spTree>
    <p:extLst>
      <p:ext uri="{BB962C8B-B14F-4D97-AF65-F5344CB8AC3E}">
        <p14:creationId xmlns:p14="http://schemas.microsoft.com/office/powerpoint/2010/main" val="1959085181"/>
      </p:ext>
    </p:extLst>
  </p:cSld>
  <p:clrMapOvr>
    <a:masterClrMapping/>
  </p:clrMapOvr>
  <mc:AlternateContent xmlns:mc="http://schemas.openxmlformats.org/markup-compatibility/2006" xmlns:p14="http://schemas.microsoft.com/office/powerpoint/2010/main">
    <mc:Choice Requires="p14">
      <p:transition spd="slow" p14:dur="2000" advTm="133585"/>
    </mc:Choice>
    <mc:Fallback xmlns="">
      <p:transition spd="slow" advTm="13358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308670-5698-2FD9-B560-49E1E7E5CA37}"/>
              </a:ext>
            </a:extLst>
          </p:cNvPr>
          <p:cNvPicPr>
            <a:picLocks noChangeAspect="1"/>
          </p:cNvPicPr>
          <p:nvPr/>
        </p:nvPicPr>
        <p:blipFill>
          <a:blip r:embed="rId3"/>
          <a:stretch>
            <a:fillRect/>
          </a:stretch>
        </p:blipFill>
        <p:spPr>
          <a:xfrm>
            <a:off x="260057" y="170201"/>
            <a:ext cx="10737123" cy="6687799"/>
          </a:xfrm>
          <a:prstGeom prst="rect">
            <a:avLst/>
          </a:prstGeom>
        </p:spPr>
      </p:pic>
      <p:sp>
        <p:nvSpPr>
          <p:cNvPr id="4" name="TextBox 3">
            <a:extLst>
              <a:ext uri="{FF2B5EF4-FFF2-40B4-BE49-F238E27FC236}">
                <a16:creationId xmlns:a16="http://schemas.microsoft.com/office/drawing/2014/main" id="{6F40297B-894A-5031-533D-85BA59D50FF9}"/>
              </a:ext>
            </a:extLst>
          </p:cNvPr>
          <p:cNvSpPr txBox="1"/>
          <p:nvPr/>
        </p:nvSpPr>
        <p:spPr>
          <a:xfrm>
            <a:off x="10838576" y="6098796"/>
            <a:ext cx="813732" cy="369332"/>
          </a:xfrm>
          <a:prstGeom prst="rect">
            <a:avLst/>
          </a:prstGeom>
          <a:noFill/>
        </p:spPr>
        <p:txBody>
          <a:bodyPr wrap="square" rtlCol="0">
            <a:spAutoFit/>
          </a:bodyPr>
          <a:lstStyle/>
          <a:p>
            <a:r>
              <a:rPr lang="en-GB" dirty="0" err="1"/>
              <a:t>Cilex</a:t>
            </a:r>
            <a:endParaRPr lang="en-GB" dirty="0"/>
          </a:p>
        </p:txBody>
      </p:sp>
    </p:spTree>
    <p:extLst>
      <p:ext uri="{BB962C8B-B14F-4D97-AF65-F5344CB8AC3E}">
        <p14:creationId xmlns:p14="http://schemas.microsoft.com/office/powerpoint/2010/main" val="2721692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EXCEPTIONS TO THE ENTIRE PERFORMANCE RULE</a:t>
            </a:r>
          </a:p>
        </p:txBody>
      </p:sp>
      <p:sp>
        <p:nvSpPr>
          <p:cNvPr id="3" name="Content Placeholder 2"/>
          <p:cNvSpPr>
            <a:spLocks noGrp="1"/>
          </p:cNvSpPr>
          <p:nvPr>
            <p:ph idx="1"/>
          </p:nvPr>
        </p:nvSpPr>
        <p:spPr>
          <a:xfrm>
            <a:off x="3760211" y="184600"/>
            <a:ext cx="7315200" cy="2564892"/>
          </a:xfrm>
        </p:spPr>
        <p:txBody>
          <a:bodyPr>
            <a:noAutofit/>
          </a:bodyPr>
          <a:lstStyle/>
          <a:p>
            <a:pPr marL="0" indent="0">
              <a:buNone/>
            </a:pPr>
            <a:r>
              <a:rPr lang="en-GB" sz="2800" b="1" dirty="0"/>
              <a:t>1.Acceptance of partial performance </a:t>
            </a:r>
          </a:p>
          <a:p>
            <a:pPr>
              <a:buFontTx/>
              <a:buChar char="-"/>
            </a:pPr>
            <a:r>
              <a:rPr lang="en-GB" sz="2800" i="1" dirty="0">
                <a:solidFill>
                  <a:srgbClr val="7030A0"/>
                </a:solidFill>
              </a:rPr>
              <a:t>Sumpter v Hedges [1898]</a:t>
            </a:r>
          </a:p>
          <a:p>
            <a:pPr>
              <a:buFontTx/>
              <a:buChar char="-"/>
            </a:pPr>
            <a:endParaRPr lang="en-GB" sz="2800" i="1" dirty="0">
              <a:solidFill>
                <a:srgbClr val="7030A0"/>
              </a:solidFill>
            </a:endParaRPr>
          </a:p>
          <a:p>
            <a:pPr marL="0" indent="0">
              <a:buNone/>
            </a:pPr>
            <a:endParaRPr lang="en-GB" sz="2800" i="1" dirty="0">
              <a:solidFill>
                <a:srgbClr val="7030A0"/>
              </a:solidFill>
            </a:endParaRPr>
          </a:p>
          <a:p>
            <a:pPr marL="0" indent="0">
              <a:buNone/>
            </a:pPr>
            <a:endParaRPr lang="en-GB" sz="2800" b="1" dirty="0"/>
          </a:p>
        </p:txBody>
      </p:sp>
      <p:pic>
        <p:nvPicPr>
          <p:cNvPr id="4" name="Picture 3"/>
          <p:cNvPicPr>
            <a:picLocks noChangeAspect="1"/>
          </p:cNvPicPr>
          <p:nvPr/>
        </p:nvPicPr>
        <p:blipFill>
          <a:blip r:embed="rId3"/>
          <a:stretch>
            <a:fillRect/>
          </a:stretch>
        </p:blipFill>
        <p:spPr>
          <a:xfrm>
            <a:off x="678910" y="4439827"/>
            <a:ext cx="2095500" cy="2190750"/>
          </a:xfrm>
          <a:prstGeom prst="rect">
            <a:avLst/>
          </a:prstGeom>
        </p:spPr>
      </p:pic>
      <p:pic>
        <p:nvPicPr>
          <p:cNvPr id="7" name="Picture 6">
            <a:extLst>
              <a:ext uri="{FF2B5EF4-FFF2-40B4-BE49-F238E27FC236}">
                <a16:creationId xmlns:a16="http://schemas.microsoft.com/office/drawing/2014/main" id="{CC78D13D-936C-8E15-169B-AB4F7CF6A29C}"/>
              </a:ext>
            </a:extLst>
          </p:cNvPr>
          <p:cNvPicPr>
            <a:picLocks noChangeAspect="1"/>
          </p:cNvPicPr>
          <p:nvPr/>
        </p:nvPicPr>
        <p:blipFill>
          <a:blip r:embed="rId4"/>
          <a:stretch>
            <a:fillRect/>
          </a:stretch>
        </p:blipFill>
        <p:spPr>
          <a:xfrm>
            <a:off x="3428846" y="1189298"/>
            <a:ext cx="7977930" cy="2954487"/>
          </a:xfrm>
          <a:prstGeom prst="rect">
            <a:avLst/>
          </a:prstGeom>
        </p:spPr>
      </p:pic>
      <p:pic>
        <p:nvPicPr>
          <p:cNvPr id="9" name="Picture 8">
            <a:extLst>
              <a:ext uri="{FF2B5EF4-FFF2-40B4-BE49-F238E27FC236}">
                <a16:creationId xmlns:a16="http://schemas.microsoft.com/office/drawing/2014/main" id="{287BA11E-49A5-F9FA-4716-F0EC7E8D0592}"/>
              </a:ext>
            </a:extLst>
          </p:cNvPr>
          <p:cNvPicPr>
            <a:picLocks noChangeAspect="1"/>
          </p:cNvPicPr>
          <p:nvPr/>
        </p:nvPicPr>
        <p:blipFill>
          <a:blip r:embed="rId5"/>
          <a:stretch>
            <a:fillRect/>
          </a:stretch>
        </p:blipFill>
        <p:spPr>
          <a:xfrm>
            <a:off x="3626392" y="4143785"/>
            <a:ext cx="7617204" cy="2338341"/>
          </a:xfrm>
          <a:prstGeom prst="rect">
            <a:avLst/>
          </a:prstGeom>
        </p:spPr>
      </p:pic>
    </p:spTree>
    <p:extLst>
      <p:ext uri="{BB962C8B-B14F-4D97-AF65-F5344CB8AC3E}">
        <p14:creationId xmlns:p14="http://schemas.microsoft.com/office/powerpoint/2010/main" val="756377914"/>
      </p:ext>
    </p:extLst>
  </p:cSld>
  <p:clrMapOvr>
    <a:masterClrMapping/>
  </p:clrMapOvr>
  <mc:AlternateContent xmlns:mc="http://schemas.openxmlformats.org/markup-compatibility/2006" xmlns:p14="http://schemas.microsoft.com/office/powerpoint/2010/main">
    <mc:Choice Requires="p14">
      <p:transition spd="slow" p14:dur="2000" advTm="438593"/>
    </mc:Choice>
    <mc:Fallback xmlns="">
      <p:transition spd="slow" advTm="43859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20BE-10C9-3BAC-AB2B-D1C10731C937}"/>
              </a:ext>
            </a:extLst>
          </p:cNvPr>
          <p:cNvSpPr>
            <a:spLocks noGrp="1"/>
          </p:cNvSpPr>
          <p:nvPr>
            <p:ph type="title"/>
          </p:nvPr>
        </p:nvSpPr>
        <p:spPr/>
        <p:txBody>
          <a:bodyPr/>
          <a:lstStyle/>
          <a:p>
            <a:r>
              <a:rPr lang="en-GB" dirty="0"/>
              <a:t>Exceptions to the entire performance rule</a:t>
            </a:r>
          </a:p>
        </p:txBody>
      </p:sp>
      <p:sp>
        <p:nvSpPr>
          <p:cNvPr id="3" name="Content Placeholder 2">
            <a:extLst>
              <a:ext uri="{FF2B5EF4-FFF2-40B4-BE49-F238E27FC236}">
                <a16:creationId xmlns:a16="http://schemas.microsoft.com/office/drawing/2014/main" id="{F86BCDE1-3EB5-6231-7E0F-112416B0392F}"/>
              </a:ext>
            </a:extLst>
          </p:cNvPr>
          <p:cNvSpPr>
            <a:spLocks noGrp="1"/>
          </p:cNvSpPr>
          <p:nvPr>
            <p:ph idx="1"/>
          </p:nvPr>
        </p:nvSpPr>
        <p:spPr/>
        <p:txBody>
          <a:bodyPr/>
          <a:lstStyle/>
          <a:p>
            <a:pPr marL="0" indent="0">
              <a:buNone/>
            </a:pPr>
            <a:r>
              <a:rPr lang="en-GB" sz="2000" b="1" dirty="0"/>
              <a:t>. </a:t>
            </a:r>
            <a:r>
              <a:rPr lang="en-GB" sz="3200" b="1" dirty="0"/>
              <a:t>Substantial performance</a:t>
            </a:r>
          </a:p>
          <a:p>
            <a:pPr>
              <a:buFontTx/>
              <a:buChar char="-"/>
            </a:pPr>
            <a:r>
              <a:rPr lang="en-GB" sz="3200" i="1" dirty="0">
                <a:solidFill>
                  <a:srgbClr val="7030A0"/>
                </a:solidFill>
              </a:rPr>
              <a:t>Hoenig v Isaacs [1952]</a:t>
            </a:r>
          </a:p>
          <a:p>
            <a:pPr>
              <a:buFontTx/>
              <a:buChar char="-"/>
            </a:pPr>
            <a:r>
              <a:rPr lang="en-GB" sz="3200" i="1" dirty="0">
                <a:solidFill>
                  <a:srgbClr val="7030A0"/>
                </a:solidFill>
              </a:rPr>
              <a:t>Bolton v Mahadeva [1972]</a:t>
            </a:r>
          </a:p>
          <a:p>
            <a:pPr marL="0" indent="0">
              <a:buNone/>
            </a:pPr>
            <a:r>
              <a:rPr lang="en-GB" sz="3200" b="1" dirty="0"/>
              <a:t>3. Prevention of performance by one party</a:t>
            </a:r>
          </a:p>
          <a:p>
            <a:pPr>
              <a:buFontTx/>
              <a:buChar char="-"/>
            </a:pPr>
            <a:r>
              <a:rPr lang="en-GB" sz="3200" i="1" dirty="0" err="1">
                <a:solidFill>
                  <a:srgbClr val="7030A0"/>
                </a:solidFill>
              </a:rPr>
              <a:t>Planche</a:t>
            </a:r>
            <a:r>
              <a:rPr lang="en-GB" sz="3200" i="1" dirty="0">
                <a:solidFill>
                  <a:srgbClr val="7030A0"/>
                </a:solidFill>
              </a:rPr>
              <a:t> v Colburn [1831]</a:t>
            </a:r>
          </a:p>
          <a:p>
            <a:pPr marL="0" indent="0">
              <a:buNone/>
            </a:pPr>
            <a:r>
              <a:rPr lang="en-GB" sz="3200" b="1" dirty="0"/>
              <a:t>4. One party tenders performance</a:t>
            </a:r>
          </a:p>
          <a:p>
            <a:pPr>
              <a:buFontTx/>
              <a:buChar char="-"/>
            </a:pPr>
            <a:r>
              <a:rPr lang="en-GB" sz="3200" i="1" dirty="0">
                <a:solidFill>
                  <a:srgbClr val="7030A0"/>
                </a:solidFill>
              </a:rPr>
              <a:t>Startup v Macdonald [1843]</a:t>
            </a:r>
          </a:p>
          <a:p>
            <a:endParaRPr lang="en-GB" dirty="0"/>
          </a:p>
        </p:txBody>
      </p:sp>
    </p:spTree>
    <p:extLst>
      <p:ext uri="{BB962C8B-B14F-4D97-AF65-F5344CB8AC3E}">
        <p14:creationId xmlns:p14="http://schemas.microsoft.com/office/powerpoint/2010/main" val="2716266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8972A-51A6-416E-8220-463488ABA3FB}"/>
              </a:ext>
            </a:extLst>
          </p:cNvPr>
          <p:cNvSpPr>
            <a:spLocks noGrp="1"/>
          </p:cNvSpPr>
          <p:nvPr>
            <p:ph type="title"/>
          </p:nvPr>
        </p:nvSpPr>
        <p:spPr/>
        <p:txBody>
          <a:bodyPr/>
          <a:lstStyle/>
          <a:p>
            <a:r>
              <a:rPr lang="en-GB" dirty="0"/>
              <a:t>Exceptions to the entire performance rule</a:t>
            </a:r>
          </a:p>
        </p:txBody>
      </p:sp>
      <p:sp>
        <p:nvSpPr>
          <p:cNvPr id="3" name="Content Placeholder 2">
            <a:extLst>
              <a:ext uri="{FF2B5EF4-FFF2-40B4-BE49-F238E27FC236}">
                <a16:creationId xmlns:a16="http://schemas.microsoft.com/office/drawing/2014/main" id="{86C08CB3-D5BC-4F22-B090-E3485F5268F9}"/>
              </a:ext>
            </a:extLst>
          </p:cNvPr>
          <p:cNvSpPr>
            <a:spLocks noGrp="1"/>
          </p:cNvSpPr>
          <p:nvPr>
            <p:ph idx="1"/>
          </p:nvPr>
        </p:nvSpPr>
        <p:spPr/>
        <p:txBody>
          <a:bodyPr/>
          <a:lstStyle/>
          <a:p>
            <a:pPr marL="0" indent="0">
              <a:buFontTx/>
              <a:buNone/>
            </a:pPr>
            <a:r>
              <a:rPr lang="en-GB" b="0" baseline="0" dirty="0"/>
              <a:t>5</a:t>
            </a:r>
            <a:r>
              <a:rPr lang="en-GB" sz="3200" b="0" baseline="0" dirty="0"/>
              <a:t>. The entire performance rule can be avoided for contracts which are not entire; these are divisible or severable obligations.</a:t>
            </a:r>
          </a:p>
          <a:p>
            <a:pPr marL="0" indent="0">
              <a:buFontTx/>
              <a:buNone/>
            </a:pPr>
            <a:r>
              <a:rPr lang="en-GB" sz="3200" b="0" baseline="0" dirty="0"/>
              <a:t>Such contractual obligations may be divided into parts so that one party may claim payment when he has completed only one part of his obligation. Elements of building contracts can fall into this category.</a:t>
            </a:r>
          </a:p>
          <a:p>
            <a:pPr marL="0" indent="0">
              <a:buNone/>
            </a:pPr>
            <a:endParaRPr lang="en-GB" dirty="0"/>
          </a:p>
        </p:txBody>
      </p:sp>
    </p:spTree>
    <p:extLst>
      <p:ext uri="{BB962C8B-B14F-4D97-AF65-F5344CB8AC3E}">
        <p14:creationId xmlns:p14="http://schemas.microsoft.com/office/powerpoint/2010/main" val="3099573675"/>
      </p:ext>
    </p:extLst>
  </p:cSld>
  <p:clrMapOvr>
    <a:masterClrMapping/>
  </p:clrMapOvr>
  <mc:AlternateContent xmlns:mc="http://schemas.openxmlformats.org/markup-compatibility/2006" xmlns:p14="http://schemas.microsoft.com/office/powerpoint/2010/main">
    <mc:Choice Requires="p14">
      <p:transition spd="slow" p14:dur="2000" advTm="132656"/>
    </mc:Choice>
    <mc:Fallback xmlns="">
      <p:transition spd="slow" advTm="13265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Time of performance</a:t>
            </a:r>
          </a:p>
        </p:txBody>
      </p:sp>
      <p:sp>
        <p:nvSpPr>
          <p:cNvPr id="3" name="Content Placeholder 2"/>
          <p:cNvSpPr>
            <a:spLocks noGrp="1"/>
          </p:cNvSpPr>
          <p:nvPr>
            <p:ph idx="1"/>
          </p:nvPr>
        </p:nvSpPr>
        <p:spPr/>
        <p:txBody>
          <a:bodyPr/>
          <a:lstStyle/>
          <a:p>
            <a:pPr marL="0" indent="0">
              <a:buNone/>
            </a:pPr>
            <a:r>
              <a:rPr lang="en-GB" sz="3200" b="1" u="sng" dirty="0"/>
              <a:t>Time will only be of the essence when:</a:t>
            </a:r>
          </a:p>
          <a:p>
            <a:pPr>
              <a:buFontTx/>
              <a:buChar char="-"/>
            </a:pPr>
            <a:r>
              <a:rPr lang="en-GB" dirty="0">
                <a:latin typeface="Arial" panose="020B0604020202020204" pitchFamily="34" charset="0"/>
                <a:cs typeface="Arial" panose="020B0604020202020204" pitchFamily="34" charset="0"/>
              </a:rPr>
              <a:t>The contract expressly or impliedly says that it is</a:t>
            </a:r>
          </a:p>
          <a:p>
            <a:pPr>
              <a:buFontTx/>
              <a:buChar char="-"/>
            </a:pPr>
            <a:r>
              <a:rPr lang="en-GB" dirty="0">
                <a:latin typeface="Arial" panose="020B0604020202020204" pitchFamily="34" charset="0"/>
                <a:cs typeface="Arial" panose="020B0604020202020204" pitchFamily="34" charset="0"/>
              </a:rPr>
              <a:t>After an agreed date for performance of a contractual obligation has not been met, 1 party notifies the other that time is of the essence and sets a new deadline. (Terminate or sue for damages)</a:t>
            </a:r>
          </a:p>
          <a:p>
            <a:pPr>
              <a:buFontTx/>
              <a:buChar char="-"/>
            </a:pPr>
            <a:r>
              <a:rPr lang="en-GB" dirty="0">
                <a:latin typeface="Arial" panose="020B0604020202020204" pitchFamily="34" charset="0"/>
                <a:cs typeface="Arial" panose="020B0604020202020204" pitchFamily="34" charset="0"/>
              </a:rPr>
              <a:t>The circumstances show that time is of the essence </a:t>
            </a:r>
          </a:p>
          <a:p>
            <a:pPr marL="0" indent="0">
              <a:buNone/>
            </a:pPr>
            <a:r>
              <a:rPr lang="en-GB" dirty="0">
                <a:latin typeface="Arial" panose="020B0604020202020204" pitchFamily="34" charset="0"/>
                <a:cs typeface="Arial" panose="020B0604020202020204" pitchFamily="34" charset="0"/>
              </a:rPr>
              <a:t>e.g. the goods are perishable (food) or fluctuate in value (shares)</a:t>
            </a:r>
          </a:p>
          <a:p>
            <a:pPr marL="0" indent="0">
              <a:buNone/>
            </a:pPr>
            <a:endParaRPr lang="en-GB" sz="2800" dirty="0">
              <a:solidFill>
                <a:srgbClr val="7030A0"/>
              </a:solidFill>
              <a:latin typeface="Arial" panose="020B0604020202020204" pitchFamily="34" charset="0"/>
              <a:cs typeface="Arial" panose="020B0604020202020204" pitchFamily="34" charset="0"/>
            </a:endParaRPr>
          </a:p>
          <a:p>
            <a:pPr marL="0" indent="0">
              <a:buNone/>
            </a:pPr>
            <a:r>
              <a:rPr lang="en-GB" sz="2800" i="1" dirty="0" err="1">
                <a:solidFill>
                  <a:srgbClr val="7030A0"/>
                </a:solidFill>
                <a:latin typeface="Arial" panose="020B0604020202020204" pitchFamily="34" charset="0"/>
                <a:cs typeface="Arial" panose="020B0604020202020204" pitchFamily="34" charset="0"/>
              </a:rPr>
              <a:t>Valilas</a:t>
            </a:r>
            <a:r>
              <a:rPr lang="en-GB" sz="2800" i="1" dirty="0">
                <a:solidFill>
                  <a:srgbClr val="7030A0"/>
                </a:solidFill>
                <a:latin typeface="Arial" panose="020B0604020202020204" pitchFamily="34" charset="0"/>
                <a:cs typeface="Arial" panose="020B0604020202020204" pitchFamily="34" charset="0"/>
              </a:rPr>
              <a:t> v </a:t>
            </a:r>
            <a:r>
              <a:rPr lang="en-GB" sz="2800" i="1" dirty="0" err="1">
                <a:solidFill>
                  <a:srgbClr val="7030A0"/>
                </a:solidFill>
                <a:latin typeface="Arial" panose="020B0604020202020204" pitchFamily="34" charset="0"/>
                <a:cs typeface="Arial" panose="020B0604020202020204" pitchFamily="34" charset="0"/>
              </a:rPr>
              <a:t>Januzaj</a:t>
            </a:r>
            <a:r>
              <a:rPr lang="en-GB" sz="2800" i="1" dirty="0">
                <a:solidFill>
                  <a:srgbClr val="7030A0"/>
                </a:solidFill>
                <a:latin typeface="Arial" panose="020B0604020202020204" pitchFamily="34" charset="0"/>
                <a:cs typeface="Arial" panose="020B0604020202020204" pitchFamily="34" charset="0"/>
              </a:rPr>
              <a:t> [2014]</a:t>
            </a:r>
          </a:p>
        </p:txBody>
      </p:sp>
      <p:pic>
        <p:nvPicPr>
          <p:cNvPr id="4" name="Picture 3"/>
          <p:cNvPicPr>
            <a:picLocks noChangeAspect="1"/>
          </p:cNvPicPr>
          <p:nvPr/>
        </p:nvPicPr>
        <p:blipFill>
          <a:blip r:embed="rId3"/>
          <a:stretch>
            <a:fillRect/>
          </a:stretch>
        </p:blipFill>
        <p:spPr>
          <a:xfrm>
            <a:off x="285751" y="4256230"/>
            <a:ext cx="2914650" cy="1571625"/>
          </a:xfrm>
          <a:prstGeom prst="rect">
            <a:avLst/>
          </a:prstGeom>
        </p:spPr>
      </p:pic>
      <p:pic>
        <p:nvPicPr>
          <p:cNvPr id="5" name="Picture 4"/>
          <p:cNvPicPr>
            <a:picLocks noChangeAspect="1"/>
          </p:cNvPicPr>
          <p:nvPr/>
        </p:nvPicPr>
        <p:blipFill>
          <a:blip r:embed="rId4"/>
          <a:stretch>
            <a:fillRect/>
          </a:stretch>
        </p:blipFill>
        <p:spPr>
          <a:xfrm>
            <a:off x="7868560" y="4684212"/>
            <a:ext cx="2619375" cy="1743075"/>
          </a:xfrm>
          <a:prstGeom prst="rect">
            <a:avLst/>
          </a:prstGeom>
        </p:spPr>
      </p:pic>
    </p:spTree>
    <p:extLst>
      <p:ext uri="{BB962C8B-B14F-4D97-AF65-F5344CB8AC3E}">
        <p14:creationId xmlns:p14="http://schemas.microsoft.com/office/powerpoint/2010/main" val="141180566"/>
      </p:ext>
    </p:extLst>
  </p:cSld>
  <p:clrMapOvr>
    <a:masterClrMapping/>
  </p:clrMapOvr>
  <mc:AlternateContent xmlns:mc="http://schemas.openxmlformats.org/markup-compatibility/2006" xmlns:p14="http://schemas.microsoft.com/office/powerpoint/2010/main">
    <mc:Choice Requires="p14">
      <p:transition spd="slow" p14:dur="2000" advTm="126832"/>
    </mc:Choice>
    <mc:Fallback xmlns="">
      <p:transition spd="slow" advTm="12683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BREACH OF CONTRACT</a:t>
            </a:r>
            <a:br>
              <a:rPr lang="en-GB" dirty="0"/>
            </a:br>
            <a:br>
              <a:rPr lang="en-GB" dirty="0"/>
            </a:br>
            <a:r>
              <a:rPr lang="en-GB" dirty="0"/>
              <a:t>Glencore Energy UK Ltd v Transworld Oil Ltd [2010]</a:t>
            </a:r>
          </a:p>
        </p:txBody>
      </p:sp>
      <p:sp>
        <p:nvSpPr>
          <p:cNvPr id="3" name="Content Placeholder 2"/>
          <p:cNvSpPr>
            <a:spLocks noGrp="1"/>
          </p:cNvSpPr>
          <p:nvPr>
            <p:ph idx="1"/>
          </p:nvPr>
        </p:nvSpPr>
        <p:spPr>
          <a:xfrm>
            <a:off x="3725430" y="-1016063"/>
            <a:ext cx="7315200" cy="5120640"/>
          </a:xfrm>
        </p:spPr>
        <p:txBody>
          <a:bodyPr/>
          <a:lstStyle/>
          <a:p>
            <a:r>
              <a:rPr lang="en-GB" dirty="0"/>
              <a:t>Occurs when one party fails to discharge the contract as agreed.</a:t>
            </a:r>
          </a:p>
          <a:p>
            <a:r>
              <a:rPr lang="en-GB" dirty="0"/>
              <a:t>Injured party can claim damages and may repudiate the contract.</a:t>
            </a:r>
          </a:p>
          <a:p>
            <a:endParaRPr lang="en-GB" dirty="0"/>
          </a:p>
        </p:txBody>
      </p:sp>
      <p:sp>
        <p:nvSpPr>
          <p:cNvPr id="4" name="TextBox 3"/>
          <p:cNvSpPr txBox="1"/>
          <p:nvPr/>
        </p:nvSpPr>
        <p:spPr>
          <a:xfrm>
            <a:off x="3725430" y="2476072"/>
            <a:ext cx="1555487" cy="369332"/>
          </a:xfrm>
          <a:prstGeom prst="rect">
            <a:avLst/>
          </a:prstGeom>
          <a:noFill/>
        </p:spPr>
        <p:txBody>
          <a:bodyPr wrap="square" rtlCol="0">
            <a:spAutoFit/>
          </a:bodyPr>
          <a:lstStyle/>
          <a:p>
            <a:r>
              <a:rPr lang="en-GB" dirty="0"/>
              <a:t>CONDITION</a:t>
            </a:r>
          </a:p>
        </p:txBody>
      </p:sp>
      <p:sp>
        <p:nvSpPr>
          <p:cNvPr id="5" name="Right Arrow 4"/>
          <p:cNvSpPr/>
          <p:nvPr/>
        </p:nvSpPr>
        <p:spPr>
          <a:xfrm>
            <a:off x="5661061" y="2383604"/>
            <a:ext cx="2054831" cy="5548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070874" y="2245239"/>
            <a:ext cx="2476071" cy="1200329"/>
          </a:xfrm>
          <a:prstGeom prst="rect">
            <a:avLst/>
          </a:prstGeom>
          <a:noFill/>
        </p:spPr>
        <p:txBody>
          <a:bodyPr wrap="square" rtlCol="0">
            <a:spAutoFit/>
          </a:bodyPr>
          <a:lstStyle/>
          <a:p>
            <a:r>
              <a:rPr lang="en-GB" dirty="0"/>
              <a:t>Repudiate (refuse to continue)</a:t>
            </a:r>
          </a:p>
          <a:p>
            <a:r>
              <a:rPr lang="en-GB" dirty="0"/>
              <a:t>And/or</a:t>
            </a:r>
          </a:p>
          <a:p>
            <a:r>
              <a:rPr lang="en-GB" dirty="0"/>
              <a:t>Damages </a:t>
            </a:r>
          </a:p>
        </p:txBody>
      </p:sp>
      <p:sp>
        <p:nvSpPr>
          <p:cNvPr id="8" name="TextBox 7"/>
          <p:cNvSpPr txBox="1"/>
          <p:nvPr/>
        </p:nvSpPr>
        <p:spPr>
          <a:xfrm>
            <a:off x="3832261" y="5003515"/>
            <a:ext cx="1448656" cy="369332"/>
          </a:xfrm>
          <a:prstGeom prst="rect">
            <a:avLst/>
          </a:prstGeom>
          <a:noFill/>
        </p:spPr>
        <p:txBody>
          <a:bodyPr wrap="square" rtlCol="0">
            <a:spAutoFit/>
          </a:bodyPr>
          <a:lstStyle/>
          <a:p>
            <a:r>
              <a:rPr lang="en-GB" dirty="0"/>
              <a:t>WARRANTY</a:t>
            </a:r>
          </a:p>
        </p:txBody>
      </p:sp>
      <p:sp>
        <p:nvSpPr>
          <p:cNvPr id="9" name="Right Arrow 8"/>
          <p:cNvSpPr/>
          <p:nvPr/>
        </p:nvSpPr>
        <p:spPr>
          <a:xfrm>
            <a:off x="5774076" y="5003515"/>
            <a:ext cx="1941816" cy="5034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075487" y="4768284"/>
            <a:ext cx="1869897" cy="1477328"/>
          </a:xfrm>
          <a:prstGeom prst="rect">
            <a:avLst/>
          </a:prstGeom>
          <a:noFill/>
        </p:spPr>
        <p:txBody>
          <a:bodyPr wrap="square" rtlCol="0">
            <a:spAutoFit/>
          </a:bodyPr>
          <a:lstStyle/>
          <a:p>
            <a:r>
              <a:rPr lang="en-GB" dirty="0"/>
              <a:t>Damages</a:t>
            </a:r>
          </a:p>
          <a:p>
            <a:r>
              <a:rPr lang="en-GB" dirty="0"/>
              <a:t>No right to repudiate (must continue with contract) </a:t>
            </a:r>
          </a:p>
        </p:txBody>
      </p:sp>
      <p:sp>
        <p:nvSpPr>
          <p:cNvPr id="11" name="TextBox 10"/>
          <p:cNvSpPr txBox="1"/>
          <p:nvPr/>
        </p:nvSpPr>
        <p:spPr>
          <a:xfrm>
            <a:off x="5799761" y="2983768"/>
            <a:ext cx="1777429" cy="1200329"/>
          </a:xfrm>
          <a:prstGeom prst="rect">
            <a:avLst/>
          </a:prstGeom>
          <a:noFill/>
        </p:spPr>
        <p:txBody>
          <a:bodyPr wrap="square" rtlCol="0">
            <a:spAutoFit/>
          </a:bodyPr>
          <a:lstStyle/>
          <a:p>
            <a:r>
              <a:rPr lang="en-GB" sz="2400" i="1" dirty="0" err="1">
                <a:solidFill>
                  <a:srgbClr val="7030A0"/>
                </a:solidFill>
              </a:rPr>
              <a:t>Poussard</a:t>
            </a:r>
            <a:r>
              <a:rPr lang="en-GB" sz="2400" i="1" dirty="0">
                <a:solidFill>
                  <a:srgbClr val="7030A0"/>
                </a:solidFill>
              </a:rPr>
              <a:t> v </a:t>
            </a:r>
            <a:r>
              <a:rPr lang="en-GB" sz="2400" i="1" dirty="0" err="1">
                <a:solidFill>
                  <a:srgbClr val="7030A0"/>
                </a:solidFill>
              </a:rPr>
              <a:t>Spiers</a:t>
            </a:r>
            <a:r>
              <a:rPr lang="en-GB" sz="2400" i="1" dirty="0">
                <a:solidFill>
                  <a:srgbClr val="7030A0"/>
                </a:solidFill>
              </a:rPr>
              <a:t> and Pond 1876</a:t>
            </a:r>
          </a:p>
        </p:txBody>
      </p:sp>
      <p:sp>
        <p:nvSpPr>
          <p:cNvPr id="12" name="TextBox 11"/>
          <p:cNvSpPr txBox="1"/>
          <p:nvPr/>
        </p:nvSpPr>
        <p:spPr>
          <a:xfrm>
            <a:off x="5887092" y="5619964"/>
            <a:ext cx="1191802" cy="1200329"/>
          </a:xfrm>
          <a:prstGeom prst="rect">
            <a:avLst/>
          </a:prstGeom>
          <a:noFill/>
        </p:spPr>
        <p:txBody>
          <a:bodyPr wrap="square" rtlCol="0">
            <a:spAutoFit/>
          </a:bodyPr>
          <a:lstStyle/>
          <a:p>
            <a:r>
              <a:rPr lang="en-GB" sz="2400" i="1" dirty="0">
                <a:solidFill>
                  <a:srgbClr val="7030A0"/>
                </a:solidFill>
              </a:rPr>
              <a:t>Bettini v </a:t>
            </a:r>
            <a:r>
              <a:rPr lang="en-GB" sz="2400" i="1" dirty="0" err="1">
                <a:solidFill>
                  <a:srgbClr val="7030A0"/>
                </a:solidFill>
              </a:rPr>
              <a:t>Gye</a:t>
            </a:r>
            <a:r>
              <a:rPr lang="en-GB" sz="2400" i="1" dirty="0">
                <a:solidFill>
                  <a:srgbClr val="7030A0"/>
                </a:solidFill>
              </a:rPr>
              <a:t> [1876]</a:t>
            </a:r>
          </a:p>
        </p:txBody>
      </p:sp>
    </p:spTree>
    <p:extLst>
      <p:ext uri="{BB962C8B-B14F-4D97-AF65-F5344CB8AC3E}">
        <p14:creationId xmlns:p14="http://schemas.microsoft.com/office/powerpoint/2010/main" val="3770547332"/>
      </p:ext>
    </p:extLst>
  </p:cSld>
  <p:clrMapOvr>
    <a:masterClrMapping/>
  </p:clrMapOvr>
  <mc:AlternateContent xmlns:mc="http://schemas.openxmlformats.org/markup-compatibility/2006" xmlns:p14="http://schemas.microsoft.com/office/powerpoint/2010/main">
    <mc:Choice Requires="p14">
      <p:transition spd="slow" p14:dur="2000" advTm="232665"/>
    </mc:Choice>
    <mc:Fallback xmlns="">
      <p:transition spd="slow" advTm="23266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1746A-CE85-DCCA-CC19-140FD0AA9DB4}"/>
              </a:ext>
            </a:extLst>
          </p:cNvPr>
          <p:cNvSpPr>
            <a:spLocks noGrp="1"/>
          </p:cNvSpPr>
          <p:nvPr>
            <p:ph type="title"/>
          </p:nvPr>
        </p:nvSpPr>
        <p:spPr/>
        <p:txBody>
          <a:bodyPr/>
          <a:lstStyle/>
          <a:p>
            <a:r>
              <a:rPr lang="en-GB" dirty="0"/>
              <a:t>BREACH OF CONTRACT: Repudiatory breach</a:t>
            </a:r>
          </a:p>
        </p:txBody>
      </p:sp>
      <p:sp>
        <p:nvSpPr>
          <p:cNvPr id="3" name="Content Placeholder 2">
            <a:extLst>
              <a:ext uri="{FF2B5EF4-FFF2-40B4-BE49-F238E27FC236}">
                <a16:creationId xmlns:a16="http://schemas.microsoft.com/office/drawing/2014/main" id="{C7EBFC3C-5F09-077D-E10E-854731D4A3A6}"/>
              </a:ext>
            </a:extLst>
          </p:cNvPr>
          <p:cNvSpPr>
            <a:spLocks noGrp="1"/>
          </p:cNvSpPr>
          <p:nvPr>
            <p:ph idx="1"/>
          </p:nvPr>
        </p:nvSpPr>
        <p:spPr/>
        <p:txBody>
          <a:bodyPr>
            <a:normAutofit/>
          </a:bodyPr>
          <a:lstStyle/>
          <a:p>
            <a:r>
              <a:rPr lang="en-GB" sz="2400" dirty="0"/>
              <a:t>For the contract and subsequent obligations to be treated as discharged by a breach, the innocent party must be confronted by what is known as a ‘repudiatory breach’.</a:t>
            </a:r>
          </a:p>
          <a:p>
            <a:endParaRPr lang="en-GB" sz="2400" dirty="0"/>
          </a:p>
          <a:p>
            <a:r>
              <a:rPr lang="en-GB" sz="2400" dirty="0"/>
              <a:t>Examples include: Total refusal to perform (there can be no argument in this case that the innocent party may decide to treat the contract as discharged’</a:t>
            </a:r>
          </a:p>
          <a:p>
            <a:r>
              <a:rPr lang="en-GB" sz="2400" dirty="0"/>
              <a:t>Or</a:t>
            </a:r>
          </a:p>
          <a:p>
            <a:r>
              <a:rPr lang="en-GB" sz="2400" dirty="0"/>
              <a:t>By a breach of a primary contract term (the court will classify this as amounting to a breach of condition or a serious breach of an innominate term.</a:t>
            </a:r>
          </a:p>
        </p:txBody>
      </p:sp>
    </p:spTree>
    <p:extLst>
      <p:ext uri="{BB962C8B-B14F-4D97-AF65-F5344CB8AC3E}">
        <p14:creationId xmlns:p14="http://schemas.microsoft.com/office/powerpoint/2010/main" val="2490016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77B66-7471-4E8B-BA0C-92893FA5A0A4}"/>
              </a:ext>
            </a:extLst>
          </p:cNvPr>
          <p:cNvSpPr>
            <a:spLocks noGrp="1"/>
          </p:cNvSpPr>
          <p:nvPr>
            <p:ph type="title"/>
          </p:nvPr>
        </p:nvSpPr>
        <p:spPr/>
        <p:txBody>
          <a:bodyPr/>
          <a:lstStyle/>
          <a:p>
            <a:r>
              <a:rPr lang="en-GB" dirty="0"/>
              <a:t>2. Discharge by breach</a:t>
            </a:r>
          </a:p>
        </p:txBody>
      </p:sp>
      <p:sp>
        <p:nvSpPr>
          <p:cNvPr id="3" name="Content Placeholder 2">
            <a:extLst>
              <a:ext uri="{FF2B5EF4-FFF2-40B4-BE49-F238E27FC236}">
                <a16:creationId xmlns:a16="http://schemas.microsoft.com/office/drawing/2014/main" id="{6D8FB07C-47F2-45FB-92FD-7E8199FF30AA}"/>
              </a:ext>
            </a:extLst>
          </p:cNvPr>
          <p:cNvSpPr>
            <a:spLocks noGrp="1"/>
          </p:cNvSpPr>
          <p:nvPr>
            <p:ph idx="1"/>
          </p:nvPr>
        </p:nvSpPr>
        <p:spPr/>
        <p:txBody>
          <a:bodyPr>
            <a:normAutofit/>
          </a:bodyPr>
          <a:lstStyle/>
          <a:p>
            <a:r>
              <a:rPr lang="en-GB" sz="3200" b="1" u="sng" dirty="0"/>
              <a:t>ANTICIPATORY BREACH</a:t>
            </a:r>
          </a:p>
          <a:p>
            <a:pPr>
              <a:buFontTx/>
              <a:buChar char="-"/>
            </a:pPr>
            <a:r>
              <a:rPr lang="en-GB" sz="3200" dirty="0"/>
              <a:t>The innocent party may also treat the contract as discharged where, for example, the other party intimates by words or conduct, before performance is due, that they do not intend to honour their obligations under the contract</a:t>
            </a:r>
          </a:p>
          <a:p>
            <a:pPr>
              <a:buFontTx/>
              <a:buChar char="-"/>
            </a:pPr>
            <a:r>
              <a:rPr lang="en-GB" sz="3200" b="1" dirty="0">
                <a:solidFill>
                  <a:srgbClr val="00B0F0"/>
                </a:solidFill>
              </a:rPr>
              <a:t>Hochster v De La Tour [1853]</a:t>
            </a:r>
          </a:p>
        </p:txBody>
      </p:sp>
    </p:spTree>
    <p:extLst>
      <p:ext uri="{BB962C8B-B14F-4D97-AF65-F5344CB8AC3E}">
        <p14:creationId xmlns:p14="http://schemas.microsoft.com/office/powerpoint/2010/main" val="2537401395"/>
      </p:ext>
    </p:extLst>
  </p:cSld>
  <p:clrMapOvr>
    <a:masterClrMapping/>
  </p:clrMapOvr>
  <mc:AlternateContent xmlns:mc="http://schemas.openxmlformats.org/markup-compatibility/2006" xmlns:p14="http://schemas.microsoft.com/office/powerpoint/2010/main">
    <mc:Choice Requires="p14">
      <p:transition spd="slow" p14:dur="2000" advTm="110899"/>
    </mc:Choice>
    <mc:Fallback xmlns="">
      <p:transition spd="slow" advTm="11089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3.AGREEMENT</a:t>
            </a:r>
          </a:p>
        </p:txBody>
      </p:sp>
      <p:sp>
        <p:nvSpPr>
          <p:cNvPr id="3" name="Content Placeholder 2"/>
          <p:cNvSpPr>
            <a:spLocks noGrp="1"/>
          </p:cNvSpPr>
          <p:nvPr>
            <p:ph idx="1"/>
          </p:nvPr>
        </p:nvSpPr>
        <p:spPr/>
        <p:txBody>
          <a:bodyPr/>
          <a:lstStyle/>
          <a:p>
            <a:r>
              <a:rPr lang="en-GB" dirty="0"/>
              <a:t>A contract may be ended by agreement , but this agreement must also be a valid contract.</a:t>
            </a:r>
          </a:p>
          <a:p>
            <a:pPr marL="0" indent="0">
              <a:buNone/>
            </a:pPr>
            <a:r>
              <a:rPr lang="en-GB" dirty="0"/>
              <a:t>Mutual promises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Rectangle 3"/>
          <p:cNvSpPr/>
          <p:nvPr/>
        </p:nvSpPr>
        <p:spPr>
          <a:xfrm>
            <a:off x="3456206" y="2465798"/>
            <a:ext cx="6000108" cy="3518950"/>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37351" y="2465798"/>
            <a:ext cx="6174768" cy="3139321"/>
          </a:xfrm>
          <a:prstGeom prst="rect">
            <a:avLst/>
          </a:prstGeom>
          <a:noFill/>
        </p:spPr>
        <p:txBody>
          <a:bodyPr wrap="square" rtlCol="0">
            <a:spAutoFit/>
          </a:bodyPr>
          <a:lstStyle/>
          <a:p>
            <a:r>
              <a:rPr lang="en-GB" u="sng" dirty="0"/>
              <a:t>Contract 1:</a:t>
            </a:r>
          </a:p>
          <a:p>
            <a:endParaRPr lang="en-GB" dirty="0"/>
          </a:p>
          <a:p>
            <a:r>
              <a:rPr lang="en-GB" dirty="0"/>
              <a:t>A                           promises to sell 500 CDs</a:t>
            </a:r>
          </a:p>
          <a:p>
            <a:r>
              <a:rPr lang="en-GB" dirty="0"/>
              <a:t>			</a:t>
            </a:r>
            <a:r>
              <a:rPr lang="en-GB" sz="1600" dirty="0"/>
              <a:t>in exchange for . . . . </a:t>
            </a:r>
          </a:p>
          <a:p>
            <a:r>
              <a:rPr lang="en-GB" dirty="0"/>
              <a:t>			promise to pay £500				B</a:t>
            </a:r>
          </a:p>
          <a:p>
            <a:endParaRPr lang="en-GB" dirty="0"/>
          </a:p>
          <a:p>
            <a:r>
              <a:rPr lang="en-GB" u="sng" dirty="0"/>
              <a:t>Contract 2:</a:t>
            </a:r>
          </a:p>
          <a:p>
            <a:endParaRPr lang="en-GB" dirty="0"/>
          </a:p>
          <a:p>
            <a:r>
              <a:rPr lang="en-GB" dirty="0"/>
              <a:t>A 			promise not to enforce Contract 1 against B</a:t>
            </a:r>
          </a:p>
          <a:p>
            <a:r>
              <a:rPr lang="en-GB" dirty="0"/>
              <a:t>			</a:t>
            </a:r>
            <a:r>
              <a:rPr lang="en-GB" sz="1600" dirty="0"/>
              <a:t>in exchange for . . . . .</a:t>
            </a:r>
          </a:p>
          <a:p>
            <a:r>
              <a:rPr lang="en-GB" dirty="0"/>
              <a:t>promise not to enforce Contract 1 against A    			B	</a:t>
            </a:r>
          </a:p>
        </p:txBody>
      </p:sp>
      <p:sp>
        <p:nvSpPr>
          <p:cNvPr id="6" name="Left Arrow 5"/>
          <p:cNvSpPr/>
          <p:nvPr/>
        </p:nvSpPr>
        <p:spPr>
          <a:xfrm>
            <a:off x="9501026" y="3123344"/>
            <a:ext cx="624155" cy="63699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70641" y="2980178"/>
            <a:ext cx="1326889" cy="923330"/>
          </a:xfrm>
          <a:prstGeom prst="rect">
            <a:avLst/>
          </a:prstGeom>
          <a:noFill/>
        </p:spPr>
        <p:txBody>
          <a:bodyPr wrap="square" rtlCol="0">
            <a:spAutoFit/>
          </a:bodyPr>
          <a:lstStyle/>
          <a:p>
            <a:r>
              <a:rPr lang="en-GB" dirty="0"/>
              <a:t>Neither party has performed</a:t>
            </a:r>
          </a:p>
        </p:txBody>
      </p:sp>
      <p:cxnSp>
        <p:nvCxnSpPr>
          <p:cNvPr id="9" name="Straight Arrow Connector 8"/>
          <p:cNvCxnSpPr/>
          <p:nvPr/>
        </p:nvCxnSpPr>
        <p:spPr>
          <a:xfrm>
            <a:off x="3869268" y="3226085"/>
            <a:ext cx="9904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202184" y="3760342"/>
            <a:ext cx="12534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869268" y="4849402"/>
            <a:ext cx="990408"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7900827" y="5414481"/>
            <a:ext cx="1058998" cy="205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8440596"/>
      </p:ext>
    </p:extLst>
  </p:cSld>
  <p:clrMapOvr>
    <a:masterClrMapping/>
  </p:clrMapOvr>
  <mc:AlternateContent xmlns:mc="http://schemas.openxmlformats.org/markup-compatibility/2006" xmlns:p14="http://schemas.microsoft.com/office/powerpoint/2010/main">
    <mc:Choice Requires="p14">
      <p:transition spd="slow" p14:dur="2000" advTm="68434"/>
    </mc:Choice>
    <mc:Fallback xmlns="">
      <p:transition spd="slow" advTm="6843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Agreement</a:t>
            </a:r>
          </a:p>
        </p:txBody>
      </p:sp>
      <p:sp>
        <p:nvSpPr>
          <p:cNvPr id="3" name="Content Placeholder 2"/>
          <p:cNvSpPr>
            <a:spLocks noGrp="1"/>
          </p:cNvSpPr>
          <p:nvPr>
            <p:ph idx="1"/>
          </p:nvPr>
        </p:nvSpPr>
        <p:spPr>
          <a:xfrm>
            <a:off x="3869267" y="864108"/>
            <a:ext cx="7586417" cy="1992108"/>
          </a:xfrm>
        </p:spPr>
        <p:txBody>
          <a:bodyPr>
            <a:normAutofit/>
          </a:bodyPr>
          <a:lstStyle/>
          <a:p>
            <a:r>
              <a:rPr lang="en-GB" sz="2400" dirty="0">
                <a:solidFill>
                  <a:srgbClr val="00B0F0"/>
                </a:solidFill>
                <a:latin typeface="Arial" panose="020B0604020202020204" pitchFamily="34" charset="0"/>
                <a:cs typeface="Arial" panose="020B0604020202020204" pitchFamily="34" charset="0"/>
              </a:rPr>
              <a:t>Accord and satisfaction: </a:t>
            </a:r>
            <a:r>
              <a:rPr lang="en-GB" sz="2400" dirty="0">
                <a:latin typeface="Arial" panose="020B0604020202020204" pitchFamily="34" charset="0"/>
                <a:cs typeface="Arial" panose="020B0604020202020204" pitchFamily="34" charset="0"/>
              </a:rPr>
              <a:t>If one party has performed his part of the contract but the other has not, the one who has performed may release the other from his obligation to perform if he receives something in return for his promise to release.</a:t>
            </a:r>
          </a:p>
        </p:txBody>
      </p:sp>
      <p:sp>
        <p:nvSpPr>
          <p:cNvPr id="4" name="Rectangle 3"/>
          <p:cNvSpPr/>
          <p:nvPr/>
        </p:nvSpPr>
        <p:spPr>
          <a:xfrm>
            <a:off x="3770616" y="2856216"/>
            <a:ext cx="7315200" cy="343156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69267" y="2989780"/>
            <a:ext cx="7072711" cy="3139321"/>
          </a:xfrm>
          <a:prstGeom prst="rect">
            <a:avLst/>
          </a:prstGeom>
          <a:noFill/>
        </p:spPr>
        <p:txBody>
          <a:bodyPr wrap="square" rtlCol="0">
            <a:spAutoFit/>
          </a:bodyPr>
          <a:lstStyle/>
          <a:p>
            <a:r>
              <a:rPr lang="en-GB" u="sng" dirty="0"/>
              <a:t>Contract 1:</a:t>
            </a:r>
          </a:p>
          <a:p>
            <a:r>
              <a:rPr lang="en-GB" dirty="0"/>
              <a:t>A 		promise to sell 500 CDs</a:t>
            </a:r>
          </a:p>
          <a:p>
            <a:r>
              <a:rPr lang="en-GB" dirty="0"/>
              <a:t>				in exchange for . . . . </a:t>
            </a:r>
          </a:p>
          <a:p>
            <a:r>
              <a:rPr lang="en-GB" dirty="0"/>
              <a:t>				promise to pay £500					B</a:t>
            </a:r>
          </a:p>
          <a:p>
            <a:endParaRPr lang="en-GB" dirty="0"/>
          </a:p>
          <a:p>
            <a:r>
              <a:rPr lang="en-GB" dirty="0"/>
              <a:t>B HAS PAID THE £500 – BUT A HAS YET TO HAND OVER THE CDs . . .</a:t>
            </a:r>
          </a:p>
          <a:p>
            <a:endParaRPr lang="en-GB" dirty="0"/>
          </a:p>
          <a:p>
            <a:r>
              <a:rPr lang="en-GB" u="sng" dirty="0"/>
              <a:t>Contract 2:</a:t>
            </a:r>
          </a:p>
          <a:p>
            <a:r>
              <a:rPr lang="en-GB" dirty="0"/>
              <a:t>A                             promises to provide 250 DVDS instead</a:t>
            </a:r>
          </a:p>
          <a:p>
            <a:r>
              <a:rPr lang="en-GB" dirty="0"/>
              <a:t>				in exchange for . . . </a:t>
            </a:r>
          </a:p>
          <a:p>
            <a:r>
              <a:rPr lang="en-GB" dirty="0"/>
              <a:t>			promise not to enforce Contract 1 against A			B </a:t>
            </a:r>
          </a:p>
        </p:txBody>
      </p:sp>
      <p:cxnSp>
        <p:nvCxnSpPr>
          <p:cNvPr id="7" name="Straight Arrow Connector 6"/>
          <p:cNvCxnSpPr/>
          <p:nvPr/>
        </p:nvCxnSpPr>
        <p:spPr>
          <a:xfrm flipV="1">
            <a:off x="4161034" y="3452117"/>
            <a:ext cx="647271" cy="10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024117" y="4006922"/>
            <a:ext cx="1654139"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202130" y="5383658"/>
            <a:ext cx="904126"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9483047" y="5938463"/>
            <a:ext cx="7500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066187"/>
      </p:ext>
    </p:extLst>
  </p:cSld>
  <p:clrMapOvr>
    <a:masterClrMapping/>
  </p:clrMapOvr>
  <mc:AlternateContent xmlns:mc="http://schemas.openxmlformats.org/markup-compatibility/2006" xmlns:p14="http://schemas.microsoft.com/office/powerpoint/2010/main">
    <mc:Choice Requires="p14">
      <p:transition spd="slow" p14:dur="2000" advTm="85542"/>
    </mc:Choice>
    <mc:Fallback xmlns="">
      <p:transition spd="slow" advTm="8554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4. FRUSTRATION</a:t>
            </a:r>
          </a:p>
        </p:txBody>
      </p:sp>
      <p:pic>
        <p:nvPicPr>
          <p:cNvPr id="5" name="Content Placeholder 4"/>
          <p:cNvPicPr>
            <a:picLocks noGrp="1" noChangeAspect="1"/>
          </p:cNvPicPr>
          <p:nvPr>
            <p:ph idx="1"/>
          </p:nvPr>
        </p:nvPicPr>
        <p:blipFill>
          <a:blip r:embed="rId3"/>
          <a:stretch>
            <a:fillRect/>
          </a:stretch>
        </p:blipFill>
        <p:spPr>
          <a:xfrm>
            <a:off x="345535" y="4270250"/>
            <a:ext cx="2762250" cy="1657350"/>
          </a:xfrm>
          <a:prstGeom prst="rect">
            <a:avLst/>
          </a:prstGeom>
        </p:spPr>
      </p:pic>
      <p:sp>
        <p:nvSpPr>
          <p:cNvPr id="6" name="TextBox 5"/>
          <p:cNvSpPr txBox="1"/>
          <p:nvPr/>
        </p:nvSpPr>
        <p:spPr>
          <a:xfrm>
            <a:off x="3708971" y="544529"/>
            <a:ext cx="7366571" cy="3046988"/>
          </a:xfrm>
          <a:prstGeom prst="rect">
            <a:avLst/>
          </a:prstGeom>
          <a:noFill/>
        </p:spPr>
        <p:txBody>
          <a:bodyPr wrap="square" rtlCol="0">
            <a:spAutoFit/>
          </a:bodyPr>
          <a:lstStyle/>
          <a:p>
            <a:r>
              <a:rPr lang="en-GB" sz="2000" b="1" dirty="0">
                <a:latin typeface="Batang" panose="02030600000101010101" pitchFamily="18" charset="-127"/>
                <a:ea typeface="Batang" panose="02030600000101010101" pitchFamily="18" charset="-127"/>
              </a:rPr>
              <a:t>“£100,000 . .  . The price for best view of Royal Wedding”</a:t>
            </a:r>
          </a:p>
          <a:p>
            <a:endParaRPr lang="en-GB" sz="2000" dirty="0">
              <a:latin typeface="Batang" panose="02030600000101010101" pitchFamily="18" charset="-127"/>
              <a:ea typeface="Batang" panose="02030600000101010101" pitchFamily="18" charset="-127"/>
            </a:endParaRPr>
          </a:p>
          <a:p>
            <a:r>
              <a:rPr lang="en-GB" sz="2000" dirty="0">
                <a:latin typeface="Batang" panose="02030600000101010101" pitchFamily="18" charset="-127"/>
                <a:ea typeface="Batang" panose="02030600000101010101" pitchFamily="18" charset="-127"/>
              </a:rPr>
              <a:t>“Prime spots to watch the  . . . Procession away from the crowds are being offered for up to £100,000. Rooftops, balconies and banqueting suites are being hired out for anyone keen for a birds eye view of the big day . . . The top spot is the Sanctuary beside Westminster Abbey . . The nine rooms and balconies are on offer for £100,000.</a:t>
            </a:r>
          </a:p>
          <a:p>
            <a:endParaRPr lang="en-GB" sz="1600" dirty="0">
              <a:latin typeface="Batang" panose="02030600000101010101" pitchFamily="18" charset="-127"/>
              <a:ea typeface="Batang" panose="02030600000101010101" pitchFamily="18" charset="-127"/>
            </a:endParaRPr>
          </a:p>
          <a:p>
            <a:r>
              <a:rPr lang="en-GB" sz="1600" dirty="0">
                <a:latin typeface="Batang" panose="02030600000101010101" pitchFamily="18" charset="-127"/>
                <a:ea typeface="Batang" panose="02030600000101010101" pitchFamily="18" charset="-127"/>
              </a:rPr>
              <a:t>(Express online, March 2011)</a:t>
            </a:r>
          </a:p>
        </p:txBody>
      </p:sp>
      <p:sp>
        <p:nvSpPr>
          <p:cNvPr id="7" name="TextBox 6"/>
          <p:cNvSpPr txBox="1"/>
          <p:nvPr/>
        </p:nvSpPr>
        <p:spPr>
          <a:xfrm>
            <a:off x="5311740" y="3924727"/>
            <a:ext cx="4664467" cy="2585323"/>
          </a:xfrm>
          <a:prstGeom prst="rect">
            <a:avLst/>
          </a:prstGeom>
          <a:solidFill>
            <a:schemeClr val="accent5">
              <a:lumMod val="40000"/>
              <a:lumOff val="60000"/>
            </a:schemeClr>
          </a:solidFill>
        </p:spPr>
        <p:txBody>
          <a:bodyPr wrap="square" rtlCol="0">
            <a:spAutoFit/>
          </a:bodyPr>
          <a:lstStyle/>
          <a:p>
            <a:pPr algn="ctr"/>
            <a:r>
              <a:rPr lang="en-GB" dirty="0">
                <a:latin typeface="Arial" panose="020B0604020202020204" pitchFamily="34" charset="0"/>
                <a:cs typeface="Arial" panose="020B0604020202020204" pitchFamily="34" charset="0"/>
              </a:rPr>
              <a:t>If, after a contract has been made, unforeseen circumstances – which are the fault of neither party – arise which make the contract </a:t>
            </a:r>
          </a:p>
          <a:p>
            <a:pPr algn="ctr"/>
            <a:r>
              <a:rPr lang="en-GB" b="1" dirty="0">
                <a:latin typeface="Arial" panose="020B0604020202020204" pitchFamily="34" charset="0"/>
                <a:cs typeface="Arial" panose="020B0604020202020204" pitchFamily="34" charset="0"/>
              </a:rPr>
              <a:t>Impossible</a:t>
            </a:r>
          </a:p>
          <a:p>
            <a:pPr algn="ctr"/>
            <a:r>
              <a:rPr lang="en-GB" b="1" dirty="0">
                <a:latin typeface="Arial" panose="020B0604020202020204" pitchFamily="34" charset="0"/>
                <a:cs typeface="Arial" panose="020B0604020202020204" pitchFamily="34" charset="0"/>
              </a:rPr>
              <a:t>Illegal </a:t>
            </a:r>
          </a:p>
          <a:p>
            <a:pPr algn="ctr"/>
            <a:r>
              <a:rPr lang="en-GB" b="1" dirty="0">
                <a:latin typeface="Arial" panose="020B0604020202020204" pitchFamily="34" charset="0"/>
                <a:cs typeface="Arial" panose="020B0604020202020204" pitchFamily="34" charset="0"/>
              </a:rPr>
              <a:t>Undermine its commercial purpose</a:t>
            </a:r>
          </a:p>
          <a:p>
            <a:pPr algn="ctr"/>
            <a:r>
              <a:rPr lang="en-GB" dirty="0">
                <a:latin typeface="Arial" panose="020B0604020202020204" pitchFamily="34" charset="0"/>
                <a:cs typeface="Arial" panose="020B0604020202020204" pitchFamily="34" charset="0"/>
              </a:rPr>
              <a:t>The contract may be said to have been frustrated. </a:t>
            </a:r>
          </a:p>
        </p:txBody>
      </p:sp>
      <p:pic>
        <p:nvPicPr>
          <p:cNvPr id="8" name="Picture 7">
            <a:extLst>
              <a:ext uri="{FF2B5EF4-FFF2-40B4-BE49-F238E27FC236}">
                <a16:creationId xmlns:a16="http://schemas.microsoft.com/office/drawing/2014/main" id="{CBFEAEB4-C329-9E12-68A3-8F85AD8D9FB0}"/>
              </a:ext>
            </a:extLst>
          </p:cNvPr>
          <p:cNvPicPr>
            <a:picLocks noChangeAspect="1"/>
          </p:cNvPicPr>
          <p:nvPr/>
        </p:nvPicPr>
        <p:blipFill>
          <a:blip r:embed="rId4"/>
          <a:stretch>
            <a:fillRect/>
          </a:stretch>
        </p:blipFill>
        <p:spPr>
          <a:xfrm>
            <a:off x="0" y="689481"/>
            <a:ext cx="3615655" cy="886997"/>
          </a:xfrm>
          <a:prstGeom prst="rect">
            <a:avLst/>
          </a:prstGeom>
        </p:spPr>
      </p:pic>
    </p:spTree>
    <p:extLst>
      <p:ext uri="{BB962C8B-B14F-4D97-AF65-F5344CB8AC3E}">
        <p14:creationId xmlns:p14="http://schemas.microsoft.com/office/powerpoint/2010/main" val="883365834"/>
      </p:ext>
    </p:extLst>
  </p:cSld>
  <p:clrMapOvr>
    <a:masterClrMapping/>
  </p:clrMapOvr>
  <mc:AlternateContent xmlns:mc="http://schemas.openxmlformats.org/markup-compatibility/2006" xmlns:p14="http://schemas.microsoft.com/office/powerpoint/2010/main">
    <mc:Choice Requires="p14">
      <p:transition spd="slow" p14:dur="2000" advTm="113174"/>
    </mc:Choice>
    <mc:Fallback xmlns="">
      <p:transition spd="slow" advTm="11317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Frustrating events</a:t>
            </a:r>
          </a:p>
        </p:txBody>
      </p:sp>
      <p:sp>
        <p:nvSpPr>
          <p:cNvPr id="3" name="Content Placeholder 2"/>
          <p:cNvSpPr>
            <a:spLocks noGrp="1"/>
          </p:cNvSpPr>
          <p:nvPr>
            <p:ph idx="1"/>
          </p:nvPr>
        </p:nvSpPr>
        <p:spPr/>
        <p:txBody>
          <a:bodyPr>
            <a:normAutofit fontScale="92500" lnSpcReduction="20000"/>
          </a:bodyPr>
          <a:lstStyle/>
          <a:p>
            <a:pPr marL="457200" indent="-457200">
              <a:buAutoNum type="arabicPeriod"/>
            </a:pPr>
            <a:r>
              <a:rPr lang="en-GB" sz="2800" b="1" dirty="0"/>
              <a:t>Death/Illness</a:t>
            </a:r>
            <a:r>
              <a:rPr lang="en-GB" dirty="0"/>
              <a:t> - </a:t>
            </a:r>
            <a:r>
              <a:rPr lang="en-GB" i="1" dirty="0">
                <a:solidFill>
                  <a:srgbClr val="7030A0"/>
                </a:solidFill>
              </a:rPr>
              <a:t>Condor v The Barron Knights Ltd [1966]</a:t>
            </a:r>
          </a:p>
          <a:p>
            <a:pPr marL="0" indent="0">
              <a:buNone/>
            </a:pPr>
            <a:r>
              <a:rPr lang="en-GB" dirty="0"/>
              <a:t>2. </a:t>
            </a:r>
            <a:r>
              <a:rPr lang="en-GB" sz="2800" b="1" dirty="0"/>
              <a:t>Something essential to the contract </a:t>
            </a:r>
            <a:r>
              <a:rPr lang="en-GB" dirty="0"/>
              <a:t>- </a:t>
            </a:r>
            <a:r>
              <a:rPr lang="en-GB" i="1" dirty="0">
                <a:solidFill>
                  <a:srgbClr val="7030A0"/>
                </a:solidFill>
              </a:rPr>
              <a:t>Taylor v Caldwell [1863]</a:t>
            </a:r>
          </a:p>
          <a:p>
            <a:pPr marL="0" indent="0">
              <a:buNone/>
            </a:pPr>
            <a:r>
              <a:rPr lang="en-GB" dirty="0"/>
              <a:t>3. </a:t>
            </a:r>
            <a:r>
              <a:rPr lang="en-GB" sz="2800" b="1" dirty="0"/>
              <a:t>Where an event (which was the sole reason of the contract) does not take place</a:t>
            </a:r>
          </a:p>
          <a:p>
            <a:pPr marL="0" indent="0">
              <a:buNone/>
            </a:pPr>
            <a:r>
              <a:rPr lang="en-GB" i="1" dirty="0" err="1">
                <a:solidFill>
                  <a:srgbClr val="7030A0"/>
                </a:solidFill>
              </a:rPr>
              <a:t>Krell</a:t>
            </a:r>
            <a:r>
              <a:rPr lang="en-GB" i="1" dirty="0">
                <a:solidFill>
                  <a:srgbClr val="7030A0"/>
                </a:solidFill>
              </a:rPr>
              <a:t> v Henry [1903]</a:t>
            </a:r>
          </a:p>
          <a:p>
            <a:pPr marL="0" indent="0">
              <a:buNone/>
            </a:pPr>
            <a:r>
              <a:rPr lang="en-GB" i="1" dirty="0">
                <a:solidFill>
                  <a:srgbClr val="7030A0"/>
                </a:solidFill>
              </a:rPr>
              <a:t>Herne Bay Steamboat Co v Hutton [1903]</a:t>
            </a:r>
          </a:p>
          <a:p>
            <a:pPr marL="0" indent="0">
              <a:buNone/>
            </a:pPr>
            <a:r>
              <a:rPr lang="en-GB" dirty="0"/>
              <a:t>4. </a:t>
            </a:r>
            <a:r>
              <a:rPr lang="en-GB" sz="2800" b="1" dirty="0"/>
              <a:t>Government Interference </a:t>
            </a:r>
            <a:r>
              <a:rPr lang="en-GB" dirty="0"/>
              <a:t>- </a:t>
            </a:r>
            <a:r>
              <a:rPr lang="en-GB" i="1" dirty="0">
                <a:solidFill>
                  <a:srgbClr val="7030A0"/>
                </a:solidFill>
              </a:rPr>
              <a:t>e.g. The requisitioning of the materials used in the contract</a:t>
            </a:r>
          </a:p>
          <a:p>
            <a:pPr marL="0" indent="0">
              <a:buNone/>
            </a:pPr>
            <a:r>
              <a:rPr lang="en-GB" dirty="0"/>
              <a:t>5. </a:t>
            </a:r>
            <a:r>
              <a:rPr lang="en-GB" sz="2800" b="1" dirty="0"/>
              <a:t>Supervening Illegality- </a:t>
            </a:r>
            <a:r>
              <a:rPr lang="en-GB" i="1" dirty="0">
                <a:solidFill>
                  <a:srgbClr val="7030A0"/>
                </a:solidFill>
              </a:rPr>
              <a:t>Fibrosa </a:t>
            </a:r>
            <a:r>
              <a:rPr lang="en-GB" i="1" dirty="0" err="1">
                <a:solidFill>
                  <a:srgbClr val="7030A0"/>
                </a:solidFill>
              </a:rPr>
              <a:t>Spolka</a:t>
            </a:r>
            <a:r>
              <a:rPr lang="en-GB" i="1" dirty="0">
                <a:solidFill>
                  <a:srgbClr val="7030A0"/>
                </a:solidFill>
              </a:rPr>
              <a:t> [1943]</a:t>
            </a:r>
          </a:p>
          <a:p>
            <a:pPr marL="0" indent="0">
              <a:buNone/>
            </a:pPr>
            <a:r>
              <a:rPr lang="en-GB" i="1" dirty="0">
                <a:solidFill>
                  <a:srgbClr val="7030A0"/>
                </a:solidFill>
              </a:rPr>
              <a:t>6. </a:t>
            </a:r>
            <a:r>
              <a:rPr lang="en-GB" sz="2800" b="1" dirty="0"/>
              <a:t>Delay  - </a:t>
            </a:r>
            <a:r>
              <a:rPr lang="en-GB" sz="2800" dirty="0"/>
              <a:t>Significant analysis will be undertaken to consider the impact of the delay on the performance of the contract – was the delay a significant change to what the parties could have envisaged? – </a:t>
            </a:r>
            <a:r>
              <a:rPr lang="en-GB" sz="2600" i="1" dirty="0">
                <a:solidFill>
                  <a:srgbClr val="7030A0"/>
                </a:solidFill>
              </a:rPr>
              <a:t>Tatem Ltd v Gamboa [1939]</a:t>
            </a:r>
            <a:endParaRPr lang="en-GB" sz="2800" i="1" dirty="0">
              <a:solidFill>
                <a:srgbClr val="7030A0"/>
              </a:solidFill>
            </a:endParaRPr>
          </a:p>
        </p:txBody>
      </p:sp>
    </p:spTree>
    <p:extLst>
      <p:ext uri="{BB962C8B-B14F-4D97-AF65-F5344CB8AC3E}">
        <p14:creationId xmlns:p14="http://schemas.microsoft.com/office/powerpoint/2010/main" val="69083796"/>
      </p:ext>
    </p:extLst>
  </p:cSld>
  <p:clrMapOvr>
    <a:masterClrMapping/>
  </p:clrMapOvr>
  <mc:AlternateContent xmlns:mc="http://schemas.openxmlformats.org/markup-compatibility/2006" xmlns:p14="http://schemas.microsoft.com/office/powerpoint/2010/main">
    <mc:Choice Requires="p14">
      <p:transition spd="slow" p14:dur="2000" advTm="304763"/>
    </mc:Choice>
    <mc:Fallback xmlns="">
      <p:transition spd="slow" advTm="30476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822D-6560-AE5D-AA11-EBB13DFF87DA}"/>
              </a:ext>
            </a:extLst>
          </p:cNvPr>
          <p:cNvSpPr>
            <a:spLocks noGrp="1"/>
          </p:cNvSpPr>
          <p:nvPr>
            <p:ph type="title"/>
          </p:nvPr>
        </p:nvSpPr>
        <p:spPr/>
        <p:txBody>
          <a:bodyPr/>
          <a:lstStyle/>
          <a:p>
            <a:r>
              <a:rPr lang="en-GB" dirty="0"/>
              <a:t>Non-frustrating events</a:t>
            </a:r>
          </a:p>
        </p:txBody>
      </p:sp>
      <p:sp>
        <p:nvSpPr>
          <p:cNvPr id="3" name="Content Placeholder 2">
            <a:extLst>
              <a:ext uri="{FF2B5EF4-FFF2-40B4-BE49-F238E27FC236}">
                <a16:creationId xmlns:a16="http://schemas.microsoft.com/office/drawing/2014/main" id="{0CB927B7-5C48-1E49-D401-F070E4415253}"/>
              </a:ext>
            </a:extLst>
          </p:cNvPr>
          <p:cNvSpPr>
            <a:spLocks noGrp="1"/>
          </p:cNvSpPr>
          <p:nvPr>
            <p:ph idx="1"/>
          </p:nvPr>
        </p:nvSpPr>
        <p:spPr>
          <a:xfrm>
            <a:off x="3869268" y="864108"/>
            <a:ext cx="7315200" cy="5993892"/>
          </a:xfrm>
        </p:spPr>
        <p:txBody>
          <a:bodyPr>
            <a:normAutofit fontScale="85000" lnSpcReduction="10000"/>
          </a:bodyPr>
          <a:lstStyle/>
          <a:p>
            <a:r>
              <a:rPr lang="en-GB" dirty="0"/>
              <a:t>Not all supervening events will frustrate a contract:</a:t>
            </a:r>
          </a:p>
          <a:p>
            <a:pPr marL="457200" indent="-457200">
              <a:buAutoNum type="arabicParenBoth"/>
            </a:pPr>
            <a:r>
              <a:rPr lang="en-GB" dirty="0"/>
              <a:t>If the parties have anticipated and provided for the event in the terms of the contract, this event will generally not have the effect of frustrating that contract unless, perhaps, what happens is so drastic that the contract, when performed, would be totally different from that which the parties originally intended. In </a:t>
            </a:r>
            <a:r>
              <a:rPr lang="en-GB" i="1" dirty="0">
                <a:solidFill>
                  <a:srgbClr val="00B0F0"/>
                </a:solidFill>
              </a:rPr>
              <a:t>Metropolitan Water Board v Dick Kerr [1918] .</a:t>
            </a:r>
          </a:p>
          <a:p>
            <a:pPr marL="457200" indent="-457200">
              <a:buAutoNum type="arabicParenBoth"/>
            </a:pPr>
            <a:r>
              <a:rPr lang="en-GB" dirty="0"/>
              <a:t> A contract will also not be frustrated if it simply turns out to be more difficult or expensive than the parties envisaged, as illustrated in</a:t>
            </a:r>
            <a:r>
              <a:rPr lang="en-GB" i="1" dirty="0">
                <a:solidFill>
                  <a:srgbClr val="00B0F0"/>
                </a:solidFill>
              </a:rPr>
              <a:t> Davis Contractors v Fareham Urban District Council [1956]. </a:t>
            </a:r>
          </a:p>
          <a:p>
            <a:pPr marL="0" indent="0">
              <a:buNone/>
            </a:pPr>
            <a:r>
              <a:rPr lang="en-GB" dirty="0"/>
              <a:t>The “Sea Angel” [2007]. </a:t>
            </a:r>
          </a:p>
          <a:p>
            <a:pPr marL="0" indent="0">
              <a:buNone/>
            </a:pPr>
            <a:r>
              <a:rPr lang="en-GB" i="1" dirty="0">
                <a:solidFill>
                  <a:srgbClr val="00B0F0"/>
                </a:solidFill>
              </a:rPr>
              <a:t>(3) </a:t>
            </a:r>
            <a:r>
              <a:rPr lang="en-GB" dirty="0"/>
              <a:t> Where the event is “self-induced”, it will not frustrate the contract. Self-induced frustration may occur where the event is the result of the deliberate act of the party claiming frustration. The </a:t>
            </a:r>
            <a:r>
              <a:rPr lang="en-GB" dirty="0">
                <a:solidFill>
                  <a:srgbClr val="00B0F0"/>
                </a:solidFill>
              </a:rPr>
              <a:t>“Super Servant 2” [1990] </a:t>
            </a:r>
          </a:p>
          <a:p>
            <a:pPr marL="0" indent="0">
              <a:buNone/>
            </a:pPr>
            <a:r>
              <a:rPr lang="en-GB" dirty="0"/>
              <a:t>(4) The contract must not provide for the event which is argued to be frustrated, remember, a frustrating event is one that is unexpected and unforeseen. In </a:t>
            </a:r>
            <a:r>
              <a:rPr lang="en-GB" i="1" dirty="0">
                <a:solidFill>
                  <a:srgbClr val="00B0F0"/>
                </a:solidFill>
              </a:rPr>
              <a:t>Bunge SA v Kyla Shipping Co Ltd [2012].</a:t>
            </a:r>
          </a:p>
          <a:p>
            <a:pPr marL="0" indent="0">
              <a:buNone/>
            </a:pPr>
            <a:r>
              <a:rPr lang="en-GB" i="1" dirty="0">
                <a:solidFill>
                  <a:srgbClr val="00B0F0"/>
                </a:solidFill>
              </a:rPr>
              <a:t>(5) </a:t>
            </a:r>
            <a:r>
              <a:rPr lang="en-GB" dirty="0"/>
              <a:t>It has also been suggested, in </a:t>
            </a:r>
            <a:r>
              <a:rPr lang="en-GB" i="1" dirty="0">
                <a:solidFill>
                  <a:srgbClr val="00B0F0"/>
                </a:solidFill>
              </a:rPr>
              <a:t>Gold Group Properties Ltd v B D W Trading Ltd [2010], </a:t>
            </a:r>
            <a:r>
              <a:rPr lang="en-GB" dirty="0"/>
              <a:t>that the economic downturn in 2010, following the banking crisis of 2008 was unlikely to give rise to frustrating situations unless the contract becomes impossible or illegal to perform; the financial climate in itself is unlikely to be viewed as a “supervening event”.</a:t>
            </a:r>
            <a:endParaRPr lang="en-GB" i="1" dirty="0">
              <a:solidFill>
                <a:srgbClr val="00B0F0"/>
              </a:solidFill>
            </a:endParaRPr>
          </a:p>
        </p:txBody>
      </p:sp>
    </p:spTree>
    <p:extLst>
      <p:ext uri="{BB962C8B-B14F-4D97-AF65-F5344CB8AC3E}">
        <p14:creationId xmlns:p14="http://schemas.microsoft.com/office/powerpoint/2010/main" val="3320853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Non-frustrating events</a:t>
            </a:r>
          </a:p>
        </p:txBody>
      </p:sp>
      <p:sp>
        <p:nvSpPr>
          <p:cNvPr id="3" name="Content Placeholder 2"/>
          <p:cNvSpPr>
            <a:spLocks noGrp="1"/>
          </p:cNvSpPr>
          <p:nvPr>
            <p:ph idx="1"/>
          </p:nvPr>
        </p:nvSpPr>
        <p:spPr/>
        <p:txBody>
          <a:bodyPr/>
          <a:lstStyle/>
          <a:p>
            <a:pPr marL="457200" indent="-457200">
              <a:buAutoNum type="arabicPeriod"/>
            </a:pPr>
            <a:r>
              <a:rPr lang="en-GB" dirty="0">
                <a:latin typeface="Arial" panose="020B0604020202020204" pitchFamily="34" charset="0"/>
                <a:cs typeface="Arial" panose="020B0604020202020204" pitchFamily="34" charset="0"/>
              </a:rPr>
              <a:t>If the parties have anticipated the event in terms of the contract</a:t>
            </a:r>
          </a:p>
          <a:p>
            <a:pPr marL="0" indent="0">
              <a:buNone/>
            </a:pPr>
            <a:r>
              <a:rPr lang="en-GB" i="1" dirty="0">
                <a:solidFill>
                  <a:srgbClr val="7030A0"/>
                </a:solidFill>
                <a:latin typeface="Arial" panose="020B0604020202020204" pitchFamily="34" charset="0"/>
                <a:cs typeface="Arial" panose="020B0604020202020204" pitchFamily="34" charset="0"/>
              </a:rPr>
              <a:t>Metropolitan Water Board v Dick Kerr [1918]</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2. Not frustration simply because the contract turns out to be more expensive than the parties envisaged.</a:t>
            </a:r>
          </a:p>
          <a:p>
            <a:pPr marL="0" indent="0">
              <a:buNone/>
            </a:pPr>
            <a:r>
              <a:rPr lang="en-GB" i="1" dirty="0">
                <a:solidFill>
                  <a:srgbClr val="7030A0"/>
                </a:solidFill>
                <a:latin typeface="Arial" panose="020B0604020202020204" pitchFamily="34" charset="0"/>
                <a:cs typeface="Arial" panose="020B0604020202020204" pitchFamily="34" charset="0"/>
              </a:rPr>
              <a:t>Davis Contractors v Fareham Urban District Council [1956]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3. Where the event is self induced, it will not frustrate the contract.</a:t>
            </a:r>
          </a:p>
          <a:p>
            <a:pPr marL="0" indent="0">
              <a:buNone/>
            </a:pPr>
            <a:r>
              <a:rPr lang="en-GB" i="1" dirty="0">
                <a:solidFill>
                  <a:srgbClr val="7030A0"/>
                </a:solidFill>
                <a:latin typeface="Arial" panose="020B0604020202020204" pitchFamily="34" charset="0"/>
                <a:cs typeface="Arial" panose="020B0604020202020204" pitchFamily="34" charset="0"/>
              </a:rPr>
              <a:t>Taylor v Caldwell [1863]</a:t>
            </a:r>
          </a:p>
        </p:txBody>
      </p:sp>
    </p:spTree>
    <p:extLst>
      <p:ext uri="{BB962C8B-B14F-4D97-AF65-F5344CB8AC3E}">
        <p14:creationId xmlns:p14="http://schemas.microsoft.com/office/powerpoint/2010/main" val="3686919578"/>
      </p:ext>
    </p:extLst>
  </p:cSld>
  <p:clrMapOvr>
    <a:masterClrMapping/>
  </p:clrMapOvr>
  <mc:AlternateContent xmlns:mc="http://schemas.openxmlformats.org/markup-compatibility/2006" xmlns:p14="http://schemas.microsoft.com/office/powerpoint/2010/main">
    <mc:Choice Requires="p14">
      <p:transition spd="slow" p14:dur="2000" advTm="170574"/>
    </mc:Choice>
    <mc:Fallback xmlns="">
      <p:transition spd="slow" advTm="17057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6C4CB-2AAC-20ED-5716-3104DD7FC284}"/>
              </a:ext>
            </a:extLst>
          </p:cNvPr>
          <p:cNvSpPr>
            <a:spLocks noGrp="1"/>
          </p:cNvSpPr>
          <p:nvPr>
            <p:ph type="title"/>
          </p:nvPr>
        </p:nvSpPr>
        <p:spPr/>
        <p:txBody>
          <a:bodyPr/>
          <a:lstStyle/>
          <a:p>
            <a:r>
              <a:rPr lang="en-GB" dirty="0"/>
              <a:t>Pandemics and Frustration</a:t>
            </a:r>
          </a:p>
        </p:txBody>
      </p:sp>
      <p:sp>
        <p:nvSpPr>
          <p:cNvPr id="3" name="Content Placeholder 2">
            <a:extLst>
              <a:ext uri="{FF2B5EF4-FFF2-40B4-BE49-F238E27FC236}">
                <a16:creationId xmlns:a16="http://schemas.microsoft.com/office/drawing/2014/main" id="{8A56F2C5-8393-343F-CD47-407D982B5B60}"/>
              </a:ext>
            </a:extLst>
          </p:cNvPr>
          <p:cNvSpPr>
            <a:spLocks noGrp="1"/>
          </p:cNvSpPr>
          <p:nvPr>
            <p:ph idx="1"/>
          </p:nvPr>
        </p:nvSpPr>
        <p:spPr/>
        <p:txBody>
          <a:bodyPr/>
          <a:lstStyle/>
          <a:p>
            <a:endParaRPr lang="en-GB" dirty="0"/>
          </a:p>
          <a:p>
            <a:r>
              <a:rPr lang="en-GB" dirty="0"/>
              <a:t>The impact of the Coronavirus (also referred to as COVID-19) has impacted businesses’ ability to fulfil their contractual obligations. Depending on the circumstances of the contractual obligations and performance, the COVID-19 pandemic may be a supervening event that renders a contract frustrated</a:t>
            </a:r>
            <a:r>
              <a:rPr lang="en-GB"/>
              <a:t>. </a:t>
            </a:r>
          </a:p>
          <a:p>
            <a:r>
              <a:rPr lang="en-GB"/>
              <a:t>It </a:t>
            </a:r>
            <a:r>
              <a:rPr lang="en-GB" dirty="0"/>
              <a:t>is important to note however, that frustration will not apply just because an obligation has become, because of the COVID-19 outbreak, more onerous than what the parties have contracted for. To rely on the doctrine of frustration, it must be proved that the COVID-19 outbreak has rendered the contract legally and physically impossible to perform.</a:t>
            </a:r>
          </a:p>
          <a:p>
            <a:endParaRPr lang="en-GB" dirty="0"/>
          </a:p>
        </p:txBody>
      </p:sp>
    </p:spTree>
    <p:extLst>
      <p:ext uri="{BB962C8B-B14F-4D97-AF65-F5344CB8AC3E}">
        <p14:creationId xmlns:p14="http://schemas.microsoft.com/office/powerpoint/2010/main" val="3145843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E1A2-59FC-BF0C-E7E5-53496359EC0E}"/>
              </a:ext>
            </a:extLst>
          </p:cNvPr>
          <p:cNvSpPr>
            <a:spLocks noGrp="1"/>
          </p:cNvSpPr>
          <p:nvPr>
            <p:ph type="title"/>
          </p:nvPr>
        </p:nvSpPr>
        <p:spPr/>
        <p:txBody>
          <a:bodyPr/>
          <a:lstStyle/>
          <a:p>
            <a:r>
              <a:rPr lang="en-GB" dirty="0"/>
              <a:t>Force Majeure Clause</a:t>
            </a:r>
          </a:p>
        </p:txBody>
      </p:sp>
      <p:sp>
        <p:nvSpPr>
          <p:cNvPr id="3" name="Content Placeholder 2">
            <a:extLst>
              <a:ext uri="{FF2B5EF4-FFF2-40B4-BE49-F238E27FC236}">
                <a16:creationId xmlns:a16="http://schemas.microsoft.com/office/drawing/2014/main" id="{CA04451C-CD62-BC28-8A36-5A835DD40D0C}"/>
              </a:ext>
            </a:extLst>
          </p:cNvPr>
          <p:cNvSpPr>
            <a:spLocks noGrp="1"/>
          </p:cNvSpPr>
          <p:nvPr>
            <p:ph idx="1"/>
          </p:nvPr>
        </p:nvSpPr>
        <p:spPr/>
        <p:txBody>
          <a:bodyPr>
            <a:normAutofit/>
          </a:bodyPr>
          <a:lstStyle/>
          <a:p>
            <a:r>
              <a:rPr lang="en-GB" sz="2800" dirty="0"/>
              <a:t>This clause can suspend or terminate performance obligations under a contract where an event outside of a parties control arises, which prevents a party from performing their contractual obligations.</a:t>
            </a:r>
          </a:p>
          <a:p>
            <a:endParaRPr lang="en-GB" sz="2800" dirty="0"/>
          </a:p>
          <a:p>
            <a:r>
              <a:rPr lang="en-GB" sz="2800" dirty="0"/>
              <a:t>If the clause is relied on successfully, the non-performing party seeking to rely on the Force Majeure clause will not be liable for its failure to perform the obligations under the contract.</a:t>
            </a:r>
          </a:p>
        </p:txBody>
      </p:sp>
    </p:spTree>
    <p:extLst>
      <p:ext uri="{BB962C8B-B14F-4D97-AF65-F5344CB8AC3E}">
        <p14:creationId xmlns:p14="http://schemas.microsoft.com/office/powerpoint/2010/main" val="1592652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Effects of Frustration</a:t>
            </a:r>
          </a:p>
        </p:txBody>
      </p:sp>
      <p:sp>
        <p:nvSpPr>
          <p:cNvPr id="3" name="Content Placeholder 2"/>
          <p:cNvSpPr>
            <a:spLocks noGrp="1"/>
          </p:cNvSpPr>
          <p:nvPr>
            <p:ph idx="1"/>
          </p:nvPr>
        </p:nvSpPr>
        <p:spPr>
          <a:xfrm>
            <a:off x="3869268" y="1271238"/>
            <a:ext cx="2286205" cy="4713509"/>
          </a:xfrm>
          <a:solidFill>
            <a:schemeClr val="accent3">
              <a:lumMod val="20000"/>
              <a:lumOff val="80000"/>
            </a:schemeClr>
          </a:solidFill>
        </p:spPr>
        <p:txBody>
          <a:bodyPr>
            <a:normAutofit/>
          </a:bodyPr>
          <a:lstStyle/>
          <a:p>
            <a:pPr marL="0" indent="0">
              <a:buNone/>
            </a:pPr>
            <a:r>
              <a:rPr lang="en-GB" sz="2400" u="sng" dirty="0"/>
              <a:t>COMMON LAW</a:t>
            </a:r>
          </a:p>
          <a:p>
            <a:r>
              <a:rPr lang="en-GB" sz="2400" dirty="0"/>
              <a:t>Expenditure under a contract that has become frustrated could not be recovered.</a:t>
            </a:r>
          </a:p>
          <a:p>
            <a:r>
              <a:rPr lang="en-GB" sz="2400" i="1" dirty="0">
                <a:solidFill>
                  <a:srgbClr val="7030A0"/>
                </a:solidFill>
              </a:rPr>
              <a:t>Appleby v Myers [1867]</a:t>
            </a:r>
          </a:p>
        </p:txBody>
      </p:sp>
      <p:sp>
        <p:nvSpPr>
          <p:cNvPr id="4" name="TextBox 3"/>
          <p:cNvSpPr txBox="1"/>
          <p:nvPr/>
        </p:nvSpPr>
        <p:spPr>
          <a:xfrm>
            <a:off x="6490010" y="1123837"/>
            <a:ext cx="4772722" cy="4062651"/>
          </a:xfrm>
          <a:prstGeom prst="rect">
            <a:avLst/>
          </a:prstGeom>
          <a:solidFill>
            <a:schemeClr val="accent5">
              <a:lumMod val="20000"/>
              <a:lumOff val="80000"/>
            </a:schemeClr>
          </a:solidFill>
        </p:spPr>
        <p:txBody>
          <a:bodyPr wrap="square" rtlCol="0">
            <a:spAutoFit/>
          </a:bodyPr>
          <a:lstStyle/>
          <a:p>
            <a:pPr algn="ctr"/>
            <a:r>
              <a:rPr lang="en-GB" sz="2000" b="1" dirty="0"/>
              <a:t>THE LAW REFORM (FRUSTRATED CONTRACTS) ACT [1943]</a:t>
            </a:r>
          </a:p>
          <a:p>
            <a:pPr algn="ctr"/>
            <a:endParaRPr lang="en-GB" sz="2000" dirty="0"/>
          </a:p>
          <a:p>
            <a:r>
              <a:rPr lang="en-GB" sz="2000" dirty="0"/>
              <a:t>S.1(2) </a:t>
            </a:r>
          </a:p>
          <a:p>
            <a:r>
              <a:rPr lang="en-GB" sz="2000" b="1" i="1" u="sng" dirty="0"/>
              <a:t>Payer rule: </a:t>
            </a:r>
            <a:r>
              <a:rPr lang="en-GB" sz="2000" dirty="0"/>
              <a:t>Money paid before the frustrating event is recoverable by the payer</a:t>
            </a:r>
          </a:p>
          <a:p>
            <a:endParaRPr lang="en-GB" sz="2000" dirty="0"/>
          </a:p>
          <a:p>
            <a:r>
              <a:rPr lang="en-GB" sz="2000" b="1" i="1" u="sng" dirty="0"/>
              <a:t>Payee rule: </a:t>
            </a:r>
            <a:r>
              <a:rPr lang="en-GB" sz="2000" dirty="0"/>
              <a:t>The payee  may be allowed, by the court to retain, or recover all or some of the money paid or owed to him under the contract if he has incurred expenses.</a:t>
            </a:r>
          </a:p>
          <a:p>
            <a:endParaRPr lang="en-GB" dirty="0"/>
          </a:p>
        </p:txBody>
      </p:sp>
    </p:spTree>
    <p:extLst>
      <p:ext uri="{BB962C8B-B14F-4D97-AF65-F5344CB8AC3E}">
        <p14:creationId xmlns:p14="http://schemas.microsoft.com/office/powerpoint/2010/main" val="4034028389"/>
      </p:ext>
    </p:extLst>
  </p:cSld>
  <p:clrMapOvr>
    <a:masterClrMapping/>
  </p:clrMapOvr>
  <mc:AlternateContent xmlns:mc="http://schemas.openxmlformats.org/markup-compatibility/2006" xmlns:p14="http://schemas.microsoft.com/office/powerpoint/2010/main">
    <mc:Choice Requires="p14">
      <p:transition spd="slow" p14:dur="2000" advTm="156440"/>
    </mc:Choice>
    <mc:Fallback xmlns="">
      <p:transition spd="slow" advTm="15644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7851" y="400046"/>
            <a:ext cx="9895951" cy="1033669"/>
          </a:xfrm>
        </p:spPr>
        <p:txBody>
          <a:bodyPr>
            <a:normAutofit/>
          </a:bodyPr>
          <a:lstStyle/>
          <a:p>
            <a:r>
              <a:rPr lang="en-GB" sz="4000" dirty="0">
                <a:solidFill>
                  <a:srgbClr val="0070C0"/>
                </a:solidFill>
              </a:rPr>
              <a:t>Self assessment questions</a:t>
            </a:r>
          </a:p>
        </p:txBody>
      </p:sp>
      <p:sp>
        <p:nvSpPr>
          <p:cNvPr id="3" name="Content Placeholder 2"/>
          <p:cNvSpPr>
            <a:spLocks noGrp="1"/>
          </p:cNvSpPr>
          <p:nvPr>
            <p:ph idx="1"/>
          </p:nvPr>
        </p:nvSpPr>
        <p:spPr>
          <a:xfrm>
            <a:off x="1371599" y="1622744"/>
            <a:ext cx="9724031" cy="4546561"/>
          </a:xfrm>
          <a:solidFill>
            <a:schemeClr val="bg1"/>
          </a:solidFill>
        </p:spPr>
        <p:txBody>
          <a:bodyPr anchor="ctr">
            <a:normAutofit fontScale="92500" lnSpcReduction="10000"/>
          </a:bodyPr>
          <a:lstStyle/>
          <a:p>
            <a:pPr marL="0" indent="0">
              <a:buNone/>
            </a:pPr>
            <a:endParaRPr lang="en-GB" sz="3200" dirty="0">
              <a:solidFill>
                <a:srgbClr val="0070C0"/>
              </a:solidFill>
            </a:endParaRPr>
          </a:p>
          <a:p>
            <a:pPr marL="0" indent="0">
              <a:buNone/>
            </a:pPr>
            <a:r>
              <a:rPr lang="en-GB" sz="3200" dirty="0">
                <a:solidFill>
                  <a:srgbClr val="0070C0"/>
                </a:solidFill>
              </a:rPr>
              <a:t>1. Identify two situations when the entire performance/contract rule is not followed.</a:t>
            </a:r>
          </a:p>
          <a:p>
            <a:pPr marL="457200" indent="-457200">
              <a:buAutoNum type="arabicPeriod" startAt="2"/>
            </a:pPr>
            <a:r>
              <a:rPr lang="en-GB" sz="3200" dirty="0">
                <a:solidFill>
                  <a:srgbClr val="0070C0"/>
                </a:solidFill>
              </a:rPr>
              <a:t>What is the meaning of the phrase “accord and satisfaction”?</a:t>
            </a:r>
          </a:p>
          <a:p>
            <a:pPr marL="457200" indent="-457200">
              <a:buAutoNum type="arabicPeriod" startAt="2"/>
            </a:pPr>
            <a:r>
              <a:rPr lang="en-GB" sz="3200" dirty="0">
                <a:solidFill>
                  <a:srgbClr val="0070C0"/>
                </a:solidFill>
              </a:rPr>
              <a:t>How did the courts distinguish between </a:t>
            </a:r>
            <a:r>
              <a:rPr lang="en-GB" sz="3200" i="1" dirty="0">
                <a:solidFill>
                  <a:srgbClr val="0070C0"/>
                </a:solidFill>
              </a:rPr>
              <a:t>Krell v Henry [1903] </a:t>
            </a:r>
            <a:r>
              <a:rPr lang="en-GB" sz="3200" dirty="0">
                <a:solidFill>
                  <a:srgbClr val="0070C0"/>
                </a:solidFill>
              </a:rPr>
              <a:t>and </a:t>
            </a:r>
            <a:r>
              <a:rPr lang="en-GB" sz="3200" i="1" dirty="0">
                <a:solidFill>
                  <a:srgbClr val="0070C0"/>
                </a:solidFill>
              </a:rPr>
              <a:t>Herne Bay Steamboat Co v Hutton [1903]?</a:t>
            </a:r>
          </a:p>
          <a:p>
            <a:pPr marL="457200" indent="-457200">
              <a:buAutoNum type="arabicPeriod" startAt="2"/>
            </a:pPr>
            <a:r>
              <a:rPr lang="en-GB" sz="3200" dirty="0">
                <a:solidFill>
                  <a:srgbClr val="0070C0"/>
                </a:solidFill>
              </a:rPr>
              <a:t>What are the main difference between the common law and statutory rules governing the consequences of frustration?</a:t>
            </a:r>
          </a:p>
        </p:txBody>
      </p:sp>
    </p:spTree>
    <p:extLst>
      <p:ext uri="{BB962C8B-B14F-4D97-AF65-F5344CB8AC3E}">
        <p14:creationId xmlns:p14="http://schemas.microsoft.com/office/powerpoint/2010/main" val="94380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lumbing">
            <a:extLst>
              <a:ext uri="{FF2B5EF4-FFF2-40B4-BE49-F238E27FC236}">
                <a16:creationId xmlns:a16="http://schemas.microsoft.com/office/drawing/2014/main" id="{EA69DD06-8EE1-4425-A0CB-5629395C34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0771" y="1667375"/>
            <a:ext cx="3778286" cy="35138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8202634-BF66-42D1-9816-CEA41EB2182B}"/>
              </a:ext>
            </a:extLst>
          </p:cNvPr>
          <p:cNvSpPr>
            <a:spLocks noGrp="1"/>
          </p:cNvSpPr>
          <p:nvPr>
            <p:ph idx="1"/>
          </p:nvPr>
        </p:nvSpPr>
        <p:spPr>
          <a:xfrm>
            <a:off x="5264728" y="1011027"/>
            <a:ext cx="6638026" cy="4835945"/>
          </a:xfrm>
        </p:spPr>
        <p:txBody>
          <a:bodyPr anchor="t">
            <a:normAutofit fontScale="92500" lnSpcReduction="10000"/>
          </a:bodyPr>
          <a:lstStyle/>
          <a:p>
            <a:pPr marL="0" indent="0">
              <a:buNone/>
            </a:pPr>
            <a:r>
              <a:rPr lang="en-GB" sz="1800" dirty="0"/>
              <a:t>A landlord wanted to upgrade one of his rental properties. He entered into a contract with a bathroom fitter to remove the old bathroom fittings and to replace them with new sanitary ware. The contract price was £8,000. The landlord paid the builder £500 in advance and agreed to pay the balance on completion. The work was finished but the shower tray leaks (as it was not sealed properly) and so the shower cannot be used. The landlord is refusing to pay the balance of the contract price. </a:t>
            </a:r>
          </a:p>
          <a:p>
            <a:pPr marL="0" indent="0">
              <a:buNone/>
            </a:pPr>
            <a:r>
              <a:rPr lang="en-GB" sz="1800" b="1" dirty="0"/>
              <a:t>If the builder sued for breach of contract, which of the following would be the most likely outcome?</a:t>
            </a:r>
          </a:p>
          <a:p>
            <a:pPr marL="0" indent="0">
              <a:buNone/>
            </a:pPr>
            <a:r>
              <a:rPr lang="en-GB" sz="1800" b="1" dirty="0"/>
              <a:t>A The builder would be awarded £7500</a:t>
            </a:r>
          </a:p>
          <a:p>
            <a:pPr marL="0" indent="0">
              <a:buNone/>
            </a:pPr>
            <a:r>
              <a:rPr lang="en-GB" sz="1800" b="1" dirty="0"/>
              <a:t>B The builder would keep £500 but not be entitled to anymore money</a:t>
            </a:r>
          </a:p>
          <a:p>
            <a:pPr marL="0" indent="0">
              <a:buNone/>
            </a:pPr>
            <a:r>
              <a:rPr lang="en-GB" sz="1800" b="1" dirty="0"/>
              <a:t>C The builder would be awarded £7,500 less the cost of properly sealing the shower tray</a:t>
            </a:r>
          </a:p>
          <a:p>
            <a:pPr marL="0" indent="0">
              <a:buNone/>
            </a:pPr>
            <a:r>
              <a:rPr lang="en-GB" sz="1800" b="1" dirty="0"/>
              <a:t>D The builder would have to forfeit £500 and not be entitled to any more money</a:t>
            </a:r>
          </a:p>
          <a:p>
            <a:pPr marL="0" indent="0">
              <a:buNone/>
            </a:pPr>
            <a:r>
              <a:rPr lang="en-GB" sz="1800" b="1" dirty="0"/>
              <a:t>E The builder would be awarded a reasonable sum in restitution for the work he had done</a:t>
            </a:r>
          </a:p>
        </p:txBody>
      </p:sp>
    </p:spTree>
    <p:extLst>
      <p:ext uri="{BB962C8B-B14F-4D97-AF65-F5344CB8AC3E}">
        <p14:creationId xmlns:p14="http://schemas.microsoft.com/office/powerpoint/2010/main" val="3640571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E322CA-C7F6-41BF-8E97-BBCAF6B826C2}"/>
              </a:ext>
            </a:extLst>
          </p:cNvPr>
          <p:cNvSpPr txBox="1"/>
          <p:nvPr/>
        </p:nvSpPr>
        <p:spPr>
          <a:xfrm>
            <a:off x="142875" y="542925"/>
            <a:ext cx="6724650" cy="5857441"/>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b="1" dirty="0"/>
              <a:t>A client owns a warehouse and agreed to let it on terms including the following: </a:t>
            </a:r>
          </a:p>
          <a:p>
            <a:pPr marL="0" indent="-228600">
              <a:lnSpc>
                <a:spcPct val="90000"/>
              </a:lnSpc>
              <a:spcAft>
                <a:spcPts val="600"/>
              </a:spcAft>
              <a:buFont typeface="Arial" panose="020B0604020202020204" pitchFamily="34" charset="0"/>
              <a:buChar char="•"/>
            </a:pPr>
            <a:r>
              <a:rPr lang="en-US" b="1" dirty="0"/>
              <a:t>RENT - £200 per month payable in advance on the first day of each month</a:t>
            </a:r>
          </a:p>
          <a:p>
            <a:pPr marL="0" indent="-228600">
              <a:lnSpc>
                <a:spcPct val="90000"/>
              </a:lnSpc>
              <a:spcAft>
                <a:spcPts val="600"/>
              </a:spcAft>
              <a:buFont typeface="Arial" panose="020B0604020202020204" pitchFamily="34" charset="0"/>
              <a:buChar char="•"/>
            </a:pPr>
            <a:r>
              <a:rPr lang="en-US" b="1" dirty="0"/>
              <a:t>TERM – One year from and including 1 March</a:t>
            </a:r>
          </a:p>
          <a:p>
            <a:pPr marL="0" indent="-228600">
              <a:lnSpc>
                <a:spcPct val="90000"/>
              </a:lnSpc>
              <a:spcAft>
                <a:spcPts val="600"/>
              </a:spcAft>
              <a:buFont typeface="Arial" panose="020B0604020202020204" pitchFamily="34" charset="0"/>
              <a:buChar char="•"/>
            </a:pPr>
            <a:r>
              <a:rPr lang="en-US" b="1" dirty="0"/>
              <a:t>ROOF – Landlord to repair the roof within first two weeks of the Term</a:t>
            </a:r>
          </a:p>
          <a:p>
            <a:pPr marL="0" indent="-228600">
              <a:lnSpc>
                <a:spcPct val="90000"/>
              </a:lnSpc>
              <a:spcAft>
                <a:spcPts val="600"/>
              </a:spcAft>
              <a:buFont typeface="Arial" panose="020B0604020202020204" pitchFamily="34" charset="0"/>
              <a:buChar char="•"/>
            </a:pPr>
            <a:r>
              <a:rPr lang="en-US" b="1" dirty="0"/>
              <a:t>The </a:t>
            </a:r>
            <a:r>
              <a:rPr lang="en-US" b="1" dirty="0" err="1"/>
              <a:t>tennant</a:t>
            </a:r>
            <a:r>
              <a:rPr lang="en-US" b="1" dirty="0"/>
              <a:t> paid the rent on 1</a:t>
            </a:r>
            <a:r>
              <a:rPr lang="en-US" b="1" baseline="30000" dirty="0"/>
              <a:t>st</a:t>
            </a:r>
            <a:r>
              <a:rPr lang="en-US" b="1" dirty="0"/>
              <a:t> March and the client carried out the repairs to the roof at a cost of £500. Then on 2</a:t>
            </a:r>
            <a:r>
              <a:rPr lang="en-US" b="1" baseline="30000" dirty="0"/>
              <a:t>nd</a:t>
            </a:r>
            <a:r>
              <a:rPr lang="en-US" b="1" dirty="0"/>
              <a:t> April the warehouse was completely destroyed by an accidental fire and will take at least 10 months to repair. The tenant had not paid the rent due on 1 April. </a:t>
            </a:r>
          </a:p>
          <a:p>
            <a:pPr marL="0" indent="-228600">
              <a:lnSpc>
                <a:spcPct val="90000"/>
              </a:lnSpc>
              <a:spcAft>
                <a:spcPts val="600"/>
              </a:spcAft>
              <a:buFont typeface="Arial" panose="020B0604020202020204" pitchFamily="34" charset="0"/>
              <a:buChar char="•"/>
            </a:pPr>
            <a:endParaRPr lang="en-US" b="1" dirty="0"/>
          </a:p>
          <a:p>
            <a:pPr marL="0" indent="-228600">
              <a:lnSpc>
                <a:spcPct val="90000"/>
              </a:lnSpc>
              <a:spcAft>
                <a:spcPts val="600"/>
              </a:spcAft>
              <a:buFont typeface="Arial" panose="020B0604020202020204" pitchFamily="34" charset="0"/>
              <a:buChar char="•"/>
            </a:pPr>
            <a:r>
              <a:rPr lang="en-US" u="sng" dirty="0"/>
              <a:t>Which of the following statements best describes the most likely legal position?</a:t>
            </a:r>
          </a:p>
          <a:p>
            <a:pPr marL="0" indent="-228600">
              <a:lnSpc>
                <a:spcPct val="90000"/>
              </a:lnSpc>
              <a:spcAft>
                <a:spcPts val="600"/>
              </a:spcAft>
              <a:buFont typeface="Arial" panose="020B0604020202020204" pitchFamily="34" charset="0"/>
              <a:buChar char="•"/>
            </a:pPr>
            <a:r>
              <a:rPr lang="en-US" dirty="0"/>
              <a:t>A: The tenant will be liable to pay the rent for the full term as a lease of land cannot be frustrated</a:t>
            </a:r>
          </a:p>
          <a:p>
            <a:pPr marL="0" indent="-228600">
              <a:lnSpc>
                <a:spcPct val="90000"/>
              </a:lnSpc>
              <a:spcAft>
                <a:spcPts val="600"/>
              </a:spcAft>
              <a:buFont typeface="Arial" panose="020B0604020202020204" pitchFamily="34" charset="0"/>
              <a:buChar char="•"/>
            </a:pPr>
            <a:r>
              <a:rPr lang="en-US" dirty="0"/>
              <a:t>B: The lease will come to an end as a matter of law but the tenant will be liable for beach of contract if he does not pay the rent that was due on 1 April. </a:t>
            </a:r>
          </a:p>
          <a:p>
            <a:pPr marL="0" indent="-228600">
              <a:lnSpc>
                <a:spcPct val="90000"/>
              </a:lnSpc>
              <a:spcAft>
                <a:spcPts val="600"/>
              </a:spcAft>
              <a:buFont typeface="Arial" panose="020B0604020202020204" pitchFamily="34" charset="0"/>
              <a:buChar char="•"/>
            </a:pPr>
            <a:r>
              <a:rPr lang="en-US" dirty="0"/>
              <a:t>C: If the client sues the tenant for non-payment of the rent, the tenant may claim that the contract is frustrated</a:t>
            </a:r>
          </a:p>
          <a:p>
            <a:pPr marL="0" indent="-228600">
              <a:lnSpc>
                <a:spcPct val="90000"/>
              </a:lnSpc>
              <a:spcAft>
                <a:spcPts val="600"/>
              </a:spcAft>
              <a:buFont typeface="Arial" panose="020B0604020202020204" pitchFamily="34" charset="0"/>
              <a:buChar char="•"/>
            </a:pPr>
            <a:r>
              <a:rPr lang="en-US" dirty="0"/>
              <a:t>D: If the contract is frustrated the tenant must be refunded £200 rent paid in March and the client will be entitled to £500 to cover the cost of repairing the roof</a:t>
            </a:r>
          </a:p>
          <a:p>
            <a:pPr marL="0" indent="-228600">
              <a:lnSpc>
                <a:spcPct val="90000"/>
              </a:lnSpc>
              <a:spcAft>
                <a:spcPts val="600"/>
              </a:spcAft>
              <a:buFont typeface="Arial" panose="020B0604020202020204" pitchFamily="34" charset="0"/>
              <a:buChar char="•"/>
            </a:pPr>
            <a:r>
              <a:rPr lang="en-US" dirty="0"/>
              <a:t>E: If the contract is frustrated then neither party will be in breach and they can elect to treat the contract as at an end. </a:t>
            </a:r>
          </a:p>
        </p:txBody>
      </p:sp>
      <p:pic>
        <p:nvPicPr>
          <p:cNvPr id="2050" name="Picture 2" descr="Image result for warehouse">
            <a:extLst>
              <a:ext uri="{FF2B5EF4-FFF2-40B4-BE49-F238E27FC236}">
                <a16:creationId xmlns:a16="http://schemas.microsoft.com/office/drawing/2014/main" id="{9B60627E-3D72-4E33-A699-39680868D0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2277198"/>
            <a:ext cx="4170530" cy="2335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6816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5F604-CA3C-42CE-A5AF-BEFB727F9616}"/>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TASK</a:t>
            </a:r>
          </a:p>
        </p:txBody>
      </p:sp>
      <p:sp>
        <p:nvSpPr>
          <p:cNvPr id="3" name="Content Placeholder 2">
            <a:extLst>
              <a:ext uri="{FF2B5EF4-FFF2-40B4-BE49-F238E27FC236}">
                <a16:creationId xmlns:a16="http://schemas.microsoft.com/office/drawing/2014/main" id="{D72CE718-BE26-4BF9-8099-338520305968}"/>
              </a:ext>
            </a:extLst>
          </p:cNvPr>
          <p:cNvSpPr>
            <a:spLocks noGrp="1"/>
          </p:cNvSpPr>
          <p:nvPr>
            <p:ph idx="1"/>
          </p:nvPr>
        </p:nvSpPr>
        <p:spPr>
          <a:xfrm>
            <a:off x="4357119" y="2349297"/>
            <a:ext cx="10005951" cy="1458258"/>
          </a:xfrm>
        </p:spPr>
        <p:txBody>
          <a:bodyPr vert="horz" lIns="91440" tIns="45720" rIns="91440" bIns="45720" rtlCol="0" anchor="ctr">
            <a:normAutofit/>
          </a:bodyPr>
          <a:lstStyle/>
          <a:p>
            <a:pPr marL="0" indent="0">
              <a:buNone/>
            </a:pPr>
            <a:r>
              <a:rPr lang="en-US" sz="2400" kern="1200" dirty="0">
                <a:solidFill>
                  <a:schemeClr val="tx1"/>
                </a:solidFill>
                <a:latin typeface="+mn-lt"/>
                <a:ea typeface="+mn-ea"/>
                <a:cs typeface="+mn-cs"/>
              </a:rPr>
              <a:t>KAYLEIGH PROBLEM QUESTION </a:t>
            </a:r>
          </a:p>
        </p:txBody>
      </p:sp>
    </p:spTree>
    <p:extLst>
      <p:ext uri="{BB962C8B-B14F-4D97-AF65-F5344CB8AC3E}">
        <p14:creationId xmlns:p14="http://schemas.microsoft.com/office/powerpoint/2010/main" val="55961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2330</Words>
  <Application>Microsoft Office PowerPoint</Application>
  <PresentationFormat>Widescreen</PresentationFormat>
  <Paragraphs>205</Paragraphs>
  <Slides>26</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Batang</vt:lpstr>
      <vt:lpstr>Arial</vt:lpstr>
      <vt:lpstr>Arial Rounded MT Bold</vt:lpstr>
      <vt:lpstr>Calibri</vt:lpstr>
      <vt:lpstr>Corbel</vt:lpstr>
      <vt:lpstr>Wingdings 2</vt:lpstr>
      <vt:lpstr>Frame</vt:lpstr>
      <vt:lpstr>THE DISCHARGE OF CONTRACTS</vt:lpstr>
      <vt:lpstr>LEARNING OBJECTIVES</vt:lpstr>
      <vt:lpstr>PowerPoint Presentation</vt:lpstr>
      <vt:lpstr>Contracts can be discharged by:</vt:lpstr>
      <vt:lpstr>1. PERFORMANCE</vt:lpstr>
      <vt:lpstr>PowerPoint Presentation</vt:lpstr>
      <vt:lpstr>EXCEPTIONS TO THE ENTIRE PERFORMANCE RULE</vt:lpstr>
      <vt:lpstr>Exceptions to the entire performance rule</vt:lpstr>
      <vt:lpstr>Exceptions to the entire performance rule</vt:lpstr>
      <vt:lpstr>6.  Time of performance</vt:lpstr>
      <vt:lpstr>2. BREACH OF CONTRACT  Glencore Energy UK Ltd v Transworld Oil Ltd [2010]</vt:lpstr>
      <vt:lpstr>BREACH OF CONTRACT: Repudiatory breach</vt:lpstr>
      <vt:lpstr>2. Discharge by breach</vt:lpstr>
      <vt:lpstr>3.AGREEMENT</vt:lpstr>
      <vt:lpstr>3. Agreement</vt:lpstr>
      <vt:lpstr>4. FRUSTRATION</vt:lpstr>
      <vt:lpstr>Frustrating events</vt:lpstr>
      <vt:lpstr>Non-frustrating events</vt:lpstr>
      <vt:lpstr>Non-frustrating events</vt:lpstr>
      <vt:lpstr>Pandemics and Frustration</vt:lpstr>
      <vt:lpstr>Force Majeure Clause</vt:lpstr>
      <vt:lpstr>Effects of Frustration</vt:lpstr>
      <vt:lpstr>Self assessment questions</vt:lpstr>
      <vt:lpstr>PowerPoint Presentation</vt:lpstr>
      <vt:lpstr>PowerPoint Presentation</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DISCHARGE OF CONTRACTS</dc:title>
  <dc:creator>Laura Knight</dc:creator>
  <cp:lastModifiedBy>Laura Knight</cp:lastModifiedBy>
  <cp:revision>26</cp:revision>
  <cp:lastPrinted>2018-03-22T17:24:04Z</cp:lastPrinted>
  <dcterms:created xsi:type="dcterms:W3CDTF">2018-03-19T10:50:46Z</dcterms:created>
  <dcterms:modified xsi:type="dcterms:W3CDTF">2025-03-17T12:18:34Z</dcterms:modified>
</cp:coreProperties>
</file>