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Lst>
  <p:sldSz cx="13716000" cy="19812000"/>
  <p:notesSz cx="6858000" cy="9144000"/>
  <p:defaultTextStyle>
    <a:defPPr>
      <a:defRPr lang="en-US"/>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29" d="100"/>
          <a:sy n="29" d="100"/>
        </p:scale>
        <p:origin x="263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bildan@yahoo.com" userId="e042fbb967c516c7" providerId="LiveId" clId="{682362ED-3720-427D-A607-9CBC53BCF856}"/>
    <pc:docChg chg="modSld">
      <pc:chgData name="d.bildan@yahoo.com" userId="e042fbb967c516c7" providerId="LiveId" clId="{682362ED-3720-427D-A607-9CBC53BCF856}" dt="2022-02-23T13:03:31.572" v="91" actId="20577"/>
      <pc:docMkLst>
        <pc:docMk/>
      </pc:docMkLst>
      <pc:sldChg chg="modSp mod">
        <pc:chgData name="d.bildan@yahoo.com" userId="e042fbb967c516c7" providerId="LiveId" clId="{682362ED-3720-427D-A607-9CBC53BCF856}" dt="2022-02-23T13:03:31.572" v="91" actId="20577"/>
        <pc:sldMkLst>
          <pc:docMk/>
          <pc:sldMk cId="1322532003" sldId="256"/>
        </pc:sldMkLst>
        <pc:spChg chg="mod">
          <ac:chgData name="d.bildan@yahoo.com" userId="e042fbb967c516c7" providerId="LiveId" clId="{682362ED-3720-427D-A607-9CBC53BCF856}" dt="2022-02-23T13:03:31.572" v="91" actId="20577"/>
          <ac:spMkLst>
            <pc:docMk/>
            <pc:sldMk cId="1322532003"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8700" y="3242382"/>
            <a:ext cx="11658600" cy="6897511"/>
          </a:xfrm>
        </p:spPr>
        <p:txBody>
          <a:bodyPr anchor="b"/>
          <a:lstStyle>
            <a:lvl1pPr algn="ctr">
              <a:defRPr sz="9000"/>
            </a:lvl1pPr>
          </a:lstStyle>
          <a:p>
            <a:r>
              <a:rPr lang="en-US"/>
              <a:t>Click to edit Master title style</a:t>
            </a:r>
            <a:endParaRPr lang="en-US" dirty="0"/>
          </a:p>
        </p:txBody>
      </p:sp>
      <p:sp>
        <p:nvSpPr>
          <p:cNvPr id="3" name="Subtitle 2"/>
          <p:cNvSpPr>
            <a:spLocks noGrp="1"/>
          </p:cNvSpPr>
          <p:nvPr>
            <p:ph type="subTitle" idx="1"/>
          </p:nvPr>
        </p:nvSpPr>
        <p:spPr>
          <a:xfrm>
            <a:off x="1714500" y="10405888"/>
            <a:ext cx="10287000" cy="4783312"/>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6A1741-D19F-48FC-AC27-CA0AA17357DF}" type="datetimeFigureOut">
              <a:rPr lang="en-US" smtClean="0"/>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469932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A1741-D19F-48FC-AC27-CA0AA17357DF}" type="datetimeFigureOut">
              <a:rPr lang="en-US" smtClean="0"/>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3926432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35832" y="4939248"/>
            <a:ext cx="11830050" cy="8241240"/>
          </a:xfrm>
        </p:spPr>
        <p:txBody>
          <a:bodyPr anchor="b"/>
          <a:lstStyle>
            <a:lvl1pPr>
              <a:defRPr sz="9000"/>
            </a:lvl1pPr>
          </a:lstStyle>
          <a:p>
            <a:r>
              <a:rPr lang="en-US"/>
              <a:t>Click to edit Master title style</a:t>
            </a:r>
            <a:endParaRPr lang="en-US" dirty="0"/>
          </a:p>
        </p:txBody>
      </p:sp>
      <p:sp>
        <p:nvSpPr>
          <p:cNvPr id="3" name="Text Placeholder 2"/>
          <p:cNvSpPr>
            <a:spLocks noGrp="1"/>
          </p:cNvSpPr>
          <p:nvPr>
            <p:ph type="body" idx="1"/>
          </p:nvPr>
        </p:nvSpPr>
        <p:spPr>
          <a:xfrm>
            <a:off x="935832" y="13258453"/>
            <a:ext cx="11830050" cy="4333874"/>
          </a:xfrm>
        </p:spPr>
        <p:txBody>
          <a:bodyPr/>
          <a:lstStyle>
            <a:lvl1pPr marL="0" indent="0">
              <a:buNone/>
              <a:defRPr sz="3600">
                <a:solidFill>
                  <a:schemeClr val="tx1"/>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6A1741-D19F-48FC-AC27-CA0AA17357DF}" type="datetimeFigureOut">
              <a:rPr lang="en-US" smtClean="0"/>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2476221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2975" y="5274028"/>
            <a:ext cx="5829300" cy="125705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943725" y="5274028"/>
            <a:ext cx="5829300" cy="125705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6A1741-D19F-48FC-AC27-CA0AA17357DF}" type="datetimeFigureOut">
              <a:rPr lang="en-US" smtClean="0"/>
              <a:t>2/23/2022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2448374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4762" y="1054810"/>
            <a:ext cx="11830050" cy="3829404"/>
          </a:xfrm>
        </p:spPr>
        <p:txBody>
          <a:bodyPr/>
          <a:lstStyle/>
          <a:p>
            <a:r>
              <a:rPr lang="en-US"/>
              <a:t>Click to edit Master title style</a:t>
            </a:r>
            <a:endParaRPr lang="en-US" dirty="0"/>
          </a:p>
        </p:txBody>
      </p:sp>
      <p:sp>
        <p:nvSpPr>
          <p:cNvPr id="3" name="Text Placeholder 2"/>
          <p:cNvSpPr>
            <a:spLocks noGrp="1"/>
          </p:cNvSpPr>
          <p:nvPr>
            <p:ph type="body" idx="1"/>
          </p:nvPr>
        </p:nvSpPr>
        <p:spPr>
          <a:xfrm>
            <a:off x="944763" y="4856693"/>
            <a:ext cx="5802510" cy="2380190"/>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944763" y="7236884"/>
            <a:ext cx="5802510" cy="106443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943726" y="4856693"/>
            <a:ext cx="5831087" cy="2380190"/>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6943726" y="7236884"/>
            <a:ext cx="5831087" cy="106443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6A1741-D19F-48FC-AC27-CA0AA17357DF}" type="datetimeFigureOut">
              <a:rPr lang="en-US" smtClean="0"/>
              <a:t>2/23/2022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3023139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6A1741-D19F-48FC-AC27-CA0AA17357DF}" type="datetimeFigureOut">
              <a:rPr lang="en-US" smtClean="0"/>
              <a:t>2/23/2022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3732338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6A1741-D19F-48FC-AC27-CA0AA17357DF}" type="datetimeFigureOut">
              <a:rPr lang="en-US" smtClean="0"/>
              <a:t>2/23/2022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2525398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4762" y="1320800"/>
            <a:ext cx="4423767" cy="4622800"/>
          </a:xfrm>
        </p:spPr>
        <p:txBody>
          <a:bodyPr anchor="b"/>
          <a:lstStyle>
            <a:lvl1pPr>
              <a:defRPr sz="4800"/>
            </a:lvl1pPr>
          </a:lstStyle>
          <a:p>
            <a:r>
              <a:rPr lang="en-US"/>
              <a:t>Click to edit Master title style</a:t>
            </a:r>
            <a:endParaRPr lang="en-US" dirty="0"/>
          </a:p>
        </p:txBody>
      </p:sp>
      <p:sp>
        <p:nvSpPr>
          <p:cNvPr id="3" name="Content Placeholder 2"/>
          <p:cNvSpPr>
            <a:spLocks noGrp="1"/>
          </p:cNvSpPr>
          <p:nvPr>
            <p:ph idx="1"/>
          </p:nvPr>
        </p:nvSpPr>
        <p:spPr>
          <a:xfrm>
            <a:off x="5831087" y="2852566"/>
            <a:ext cx="6943725" cy="14079361"/>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44762" y="5943600"/>
            <a:ext cx="4423767" cy="11011254"/>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086A1741-D19F-48FC-AC27-CA0AA17357DF}" type="datetimeFigureOut">
              <a:rPr lang="en-US" smtClean="0"/>
              <a:t>2/23/2022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2174120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4762" y="1320800"/>
            <a:ext cx="4423767" cy="4622800"/>
          </a:xfrm>
        </p:spPr>
        <p:txBody>
          <a:bodyPr anchor="b"/>
          <a:lstStyle>
            <a:lvl1pPr>
              <a:defRPr sz="4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831087" y="2852566"/>
            <a:ext cx="6943725" cy="14079361"/>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944762" y="5943600"/>
            <a:ext cx="4423767" cy="11011254"/>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086A1741-D19F-48FC-AC27-CA0AA17357DF}" type="datetimeFigureOut">
              <a:rPr lang="en-US" smtClean="0"/>
              <a:t>2/23/2022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2317189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A1741-D19F-48FC-AC27-CA0AA17357DF}" type="datetimeFigureOut">
              <a:rPr lang="en-US" smtClean="0"/>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934297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15513" y="1054806"/>
            <a:ext cx="2957513" cy="1678975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42976" y="1054806"/>
            <a:ext cx="8701088" cy="167897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A1741-D19F-48FC-AC27-CA0AA17357DF}" type="datetimeFigureOut">
              <a:rPr lang="en-US" smtClean="0"/>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1877812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42975" y="1054810"/>
            <a:ext cx="11830050" cy="382940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42975" y="5274028"/>
            <a:ext cx="11830050" cy="125705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42975" y="18362793"/>
            <a:ext cx="3086100" cy="1054806"/>
          </a:xfrm>
          <a:prstGeom prst="rect">
            <a:avLst/>
          </a:prstGeom>
        </p:spPr>
        <p:txBody>
          <a:bodyPr vert="horz" lIns="91440" tIns="45720" rIns="91440" bIns="45720" rtlCol="0" anchor="ctr"/>
          <a:lstStyle>
            <a:lvl1pPr algn="l">
              <a:defRPr sz="1800">
                <a:solidFill>
                  <a:schemeClr val="tx1">
                    <a:tint val="75000"/>
                  </a:schemeClr>
                </a:solidFill>
              </a:defRPr>
            </a:lvl1pPr>
          </a:lstStyle>
          <a:p>
            <a:fld id="{086A1741-D19F-48FC-AC27-CA0AA17357DF}" type="datetimeFigureOut">
              <a:rPr lang="en-US" smtClean="0"/>
              <a:t>2/23/2022</a:t>
            </a:fld>
            <a:endParaRPr lang="en-US"/>
          </a:p>
        </p:txBody>
      </p:sp>
      <p:sp>
        <p:nvSpPr>
          <p:cNvPr id="5" name="Footer Placeholder 4"/>
          <p:cNvSpPr>
            <a:spLocks noGrp="1"/>
          </p:cNvSpPr>
          <p:nvPr>
            <p:ph type="ftr" sz="quarter" idx="3"/>
          </p:nvPr>
        </p:nvSpPr>
        <p:spPr>
          <a:xfrm>
            <a:off x="4543425" y="18362793"/>
            <a:ext cx="4629150" cy="1054806"/>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686925" y="18362793"/>
            <a:ext cx="3086100" cy="1054806"/>
          </a:xfrm>
          <a:prstGeom prst="rect">
            <a:avLst/>
          </a:prstGeom>
        </p:spPr>
        <p:txBody>
          <a:bodyPr vert="horz" lIns="91440" tIns="45720" rIns="91440" bIns="45720" rtlCol="0" anchor="ctr"/>
          <a:lstStyle>
            <a:lvl1pPr algn="r">
              <a:defRPr sz="1800">
                <a:solidFill>
                  <a:schemeClr val="tx1">
                    <a:tint val="75000"/>
                  </a:schemeClr>
                </a:solidFill>
              </a:defRPr>
            </a:lvl1pPr>
          </a:lstStyle>
          <a:p>
            <a:fld id="{53154348-FB41-4BB4-91C4-74E041112CF8}" type="slidenum">
              <a:rPr lang="en-US" smtClean="0"/>
              <a:t>‹#›</a:t>
            </a:fld>
            <a:endParaRPr lang="en-US"/>
          </a:p>
        </p:txBody>
      </p:sp>
    </p:spTree>
    <p:extLst>
      <p:ext uri="{BB962C8B-B14F-4D97-AF65-F5344CB8AC3E}">
        <p14:creationId xmlns:p14="http://schemas.microsoft.com/office/powerpoint/2010/main" val="29888903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goodfood.com/howto/guide/top-10-foods-try-wales" TargetMode="External"/><Relationship Id="rId2" Type="http://schemas.openxmlformats.org/officeDocument/2006/relationships/hyperlink" Target="https://www.gov.uk/guidance/working-safely-during-covid-19/hotels-and-guest-accommod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l="-94000" r="-94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11500" b="1" dirty="0">
                <a:solidFill>
                  <a:schemeClr val="bg1"/>
                </a:solidFill>
              </a:rPr>
              <a:t>Food and Beverage Operations</a:t>
            </a:r>
          </a:p>
        </p:txBody>
      </p:sp>
      <p:sp>
        <p:nvSpPr>
          <p:cNvPr id="3" name="Subtitle 2"/>
          <p:cNvSpPr>
            <a:spLocks noGrp="1"/>
          </p:cNvSpPr>
          <p:nvPr>
            <p:ph type="subTitle" idx="1"/>
          </p:nvPr>
        </p:nvSpPr>
        <p:spPr/>
        <p:txBody>
          <a:bodyPr/>
          <a:lstStyle/>
          <a:p>
            <a:r>
              <a:rPr lang="en-US" b="1" dirty="0">
                <a:solidFill>
                  <a:schemeClr val="bg1"/>
                </a:solidFill>
              </a:rPr>
              <a:t>Student Name: </a:t>
            </a:r>
            <a:r>
              <a:rPr lang="en-US" b="1" dirty="0" err="1">
                <a:solidFill>
                  <a:schemeClr val="bg1"/>
                </a:solidFill>
              </a:rPr>
              <a:t>Denisa</a:t>
            </a:r>
            <a:r>
              <a:rPr lang="en-US" b="1" dirty="0">
                <a:solidFill>
                  <a:schemeClr val="bg1"/>
                </a:solidFill>
              </a:rPr>
              <a:t> </a:t>
            </a:r>
            <a:r>
              <a:rPr lang="en-US" b="1" dirty="0" err="1">
                <a:solidFill>
                  <a:schemeClr val="bg1"/>
                </a:solidFill>
              </a:rPr>
              <a:t>Bildan</a:t>
            </a:r>
            <a:endParaRPr lang="en-US" b="1" dirty="0">
              <a:solidFill>
                <a:schemeClr val="bg1"/>
              </a:solidFill>
            </a:endParaRPr>
          </a:p>
          <a:p>
            <a:r>
              <a:rPr lang="en-US" b="1" dirty="0">
                <a:solidFill>
                  <a:schemeClr val="bg1"/>
                </a:solidFill>
              </a:rPr>
              <a:t>Student Number: 1913826</a:t>
            </a:r>
          </a:p>
          <a:p>
            <a:r>
              <a:rPr lang="en-US" b="1" dirty="0">
                <a:solidFill>
                  <a:schemeClr val="bg1"/>
                </a:solidFill>
              </a:rPr>
              <a:t>Lecturer: Laurence Blake</a:t>
            </a:r>
          </a:p>
        </p:txBody>
      </p:sp>
    </p:spTree>
    <p:extLst>
      <p:ext uri="{BB962C8B-B14F-4D97-AF65-F5344CB8AC3E}">
        <p14:creationId xmlns:p14="http://schemas.microsoft.com/office/powerpoint/2010/main" val="1322532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34258" y="0"/>
            <a:ext cx="11830050" cy="3829404"/>
          </a:xfrm>
        </p:spPr>
        <p:txBody>
          <a:bodyPr>
            <a:normAutofit/>
          </a:bodyPr>
          <a:lstStyle/>
          <a:p>
            <a:pPr algn="r"/>
            <a:r>
              <a:rPr lang="en-US" sz="16600" dirty="0">
                <a:solidFill>
                  <a:schemeClr val="bg1"/>
                </a:solidFill>
                <a:latin typeface="Old English Text MT" panose="03040902040508030806" pitchFamily="66" charset="0"/>
              </a:rPr>
              <a:t>H</a:t>
            </a:r>
            <a:r>
              <a:rPr lang="en-US" sz="7200" dirty="0">
                <a:solidFill>
                  <a:schemeClr val="bg1"/>
                </a:solidFill>
                <a:latin typeface="Old English Text MT" panose="03040902040508030806" pitchFamily="66" charset="0"/>
              </a:rPr>
              <a:t>otel </a:t>
            </a:r>
            <a:r>
              <a:rPr lang="en-US" sz="13800" dirty="0">
                <a:solidFill>
                  <a:schemeClr val="bg1"/>
                </a:solidFill>
                <a:latin typeface="Old English Text MT" panose="03040902040508030806" pitchFamily="66" charset="0"/>
              </a:rPr>
              <a:t>T</a:t>
            </a:r>
            <a:r>
              <a:rPr lang="en-US" sz="7200" dirty="0">
                <a:solidFill>
                  <a:schemeClr val="bg1"/>
                </a:solidFill>
                <a:latin typeface="Old English Text MT" panose="03040902040508030806" pitchFamily="66" charset="0"/>
              </a:rPr>
              <a:t>rinity</a:t>
            </a:r>
          </a:p>
        </p:txBody>
      </p:sp>
      <p:sp>
        <p:nvSpPr>
          <p:cNvPr id="3" name="Content Placeholder 2"/>
          <p:cNvSpPr>
            <a:spLocks noGrp="1"/>
          </p:cNvSpPr>
          <p:nvPr>
            <p:ph idx="1"/>
          </p:nvPr>
        </p:nvSpPr>
        <p:spPr>
          <a:xfrm>
            <a:off x="1920240" y="3352800"/>
            <a:ext cx="11444068" cy="15740050"/>
          </a:xfrm>
        </p:spPr>
        <p:txBody>
          <a:bodyPr numCol="2">
            <a:noAutofit/>
          </a:bodyPr>
          <a:lstStyle/>
          <a:p>
            <a:pPr marL="0" indent="0">
              <a:lnSpc>
                <a:spcPct val="100000"/>
              </a:lnSpc>
              <a:buNone/>
            </a:pPr>
            <a:r>
              <a:rPr lang="en-US" sz="2800" b="1" dirty="0">
                <a:solidFill>
                  <a:schemeClr val="bg1"/>
                </a:solidFill>
              </a:rPr>
              <a:t>Breakfast (06:00 am to 09:00 am)</a:t>
            </a:r>
          </a:p>
          <a:p>
            <a:pPr marL="0" indent="0">
              <a:lnSpc>
                <a:spcPct val="100000"/>
              </a:lnSpc>
              <a:buNone/>
            </a:pPr>
            <a:r>
              <a:rPr lang="en-US" sz="2300" b="1" i="1" dirty="0">
                <a:solidFill>
                  <a:schemeClr val="bg1"/>
                </a:solidFill>
              </a:rPr>
              <a:t>Vegan</a:t>
            </a:r>
            <a:endParaRPr lang="en-US" sz="2300" i="1" dirty="0">
              <a:solidFill>
                <a:schemeClr val="bg1"/>
              </a:solidFill>
            </a:endParaRPr>
          </a:p>
          <a:p>
            <a:pPr>
              <a:lnSpc>
                <a:spcPct val="100000"/>
              </a:lnSpc>
            </a:pPr>
            <a:r>
              <a:rPr lang="en-US" sz="2300" dirty="0">
                <a:solidFill>
                  <a:schemeClr val="bg1"/>
                </a:solidFill>
              </a:rPr>
              <a:t>Options for Freshly Prepared Soups (Sweet Corn) with Olive oil Croutons, Fresh Cornish Scallops, Caviar </a:t>
            </a:r>
            <a:r>
              <a:rPr lang="en-US" sz="2300" dirty="0" err="1">
                <a:solidFill>
                  <a:schemeClr val="bg1"/>
                </a:solidFill>
              </a:rPr>
              <a:t>Beurre</a:t>
            </a:r>
            <a:r>
              <a:rPr lang="en-US" sz="2300" dirty="0">
                <a:solidFill>
                  <a:schemeClr val="bg1"/>
                </a:solidFill>
              </a:rPr>
              <a:t> Blanc with Champagne (Bollinger Brut Special Cuvee) 												</a:t>
            </a:r>
            <a:r>
              <a:rPr lang="en-US" sz="2300" b="1" dirty="0">
                <a:solidFill>
                  <a:schemeClr val="accent4"/>
                </a:solidFill>
              </a:rPr>
              <a:t>£59.80</a:t>
            </a:r>
          </a:p>
          <a:p>
            <a:pPr marL="0" indent="0">
              <a:lnSpc>
                <a:spcPct val="100000"/>
              </a:lnSpc>
              <a:buNone/>
            </a:pPr>
            <a:r>
              <a:rPr lang="en-US" sz="2300" b="1" i="1" dirty="0">
                <a:solidFill>
                  <a:schemeClr val="bg1"/>
                </a:solidFill>
              </a:rPr>
              <a:t>Non-vegetarian</a:t>
            </a:r>
            <a:endParaRPr lang="en-US" sz="2300" i="1" dirty="0">
              <a:solidFill>
                <a:schemeClr val="bg1"/>
              </a:solidFill>
            </a:endParaRPr>
          </a:p>
          <a:p>
            <a:pPr>
              <a:lnSpc>
                <a:spcPct val="100000"/>
              </a:lnSpc>
            </a:pPr>
            <a:r>
              <a:rPr lang="en-US" sz="2300" dirty="0">
                <a:solidFill>
                  <a:schemeClr val="bg1"/>
                </a:solidFill>
              </a:rPr>
              <a:t>Fish Cake Crumbled and Air Fried with Melting Perl Wen Centre, Soft Gower free range of Hen’s Egg, asparagus with garlic Aioli and selected mushrooms with Wine (Blush Rosé) 										</a:t>
            </a:r>
            <a:r>
              <a:rPr lang="en-US" sz="2300" b="1" dirty="0">
                <a:solidFill>
                  <a:schemeClr val="accent4"/>
                </a:solidFill>
              </a:rPr>
              <a:t>£63.50</a:t>
            </a:r>
          </a:p>
          <a:p>
            <a:pPr marL="0" indent="0">
              <a:lnSpc>
                <a:spcPct val="100000"/>
              </a:lnSpc>
              <a:buNone/>
            </a:pPr>
            <a:r>
              <a:rPr lang="en-US" sz="2800" b="1" dirty="0">
                <a:solidFill>
                  <a:schemeClr val="bg1"/>
                </a:solidFill>
              </a:rPr>
              <a:t>Starters (10:00 am to 10:00 pm)</a:t>
            </a:r>
          </a:p>
          <a:p>
            <a:pPr>
              <a:lnSpc>
                <a:spcPct val="100000"/>
              </a:lnSpc>
            </a:pPr>
            <a:r>
              <a:rPr lang="en-US" sz="2300" dirty="0">
                <a:solidFill>
                  <a:schemeClr val="bg1"/>
                </a:solidFill>
              </a:rPr>
              <a:t>Parfait (Chicken Liver) with Orange Butter, Homemade Walnut Bread (Toasted) with Pear &amp; Date Chutney 									</a:t>
            </a:r>
            <a:r>
              <a:rPr lang="en-US" sz="2300" b="1" dirty="0">
                <a:solidFill>
                  <a:schemeClr val="accent4"/>
                </a:solidFill>
              </a:rPr>
              <a:t>£36.30</a:t>
            </a:r>
          </a:p>
          <a:p>
            <a:pPr>
              <a:lnSpc>
                <a:spcPct val="100000"/>
              </a:lnSpc>
            </a:pPr>
            <a:r>
              <a:rPr lang="en-US" sz="2300" dirty="0">
                <a:solidFill>
                  <a:schemeClr val="bg1"/>
                </a:solidFill>
              </a:rPr>
              <a:t>Swansea Smoked/Grilled Salmon with Cucumber Salad, Crab, Prawn and Lemon Oil alongside Chilled Melon Salad 					</a:t>
            </a:r>
            <a:r>
              <a:rPr lang="en-US" sz="2300" b="1" dirty="0">
                <a:solidFill>
                  <a:schemeClr val="accent4"/>
                </a:solidFill>
              </a:rPr>
              <a:t>£39.40</a:t>
            </a:r>
          </a:p>
          <a:p>
            <a:pPr marL="0" indent="0">
              <a:lnSpc>
                <a:spcPct val="100000"/>
              </a:lnSpc>
              <a:buNone/>
            </a:pPr>
            <a:r>
              <a:rPr lang="en-US" sz="2800" b="1" dirty="0">
                <a:solidFill>
                  <a:schemeClr val="bg1"/>
                </a:solidFill>
              </a:rPr>
              <a:t>Main Course (12:00 pm to 12:00 am)</a:t>
            </a:r>
          </a:p>
          <a:p>
            <a:pPr>
              <a:lnSpc>
                <a:spcPct val="100000"/>
              </a:lnSpc>
            </a:pPr>
            <a:r>
              <a:rPr lang="en-US" sz="2300" dirty="0">
                <a:solidFill>
                  <a:schemeClr val="bg1"/>
                </a:solidFill>
              </a:rPr>
              <a:t>28 Days aged Sirloin Steak (Grilled) Served Pink with Hanson's hand-cut Rosemary and Garlic Chips, Onion Rings (Tempura), Rarebit Glazed Mushroom (Welsh), Vine Tomato, with </a:t>
            </a:r>
            <a:r>
              <a:rPr lang="en-US" sz="2300" dirty="0" err="1">
                <a:solidFill>
                  <a:schemeClr val="bg1"/>
                </a:solidFill>
              </a:rPr>
              <a:t>Bearnaise</a:t>
            </a:r>
            <a:r>
              <a:rPr lang="en-US" sz="2300" dirty="0">
                <a:solidFill>
                  <a:schemeClr val="bg1"/>
                </a:solidFill>
              </a:rPr>
              <a:t> or au </a:t>
            </a:r>
            <a:r>
              <a:rPr lang="en-US" sz="2300" dirty="0" err="1">
                <a:solidFill>
                  <a:schemeClr val="bg1"/>
                </a:solidFill>
              </a:rPr>
              <a:t>Poivre</a:t>
            </a:r>
            <a:r>
              <a:rPr lang="en-US" sz="2300" dirty="0">
                <a:solidFill>
                  <a:schemeClr val="bg1"/>
                </a:solidFill>
              </a:rPr>
              <a:t> Sauce 								</a:t>
            </a:r>
            <a:r>
              <a:rPr lang="en-US" sz="2300" b="1" dirty="0">
                <a:solidFill>
                  <a:schemeClr val="accent4"/>
                </a:solidFill>
              </a:rPr>
              <a:t>£66.50</a:t>
            </a:r>
          </a:p>
          <a:p>
            <a:pPr>
              <a:lnSpc>
                <a:spcPct val="100000"/>
              </a:lnSpc>
            </a:pPr>
            <a:r>
              <a:rPr lang="en-US" sz="2300" dirty="0">
                <a:solidFill>
                  <a:schemeClr val="bg1"/>
                </a:solidFill>
              </a:rPr>
              <a:t>Fresh Bacon Jalapeño Corn Chowder/ Grilled Cream Corn with Sweet Corn White Sauce Pasta, Buttered </a:t>
            </a:r>
            <a:r>
              <a:rPr lang="en-US" sz="2300" dirty="0" err="1">
                <a:solidFill>
                  <a:schemeClr val="bg1"/>
                </a:solidFill>
              </a:rPr>
              <a:t>Caramelised</a:t>
            </a:r>
            <a:r>
              <a:rPr lang="en-US" sz="2300" dirty="0">
                <a:solidFill>
                  <a:schemeClr val="bg1"/>
                </a:solidFill>
              </a:rPr>
              <a:t> Potatoes and Grilled Tomatoes alongside Pickle and Cucumber Salad 										</a:t>
            </a:r>
            <a:r>
              <a:rPr lang="en-US" sz="2300" b="1" dirty="0">
                <a:solidFill>
                  <a:schemeClr val="accent4"/>
                </a:solidFill>
              </a:rPr>
              <a:t>£68.20</a:t>
            </a:r>
          </a:p>
          <a:p>
            <a:pPr marL="0" indent="0">
              <a:lnSpc>
                <a:spcPct val="100000"/>
              </a:lnSpc>
              <a:buNone/>
            </a:pPr>
            <a:r>
              <a:rPr lang="en-US" sz="2800" b="1" dirty="0">
                <a:solidFill>
                  <a:schemeClr val="bg1"/>
                </a:solidFill>
              </a:rPr>
              <a:t>Desserts (12:00 pm to 05:30 pm)</a:t>
            </a:r>
          </a:p>
          <a:p>
            <a:pPr marL="0" indent="0">
              <a:lnSpc>
                <a:spcPct val="100000"/>
              </a:lnSpc>
              <a:buNone/>
            </a:pPr>
            <a:r>
              <a:rPr lang="en-US" sz="2300" b="1" i="1" dirty="0">
                <a:solidFill>
                  <a:schemeClr val="bg1"/>
                </a:solidFill>
              </a:rPr>
              <a:t>Vegan</a:t>
            </a:r>
            <a:endParaRPr lang="en-US" sz="2300" i="1" dirty="0">
              <a:solidFill>
                <a:schemeClr val="bg1"/>
              </a:solidFill>
            </a:endParaRPr>
          </a:p>
          <a:p>
            <a:pPr>
              <a:lnSpc>
                <a:spcPct val="100000"/>
              </a:lnSpc>
            </a:pPr>
            <a:r>
              <a:rPr lang="en-US" sz="2300" dirty="0" err="1">
                <a:solidFill>
                  <a:schemeClr val="bg1"/>
                </a:solidFill>
              </a:rPr>
              <a:t>Biscoff</a:t>
            </a:r>
            <a:r>
              <a:rPr lang="en-US" sz="2300" dirty="0">
                <a:solidFill>
                  <a:schemeClr val="bg1"/>
                </a:solidFill>
              </a:rPr>
              <a:t> Crumble and </a:t>
            </a:r>
            <a:r>
              <a:rPr lang="en-US" sz="2300" dirty="0" err="1">
                <a:solidFill>
                  <a:schemeClr val="bg1"/>
                </a:solidFill>
              </a:rPr>
              <a:t>Caramelised</a:t>
            </a:r>
            <a:r>
              <a:rPr lang="en-US" sz="2300" dirty="0">
                <a:solidFill>
                  <a:schemeClr val="bg1"/>
                </a:solidFill>
              </a:rPr>
              <a:t> Apple with </a:t>
            </a:r>
            <a:r>
              <a:rPr lang="en-US" sz="2300" dirty="0" err="1">
                <a:solidFill>
                  <a:schemeClr val="bg1"/>
                </a:solidFill>
              </a:rPr>
              <a:t>Judes</a:t>
            </a:r>
            <a:r>
              <a:rPr lang="en-US" sz="2300" dirty="0">
                <a:solidFill>
                  <a:schemeClr val="bg1"/>
                </a:solidFill>
              </a:rPr>
              <a:t> Vegan Vanilla Bean Ice cream Churros, Chocolate Orange Sauce with a selection of Sorbets 			</a:t>
            </a:r>
            <a:r>
              <a:rPr lang="en-US" sz="2300" b="1" dirty="0">
                <a:solidFill>
                  <a:schemeClr val="accent4"/>
                </a:solidFill>
              </a:rPr>
              <a:t>£19.80</a:t>
            </a:r>
          </a:p>
          <a:p>
            <a:pPr marL="0" indent="0">
              <a:lnSpc>
                <a:spcPct val="100000"/>
              </a:lnSpc>
              <a:buNone/>
            </a:pPr>
            <a:r>
              <a:rPr lang="en-US" sz="2300" b="1" i="1" dirty="0">
                <a:solidFill>
                  <a:schemeClr val="bg1"/>
                </a:solidFill>
              </a:rPr>
              <a:t>Non-vegetarian</a:t>
            </a:r>
            <a:endParaRPr lang="en-US" sz="2300" i="1" dirty="0">
              <a:solidFill>
                <a:schemeClr val="bg1"/>
              </a:solidFill>
            </a:endParaRPr>
          </a:p>
          <a:p>
            <a:pPr>
              <a:lnSpc>
                <a:spcPct val="100000"/>
              </a:lnSpc>
            </a:pPr>
            <a:r>
              <a:rPr lang="en-US" sz="2300" dirty="0" err="1">
                <a:solidFill>
                  <a:schemeClr val="bg1"/>
                </a:solidFill>
              </a:rPr>
              <a:t>Flavours</a:t>
            </a:r>
            <a:r>
              <a:rPr lang="en-US" sz="2300" dirty="0">
                <a:solidFill>
                  <a:schemeClr val="bg1"/>
                </a:solidFill>
              </a:rPr>
              <a:t> of Ice cream with </a:t>
            </a:r>
            <a:r>
              <a:rPr lang="en-US" sz="2300" dirty="0" err="1">
                <a:solidFill>
                  <a:schemeClr val="bg1"/>
                </a:solidFill>
              </a:rPr>
              <a:t>Rasberry</a:t>
            </a:r>
            <a:r>
              <a:rPr lang="en-US" sz="2300" dirty="0">
                <a:solidFill>
                  <a:schemeClr val="bg1"/>
                </a:solidFill>
              </a:rPr>
              <a:t> of Chocolate sauce, chocolate Brownie, with Waffles and Toffee Sauce 									</a:t>
            </a:r>
            <a:r>
              <a:rPr lang="en-US" sz="2300" b="1" dirty="0">
                <a:solidFill>
                  <a:schemeClr val="accent4"/>
                </a:solidFill>
              </a:rPr>
              <a:t>£20.50</a:t>
            </a:r>
          </a:p>
          <a:p>
            <a:pPr marL="0" indent="0">
              <a:lnSpc>
                <a:spcPct val="100000"/>
              </a:lnSpc>
              <a:buNone/>
            </a:pPr>
            <a:r>
              <a:rPr lang="en-US" sz="2800" b="1" dirty="0">
                <a:solidFill>
                  <a:schemeClr val="bg1"/>
                </a:solidFill>
              </a:rPr>
              <a:t>Special Dishes (12:00 pm to 10:00 pm)</a:t>
            </a:r>
          </a:p>
          <a:p>
            <a:pPr>
              <a:lnSpc>
                <a:spcPct val="100000"/>
              </a:lnSpc>
            </a:pPr>
            <a:r>
              <a:rPr lang="en-US" sz="2300" dirty="0">
                <a:solidFill>
                  <a:schemeClr val="bg1"/>
                </a:solidFill>
              </a:rPr>
              <a:t>Aged Premium Cut Sirloin with Aged Fillet, Hanson’s Hand Cut Chips, Horseradish, </a:t>
            </a:r>
            <a:r>
              <a:rPr lang="en-US" sz="2300" dirty="0" err="1">
                <a:solidFill>
                  <a:schemeClr val="bg1"/>
                </a:solidFill>
              </a:rPr>
              <a:t>Pursley</a:t>
            </a:r>
            <a:r>
              <a:rPr lang="en-US" sz="2300" dirty="0">
                <a:solidFill>
                  <a:schemeClr val="bg1"/>
                </a:solidFill>
              </a:rPr>
              <a:t> Butter Tempura with Rarebit Glazed Mushroom, Served with </a:t>
            </a:r>
            <a:r>
              <a:rPr lang="en-US" sz="2300" dirty="0" err="1">
                <a:solidFill>
                  <a:schemeClr val="bg1"/>
                </a:solidFill>
              </a:rPr>
              <a:t>Schönburger</a:t>
            </a:r>
            <a:r>
              <a:rPr lang="en-US" sz="2300" dirty="0">
                <a:solidFill>
                  <a:schemeClr val="bg1"/>
                </a:solidFill>
              </a:rPr>
              <a:t> (Wine) 											</a:t>
            </a:r>
            <a:r>
              <a:rPr lang="en-US" sz="2300" b="1" dirty="0">
                <a:solidFill>
                  <a:schemeClr val="accent4"/>
                </a:solidFill>
              </a:rPr>
              <a:t>£81.50</a:t>
            </a:r>
          </a:p>
          <a:p>
            <a:pPr>
              <a:lnSpc>
                <a:spcPct val="100000"/>
              </a:lnSpc>
            </a:pPr>
            <a:r>
              <a:rPr lang="en-US" sz="2300" dirty="0">
                <a:solidFill>
                  <a:schemeClr val="bg1"/>
                </a:solidFill>
              </a:rPr>
              <a:t>Wales Lamb with Buttered Potato and Hollandaise Sauce, Roast Cutlet, Shepard Pie, </a:t>
            </a:r>
            <a:r>
              <a:rPr lang="en-US" sz="2300" dirty="0" err="1">
                <a:solidFill>
                  <a:schemeClr val="bg1"/>
                </a:solidFill>
              </a:rPr>
              <a:t>Naverin</a:t>
            </a:r>
            <a:r>
              <a:rPr lang="en-US" sz="2300" dirty="0">
                <a:solidFill>
                  <a:schemeClr val="bg1"/>
                </a:solidFill>
              </a:rPr>
              <a:t> with Vegetables (</a:t>
            </a:r>
            <a:r>
              <a:rPr lang="en-US" sz="2300" dirty="0" err="1">
                <a:solidFill>
                  <a:schemeClr val="bg1"/>
                </a:solidFill>
              </a:rPr>
              <a:t>Raddish</a:t>
            </a:r>
            <a:r>
              <a:rPr lang="en-US" sz="2300" dirty="0">
                <a:solidFill>
                  <a:schemeClr val="bg1"/>
                </a:solidFill>
              </a:rPr>
              <a:t>, Potato, Tomato, Carrot) alongside Müller-Thurgau (1998) 										</a:t>
            </a:r>
            <a:r>
              <a:rPr lang="en-US" sz="2300" b="1" dirty="0">
                <a:solidFill>
                  <a:schemeClr val="accent4"/>
                </a:solidFill>
              </a:rPr>
              <a:t>£96.90</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1440" y="971550"/>
            <a:ext cx="2381250" cy="2381250"/>
          </a:xfrm>
          <a:prstGeom prst="rect">
            <a:avLst/>
          </a:prstGeom>
        </p:spPr>
      </p:pic>
    </p:spTree>
    <p:extLst>
      <p:ext uri="{BB962C8B-B14F-4D97-AF65-F5344CB8AC3E}">
        <p14:creationId xmlns:p14="http://schemas.microsoft.com/office/powerpoint/2010/main" val="4066457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l="-111000" r="-40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26720" y="640080"/>
            <a:ext cx="12862560" cy="18562320"/>
          </a:xfrm>
        </p:spPr>
        <p:txBody>
          <a:bodyPr>
            <a:normAutofit/>
          </a:bodyPr>
          <a:lstStyle/>
          <a:p>
            <a:pPr marL="0" indent="0">
              <a:lnSpc>
                <a:spcPct val="100000"/>
              </a:lnSpc>
              <a:buNone/>
            </a:pPr>
            <a:r>
              <a:rPr lang="en-US" sz="4000" b="1" dirty="0">
                <a:solidFill>
                  <a:schemeClr val="bg1"/>
                </a:solidFill>
              </a:rPr>
              <a:t>Beverages (Hard/Soft) (2:00 pm to 10:00 pm)</a:t>
            </a:r>
          </a:p>
          <a:p>
            <a:pPr marL="0" indent="0">
              <a:lnSpc>
                <a:spcPct val="100000"/>
              </a:lnSpc>
              <a:buNone/>
            </a:pPr>
            <a:r>
              <a:rPr lang="en-US" sz="3600" b="1" i="1" dirty="0">
                <a:solidFill>
                  <a:schemeClr val="bg1"/>
                </a:solidFill>
              </a:rPr>
              <a:t>Pale Ale and IPA</a:t>
            </a:r>
            <a:r>
              <a:rPr lang="en-US" sz="3600" b="1" dirty="0">
                <a:solidFill>
                  <a:schemeClr val="bg1"/>
                </a:solidFill>
              </a:rPr>
              <a:t>					 </a:t>
            </a:r>
            <a:r>
              <a:rPr lang="en-US" sz="3600" b="1" dirty="0">
                <a:solidFill>
                  <a:schemeClr val="accent2">
                    <a:lumMod val="60000"/>
                    <a:lumOff val="40000"/>
                  </a:schemeClr>
                </a:solidFill>
              </a:rPr>
              <a:t>£12.35</a:t>
            </a:r>
            <a:r>
              <a:rPr lang="en-US" sz="3600" b="1" dirty="0">
                <a:solidFill>
                  <a:schemeClr val="bg1"/>
                </a:solidFill>
              </a:rPr>
              <a:t> </a:t>
            </a:r>
            <a:endParaRPr lang="en-US" sz="3600" dirty="0">
              <a:solidFill>
                <a:schemeClr val="bg1"/>
              </a:solidFill>
            </a:endParaRPr>
          </a:p>
          <a:p>
            <a:pPr>
              <a:lnSpc>
                <a:spcPct val="100000"/>
              </a:lnSpc>
            </a:pPr>
            <a:r>
              <a:rPr lang="en-US" sz="2800" dirty="0">
                <a:solidFill>
                  <a:schemeClr val="bg1"/>
                </a:solidFill>
              </a:rPr>
              <a:t>Primarily brewed in London and Burton and proposed for the colonial market. The preservatives are imposed to increase the duration of the beer. Spicy, Peppery, Juicy Citrus, Hop Character and Malty Fruit.</a:t>
            </a:r>
          </a:p>
          <a:p>
            <a:pPr marL="0" indent="0">
              <a:lnSpc>
                <a:spcPct val="100000"/>
              </a:lnSpc>
              <a:buNone/>
            </a:pPr>
            <a:r>
              <a:rPr lang="en-US" sz="3600" b="1" i="1" dirty="0">
                <a:solidFill>
                  <a:schemeClr val="bg1"/>
                </a:solidFill>
              </a:rPr>
              <a:t>MILD 	</a:t>
            </a:r>
            <a:r>
              <a:rPr lang="en-US" sz="3600" b="1" dirty="0">
                <a:solidFill>
                  <a:schemeClr val="bg1"/>
                </a:solidFill>
              </a:rPr>
              <a:t>						</a:t>
            </a:r>
            <a:r>
              <a:rPr lang="en-US" sz="3600" b="1" dirty="0">
                <a:solidFill>
                  <a:schemeClr val="accent2">
                    <a:lumMod val="60000"/>
                    <a:lumOff val="40000"/>
                  </a:schemeClr>
                </a:solidFill>
              </a:rPr>
              <a:t>£13.40</a:t>
            </a:r>
            <a:endParaRPr lang="en-US" sz="3600" dirty="0">
              <a:solidFill>
                <a:schemeClr val="accent2">
                  <a:lumMod val="60000"/>
                  <a:lumOff val="40000"/>
                </a:schemeClr>
              </a:solidFill>
            </a:endParaRPr>
          </a:p>
          <a:p>
            <a:pPr>
              <a:lnSpc>
                <a:spcPct val="100000"/>
              </a:lnSpc>
            </a:pPr>
            <a:r>
              <a:rPr lang="en-US" sz="2800" dirty="0">
                <a:solidFill>
                  <a:schemeClr val="bg1"/>
                </a:solidFill>
              </a:rPr>
              <a:t>Usually Dark Brown in </a:t>
            </a:r>
            <a:r>
              <a:rPr lang="en-US" sz="2800" dirty="0" err="1">
                <a:solidFill>
                  <a:schemeClr val="bg1"/>
                </a:solidFill>
              </a:rPr>
              <a:t>colour</a:t>
            </a:r>
            <a:r>
              <a:rPr lang="en-US" sz="2800" dirty="0">
                <a:solidFill>
                  <a:schemeClr val="bg1"/>
                </a:solidFill>
              </a:rPr>
              <a:t> and Well-roasted Malts or Barley with Bitter Taste</a:t>
            </a:r>
          </a:p>
          <a:p>
            <a:pPr marL="0" indent="0">
              <a:lnSpc>
                <a:spcPct val="100000"/>
              </a:lnSpc>
              <a:buNone/>
            </a:pPr>
            <a:r>
              <a:rPr lang="en-US" sz="3600" b="1" i="1" dirty="0">
                <a:solidFill>
                  <a:schemeClr val="bg1"/>
                </a:solidFill>
              </a:rPr>
              <a:t>Golden Ale </a:t>
            </a:r>
            <a:r>
              <a:rPr lang="en-US" sz="3600" b="1" dirty="0">
                <a:solidFill>
                  <a:schemeClr val="bg1"/>
                </a:solidFill>
              </a:rPr>
              <a:t>						</a:t>
            </a:r>
            <a:r>
              <a:rPr lang="en-US" sz="3600" b="1" dirty="0">
                <a:solidFill>
                  <a:schemeClr val="accent2">
                    <a:lumMod val="60000"/>
                    <a:lumOff val="40000"/>
                  </a:schemeClr>
                </a:solidFill>
              </a:rPr>
              <a:t>£15.20</a:t>
            </a:r>
            <a:endParaRPr lang="en-US" sz="3600" dirty="0">
              <a:solidFill>
                <a:schemeClr val="accent2">
                  <a:lumMod val="60000"/>
                  <a:lumOff val="40000"/>
                </a:schemeClr>
              </a:solidFill>
            </a:endParaRPr>
          </a:p>
          <a:p>
            <a:pPr>
              <a:lnSpc>
                <a:spcPct val="100000"/>
              </a:lnSpc>
            </a:pPr>
            <a:r>
              <a:rPr lang="en-US" sz="2800" dirty="0">
                <a:solidFill>
                  <a:schemeClr val="bg1"/>
                </a:solidFill>
              </a:rPr>
              <a:t>Vanilla Peppery Hops Citrus, Newer Style of Pale Well-hoped and Quenching Beer Developed in the 1980s</a:t>
            </a:r>
          </a:p>
          <a:p>
            <a:pPr marL="0" indent="0">
              <a:lnSpc>
                <a:spcPct val="100000"/>
              </a:lnSpc>
              <a:buNone/>
            </a:pPr>
            <a:r>
              <a:rPr lang="en-US" sz="3600" b="1" i="1" dirty="0">
                <a:solidFill>
                  <a:schemeClr val="bg1"/>
                </a:solidFill>
              </a:rPr>
              <a:t>Porter and Stout </a:t>
            </a:r>
            <a:r>
              <a:rPr lang="en-US" sz="3600" b="1" dirty="0">
                <a:solidFill>
                  <a:schemeClr val="bg1"/>
                </a:solidFill>
              </a:rPr>
              <a:t>					</a:t>
            </a:r>
            <a:r>
              <a:rPr lang="en-US" sz="3600" b="1" dirty="0">
                <a:solidFill>
                  <a:schemeClr val="accent2">
                    <a:lumMod val="60000"/>
                    <a:lumOff val="40000"/>
                  </a:schemeClr>
                </a:solidFill>
              </a:rPr>
              <a:t>£15.80</a:t>
            </a:r>
            <a:endParaRPr lang="en-US" sz="3600" dirty="0">
              <a:solidFill>
                <a:schemeClr val="accent2">
                  <a:lumMod val="60000"/>
                  <a:lumOff val="40000"/>
                </a:schemeClr>
              </a:solidFill>
            </a:endParaRPr>
          </a:p>
          <a:p>
            <a:pPr>
              <a:lnSpc>
                <a:spcPct val="100000"/>
              </a:lnSpc>
            </a:pPr>
            <a:r>
              <a:rPr lang="en-US" sz="2800" dirty="0">
                <a:solidFill>
                  <a:schemeClr val="bg1"/>
                </a:solidFill>
              </a:rPr>
              <a:t>Dark and Roasted Malt Character strongest Version of Porter Wine Known as Stout Porter reduced over the Years to Simplify the Brew</a:t>
            </a:r>
          </a:p>
          <a:p>
            <a:pPr marL="0" indent="0">
              <a:lnSpc>
                <a:spcPct val="100000"/>
              </a:lnSpc>
              <a:buNone/>
            </a:pPr>
            <a:r>
              <a:rPr lang="en-US" sz="3600" b="1" i="1" dirty="0">
                <a:solidFill>
                  <a:schemeClr val="bg1"/>
                </a:solidFill>
              </a:rPr>
              <a:t>Bitter 	</a:t>
            </a:r>
            <a:r>
              <a:rPr lang="en-US" sz="3600" b="1" dirty="0">
                <a:solidFill>
                  <a:schemeClr val="bg1"/>
                </a:solidFill>
              </a:rPr>
              <a:t>						</a:t>
            </a:r>
            <a:r>
              <a:rPr lang="en-US" sz="3600" b="1" dirty="0">
                <a:solidFill>
                  <a:schemeClr val="accent2">
                    <a:lumMod val="60000"/>
                    <a:lumOff val="40000"/>
                  </a:schemeClr>
                </a:solidFill>
              </a:rPr>
              <a:t>£17.10</a:t>
            </a:r>
          </a:p>
          <a:p>
            <a:pPr>
              <a:lnSpc>
                <a:spcPct val="100000"/>
              </a:lnSpc>
            </a:pPr>
            <a:r>
              <a:rPr lang="en-US" sz="2800" dirty="0">
                <a:solidFill>
                  <a:schemeClr val="bg1"/>
                </a:solidFill>
              </a:rPr>
              <a:t>Bitters is the enhanced version of Pale Ale and the Spicy Peppery Grassy Hop Character reflects the deep Bronze to Copper </a:t>
            </a:r>
            <a:r>
              <a:rPr lang="en-US" sz="2800" dirty="0" err="1">
                <a:solidFill>
                  <a:schemeClr val="bg1"/>
                </a:solidFill>
              </a:rPr>
              <a:t>Colour</a:t>
            </a:r>
            <a:r>
              <a:rPr lang="en-US" sz="2800" dirty="0">
                <a:solidFill>
                  <a:schemeClr val="bg1"/>
                </a:solidFill>
              </a:rPr>
              <a:t>.</a:t>
            </a:r>
          </a:p>
          <a:p>
            <a:pPr marL="0" indent="0">
              <a:buNone/>
            </a:pPr>
            <a:endParaRPr lang="en-US" sz="2800" dirty="0">
              <a:solidFill>
                <a:schemeClr val="bg1"/>
              </a:solidFill>
            </a:endParaRPr>
          </a:p>
          <a:p>
            <a:pPr marL="0" indent="0">
              <a:buNone/>
            </a:pPr>
            <a:endParaRPr lang="en-US" sz="2800" dirty="0">
              <a:solidFill>
                <a:schemeClr val="bg1"/>
              </a:solidFill>
            </a:endParaRPr>
          </a:p>
          <a:p>
            <a:pPr marL="0" indent="0">
              <a:buNone/>
            </a:pPr>
            <a:endParaRPr lang="en-US" sz="2800" dirty="0">
              <a:solidFill>
                <a:schemeClr val="bg1"/>
              </a:solidFill>
            </a:endParaRPr>
          </a:p>
          <a:p>
            <a:pPr marL="0" indent="0">
              <a:buNone/>
            </a:pPr>
            <a:endParaRPr lang="en-US" sz="2800" dirty="0">
              <a:solidFill>
                <a:schemeClr val="bg1"/>
              </a:solidFill>
            </a:endParaRPr>
          </a:p>
          <a:p>
            <a:pPr marL="0" indent="0">
              <a:buNone/>
            </a:pPr>
            <a:endParaRPr lang="en-US" sz="2800" dirty="0">
              <a:solidFill>
                <a:schemeClr val="bg1"/>
              </a:solidFill>
            </a:endParaRPr>
          </a:p>
          <a:p>
            <a:pPr marL="0" indent="0">
              <a:buNone/>
            </a:pPr>
            <a:endParaRPr lang="en-US" sz="2800" dirty="0">
              <a:solidFill>
                <a:schemeClr val="bg1"/>
              </a:solidFill>
            </a:endParaRPr>
          </a:p>
          <a:p>
            <a:pPr marL="0" indent="0">
              <a:buNone/>
            </a:pPr>
            <a:endParaRPr lang="en-US" sz="2800" dirty="0">
              <a:solidFill>
                <a:schemeClr val="bg1"/>
              </a:solidFill>
            </a:endParaRPr>
          </a:p>
          <a:p>
            <a:pPr marL="0" indent="0">
              <a:buNone/>
            </a:pPr>
            <a:endParaRPr lang="en-US" sz="2800" dirty="0">
              <a:solidFill>
                <a:schemeClr val="bg1"/>
              </a:solidFill>
            </a:endParaRPr>
          </a:p>
          <a:p>
            <a:pPr marL="0" indent="0">
              <a:buNone/>
            </a:pPr>
            <a:endParaRPr lang="en-US" sz="2800" b="1" i="1" dirty="0">
              <a:solidFill>
                <a:schemeClr val="bg1"/>
              </a:solidFill>
            </a:endParaRPr>
          </a:p>
          <a:p>
            <a:pPr marL="0" indent="0">
              <a:buNone/>
            </a:pPr>
            <a:endParaRPr lang="en-US" sz="2800" b="1" i="1" dirty="0">
              <a:solidFill>
                <a:schemeClr val="bg1"/>
              </a:solidFill>
            </a:endParaRPr>
          </a:p>
          <a:p>
            <a:pPr marL="0" indent="0">
              <a:buNone/>
            </a:pPr>
            <a:endParaRPr lang="en-US" sz="2800" b="1" i="1" dirty="0">
              <a:solidFill>
                <a:schemeClr val="bg1"/>
              </a:solidFill>
            </a:endParaRPr>
          </a:p>
          <a:p>
            <a:pPr marL="0" indent="0">
              <a:buNone/>
            </a:pPr>
            <a:endParaRPr lang="en-US" sz="2800" b="1" i="1" dirty="0">
              <a:solidFill>
                <a:schemeClr val="bg1"/>
              </a:solidFill>
            </a:endParaRPr>
          </a:p>
          <a:p>
            <a:pPr marL="0" indent="0">
              <a:buNone/>
            </a:pPr>
            <a:r>
              <a:rPr lang="en-US" sz="2800" b="1" i="1" dirty="0">
                <a:solidFill>
                  <a:schemeClr val="bg1"/>
                </a:solidFill>
              </a:rPr>
              <a:t>We are in This Together</a:t>
            </a:r>
          </a:p>
          <a:p>
            <a:pPr marL="0" indent="0">
              <a:buNone/>
            </a:pPr>
            <a:r>
              <a:rPr lang="en-US" sz="2800" i="1" dirty="0">
                <a:solidFill>
                  <a:schemeClr val="bg1"/>
                </a:solidFill>
              </a:rPr>
              <a:t>Guests are requested to collect their food and staff from Outer Desk, the guests are requested to bring an RTPCR report with them for verifying their health conditions. The room service will be available in Compliance with all </a:t>
            </a:r>
            <a:r>
              <a:rPr lang="en-US" sz="2800" i="1" dirty="0" err="1">
                <a:solidFill>
                  <a:schemeClr val="bg1"/>
                </a:solidFill>
              </a:rPr>
              <a:t>CoVID</a:t>
            </a:r>
            <a:r>
              <a:rPr lang="en-US" sz="2800" i="1" dirty="0">
                <a:solidFill>
                  <a:schemeClr val="bg1"/>
                </a:solidFill>
              </a:rPr>
              <a:t> norms.</a:t>
            </a:r>
          </a:p>
        </p:txBody>
      </p:sp>
      <p:sp>
        <p:nvSpPr>
          <p:cNvPr id="4" name="TextBox 3"/>
          <p:cNvSpPr txBox="1"/>
          <p:nvPr/>
        </p:nvSpPr>
        <p:spPr>
          <a:xfrm>
            <a:off x="426720" y="10972800"/>
            <a:ext cx="12862560" cy="6370975"/>
          </a:xfrm>
          <a:prstGeom prst="rect">
            <a:avLst/>
          </a:prstGeom>
          <a:noFill/>
        </p:spPr>
        <p:txBody>
          <a:bodyPr wrap="square" numCol="2" rtlCol="0">
            <a:spAutoFit/>
          </a:bodyPr>
          <a:lstStyle/>
          <a:p>
            <a:r>
              <a:rPr lang="en-US" b="1" dirty="0">
                <a:solidFill>
                  <a:schemeClr val="bg1"/>
                </a:solidFill>
              </a:rPr>
              <a:t>Contact us</a:t>
            </a:r>
          </a:p>
          <a:p>
            <a:r>
              <a:rPr lang="en-US" b="1" dirty="0">
                <a:solidFill>
                  <a:schemeClr val="bg1"/>
                </a:solidFill>
              </a:rPr>
              <a:t>Email:</a:t>
            </a:r>
            <a:r>
              <a:rPr lang="en-US" dirty="0">
                <a:solidFill>
                  <a:schemeClr val="bg1"/>
                </a:solidFill>
              </a:rPr>
              <a:t> </a:t>
            </a:r>
            <a:r>
              <a:rPr lang="en-US" sz="2800" dirty="0">
                <a:solidFill>
                  <a:schemeClr val="bg1"/>
                </a:solidFill>
              </a:rPr>
              <a:t>hoteltrinittysouthwales@gmail.com</a:t>
            </a:r>
          </a:p>
          <a:p>
            <a:r>
              <a:rPr lang="en-US" b="1" dirty="0">
                <a:solidFill>
                  <a:schemeClr val="bg1"/>
                </a:solidFill>
              </a:rPr>
              <a:t>Phone No:</a:t>
            </a:r>
            <a:r>
              <a:rPr lang="en-US" dirty="0">
                <a:solidFill>
                  <a:schemeClr val="bg1"/>
                </a:solidFill>
              </a:rPr>
              <a:t> </a:t>
            </a:r>
            <a:r>
              <a:rPr lang="en-US" sz="2800" dirty="0">
                <a:solidFill>
                  <a:schemeClr val="bg1"/>
                </a:solidFill>
              </a:rPr>
              <a:t>034 5675 7781/ +44 79757 77615</a:t>
            </a:r>
          </a:p>
          <a:p>
            <a:r>
              <a:rPr lang="en-US" b="1" dirty="0">
                <a:solidFill>
                  <a:schemeClr val="bg1"/>
                </a:solidFill>
              </a:rPr>
              <a:t>Address: </a:t>
            </a:r>
            <a:r>
              <a:rPr lang="en-US" sz="2800" dirty="0">
                <a:solidFill>
                  <a:schemeClr val="bg1"/>
                </a:solidFill>
              </a:rPr>
              <a:t>Hotel Trinity Golden Crescent, </a:t>
            </a:r>
            <a:r>
              <a:rPr lang="en-US" sz="2800" dirty="0" err="1">
                <a:solidFill>
                  <a:schemeClr val="bg1"/>
                </a:solidFill>
              </a:rPr>
              <a:t>Oystermouth</a:t>
            </a:r>
            <a:r>
              <a:rPr lang="en-US" sz="2800" dirty="0">
                <a:solidFill>
                  <a:schemeClr val="bg1"/>
                </a:solidFill>
              </a:rPr>
              <a:t> Road, Swansea SA1 3TF, United Kingdom</a:t>
            </a:r>
          </a:p>
          <a:p>
            <a:endParaRPr lang="en-US" b="1" dirty="0">
              <a:solidFill>
                <a:schemeClr val="bg1"/>
              </a:solidFill>
            </a:endParaRPr>
          </a:p>
          <a:p>
            <a:endParaRPr lang="en-US" b="1" dirty="0">
              <a:solidFill>
                <a:schemeClr val="bg1"/>
              </a:solidFill>
            </a:endParaRPr>
          </a:p>
          <a:p>
            <a:endParaRPr lang="en-US" b="1" dirty="0">
              <a:solidFill>
                <a:schemeClr val="bg1"/>
              </a:solidFill>
            </a:endParaRPr>
          </a:p>
          <a:p>
            <a:endParaRPr lang="en-US" b="1" dirty="0">
              <a:solidFill>
                <a:schemeClr val="bg1"/>
              </a:solidFill>
            </a:endParaRPr>
          </a:p>
          <a:p>
            <a:r>
              <a:rPr lang="en-US" b="1" dirty="0">
                <a:solidFill>
                  <a:schemeClr val="bg1"/>
                </a:solidFill>
              </a:rPr>
              <a:t>Payment Setup</a:t>
            </a:r>
          </a:p>
          <a:p>
            <a:r>
              <a:rPr lang="en-US" dirty="0">
                <a:solidFill>
                  <a:schemeClr val="bg1"/>
                </a:solidFill>
              </a:rPr>
              <a:t>Guests can pay us in any available method such as </a:t>
            </a:r>
          </a:p>
          <a:p>
            <a:pPr marL="571500" indent="-571500" fontAlgn="base">
              <a:buFont typeface="Arial" panose="020B0604020202020204" pitchFamily="34" charset="0"/>
              <a:buChar char="•"/>
            </a:pPr>
            <a:r>
              <a:rPr lang="en-US" sz="2800" dirty="0">
                <a:solidFill>
                  <a:schemeClr val="bg1"/>
                </a:solidFill>
              </a:rPr>
              <a:t>Online banking</a:t>
            </a:r>
          </a:p>
          <a:p>
            <a:pPr marL="571500" indent="-571500" fontAlgn="base">
              <a:buFont typeface="Arial" panose="020B0604020202020204" pitchFamily="34" charset="0"/>
              <a:buChar char="•"/>
            </a:pPr>
            <a:r>
              <a:rPr lang="en-US" sz="2800" dirty="0">
                <a:solidFill>
                  <a:schemeClr val="bg1"/>
                </a:solidFill>
              </a:rPr>
              <a:t>UPI payment</a:t>
            </a:r>
          </a:p>
          <a:p>
            <a:pPr marL="571500" indent="-571500" fontAlgn="base">
              <a:buFont typeface="Arial" panose="020B0604020202020204" pitchFamily="34" charset="0"/>
              <a:buChar char="•"/>
            </a:pPr>
            <a:r>
              <a:rPr lang="en-US" sz="2800" dirty="0">
                <a:solidFill>
                  <a:schemeClr val="bg1"/>
                </a:solidFill>
              </a:rPr>
              <a:t>Visa, Credit Card Payment</a:t>
            </a:r>
          </a:p>
          <a:p>
            <a:pPr marL="571500" indent="-571500" fontAlgn="base">
              <a:buFont typeface="Arial" panose="020B0604020202020204" pitchFamily="34" charset="0"/>
              <a:buChar char="•"/>
            </a:pPr>
            <a:r>
              <a:rPr lang="en-US" sz="2800" dirty="0">
                <a:solidFill>
                  <a:schemeClr val="bg1"/>
                </a:solidFill>
              </a:rPr>
              <a:t>and Cash Payment</a:t>
            </a:r>
          </a:p>
          <a:p>
            <a:r>
              <a:rPr lang="en-US" dirty="0">
                <a:solidFill>
                  <a:schemeClr val="bg1"/>
                </a:solidFill>
              </a:rPr>
              <a:t>Hotel Trinity is open for every type of transaction.</a:t>
            </a:r>
          </a:p>
        </p:txBody>
      </p:sp>
    </p:spTree>
    <p:extLst>
      <p:ext uri="{BB962C8B-B14F-4D97-AF65-F5344CB8AC3E}">
        <p14:creationId xmlns:p14="http://schemas.microsoft.com/office/powerpoint/2010/main" val="1162034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35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br>
              <a:rPr lang="en-US" b="1" dirty="0"/>
            </a:br>
            <a:endParaRPr lang="en-US" dirty="0"/>
          </a:p>
        </p:txBody>
      </p:sp>
      <p:sp>
        <p:nvSpPr>
          <p:cNvPr id="3" name="Content Placeholder 2"/>
          <p:cNvSpPr>
            <a:spLocks noGrp="1"/>
          </p:cNvSpPr>
          <p:nvPr>
            <p:ph idx="1"/>
          </p:nvPr>
        </p:nvSpPr>
        <p:spPr/>
        <p:txBody>
          <a:bodyPr/>
          <a:lstStyle/>
          <a:p>
            <a:r>
              <a:rPr lang="en-US" dirty="0"/>
              <a:t>Gov.uk. (2021). </a:t>
            </a:r>
            <a:r>
              <a:rPr lang="en-US" i="1" dirty="0"/>
              <a:t>Hotels and guest accommodation - Working safely during coronavirus (COVID-19)</a:t>
            </a:r>
            <a:r>
              <a:rPr lang="en-US" dirty="0"/>
              <a:t> Available at: </a:t>
            </a:r>
            <a:r>
              <a:rPr lang="en-US" u="sng" dirty="0">
                <a:hlinkClick r:id="rId2"/>
              </a:rPr>
              <a:t>https://www.gov.uk/guidance/working-safely-during-covid-19/hotels-and-guest-accommodation</a:t>
            </a:r>
            <a:r>
              <a:rPr lang="en-US" dirty="0"/>
              <a:t> [Accessed: 22 Feb. 2022].</a:t>
            </a:r>
          </a:p>
          <a:p>
            <a:r>
              <a:rPr lang="en-US" dirty="0"/>
              <a:t>Ross, C. (2016). </a:t>
            </a:r>
            <a:r>
              <a:rPr lang="en-US" i="1" dirty="0"/>
              <a:t>Top 10 foods to try in Wales</a:t>
            </a:r>
            <a:r>
              <a:rPr lang="en-US" dirty="0"/>
              <a:t>. Available at: </a:t>
            </a:r>
            <a:r>
              <a:rPr lang="en-US" u="sng" dirty="0">
                <a:hlinkClick r:id="rId3"/>
              </a:rPr>
              <a:t>https://www.bbcgoodfood.com/howto/guide/top-10-foods-try-wales</a:t>
            </a:r>
            <a:r>
              <a:rPr lang="en-US" dirty="0"/>
              <a:t> [Accessed: 22 Feb. 2022].</a:t>
            </a:r>
          </a:p>
        </p:txBody>
      </p:sp>
    </p:spTree>
    <p:extLst>
      <p:ext uri="{BB962C8B-B14F-4D97-AF65-F5344CB8AC3E}">
        <p14:creationId xmlns:p14="http://schemas.microsoft.com/office/powerpoint/2010/main" val="35065424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81</TotalTime>
  <Words>819</Words>
  <Application>Microsoft Office PowerPoint</Application>
  <PresentationFormat>Custom</PresentationFormat>
  <Paragraphs>67</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Old English Text MT</vt:lpstr>
      <vt:lpstr>Office Theme</vt:lpstr>
      <vt:lpstr>Food and Beverage Operations</vt:lpstr>
      <vt:lpstr>Hotel Trinity</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and Beverage Operations</dc:title>
  <cp:lastModifiedBy>d.bildan@yahoo.com</cp:lastModifiedBy>
  <cp:revision>1</cp:revision>
  <dcterms:created xsi:type="dcterms:W3CDTF">2022-02-22T11:25:15Z</dcterms:created>
  <dcterms:modified xsi:type="dcterms:W3CDTF">2022-02-23T13:03:35Z</dcterms:modified>
</cp:coreProperties>
</file>