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6" r:id="rId2"/>
    <p:sldId id="257" r:id="rId3"/>
    <p:sldId id="258" r:id="rId4"/>
    <p:sldId id="259" r:id="rId5"/>
    <p:sldId id="260" r:id="rId6"/>
    <p:sldId id="261" r:id="rId7"/>
    <p:sldId id="262" r:id="rId8"/>
    <p:sldId id="263" r:id="rId9"/>
    <p:sldId id="264" r:id="rId10"/>
    <p:sldId id="265"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95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99389-4C97-EB42-3EA1-CC69372DC12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1B0F844-C00D-5AD2-7DFC-3F56B7C3CC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9234AF-6D31-6642-2F40-B1D3279C76AF}"/>
              </a:ext>
            </a:extLst>
          </p:cNvPr>
          <p:cNvSpPr>
            <a:spLocks noGrp="1"/>
          </p:cNvSpPr>
          <p:nvPr>
            <p:ph type="dt" sz="half" idx="10"/>
          </p:nvPr>
        </p:nvSpPr>
        <p:spPr/>
        <p:txBody>
          <a:bodyPr/>
          <a:lstStyle/>
          <a:p>
            <a:fld id="{DB6FEC49-42EA-4BFC-B552-90513EDE253C}" type="datetimeFigureOut">
              <a:rPr lang="en-US" smtClean="0"/>
              <a:t>02-Nov-22</a:t>
            </a:fld>
            <a:endParaRPr lang="en-US"/>
          </a:p>
        </p:txBody>
      </p:sp>
      <p:sp>
        <p:nvSpPr>
          <p:cNvPr id="5" name="Footer Placeholder 4">
            <a:extLst>
              <a:ext uri="{FF2B5EF4-FFF2-40B4-BE49-F238E27FC236}">
                <a16:creationId xmlns:a16="http://schemas.microsoft.com/office/drawing/2014/main" id="{E1113013-941C-7289-2405-D0EAE787E8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F8031F-5700-B6BC-B480-89569AE41577}"/>
              </a:ext>
            </a:extLst>
          </p:cNvPr>
          <p:cNvSpPr>
            <a:spLocks noGrp="1"/>
          </p:cNvSpPr>
          <p:nvPr>
            <p:ph type="sldNum" sz="quarter" idx="12"/>
          </p:nvPr>
        </p:nvSpPr>
        <p:spPr/>
        <p:txBody>
          <a:bodyPr/>
          <a:lstStyle/>
          <a:p>
            <a:fld id="{1F390A39-C561-44E9-846C-6E634546034C}" type="slidenum">
              <a:rPr lang="en-US" smtClean="0"/>
              <a:t>‹#›</a:t>
            </a:fld>
            <a:endParaRPr lang="en-US"/>
          </a:p>
        </p:txBody>
      </p:sp>
    </p:spTree>
    <p:extLst>
      <p:ext uri="{BB962C8B-B14F-4D97-AF65-F5344CB8AC3E}">
        <p14:creationId xmlns:p14="http://schemas.microsoft.com/office/powerpoint/2010/main" val="15990497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9836E-03CE-9545-70DC-B5CC6D98DBD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3D3D443-6A6C-F654-0DF6-688AAD130D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FBED4D-F035-4113-5135-FAF22A6821BB}"/>
              </a:ext>
            </a:extLst>
          </p:cNvPr>
          <p:cNvSpPr>
            <a:spLocks noGrp="1"/>
          </p:cNvSpPr>
          <p:nvPr>
            <p:ph type="dt" sz="half" idx="10"/>
          </p:nvPr>
        </p:nvSpPr>
        <p:spPr/>
        <p:txBody>
          <a:bodyPr/>
          <a:lstStyle/>
          <a:p>
            <a:fld id="{DB6FEC49-42EA-4BFC-B552-90513EDE253C}" type="datetimeFigureOut">
              <a:rPr lang="en-US" smtClean="0"/>
              <a:t>02-Nov-22</a:t>
            </a:fld>
            <a:endParaRPr lang="en-US"/>
          </a:p>
        </p:txBody>
      </p:sp>
      <p:sp>
        <p:nvSpPr>
          <p:cNvPr id="5" name="Footer Placeholder 4">
            <a:extLst>
              <a:ext uri="{FF2B5EF4-FFF2-40B4-BE49-F238E27FC236}">
                <a16:creationId xmlns:a16="http://schemas.microsoft.com/office/drawing/2014/main" id="{AECF9BAC-2B12-29FD-F6A1-54BD7886E0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A9F0F9-8579-3D09-5B34-CFB17C4A4F6E}"/>
              </a:ext>
            </a:extLst>
          </p:cNvPr>
          <p:cNvSpPr>
            <a:spLocks noGrp="1"/>
          </p:cNvSpPr>
          <p:nvPr>
            <p:ph type="sldNum" sz="quarter" idx="12"/>
          </p:nvPr>
        </p:nvSpPr>
        <p:spPr/>
        <p:txBody>
          <a:bodyPr/>
          <a:lstStyle/>
          <a:p>
            <a:fld id="{1F390A39-C561-44E9-846C-6E634546034C}" type="slidenum">
              <a:rPr lang="en-US" smtClean="0"/>
              <a:t>‹#›</a:t>
            </a:fld>
            <a:endParaRPr lang="en-US"/>
          </a:p>
        </p:txBody>
      </p:sp>
    </p:spTree>
    <p:extLst>
      <p:ext uri="{BB962C8B-B14F-4D97-AF65-F5344CB8AC3E}">
        <p14:creationId xmlns:p14="http://schemas.microsoft.com/office/powerpoint/2010/main" val="3396056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D8465-9AFF-91F4-06B9-56590E72B5F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9A1BB36-817B-DBA2-9B40-849ECA6213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F3B8A9-5CE7-4D49-AE05-56E432DE1B9F}"/>
              </a:ext>
            </a:extLst>
          </p:cNvPr>
          <p:cNvSpPr>
            <a:spLocks noGrp="1"/>
          </p:cNvSpPr>
          <p:nvPr>
            <p:ph type="dt" sz="half" idx="10"/>
          </p:nvPr>
        </p:nvSpPr>
        <p:spPr/>
        <p:txBody>
          <a:bodyPr/>
          <a:lstStyle/>
          <a:p>
            <a:fld id="{DB6FEC49-42EA-4BFC-B552-90513EDE253C}" type="datetimeFigureOut">
              <a:rPr lang="en-US" smtClean="0"/>
              <a:t>02-Nov-22</a:t>
            </a:fld>
            <a:endParaRPr lang="en-US"/>
          </a:p>
        </p:txBody>
      </p:sp>
      <p:sp>
        <p:nvSpPr>
          <p:cNvPr id="5" name="Footer Placeholder 4">
            <a:extLst>
              <a:ext uri="{FF2B5EF4-FFF2-40B4-BE49-F238E27FC236}">
                <a16:creationId xmlns:a16="http://schemas.microsoft.com/office/drawing/2014/main" id="{7E3D3792-C1A0-DC12-535E-AC8E96DF81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F1F501-7A3B-CC73-FB15-F12A3B875308}"/>
              </a:ext>
            </a:extLst>
          </p:cNvPr>
          <p:cNvSpPr>
            <a:spLocks noGrp="1"/>
          </p:cNvSpPr>
          <p:nvPr>
            <p:ph type="sldNum" sz="quarter" idx="12"/>
          </p:nvPr>
        </p:nvSpPr>
        <p:spPr/>
        <p:txBody>
          <a:bodyPr/>
          <a:lstStyle/>
          <a:p>
            <a:fld id="{1F390A39-C561-44E9-846C-6E634546034C}" type="slidenum">
              <a:rPr lang="en-US" smtClean="0"/>
              <a:t>‹#›</a:t>
            </a:fld>
            <a:endParaRPr lang="en-US"/>
          </a:p>
        </p:txBody>
      </p:sp>
    </p:spTree>
    <p:extLst>
      <p:ext uri="{BB962C8B-B14F-4D97-AF65-F5344CB8AC3E}">
        <p14:creationId xmlns:p14="http://schemas.microsoft.com/office/powerpoint/2010/main" val="418282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FA200-FAB3-A272-943E-DA8FE210800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6CF0057-4976-349C-F11D-D3BA261DB4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E9A71F3-6118-7E6E-B99E-6C0C5102DB4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6FEDEDC-FAAE-6626-0915-E457B8B7173F}"/>
              </a:ext>
            </a:extLst>
          </p:cNvPr>
          <p:cNvSpPr>
            <a:spLocks noGrp="1"/>
          </p:cNvSpPr>
          <p:nvPr>
            <p:ph type="dt" sz="half" idx="10"/>
          </p:nvPr>
        </p:nvSpPr>
        <p:spPr/>
        <p:txBody>
          <a:bodyPr/>
          <a:lstStyle/>
          <a:p>
            <a:fld id="{DB6FEC49-42EA-4BFC-B552-90513EDE253C}" type="datetimeFigureOut">
              <a:rPr lang="en-US" smtClean="0"/>
              <a:t>02-Nov-22</a:t>
            </a:fld>
            <a:endParaRPr lang="en-US"/>
          </a:p>
        </p:txBody>
      </p:sp>
      <p:sp>
        <p:nvSpPr>
          <p:cNvPr id="6" name="Footer Placeholder 5">
            <a:extLst>
              <a:ext uri="{FF2B5EF4-FFF2-40B4-BE49-F238E27FC236}">
                <a16:creationId xmlns:a16="http://schemas.microsoft.com/office/drawing/2014/main" id="{595E75E6-0B42-239E-BB88-F04B4E2C84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3CBBFEA-2BEF-C4D2-5D1D-1BAB638EAEAB}"/>
              </a:ext>
            </a:extLst>
          </p:cNvPr>
          <p:cNvSpPr>
            <a:spLocks noGrp="1"/>
          </p:cNvSpPr>
          <p:nvPr>
            <p:ph type="sldNum" sz="quarter" idx="12"/>
          </p:nvPr>
        </p:nvSpPr>
        <p:spPr/>
        <p:txBody>
          <a:bodyPr/>
          <a:lstStyle/>
          <a:p>
            <a:fld id="{1F390A39-C561-44E9-846C-6E634546034C}" type="slidenum">
              <a:rPr lang="en-US" smtClean="0"/>
              <a:t>‹#›</a:t>
            </a:fld>
            <a:endParaRPr lang="en-US"/>
          </a:p>
        </p:txBody>
      </p:sp>
    </p:spTree>
    <p:extLst>
      <p:ext uri="{BB962C8B-B14F-4D97-AF65-F5344CB8AC3E}">
        <p14:creationId xmlns:p14="http://schemas.microsoft.com/office/powerpoint/2010/main" val="1759014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AF81E-7B49-82B2-F55A-47446870B32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A4145C9-3059-C65F-ADAB-41D3401D47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E29CB7-E636-0F7F-56B9-1AEAA852773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170DE25-EEC7-DAE5-DAC9-AC0CE61E3D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51AD849-13E2-2C16-1327-E36E216CA25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1AB8B21-6CBE-35B5-AC52-1D72FA2F616A}"/>
              </a:ext>
            </a:extLst>
          </p:cNvPr>
          <p:cNvSpPr>
            <a:spLocks noGrp="1"/>
          </p:cNvSpPr>
          <p:nvPr>
            <p:ph type="dt" sz="half" idx="10"/>
          </p:nvPr>
        </p:nvSpPr>
        <p:spPr/>
        <p:txBody>
          <a:bodyPr/>
          <a:lstStyle/>
          <a:p>
            <a:fld id="{DB6FEC49-42EA-4BFC-B552-90513EDE253C}" type="datetimeFigureOut">
              <a:rPr lang="en-US" smtClean="0"/>
              <a:t>02-Nov-22</a:t>
            </a:fld>
            <a:endParaRPr lang="en-US"/>
          </a:p>
        </p:txBody>
      </p:sp>
      <p:sp>
        <p:nvSpPr>
          <p:cNvPr id="8" name="Footer Placeholder 7">
            <a:extLst>
              <a:ext uri="{FF2B5EF4-FFF2-40B4-BE49-F238E27FC236}">
                <a16:creationId xmlns:a16="http://schemas.microsoft.com/office/drawing/2014/main" id="{F9ED2CF5-D43C-8DBF-0444-A26B67B1203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7F33E92-FED7-5B8E-3FE1-5DE6227F6C61}"/>
              </a:ext>
            </a:extLst>
          </p:cNvPr>
          <p:cNvSpPr>
            <a:spLocks noGrp="1"/>
          </p:cNvSpPr>
          <p:nvPr>
            <p:ph type="sldNum" sz="quarter" idx="12"/>
          </p:nvPr>
        </p:nvSpPr>
        <p:spPr/>
        <p:txBody>
          <a:bodyPr/>
          <a:lstStyle/>
          <a:p>
            <a:fld id="{1F390A39-C561-44E9-846C-6E634546034C}" type="slidenum">
              <a:rPr lang="en-US" smtClean="0"/>
              <a:t>‹#›</a:t>
            </a:fld>
            <a:endParaRPr lang="en-US"/>
          </a:p>
        </p:txBody>
      </p:sp>
    </p:spTree>
    <p:extLst>
      <p:ext uri="{BB962C8B-B14F-4D97-AF65-F5344CB8AC3E}">
        <p14:creationId xmlns:p14="http://schemas.microsoft.com/office/powerpoint/2010/main" val="2952991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24E00-A219-D94A-E98E-BE333885E63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6031306-06FF-294F-3343-DA1BD08C19E3}"/>
              </a:ext>
            </a:extLst>
          </p:cNvPr>
          <p:cNvSpPr>
            <a:spLocks noGrp="1"/>
          </p:cNvSpPr>
          <p:nvPr>
            <p:ph type="dt" sz="half" idx="10"/>
          </p:nvPr>
        </p:nvSpPr>
        <p:spPr/>
        <p:txBody>
          <a:bodyPr/>
          <a:lstStyle/>
          <a:p>
            <a:fld id="{DB6FEC49-42EA-4BFC-B552-90513EDE253C}" type="datetimeFigureOut">
              <a:rPr lang="en-US" smtClean="0"/>
              <a:t>02-Nov-22</a:t>
            </a:fld>
            <a:endParaRPr lang="en-US"/>
          </a:p>
        </p:txBody>
      </p:sp>
      <p:sp>
        <p:nvSpPr>
          <p:cNvPr id="4" name="Footer Placeholder 3">
            <a:extLst>
              <a:ext uri="{FF2B5EF4-FFF2-40B4-BE49-F238E27FC236}">
                <a16:creationId xmlns:a16="http://schemas.microsoft.com/office/drawing/2014/main" id="{4E3C02E6-FA71-1D53-3406-714925A61E6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4DA76A8-DC38-B846-674A-0BA8FD367634}"/>
              </a:ext>
            </a:extLst>
          </p:cNvPr>
          <p:cNvSpPr>
            <a:spLocks noGrp="1"/>
          </p:cNvSpPr>
          <p:nvPr>
            <p:ph type="sldNum" sz="quarter" idx="12"/>
          </p:nvPr>
        </p:nvSpPr>
        <p:spPr/>
        <p:txBody>
          <a:bodyPr/>
          <a:lstStyle/>
          <a:p>
            <a:fld id="{1F390A39-C561-44E9-846C-6E634546034C}" type="slidenum">
              <a:rPr lang="en-US" smtClean="0"/>
              <a:t>‹#›</a:t>
            </a:fld>
            <a:endParaRPr lang="en-US"/>
          </a:p>
        </p:txBody>
      </p:sp>
    </p:spTree>
    <p:extLst>
      <p:ext uri="{BB962C8B-B14F-4D97-AF65-F5344CB8AC3E}">
        <p14:creationId xmlns:p14="http://schemas.microsoft.com/office/powerpoint/2010/main" val="790991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8CCFC8-864B-651B-41C2-5F0897954508}"/>
              </a:ext>
            </a:extLst>
          </p:cNvPr>
          <p:cNvSpPr>
            <a:spLocks noGrp="1"/>
          </p:cNvSpPr>
          <p:nvPr>
            <p:ph type="dt" sz="half" idx="10"/>
          </p:nvPr>
        </p:nvSpPr>
        <p:spPr/>
        <p:txBody>
          <a:bodyPr/>
          <a:lstStyle/>
          <a:p>
            <a:fld id="{DB6FEC49-42EA-4BFC-B552-90513EDE253C}" type="datetimeFigureOut">
              <a:rPr lang="en-US" smtClean="0"/>
              <a:t>02-Nov-22</a:t>
            </a:fld>
            <a:endParaRPr lang="en-US"/>
          </a:p>
        </p:txBody>
      </p:sp>
      <p:sp>
        <p:nvSpPr>
          <p:cNvPr id="3" name="Footer Placeholder 2">
            <a:extLst>
              <a:ext uri="{FF2B5EF4-FFF2-40B4-BE49-F238E27FC236}">
                <a16:creationId xmlns:a16="http://schemas.microsoft.com/office/drawing/2014/main" id="{3331267B-8EE1-340F-6139-684CB819898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DBCDE0F-7DE9-C1ED-8F9A-90B5ECFF006C}"/>
              </a:ext>
            </a:extLst>
          </p:cNvPr>
          <p:cNvSpPr>
            <a:spLocks noGrp="1"/>
          </p:cNvSpPr>
          <p:nvPr>
            <p:ph type="sldNum" sz="quarter" idx="12"/>
          </p:nvPr>
        </p:nvSpPr>
        <p:spPr/>
        <p:txBody>
          <a:bodyPr/>
          <a:lstStyle/>
          <a:p>
            <a:fld id="{1F390A39-C561-44E9-846C-6E634546034C}" type="slidenum">
              <a:rPr lang="en-US" smtClean="0"/>
              <a:t>‹#›</a:t>
            </a:fld>
            <a:endParaRPr lang="en-US"/>
          </a:p>
        </p:txBody>
      </p:sp>
    </p:spTree>
    <p:extLst>
      <p:ext uri="{BB962C8B-B14F-4D97-AF65-F5344CB8AC3E}">
        <p14:creationId xmlns:p14="http://schemas.microsoft.com/office/powerpoint/2010/main" val="2586218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1A029-1960-8B3A-4404-B3EB0B626C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ADE0B1-2188-BB38-A957-2337F24539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B72D636-3330-7C46-5ABE-B60FFFEAE3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4558AB-A1C9-6C3B-BAE5-63DC3C8E0536}"/>
              </a:ext>
            </a:extLst>
          </p:cNvPr>
          <p:cNvSpPr>
            <a:spLocks noGrp="1"/>
          </p:cNvSpPr>
          <p:nvPr>
            <p:ph type="dt" sz="half" idx="10"/>
          </p:nvPr>
        </p:nvSpPr>
        <p:spPr/>
        <p:txBody>
          <a:bodyPr/>
          <a:lstStyle/>
          <a:p>
            <a:fld id="{DB6FEC49-42EA-4BFC-B552-90513EDE253C}" type="datetimeFigureOut">
              <a:rPr lang="en-US" smtClean="0"/>
              <a:t>02-Nov-22</a:t>
            </a:fld>
            <a:endParaRPr lang="en-US"/>
          </a:p>
        </p:txBody>
      </p:sp>
      <p:sp>
        <p:nvSpPr>
          <p:cNvPr id="6" name="Footer Placeholder 5">
            <a:extLst>
              <a:ext uri="{FF2B5EF4-FFF2-40B4-BE49-F238E27FC236}">
                <a16:creationId xmlns:a16="http://schemas.microsoft.com/office/drawing/2014/main" id="{3383F8E1-910E-9B16-2B0C-CC38454543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7A6145-10C4-933B-C952-EF2A44A82549}"/>
              </a:ext>
            </a:extLst>
          </p:cNvPr>
          <p:cNvSpPr>
            <a:spLocks noGrp="1"/>
          </p:cNvSpPr>
          <p:nvPr>
            <p:ph type="sldNum" sz="quarter" idx="12"/>
          </p:nvPr>
        </p:nvSpPr>
        <p:spPr/>
        <p:txBody>
          <a:bodyPr/>
          <a:lstStyle/>
          <a:p>
            <a:fld id="{1F390A39-C561-44E9-846C-6E634546034C}" type="slidenum">
              <a:rPr lang="en-US" smtClean="0"/>
              <a:t>‹#›</a:t>
            </a:fld>
            <a:endParaRPr lang="en-US"/>
          </a:p>
        </p:txBody>
      </p:sp>
    </p:spTree>
    <p:extLst>
      <p:ext uri="{BB962C8B-B14F-4D97-AF65-F5344CB8AC3E}">
        <p14:creationId xmlns:p14="http://schemas.microsoft.com/office/powerpoint/2010/main" val="3188936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C6ABD-AB63-C8EA-55A3-7F472DDB1B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D77F32D-2D05-00CF-71EF-8A058B7436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A5DEE0-387E-1251-8560-BCC5C2025D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257EA7-9B46-206B-7EE3-664C0C9C8B06}"/>
              </a:ext>
            </a:extLst>
          </p:cNvPr>
          <p:cNvSpPr>
            <a:spLocks noGrp="1"/>
          </p:cNvSpPr>
          <p:nvPr>
            <p:ph type="dt" sz="half" idx="10"/>
          </p:nvPr>
        </p:nvSpPr>
        <p:spPr/>
        <p:txBody>
          <a:bodyPr/>
          <a:lstStyle/>
          <a:p>
            <a:fld id="{DB6FEC49-42EA-4BFC-B552-90513EDE253C}" type="datetimeFigureOut">
              <a:rPr lang="en-US" smtClean="0"/>
              <a:t>02-Nov-22</a:t>
            </a:fld>
            <a:endParaRPr lang="en-US"/>
          </a:p>
        </p:txBody>
      </p:sp>
      <p:sp>
        <p:nvSpPr>
          <p:cNvPr id="6" name="Footer Placeholder 5">
            <a:extLst>
              <a:ext uri="{FF2B5EF4-FFF2-40B4-BE49-F238E27FC236}">
                <a16:creationId xmlns:a16="http://schemas.microsoft.com/office/drawing/2014/main" id="{1096E4CE-18AB-D69A-36B2-ABBC3B5093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7A6522-65CA-AB97-DAD0-2BDE666E3052}"/>
              </a:ext>
            </a:extLst>
          </p:cNvPr>
          <p:cNvSpPr>
            <a:spLocks noGrp="1"/>
          </p:cNvSpPr>
          <p:nvPr>
            <p:ph type="sldNum" sz="quarter" idx="12"/>
          </p:nvPr>
        </p:nvSpPr>
        <p:spPr/>
        <p:txBody>
          <a:bodyPr/>
          <a:lstStyle/>
          <a:p>
            <a:fld id="{1F390A39-C561-44E9-846C-6E634546034C}" type="slidenum">
              <a:rPr lang="en-US" smtClean="0"/>
              <a:t>‹#›</a:t>
            </a:fld>
            <a:endParaRPr lang="en-US"/>
          </a:p>
        </p:txBody>
      </p:sp>
    </p:spTree>
    <p:extLst>
      <p:ext uri="{BB962C8B-B14F-4D97-AF65-F5344CB8AC3E}">
        <p14:creationId xmlns:p14="http://schemas.microsoft.com/office/powerpoint/2010/main" val="91548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BFABD-D7C2-4ED4-B4E9-92822C6BA40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6A1ADB9-3BE6-152A-BBA4-026A4C915B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2CA49B2-68CB-B0F3-3109-F4FF75A4083B}"/>
              </a:ext>
            </a:extLst>
          </p:cNvPr>
          <p:cNvSpPr>
            <a:spLocks noGrp="1"/>
          </p:cNvSpPr>
          <p:nvPr>
            <p:ph type="dt" sz="half" idx="10"/>
          </p:nvPr>
        </p:nvSpPr>
        <p:spPr/>
        <p:txBody>
          <a:bodyPr/>
          <a:lstStyle/>
          <a:p>
            <a:fld id="{DB6FEC49-42EA-4BFC-B552-90513EDE253C}" type="datetimeFigureOut">
              <a:rPr lang="en-US" smtClean="0"/>
              <a:t>02-Nov-22</a:t>
            </a:fld>
            <a:endParaRPr lang="en-US"/>
          </a:p>
        </p:txBody>
      </p:sp>
      <p:sp>
        <p:nvSpPr>
          <p:cNvPr id="5" name="Footer Placeholder 4">
            <a:extLst>
              <a:ext uri="{FF2B5EF4-FFF2-40B4-BE49-F238E27FC236}">
                <a16:creationId xmlns:a16="http://schemas.microsoft.com/office/drawing/2014/main" id="{466A01B8-908E-3B69-F3FF-9BD276B622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7E8E19-40CA-12DC-810E-33A104CE76CE}"/>
              </a:ext>
            </a:extLst>
          </p:cNvPr>
          <p:cNvSpPr>
            <a:spLocks noGrp="1"/>
          </p:cNvSpPr>
          <p:nvPr>
            <p:ph type="sldNum" sz="quarter" idx="12"/>
          </p:nvPr>
        </p:nvSpPr>
        <p:spPr/>
        <p:txBody>
          <a:bodyPr/>
          <a:lstStyle/>
          <a:p>
            <a:fld id="{1F390A39-C561-44E9-846C-6E634546034C}" type="slidenum">
              <a:rPr lang="en-US" smtClean="0"/>
              <a:t>‹#›</a:t>
            </a:fld>
            <a:endParaRPr lang="en-US"/>
          </a:p>
        </p:txBody>
      </p:sp>
    </p:spTree>
    <p:extLst>
      <p:ext uri="{BB962C8B-B14F-4D97-AF65-F5344CB8AC3E}">
        <p14:creationId xmlns:p14="http://schemas.microsoft.com/office/powerpoint/2010/main" val="2655268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4FE59-C05D-7A6B-56E5-3E435DC63B7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F4AF068-1975-8037-76DD-EE97956CAF9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E91C70-F351-701A-B53D-B7A5A817C8B5}"/>
              </a:ext>
            </a:extLst>
          </p:cNvPr>
          <p:cNvSpPr>
            <a:spLocks noGrp="1"/>
          </p:cNvSpPr>
          <p:nvPr>
            <p:ph type="dt" sz="half" idx="10"/>
          </p:nvPr>
        </p:nvSpPr>
        <p:spPr/>
        <p:txBody>
          <a:bodyPr/>
          <a:lstStyle/>
          <a:p>
            <a:fld id="{DB6FEC49-42EA-4BFC-B552-90513EDE253C}" type="datetimeFigureOut">
              <a:rPr lang="en-US" smtClean="0"/>
              <a:t>02-Nov-22</a:t>
            </a:fld>
            <a:endParaRPr lang="en-US"/>
          </a:p>
        </p:txBody>
      </p:sp>
      <p:sp>
        <p:nvSpPr>
          <p:cNvPr id="5" name="Footer Placeholder 4">
            <a:extLst>
              <a:ext uri="{FF2B5EF4-FFF2-40B4-BE49-F238E27FC236}">
                <a16:creationId xmlns:a16="http://schemas.microsoft.com/office/drawing/2014/main" id="{7327FAE1-8EE3-9E18-6E83-37F090CAFA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2A43BA-13F5-FEB3-04DA-199D4C5AB115}"/>
              </a:ext>
            </a:extLst>
          </p:cNvPr>
          <p:cNvSpPr>
            <a:spLocks noGrp="1"/>
          </p:cNvSpPr>
          <p:nvPr>
            <p:ph type="sldNum" sz="quarter" idx="12"/>
          </p:nvPr>
        </p:nvSpPr>
        <p:spPr/>
        <p:txBody>
          <a:bodyPr/>
          <a:lstStyle/>
          <a:p>
            <a:fld id="{1F390A39-C561-44E9-846C-6E634546034C}" type="slidenum">
              <a:rPr lang="en-US" smtClean="0"/>
              <a:t>‹#›</a:t>
            </a:fld>
            <a:endParaRPr lang="en-US"/>
          </a:p>
        </p:txBody>
      </p:sp>
    </p:spTree>
    <p:extLst>
      <p:ext uri="{BB962C8B-B14F-4D97-AF65-F5344CB8AC3E}">
        <p14:creationId xmlns:p14="http://schemas.microsoft.com/office/powerpoint/2010/main" val="3698120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40000"/>
                <a:lumOff val="60000"/>
              </a:schemeClr>
            </a:gs>
            <a:gs pos="33000">
              <a:schemeClr val="accent4">
                <a:lumMod val="40000"/>
                <a:lumOff val="60000"/>
              </a:schemeClr>
            </a:gs>
            <a:gs pos="69000">
              <a:schemeClr val="accent5">
                <a:lumMod val="40000"/>
                <a:lumOff val="60000"/>
              </a:schemeClr>
            </a:gs>
            <a:gs pos="100000">
              <a:schemeClr val="accent6">
                <a:lumMod val="40000"/>
                <a:lumOff val="6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B83BFD-3C9D-B3AD-6683-16D3AC7F4A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7A51AE-714C-0F1C-AD54-D5E31F8B98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2CDE59-5919-0364-5E7D-030D52F992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6FEC49-42EA-4BFC-B552-90513EDE253C}" type="datetimeFigureOut">
              <a:rPr lang="en-US" smtClean="0"/>
              <a:t>02-Nov-22</a:t>
            </a:fld>
            <a:endParaRPr lang="en-US"/>
          </a:p>
        </p:txBody>
      </p:sp>
      <p:sp>
        <p:nvSpPr>
          <p:cNvPr id="5" name="Footer Placeholder 4">
            <a:extLst>
              <a:ext uri="{FF2B5EF4-FFF2-40B4-BE49-F238E27FC236}">
                <a16:creationId xmlns:a16="http://schemas.microsoft.com/office/drawing/2014/main" id="{9416BAF0-13D1-A6EA-BB56-D29DE27721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3AD858E-7229-7278-F326-5A2786B2FB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390A39-C561-44E9-846C-6E634546034C}" type="slidenum">
              <a:rPr lang="en-US" smtClean="0"/>
              <a:t>‹#›</a:t>
            </a:fld>
            <a:endParaRPr lang="en-US"/>
          </a:p>
        </p:txBody>
      </p:sp>
    </p:spTree>
    <p:extLst>
      <p:ext uri="{BB962C8B-B14F-4D97-AF65-F5344CB8AC3E}">
        <p14:creationId xmlns:p14="http://schemas.microsoft.com/office/powerpoint/2010/main" val="35177113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F2306-1FA4-4BC7-E775-D423C90F822A}"/>
              </a:ext>
            </a:extLst>
          </p:cNvPr>
          <p:cNvSpPr>
            <a:spLocks noGrp="1"/>
          </p:cNvSpPr>
          <p:nvPr>
            <p:ph type="ctrTitle"/>
          </p:nvPr>
        </p:nvSpPr>
        <p:spPr/>
        <p:txBody>
          <a:bodyPr>
            <a:normAutofit fontScale="90000"/>
          </a:bodyPr>
          <a:lstStyle/>
          <a:p>
            <a:pPr marL="0" marR="0">
              <a:spcBef>
                <a:spcPts val="0"/>
              </a:spcBef>
              <a:spcAft>
                <a:spcPts val="0"/>
              </a:spcAft>
            </a:pPr>
            <a:r>
              <a:rPr lang="en-US" sz="6000" b="1" kern="1400" spc="-50" dirty="0">
                <a:effectLst/>
                <a:latin typeface="Arial" panose="020B0604020202020204" pitchFamily="34" charset="0"/>
                <a:ea typeface="Times New Roman" panose="02020603050405020304" pitchFamily="18" charset="0"/>
                <a:cs typeface="Times New Roman" panose="02020603050405020304" pitchFamily="18" charset="0"/>
              </a:rPr>
              <a:t>BMSW 4004</a:t>
            </a:r>
            <a:br>
              <a:rPr lang="en-US" sz="6600" kern="1400" spc="-50" dirty="0">
                <a:effectLst/>
                <a:latin typeface="Calibri Light" panose="020F0302020204030204" pitchFamily="34" charset="0"/>
                <a:ea typeface="Times New Roman" panose="02020603050405020304" pitchFamily="18" charset="0"/>
                <a:cs typeface="Times New Roman" panose="02020603050405020304" pitchFamily="18" charset="0"/>
              </a:rPr>
            </a:br>
            <a:r>
              <a:rPr lang="en-US" sz="6000" b="1" kern="1400" spc="-50" dirty="0">
                <a:effectLst/>
                <a:latin typeface="Arial" panose="020B0604020202020204" pitchFamily="34" charset="0"/>
                <a:ea typeface="Times New Roman" panose="02020603050405020304" pitchFamily="18" charset="0"/>
                <a:cs typeface="Times New Roman" panose="02020603050405020304" pitchFamily="18" charset="0"/>
              </a:rPr>
              <a:t>Problem Solving and Decision Making</a:t>
            </a:r>
            <a:endParaRPr lang="en-US" dirty="0"/>
          </a:p>
        </p:txBody>
      </p:sp>
      <p:sp>
        <p:nvSpPr>
          <p:cNvPr id="3" name="Subtitle 2">
            <a:extLst>
              <a:ext uri="{FF2B5EF4-FFF2-40B4-BE49-F238E27FC236}">
                <a16:creationId xmlns:a16="http://schemas.microsoft.com/office/drawing/2014/main" id="{80605ABB-77A5-73AE-B3B7-1D358CD0DB6A}"/>
              </a:ext>
            </a:extLst>
          </p:cNvPr>
          <p:cNvSpPr>
            <a:spLocks noGrp="1"/>
          </p:cNvSpPr>
          <p:nvPr>
            <p:ph type="subTitle" idx="1"/>
          </p:nvPr>
        </p:nvSpPr>
        <p:spPr>
          <a:xfrm>
            <a:off x="1524000" y="3602038"/>
            <a:ext cx="9144000" cy="1028956"/>
          </a:xfrm>
        </p:spPr>
        <p:txBody>
          <a:bodyPr/>
          <a:lstStyle/>
          <a:p>
            <a:pPr marL="0" marR="0" algn="ctr">
              <a:spcBef>
                <a:spcPts val="0"/>
              </a:spcBef>
              <a:spcAft>
                <a:spcPts val="0"/>
              </a:spcAft>
            </a:pPr>
            <a:r>
              <a:rPr lang="en-US" sz="3200" b="1" kern="1400" spc="-50">
                <a:effectLst/>
                <a:latin typeface="Arial" panose="020B0604020202020204" pitchFamily="34" charset="0"/>
                <a:ea typeface="Times New Roman" panose="02020603050405020304" pitchFamily="18" charset="0"/>
                <a:cs typeface="Times New Roman" panose="02020603050405020304" pitchFamily="18" charset="0"/>
              </a:rPr>
              <a:t>Individual Presentation</a:t>
            </a:r>
            <a:endParaRPr lang="en-US" sz="4000" kern="1400" spc="-50" dirty="0">
              <a:effectLst/>
              <a:latin typeface="Calibri Light" panose="020F0302020204030204" pitchFamily="34" charset="0"/>
              <a:ea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5708566E-9ECF-25B1-30A9-9BD5E4E2029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435465" y="0"/>
            <a:ext cx="2756535" cy="914400"/>
          </a:xfrm>
          <a:prstGeom prst="rect">
            <a:avLst/>
          </a:prstGeom>
          <a:noFill/>
        </p:spPr>
      </p:pic>
    </p:spTree>
    <p:extLst>
      <p:ext uri="{BB962C8B-B14F-4D97-AF65-F5344CB8AC3E}">
        <p14:creationId xmlns:p14="http://schemas.microsoft.com/office/powerpoint/2010/main" val="604515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0D6DA-C87D-B85F-F0DA-19FCAC02C2EF}"/>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C44B6F57-6932-700C-C419-BAE96F72D2A6}"/>
              </a:ext>
            </a:extLst>
          </p:cNvPr>
          <p:cNvSpPr>
            <a:spLocks noGrp="1"/>
          </p:cNvSpPr>
          <p:nvPr>
            <p:ph sz="half" idx="1"/>
          </p:nvPr>
        </p:nvSpPr>
        <p:spPr/>
        <p:txBody>
          <a:bodyPr>
            <a:normAutofit fontScale="92500" lnSpcReduction="20000"/>
          </a:bodyPr>
          <a:lstStyle/>
          <a:p>
            <a:pPr algn="just"/>
            <a:r>
              <a:rPr lang="en-US" sz="1800" dirty="0">
                <a:latin typeface="Arial" panose="020B0604020202020204" pitchFamily="34" charset="0"/>
                <a:cs typeface="Arial" panose="020B0604020202020204" pitchFamily="34" charset="0"/>
              </a:rPr>
              <a:t>Employee turnover is seen as a crucial organizational and commercial phenomenon. The expense of socializing, recruitment, training, and interruption that might result from employee turnover can be significant (Bailey, 2021). </a:t>
            </a:r>
          </a:p>
          <a:p>
            <a:pPr algn="just"/>
            <a:r>
              <a:rPr lang="en-US" sz="1800" dirty="0">
                <a:latin typeface="Arial" panose="020B0604020202020204" pitchFamily="34" charset="0"/>
                <a:cs typeface="Arial" panose="020B0604020202020204" pitchFamily="34" charset="0"/>
              </a:rPr>
              <a:t>Because executives must grasp the actual costs, translating turnover into metrics that they can comprehend is crucial (Bloomberg, 2022). The firm is significantly harmed financially by the direct and indirect expenses of turnover.</a:t>
            </a:r>
          </a:p>
          <a:p>
            <a:pPr algn="just"/>
            <a:r>
              <a:rPr lang="en-US" sz="1800" dirty="0">
                <a:latin typeface="Arial" panose="020B0604020202020204" pitchFamily="34" charset="0"/>
                <a:cs typeface="Arial" panose="020B0604020202020204" pitchFamily="34" charset="0"/>
              </a:rPr>
              <a:t>The bravery of front-line healthcare personnel has been highlighted by the COVID-19 epidemic. According to NHS, there has been a persistent shortage of nurses in the United Kingdom (Oliver, 2022). </a:t>
            </a:r>
          </a:p>
          <a:p>
            <a:pPr algn="just"/>
            <a:r>
              <a:rPr lang="en-US" sz="1800" dirty="0">
                <a:latin typeface="Arial" panose="020B0604020202020204" pitchFamily="34" charset="0"/>
                <a:cs typeface="Arial" panose="020B0604020202020204" pitchFamily="34" charset="0"/>
              </a:rPr>
              <a:t>The UK saw an urgent need for more healthcare workers as the majority of crisis-affected nations reported a shortage of hospital beds, facilities, and equipment (the Guardian, 2022).</a:t>
            </a:r>
          </a:p>
        </p:txBody>
      </p:sp>
      <p:pic>
        <p:nvPicPr>
          <p:cNvPr id="1026" name="Picture 2" descr="stressed nurse">
            <a:extLst>
              <a:ext uri="{FF2B5EF4-FFF2-40B4-BE49-F238E27FC236}">
                <a16:creationId xmlns:a16="http://schemas.microsoft.com/office/drawing/2014/main" id="{0B6675E3-9F0D-703D-80D0-9A12A89BBA30}"/>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548437" y="1825625"/>
            <a:ext cx="4429125" cy="435133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E6F41FE2-42C2-4736-ECDD-B55E508A0D7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35465" y="0"/>
            <a:ext cx="2756535" cy="914400"/>
          </a:xfrm>
          <a:prstGeom prst="rect">
            <a:avLst/>
          </a:prstGeom>
          <a:noFill/>
        </p:spPr>
      </p:pic>
    </p:spTree>
    <p:extLst>
      <p:ext uri="{BB962C8B-B14F-4D97-AF65-F5344CB8AC3E}">
        <p14:creationId xmlns:p14="http://schemas.microsoft.com/office/powerpoint/2010/main" val="3034270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6A241-44E1-CBBE-70D4-B48ACD93D9FB}"/>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Nature and Impact</a:t>
            </a:r>
          </a:p>
        </p:txBody>
      </p:sp>
      <p:pic>
        <p:nvPicPr>
          <p:cNvPr id="6" name="Content Placeholder 5">
            <a:extLst>
              <a:ext uri="{FF2B5EF4-FFF2-40B4-BE49-F238E27FC236}">
                <a16:creationId xmlns:a16="http://schemas.microsoft.com/office/drawing/2014/main" id="{C94893B1-0784-BEF4-7178-68A569E494E6}"/>
              </a:ext>
            </a:extLst>
          </p:cNvPr>
          <p:cNvPicPr>
            <a:picLocks noGrp="1" noChangeAspect="1"/>
          </p:cNvPicPr>
          <p:nvPr>
            <p:ph sz="half" idx="1"/>
          </p:nvPr>
        </p:nvPicPr>
        <p:blipFill>
          <a:blip r:embed="rId2"/>
          <a:stretch>
            <a:fillRect/>
          </a:stretch>
        </p:blipFill>
        <p:spPr>
          <a:xfrm>
            <a:off x="838200" y="1825625"/>
            <a:ext cx="5181600" cy="4351338"/>
          </a:xfrm>
        </p:spPr>
      </p:pic>
      <p:sp>
        <p:nvSpPr>
          <p:cNvPr id="4" name="Content Placeholder 3">
            <a:extLst>
              <a:ext uri="{FF2B5EF4-FFF2-40B4-BE49-F238E27FC236}">
                <a16:creationId xmlns:a16="http://schemas.microsoft.com/office/drawing/2014/main" id="{98AE500B-9A8A-8A88-8B27-BB900FA3B440}"/>
              </a:ext>
            </a:extLst>
          </p:cNvPr>
          <p:cNvSpPr>
            <a:spLocks noGrp="1"/>
          </p:cNvSpPr>
          <p:nvPr>
            <p:ph sz="half" idx="2"/>
          </p:nvPr>
        </p:nvSpPr>
        <p:spPr/>
        <p:txBody>
          <a:bodyPr>
            <a:normAutofit fontScale="62500" lnSpcReduction="20000"/>
          </a:bodyPr>
          <a:lstStyle/>
          <a:p>
            <a:pPr algn="just"/>
            <a:r>
              <a:rPr lang="en-US" dirty="0">
                <a:latin typeface="Arial" panose="020B0604020202020204" pitchFamily="34" charset="0"/>
                <a:cs typeface="Arial" panose="020B0604020202020204" pitchFamily="34" charset="0"/>
              </a:rPr>
              <a:t>Overcrowding in emergency rooms in the UK also contributes to a shortage of nurses and medical personnel, which lengthens hospital stays and puts patients at risk of dying (the Guardian, 2022b). </a:t>
            </a:r>
          </a:p>
          <a:p>
            <a:pPr algn="just"/>
            <a:r>
              <a:rPr lang="en-US" dirty="0">
                <a:latin typeface="Arial" panose="020B0604020202020204" pitchFamily="34" charset="0"/>
                <a:cs typeface="Arial" panose="020B0604020202020204" pitchFamily="34" charset="0"/>
              </a:rPr>
              <a:t>When there are fewer nurses than necessary in the care unit, patient care is not as good as it could be (Waters, 2022). However, when there are insufficient nurses, there are more fatalities. </a:t>
            </a:r>
          </a:p>
          <a:p>
            <a:pPr algn="just"/>
            <a:r>
              <a:rPr lang="en-US" dirty="0">
                <a:latin typeface="Arial" panose="020B0604020202020204" pitchFamily="34" charset="0"/>
                <a:cs typeface="Arial" panose="020B0604020202020204" pitchFamily="34" charset="0"/>
              </a:rPr>
              <a:t>Medical errors are on the rise due to increased workloads brought on by a shortage of nurses (Wise, 2022). </a:t>
            </a:r>
          </a:p>
          <a:p>
            <a:pPr algn="just"/>
            <a:r>
              <a:rPr lang="en-US" dirty="0">
                <a:latin typeface="Arial" panose="020B0604020202020204" pitchFamily="34" charset="0"/>
                <a:cs typeface="Arial" panose="020B0604020202020204" pitchFamily="34" charset="0"/>
              </a:rPr>
              <a:t>Fatigue is a significant contributor to medication errors in the UK, but inadequate education and training are also major factors (Wise, 2022). These problems may lead to more serious issues like a lack of qualified nurse educators and infrastructure.</a:t>
            </a:r>
          </a:p>
          <a:p>
            <a:pPr algn="just"/>
            <a:endParaRPr lang="en-US"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2C5D30DE-674B-222A-B98D-B86E0EADD57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35465" y="0"/>
            <a:ext cx="2756535" cy="914400"/>
          </a:xfrm>
          <a:prstGeom prst="rect">
            <a:avLst/>
          </a:prstGeom>
          <a:noFill/>
        </p:spPr>
      </p:pic>
    </p:spTree>
    <p:extLst>
      <p:ext uri="{BB962C8B-B14F-4D97-AF65-F5344CB8AC3E}">
        <p14:creationId xmlns:p14="http://schemas.microsoft.com/office/powerpoint/2010/main" val="25622739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82CB9-2888-F00F-B33A-FA99A8029552}"/>
              </a:ext>
            </a:extLst>
          </p:cNvPr>
          <p:cNvSpPr>
            <a:spLocks noGrp="1"/>
          </p:cNvSpPr>
          <p:nvPr>
            <p:ph type="title"/>
          </p:nvPr>
        </p:nvSpPr>
        <p:spPr/>
        <p:txBody>
          <a:bodyPr/>
          <a:lstStyle/>
          <a:p>
            <a:pPr algn="just"/>
            <a:r>
              <a:rPr lang="en-US" b="1" dirty="0">
                <a:latin typeface="Arial" panose="020B0604020202020204" pitchFamily="34" charset="0"/>
                <a:cs typeface="Arial" panose="020B0604020202020204" pitchFamily="34" charset="0"/>
              </a:rPr>
              <a:t>PESTEL Analysis</a:t>
            </a:r>
          </a:p>
        </p:txBody>
      </p:sp>
      <p:sp>
        <p:nvSpPr>
          <p:cNvPr id="3" name="Content Placeholder 2">
            <a:extLst>
              <a:ext uri="{FF2B5EF4-FFF2-40B4-BE49-F238E27FC236}">
                <a16:creationId xmlns:a16="http://schemas.microsoft.com/office/drawing/2014/main" id="{71576D0C-4B9E-B3E6-9E7D-C90AC007AC8A}"/>
              </a:ext>
            </a:extLst>
          </p:cNvPr>
          <p:cNvSpPr>
            <a:spLocks noGrp="1"/>
          </p:cNvSpPr>
          <p:nvPr>
            <p:ph sz="half" idx="1"/>
          </p:nvPr>
        </p:nvSpPr>
        <p:spPr>
          <a:xfrm>
            <a:off x="838200" y="1825625"/>
            <a:ext cx="5181600" cy="4667250"/>
          </a:xfrm>
        </p:spPr>
        <p:txBody>
          <a:bodyPr>
            <a:normAutofit fontScale="25000" lnSpcReduction="20000"/>
          </a:bodyPr>
          <a:lstStyle/>
          <a:p>
            <a:pPr algn="just"/>
            <a:r>
              <a:rPr lang="en-US" sz="6400" b="1" dirty="0">
                <a:latin typeface="Arial" panose="020B0604020202020204" pitchFamily="34" charset="0"/>
                <a:cs typeface="Arial" panose="020B0604020202020204" pitchFamily="34" charset="0"/>
              </a:rPr>
              <a:t>Political: </a:t>
            </a:r>
            <a:r>
              <a:rPr lang="en-US" sz="6400" dirty="0">
                <a:latin typeface="Arial" panose="020B0604020202020204" pitchFamily="34" charset="0"/>
                <a:cs typeface="Arial" panose="020B0604020202020204" pitchFamily="34" charset="0"/>
              </a:rPr>
              <a:t>Politicians' increased involvement in healthcare development has put nurses in dangerous situations. The amount of money allocated by politicians for social and health care is insufficient (Bailey, 2021). The ways that healthcare is delivered have undergone significant change, and politicians' involvement has made it more difficult for nurses to do their job effectively.</a:t>
            </a:r>
          </a:p>
          <a:p>
            <a:pPr algn="just"/>
            <a:r>
              <a:rPr lang="en-US" sz="6400" b="1" dirty="0">
                <a:latin typeface="Arial" panose="020B0604020202020204" pitchFamily="34" charset="0"/>
                <a:cs typeface="Arial" panose="020B0604020202020204" pitchFamily="34" charset="0"/>
              </a:rPr>
              <a:t>Economical: </a:t>
            </a:r>
            <a:r>
              <a:rPr lang="en-US" sz="6400" dirty="0">
                <a:latin typeface="Arial" panose="020B0604020202020204" pitchFamily="34" charset="0"/>
                <a:cs typeface="Arial" panose="020B0604020202020204" pitchFamily="34" charset="0"/>
              </a:rPr>
              <a:t>The recession's effects on the nursing labor market include a decline in the workforce and difficulty retaining young nurses. Economic downturns, which affect nursing wages and turnovers, are among the factors that contribute to reduced demand for nurse supply (Oliver, 2022). The market uses depreciated techniques that result in severe shortages and demand-supply imbalances.</a:t>
            </a:r>
          </a:p>
          <a:p>
            <a:pPr algn="just"/>
            <a:r>
              <a:rPr lang="en-US" sz="6400" b="1" dirty="0">
                <a:latin typeface="Arial" panose="020B0604020202020204" pitchFamily="34" charset="0"/>
                <a:cs typeface="Arial" panose="020B0604020202020204" pitchFamily="34" charset="0"/>
              </a:rPr>
              <a:t>Social: </a:t>
            </a:r>
            <a:r>
              <a:rPr lang="en-US" sz="6400" dirty="0">
                <a:latin typeface="Arial" panose="020B0604020202020204" pitchFamily="34" charset="0"/>
                <a:cs typeface="Arial" panose="020B0604020202020204" pitchFamily="34" charset="0"/>
              </a:rPr>
              <a:t>Health issues are emerging in the UK as a result of an aging population, such as diabetes and cancer. It is challenging for the NHS to treat diseases that strike later in life because they are expensive and challenging to treat (Bailey, 2021). Because they are expected to provide the best services at all times, the NHS and staff are faced with a challenge in this situation.</a:t>
            </a:r>
          </a:p>
        </p:txBody>
      </p:sp>
      <p:pic>
        <p:nvPicPr>
          <p:cNvPr id="6" name="Content Placeholder 5">
            <a:extLst>
              <a:ext uri="{FF2B5EF4-FFF2-40B4-BE49-F238E27FC236}">
                <a16:creationId xmlns:a16="http://schemas.microsoft.com/office/drawing/2014/main" id="{83348DDF-06F0-1C0D-F68D-3B94D6B12A2A}"/>
              </a:ext>
            </a:extLst>
          </p:cNvPr>
          <p:cNvPicPr>
            <a:picLocks noGrp="1" noChangeAspect="1"/>
          </p:cNvPicPr>
          <p:nvPr>
            <p:ph sz="half" idx="2"/>
          </p:nvPr>
        </p:nvPicPr>
        <p:blipFill>
          <a:blip r:embed="rId2"/>
          <a:stretch>
            <a:fillRect/>
          </a:stretch>
        </p:blipFill>
        <p:spPr>
          <a:xfrm>
            <a:off x="6172200" y="1825625"/>
            <a:ext cx="5181600" cy="4667249"/>
          </a:xfrm>
        </p:spPr>
      </p:pic>
      <p:pic>
        <p:nvPicPr>
          <p:cNvPr id="7" name="Picture 6">
            <a:extLst>
              <a:ext uri="{FF2B5EF4-FFF2-40B4-BE49-F238E27FC236}">
                <a16:creationId xmlns:a16="http://schemas.microsoft.com/office/drawing/2014/main" id="{223F40FC-ED1D-548F-3B3D-7C64480CA22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35465" y="0"/>
            <a:ext cx="2756535" cy="914400"/>
          </a:xfrm>
          <a:prstGeom prst="rect">
            <a:avLst/>
          </a:prstGeom>
          <a:noFill/>
        </p:spPr>
      </p:pic>
    </p:spTree>
    <p:extLst>
      <p:ext uri="{BB962C8B-B14F-4D97-AF65-F5344CB8AC3E}">
        <p14:creationId xmlns:p14="http://schemas.microsoft.com/office/powerpoint/2010/main" val="868500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6DCB4-0057-9C20-B20E-B3C6A84E699E}"/>
              </a:ext>
            </a:extLst>
          </p:cNvPr>
          <p:cNvSpPr>
            <a:spLocks noGrp="1"/>
          </p:cNvSpPr>
          <p:nvPr>
            <p:ph type="title"/>
          </p:nvPr>
        </p:nvSpPr>
        <p:spPr/>
        <p:txBody>
          <a:bodyPr/>
          <a:lstStyle/>
          <a:p>
            <a:pPr algn="just"/>
            <a:r>
              <a:rPr lang="en-US" b="1" dirty="0">
                <a:latin typeface="Arial" panose="020B0604020202020204" pitchFamily="34" charset="0"/>
                <a:cs typeface="Arial" panose="020B0604020202020204" pitchFamily="34" charset="0"/>
              </a:rPr>
              <a:t>PESTEL Analysis (Cont.)</a:t>
            </a:r>
          </a:p>
        </p:txBody>
      </p:sp>
      <p:pic>
        <p:nvPicPr>
          <p:cNvPr id="5" name="Content Placeholder 4">
            <a:extLst>
              <a:ext uri="{FF2B5EF4-FFF2-40B4-BE49-F238E27FC236}">
                <a16:creationId xmlns:a16="http://schemas.microsoft.com/office/drawing/2014/main" id="{18185663-81A1-2885-C917-12158EB25240}"/>
              </a:ext>
            </a:extLst>
          </p:cNvPr>
          <p:cNvPicPr>
            <a:picLocks noGrp="1" noChangeAspect="1"/>
          </p:cNvPicPr>
          <p:nvPr>
            <p:ph sz="half" idx="1"/>
          </p:nvPr>
        </p:nvPicPr>
        <p:blipFill>
          <a:blip r:embed="rId2"/>
          <a:stretch>
            <a:fillRect/>
          </a:stretch>
        </p:blipFill>
        <p:spPr>
          <a:xfrm>
            <a:off x="838200" y="1825624"/>
            <a:ext cx="5181600" cy="4351337"/>
          </a:xfrm>
          <a:prstGeom prst="rect">
            <a:avLst/>
          </a:prstGeom>
        </p:spPr>
      </p:pic>
      <p:sp>
        <p:nvSpPr>
          <p:cNvPr id="4" name="Content Placeholder 3">
            <a:extLst>
              <a:ext uri="{FF2B5EF4-FFF2-40B4-BE49-F238E27FC236}">
                <a16:creationId xmlns:a16="http://schemas.microsoft.com/office/drawing/2014/main" id="{1FBDD321-73D6-8FB8-A50B-89A95A35E872}"/>
              </a:ext>
            </a:extLst>
          </p:cNvPr>
          <p:cNvSpPr>
            <a:spLocks noGrp="1"/>
          </p:cNvSpPr>
          <p:nvPr>
            <p:ph sz="half" idx="2"/>
          </p:nvPr>
        </p:nvSpPr>
        <p:spPr/>
        <p:txBody>
          <a:bodyPr>
            <a:normAutofit fontScale="55000" lnSpcReduction="20000"/>
          </a:bodyPr>
          <a:lstStyle/>
          <a:p>
            <a:pPr algn="just"/>
            <a:r>
              <a:rPr lang="en-US" b="1" dirty="0">
                <a:latin typeface="Arial" panose="020B0604020202020204" pitchFamily="34" charset="0"/>
                <a:cs typeface="Arial" panose="020B0604020202020204" pitchFamily="34" charset="0"/>
              </a:rPr>
              <a:t>•	Technological: </a:t>
            </a:r>
            <a:r>
              <a:rPr lang="en-US" dirty="0">
                <a:latin typeface="Arial" panose="020B0604020202020204" pitchFamily="34" charset="0"/>
                <a:cs typeface="Arial" panose="020B0604020202020204" pitchFamily="34" charset="0"/>
              </a:rPr>
              <a:t>The NHS has been potentially threatened by rapid technological advancement. Because of the risks associated with their current work, NHS employees are now considering careers in other fields (Oliver, 2022). Technology advancements pose a threat to the personal interactions that patients and NHS employees have with one another. Older nurses may be forced to retire due to quick technological advancements.</a:t>
            </a:r>
          </a:p>
          <a:p>
            <a:pPr algn="just"/>
            <a:r>
              <a:rPr lang="en-US" b="1" dirty="0">
                <a:latin typeface="Arial" panose="020B0604020202020204" pitchFamily="34" charset="0"/>
                <a:cs typeface="Arial" panose="020B0604020202020204" pitchFamily="34" charset="0"/>
              </a:rPr>
              <a:t>•	Environmental: </a:t>
            </a:r>
            <a:r>
              <a:rPr lang="en-US" dirty="0">
                <a:latin typeface="Arial" panose="020B0604020202020204" pitchFamily="34" charset="0"/>
                <a:cs typeface="Arial" panose="020B0604020202020204" pitchFamily="34" charset="0"/>
              </a:rPr>
              <a:t>Staff members report feeling under pressure at work, which negatively affects their job satisfaction and makes them want to switch careers. Excessive noise levels have an impact on the staff, resulting in stress, rage, and fatigue (Waters, 2022). They are also damaged by light, including natural and artificial lighting. NHS employees may move from one hospital to another just to get better working conditions.</a:t>
            </a:r>
          </a:p>
          <a:p>
            <a:pPr algn="just"/>
            <a:r>
              <a:rPr lang="en-US" b="1" dirty="0">
                <a:latin typeface="Arial" panose="020B0604020202020204" pitchFamily="34" charset="0"/>
                <a:cs typeface="Arial" panose="020B0604020202020204" pitchFamily="34" charset="0"/>
              </a:rPr>
              <a:t>•	Legal: </a:t>
            </a:r>
            <a:r>
              <a:rPr lang="en-US" dirty="0">
                <a:latin typeface="Arial" panose="020B0604020202020204" pitchFamily="34" charset="0"/>
                <a:cs typeface="Arial" panose="020B0604020202020204" pitchFamily="34" charset="0"/>
              </a:rPr>
              <a:t>Nurses are constantly aware of the legal implications of their actions or words that could get them fired from their jobs, lose their licenses, or even land them in jail (Wise, 2022). Legal knowledge is a prerequisite for working for the NHS, and those who don't have it risk facing dire consequences like losing the trust of clients, coworkers, and employers.</a:t>
            </a:r>
          </a:p>
        </p:txBody>
      </p:sp>
      <p:pic>
        <p:nvPicPr>
          <p:cNvPr id="6" name="Picture 5">
            <a:extLst>
              <a:ext uri="{FF2B5EF4-FFF2-40B4-BE49-F238E27FC236}">
                <a16:creationId xmlns:a16="http://schemas.microsoft.com/office/drawing/2014/main" id="{3D792475-971F-BCC3-21C0-E8E834DAABD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35465" y="0"/>
            <a:ext cx="2756535" cy="914400"/>
          </a:xfrm>
          <a:prstGeom prst="rect">
            <a:avLst/>
          </a:prstGeom>
          <a:noFill/>
        </p:spPr>
      </p:pic>
    </p:spTree>
    <p:extLst>
      <p:ext uri="{BB962C8B-B14F-4D97-AF65-F5344CB8AC3E}">
        <p14:creationId xmlns:p14="http://schemas.microsoft.com/office/powerpoint/2010/main" val="4671828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178F4-2391-A11E-E393-E34BFF1256FF}"/>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Cause and Effect</a:t>
            </a:r>
          </a:p>
        </p:txBody>
      </p:sp>
      <p:sp>
        <p:nvSpPr>
          <p:cNvPr id="3" name="Content Placeholder 2">
            <a:extLst>
              <a:ext uri="{FF2B5EF4-FFF2-40B4-BE49-F238E27FC236}">
                <a16:creationId xmlns:a16="http://schemas.microsoft.com/office/drawing/2014/main" id="{3B76EE69-7FB2-93F2-4A71-78DF44464088}"/>
              </a:ext>
            </a:extLst>
          </p:cNvPr>
          <p:cNvSpPr>
            <a:spLocks noGrp="1"/>
          </p:cNvSpPr>
          <p:nvPr>
            <p:ph sz="half" idx="1"/>
          </p:nvPr>
        </p:nvSpPr>
        <p:spPr>
          <a:xfrm>
            <a:off x="621225" y="1267684"/>
            <a:ext cx="6031424" cy="4900639"/>
          </a:xfrm>
        </p:spPr>
        <p:txBody>
          <a:bodyPr>
            <a:noAutofit/>
          </a:bodyPr>
          <a:lstStyle/>
          <a:p>
            <a:pPr algn="just"/>
            <a:r>
              <a:rPr lang="en-US" sz="1300" dirty="0">
                <a:latin typeface="Arial" panose="020B0604020202020204" pitchFamily="34" charset="0"/>
                <a:cs typeface="Arial" panose="020B0604020202020204" pitchFamily="34" charset="0"/>
              </a:rPr>
              <a:t>A staffing shortage is affecting NHS hospitals, mental health facilities, and community service providers. This is due in part to the fact that these workers are paid inadequately even though they are well-versed in their fields (Oliver, 2022). An aging population, stigma within the NHS, and the UK's exit from the European Union are just a few of the many factors contributing to the NHS's staff shortage.</a:t>
            </a:r>
          </a:p>
          <a:p>
            <a:pPr algn="just"/>
            <a:r>
              <a:rPr lang="en-US" sz="1300" dirty="0">
                <a:latin typeface="Arial" panose="020B0604020202020204" pitchFamily="34" charset="0"/>
                <a:cs typeface="Arial" panose="020B0604020202020204" pitchFamily="34" charset="0"/>
              </a:rPr>
              <a:t>The NHS is experiencing a severe staff shortage, which is having a significant impact on daily operations. The lack of qualified healthcare workers has a lot of unfavorable consequences. These include things like decreased patient care and higher patient mortality, among others. Insufficient staffing in the hospital may be to blame for patients' feelings of being abandoned by medical professionals (the Guardian, 2022). Overworked and underappreciated staff contribute to nursing fatigue and burnout, which in turn leads to patients having to wait longer than usual before receiving care. Patient imbalance brought on by the staff shortage also contributes to an increase in the number of patients needing medical attention. Patients are forced to deal with their situation when there is not enough staff to provide for their needs (the Guardian, 2022).</a:t>
            </a:r>
          </a:p>
          <a:p>
            <a:pPr algn="just"/>
            <a:r>
              <a:rPr lang="en-US" sz="1300" dirty="0">
                <a:latin typeface="Arial" panose="020B0604020202020204" pitchFamily="34" charset="0"/>
                <a:cs typeface="Arial" panose="020B0604020202020204" pitchFamily="34" charset="0"/>
              </a:rPr>
              <a:t>Public health and preventative measures can help reduce illness and the need for medical care, according to the World Health Organization (WHO). The WHO recommends increasing the number of healthcare workers in developing countries (Waters, 2022). Recruitment of more personnel for positions in primary care can help address the issue of a shortage of doctors. Giving those who are already in the sector and those who want to join better education and training would also help to raise awareness and greatly aid in combating the issue of low pay (Waters, 2022). The number of health workers in the UK can also be increased by expanding recruitment and hiring as well as gathering accurate data for a health database.</a:t>
            </a:r>
          </a:p>
        </p:txBody>
      </p:sp>
      <p:pic>
        <p:nvPicPr>
          <p:cNvPr id="5" name="Content Placeholder 4">
            <a:extLst>
              <a:ext uri="{FF2B5EF4-FFF2-40B4-BE49-F238E27FC236}">
                <a16:creationId xmlns:a16="http://schemas.microsoft.com/office/drawing/2014/main" id="{F0990B1D-DEFB-532A-3623-0E6D7B0F5A7A}"/>
              </a:ext>
            </a:extLst>
          </p:cNvPr>
          <p:cNvPicPr>
            <a:picLocks noGrp="1" noChangeAspect="1"/>
          </p:cNvPicPr>
          <p:nvPr>
            <p:ph sz="half" idx="2"/>
          </p:nvPr>
        </p:nvPicPr>
        <p:blipFill>
          <a:blip r:embed="rId2"/>
          <a:stretch>
            <a:fillRect/>
          </a:stretch>
        </p:blipFill>
        <p:spPr>
          <a:xfrm>
            <a:off x="6869624" y="1825625"/>
            <a:ext cx="5181600" cy="4667250"/>
          </a:xfrm>
          <a:prstGeom prst="rect">
            <a:avLst/>
          </a:prstGeom>
        </p:spPr>
      </p:pic>
      <p:pic>
        <p:nvPicPr>
          <p:cNvPr id="6" name="Picture 5">
            <a:extLst>
              <a:ext uri="{FF2B5EF4-FFF2-40B4-BE49-F238E27FC236}">
                <a16:creationId xmlns:a16="http://schemas.microsoft.com/office/drawing/2014/main" id="{57B1ECB4-EA13-9228-F784-30B01A28367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35465" y="0"/>
            <a:ext cx="2756535" cy="914400"/>
          </a:xfrm>
          <a:prstGeom prst="rect">
            <a:avLst/>
          </a:prstGeom>
          <a:noFill/>
        </p:spPr>
      </p:pic>
    </p:spTree>
    <p:extLst>
      <p:ext uri="{BB962C8B-B14F-4D97-AF65-F5344CB8AC3E}">
        <p14:creationId xmlns:p14="http://schemas.microsoft.com/office/powerpoint/2010/main" val="24785249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17819-7051-0964-E17D-4553D6E3491D}"/>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Cause and Effect (Cont.)</a:t>
            </a:r>
            <a:endParaRPr lang="en-US" dirty="0"/>
          </a:p>
        </p:txBody>
      </p:sp>
      <p:pic>
        <p:nvPicPr>
          <p:cNvPr id="6" name="Content Placeholder 5">
            <a:extLst>
              <a:ext uri="{FF2B5EF4-FFF2-40B4-BE49-F238E27FC236}">
                <a16:creationId xmlns:a16="http://schemas.microsoft.com/office/drawing/2014/main" id="{33106626-87F3-DC16-1E8C-D7C6DDD1BD7C}"/>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l="40952" t="19068" r="6594" b="5205"/>
          <a:stretch/>
        </p:blipFill>
        <p:spPr>
          <a:xfrm>
            <a:off x="1100379" y="1690688"/>
            <a:ext cx="4510007" cy="4486274"/>
          </a:xfrm>
        </p:spPr>
      </p:pic>
      <p:sp>
        <p:nvSpPr>
          <p:cNvPr id="4" name="Content Placeholder 3">
            <a:extLst>
              <a:ext uri="{FF2B5EF4-FFF2-40B4-BE49-F238E27FC236}">
                <a16:creationId xmlns:a16="http://schemas.microsoft.com/office/drawing/2014/main" id="{97502EF0-04E4-D958-62D6-364FBDC277F1}"/>
              </a:ext>
            </a:extLst>
          </p:cNvPr>
          <p:cNvSpPr>
            <a:spLocks noGrp="1"/>
          </p:cNvSpPr>
          <p:nvPr>
            <p:ph sz="half" idx="2"/>
          </p:nvPr>
        </p:nvSpPr>
        <p:spPr/>
        <p:txBody>
          <a:bodyPr>
            <a:normAutofit/>
          </a:bodyPr>
          <a:lstStyle/>
          <a:p>
            <a:pPr algn="just"/>
            <a:r>
              <a:rPr lang="en-US" sz="1600" dirty="0">
                <a:latin typeface="Arial" panose="020B0604020202020204" pitchFamily="34" charset="0"/>
                <a:cs typeface="Arial" panose="020B0604020202020204" pitchFamily="34" charset="0"/>
              </a:rPr>
              <a:t>This is done by paying attention to the needs of the employees and developing a solution. Having a larger body, spending more time in person with their bosses, and receiving official acknowledgment for successful work are among the variables that might boost contentment (Oliver, 2022).</a:t>
            </a:r>
          </a:p>
          <a:p>
            <a:pPr algn="just"/>
            <a:r>
              <a:rPr lang="en-US" sz="1600" dirty="0">
                <a:latin typeface="Arial" panose="020B0604020202020204" pitchFamily="34" charset="0"/>
                <a:cs typeface="Arial" panose="020B0604020202020204" pitchFamily="34" charset="0"/>
              </a:rPr>
              <a:t>With problems such as Brexit uncertainty, financial struggles, an increasing number of legal cases, and an aging population, the UK National Health Service appears to be in a difficult position, even though technological advances are assisting in ensuring that the body is providing quality healthcare (Oliver, 2022).</a:t>
            </a:r>
          </a:p>
        </p:txBody>
      </p:sp>
      <p:pic>
        <p:nvPicPr>
          <p:cNvPr id="7" name="Picture 6">
            <a:extLst>
              <a:ext uri="{FF2B5EF4-FFF2-40B4-BE49-F238E27FC236}">
                <a16:creationId xmlns:a16="http://schemas.microsoft.com/office/drawing/2014/main" id="{28D458F4-A38C-20E6-149E-ED3689201DA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35465" y="0"/>
            <a:ext cx="2756535" cy="914400"/>
          </a:xfrm>
          <a:prstGeom prst="rect">
            <a:avLst/>
          </a:prstGeom>
          <a:noFill/>
        </p:spPr>
      </p:pic>
    </p:spTree>
    <p:extLst>
      <p:ext uri="{BB962C8B-B14F-4D97-AF65-F5344CB8AC3E}">
        <p14:creationId xmlns:p14="http://schemas.microsoft.com/office/powerpoint/2010/main" val="1161249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28B96-FEB2-4E51-B170-DC8F3B01389F}"/>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Alternative Solutions</a:t>
            </a:r>
          </a:p>
        </p:txBody>
      </p:sp>
      <p:sp>
        <p:nvSpPr>
          <p:cNvPr id="3" name="Content Placeholder 2">
            <a:extLst>
              <a:ext uri="{FF2B5EF4-FFF2-40B4-BE49-F238E27FC236}">
                <a16:creationId xmlns:a16="http://schemas.microsoft.com/office/drawing/2014/main" id="{788270DF-A5B4-87FA-A174-C662B4320D12}"/>
              </a:ext>
            </a:extLst>
          </p:cNvPr>
          <p:cNvSpPr>
            <a:spLocks noGrp="1"/>
          </p:cNvSpPr>
          <p:nvPr>
            <p:ph sz="half" idx="1"/>
          </p:nvPr>
        </p:nvSpPr>
        <p:spPr/>
        <p:txBody>
          <a:bodyPr>
            <a:normAutofit fontScale="92500" lnSpcReduction="20000"/>
          </a:bodyPr>
          <a:lstStyle/>
          <a:p>
            <a:pPr algn="just"/>
            <a:r>
              <a:rPr lang="en-US" sz="1800" dirty="0"/>
              <a:t>Flexible schedules and rest periods may be important to certain nurses, while strong management backing and access to mental health resources may be important to others (Bloomberg, 2022). Adapting solutions based on what clinicians want and need might assist increase retention.</a:t>
            </a:r>
          </a:p>
          <a:p>
            <a:pPr algn="just"/>
            <a:r>
              <a:rPr lang="en-US" sz="1800" dirty="0"/>
              <a:t>The ability to retain and develop entry-level employees who might not be aware they can advance where they are is made possible by the creation of a career lattice (Wise, 2022). For Gen Z workers, who frequently choose cultural fit over traditional perks, communicating your vision, values, diversity, equality, and inclusion goals are essential. Permit employees to modify their work schedules to provide room for creativity.</a:t>
            </a:r>
          </a:p>
          <a:p>
            <a:pPr algn="just"/>
            <a:r>
              <a:rPr lang="en-US" sz="1800" dirty="0"/>
              <a:t>NHS should learn more about the effects on the workforce and the types of tasks physicians do as the healthcare environment changes as a result of important drivers including consumerism, developing technology, and social concerns that affect health (Wise, 2022). </a:t>
            </a:r>
          </a:p>
        </p:txBody>
      </p:sp>
      <p:pic>
        <p:nvPicPr>
          <p:cNvPr id="5" name="Content Placeholder 4">
            <a:extLst>
              <a:ext uri="{FF2B5EF4-FFF2-40B4-BE49-F238E27FC236}">
                <a16:creationId xmlns:a16="http://schemas.microsoft.com/office/drawing/2014/main" id="{6CD11697-8BD9-C945-DD8D-1D90EB2F37E8}"/>
              </a:ext>
            </a:extLst>
          </p:cNvPr>
          <p:cNvPicPr>
            <a:picLocks noGrp="1" noChangeAspect="1"/>
          </p:cNvPicPr>
          <p:nvPr>
            <p:ph sz="half" idx="2"/>
          </p:nvPr>
        </p:nvPicPr>
        <p:blipFill>
          <a:blip r:embed="rId2"/>
          <a:stretch>
            <a:fillRect/>
          </a:stretch>
        </p:blipFill>
        <p:spPr>
          <a:xfrm>
            <a:off x="6172200" y="1825624"/>
            <a:ext cx="5181600" cy="4351337"/>
          </a:xfrm>
          <a:prstGeom prst="rect">
            <a:avLst/>
          </a:prstGeom>
        </p:spPr>
      </p:pic>
      <p:pic>
        <p:nvPicPr>
          <p:cNvPr id="6" name="Picture 5">
            <a:extLst>
              <a:ext uri="{FF2B5EF4-FFF2-40B4-BE49-F238E27FC236}">
                <a16:creationId xmlns:a16="http://schemas.microsoft.com/office/drawing/2014/main" id="{F076E083-13CF-9F1D-F689-D822184ADF8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35465" y="0"/>
            <a:ext cx="2756535" cy="914400"/>
          </a:xfrm>
          <a:prstGeom prst="rect">
            <a:avLst/>
          </a:prstGeom>
          <a:noFill/>
        </p:spPr>
      </p:pic>
    </p:spTree>
    <p:extLst>
      <p:ext uri="{BB962C8B-B14F-4D97-AF65-F5344CB8AC3E}">
        <p14:creationId xmlns:p14="http://schemas.microsoft.com/office/powerpoint/2010/main" val="1900637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6AD3C-F8E2-4665-FAC3-C45EF378850A}"/>
              </a:ext>
            </a:extLst>
          </p:cNvPr>
          <p:cNvSpPr>
            <a:spLocks noGrp="1"/>
          </p:cNvSpPr>
          <p:nvPr>
            <p:ph type="title"/>
          </p:nvPr>
        </p:nvSpPr>
        <p:spPr/>
        <p:txBody>
          <a:bodyPr/>
          <a:lstStyle/>
          <a:p>
            <a:r>
              <a:rPr kumimoji="0" lang="en-US" sz="44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Alternative Solutions (</a:t>
            </a:r>
            <a:r>
              <a:rPr kumimoji="0" lang="en-US" sz="4400" b="1" i="0" u="none" strike="noStrike" kern="1200" cap="none" spc="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Cont</a:t>
            </a:r>
            <a:r>
              <a:rPr lang="en-US" b="1" dirty="0">
                <a:solidFill>
                  <a:prstClr val="black"/>
                </a:solidFill>
                <a:latin typeface="Arial" panose="020B0604020202020204" pitchFamily="34" charset="0"/>
                <a:cs typeface="Arial" panose="020B0604020202020204" pitchFamily="34" charset="0"/>
              </a:rPr>
              <a:t>.)</a:t>
            </a:r>
            <a:endParaRPr lang="en-US" dirty="0"/>
          </a:p>
        </p:txBody>
      </p:sp>
      <p:pic>
        <p:nvPicPr>
          <p:cNvPr id="5" name="Content Placeholder 4">
            <a:extLst>
              <a:ext uri="{FF2B5EF4-FFF2-40B4-BE49-F238E27FC236}">
                <a16:creationId xmlns:a16="http://schemas.microsoft.com/office/drawing/2014/main" id="{C7292737-8C81-A2B0-78A0-5CA2AF6E5422}"/>
              </a:ext>
            </a:extLst>
          </p:cNvPr>
          <p:cNvPicPr>
            <a:picLocks noGrp="1" noChangeAspect="1"/>
          </p:cNvPicPr>
          <p:nvPr>
            <p:ph sz="half" idx="1"/>
          </p:nvPr>
        </p:nvPicPr>
        <p:blipFill>
          <a:blip r:embed="rId2"/>
          <a:stretch>
            <a:fillRect/>
          </a:stretch>
        </p:blipFill>
        <p:spPr>
          <a:xfrm>
            <a:off x="838200" y="1825625"/>
            <a:ext cx="5181600" cy="4351338"/>
          </a:xfrm>
          <a:prstGeom prst="rect">
            <a:avLst/>
          </a:prstGeom>
        </p:spPr>
      </p:pic>
      <p:sp>
        <p:nvSpPr>
          <p:cNvPr id="4" name="Content Placeholder 3">
            <a:extLst>
              <a:ext uri="{FF2B5EF4-FFF2-40B4-BE49-F238E27FC236}">
                <a16:creationId xmlns:a16="http://schemas.microsoft.com/office/drawing/2014/main" id="{3126D3A3-FBE1-59CF-6209-A16A5F85A782}"/>
              </a:ext>
            </a:extLst>
          </p:cNvPr>
          <p:cNvSpPr>
            <a:spLocks noGrp="1"/>
          </p:cNvSpPr>
          <p:nvPr>
            <p:ph sz="half" idx="2"/>
          </p:nvPr>
        </p:nvSpPr>
        <p:spPr/>
        <p:txBody>
          <a:bodyPr>
            <a:normAutofit fontScale="92500" lnSpcReduction="20000"/>
          </a:bodyPr>
          <a:lstStyle/>
          <a:p>
            <a:pPr marL="342900" marR="0" lvl="0" indent="-342900" algn="just">
              <a:lnSpc>
                <a:spcPct val="150000"/>
              </a:lnSpc>
              <a:spcBef>
                <a:spcPts val="0"/>
              </a:spcBef>
              <a:spcAft>
                <a:spcPts val="0"/>
              </a:spcAft>
              <a:buFont typeface="Symbol" panose="05050102010706020507" pitchFamily="18" charset="2"/>
              <a:buChar char=""/>
            </a:pPr>
            <a:r>
              <a:rPr lang="en-US" sz="1600" dirty="0">
                <a:effectLst/>
                <a:latin typeface="Arial" panose="020B0604020202020204" pitchFamily="34" charset="0"/>
                <a:ea typeface="Calibri" panose="020F0502020204030204" pitchFamily="34" charset="0"/>
                <a:cs typeface="Arial" panose="020B0604020202020204" pitchFamily="34" charset="0"/>
              </a:rPr>
              <a:t>•	By fostering the correct environment, make improvements that will benefit the team. Plans should be made to reskill the present workforce as skill sets and capabilities evolve, and the talent pipeline should be strengthened with more opportunities for professional growth and partnerships (Bailey, 2021).</a:t>
            </a:r>
          </a:p>
          <a:p>
            <a:pPr marL="342900" marR="0" lvl="0" indent="-342900" algn="just">
              <a:lnSpc>
                <a:spcPct val="150000"/>
              </a:lnSpc>
              <a:spcBef>
                <a:spcPts val="0"/>
              </a:spcBef>
              <a:spcAft>
                <a:spcPts val="0"/>
              </a:spcAft>
              <a:buFont typeface="Symbol" panose="05050102010706020507" pitchFamily="18" charset="2"/>
              <a:buChar char=""/>
            </a:pPr>
            <a:r>
              <a:rPr lang="en-US" sz="1600" dirty="0">
                <a:effectLst/>
                <a:latin typeface="Arial" panose="020B0604020202020204" pitchFamily="34" charset="0"/>
                <a:ea typeface="Calibri" panose="020F0502020204030204" pitchFamily="34" charset="0"/>
                <a:cs typeface="Arial" panose="020B0604020202020204" pitchFamily="34" charset="0"/>
              </a:rPr>
              <a:t>•	When there is a strong need for physicians, certain hospitals and healthcare organizations are growing their internal pool of clinicians who can be temporarily moved (Bailey, 2021). Because of an internal staffing agency, nurses can travel whenever it is convenient for them. While they are still employed by the company and maintain their seniority, it also provides them greater freedom.</a:t>
            </a:r>
          </a:p>
        </p:txBody>
      </p:sp>
      <p:pic>
        <p:nvPicPr>
          <p:cNvPr id="6" name="Picture 5">
            <a:extLst>
              <a:ext uri="{FF2B5EF4-FFF2-40B4-BE49-F238E27FC236}">
                <a16:creationId xmlns:a16="http://schemas.microsoft.com/office/drawing/2014/main" id="{4EEE0568-A7D6-4A79-BF69-67543779B1F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35465" y="0"/>
            <a:ext cx="2756535" cy="914400"/>
          </a:xfrm>
          <a:prstGeom prst="rect">
            <a:avLst/>
          </a:prstGeom>
          <a:noFill/>
        </p:spPr>
      </p:pic>
    </p:spTree>
    <p:extLst>
      <p:ext uri="{BB962C8B-B14F-4D97-AF65-F5344CB8AC3E}">
        <p14:creationId xmlns:p14="http://schemas.microsoft.com/office/powerpoint/2010/main" val="3700748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FCA5A-7A1E-A0F2-A54F-5018D9EE2316}"/>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AD1E86D0-3F8B-34EB-2581-6496AF83F571}"/>
              </a:ext>
            </a:extLst>
          </p:cNvPr>
          <p:cNvSpPr>
            <a:spLocks noGrp="1"/>
          </p:cNvSpPr>
          <p:nvPr>
            <p:ph sz="half" idx="1"/>
          </p:nvPr>
        </p:nvSpPr>
        <p:spPr/>
        <p:txBody>
          <a:bodyPr>
            <a:normAutofit fontScale="62500" lnSpcReduction="20000"/>
          </a:bodyPr>
          <a:lstStyle/>
          <a:p>
            <a:pPr marL="342900" marR="0" lvl="0" indent="-342900" algn="just">
              <a:lnSpc>
                <a:spcPct val="150000"/>
              </a:lnSpc>
              <a:spcBef>
                <a:spcPts val="0"/>
              </a:spcBef>
              <a:spcAft>
                <a:spcPts val="0"/>
              </a:spcAft>
              <a:buFont typeface="Symbol" panose="05050102010706020507" pitchFamily="18" charset="2"/>
              <a:buChar char=""/>
            </a:pPr>
            <a:r>
              <a:rPr lang="en-US" sz="2000" dirty="0">
                <a:effectLst/>
                <a:latin typeface="Arial" panose="020B0604020202020204" pitchFamily="34" charset="0"/>
                <a:ea typeface="Calibri" panose="020F0502020204030204" pitchFamily="34" charset="0"/>
                <a:cs typeface="Arial" panose="020B0604020202020204" pitchFamily="34" charset="0"/>
              </a:rPr>
              <a:t>The NHS in England is facing a nursing shortage, but this need not be if the administration of the hospital makes proactive steps to address it. The administration must be proactive in addressing the nursing deficit, provide financial support for training, hire foreign nurses, including robots in the workforce, and recreate the responsibilities of nurses. </a:t>
            </a:r>
          </a:p>
          <a:p>
            <a:pPr marL="342900" marR="0" lvl="0" indent="-342900" algn="just">
              <a:lnSpc>
                <a:spcPct val="150000"/>
              </a:lnSpc>
              <a:spcBef>
                <a:spcPts val="0"/>
              </a:spcBef>
              <a:spcAft>
                <a:spcPts val="0"/>
              </a:spcAft>
              <a:buFont typeface="Symbol" panose="05050102010706020507" pitchFamily="18" charset="2"/>
              <a:buChar char=""/>
            </a:pPr>
            <a:r>
              <a:rPr lang="en-US" sz="2000" dirty="0">
                <a:effectLst/>
                <a:latin typeface="Arial" panose="020B0604020202020204" pitchFamily="34" charset="0"/>
                <a:ea typeface="Calibri" panose="020F0502020204030204" pitchFamily="34" charset="0"/>
                <a:cs typeface="Arial" panose="020B0604020202020204" pitchFamily="34" charset="0"/>
              </a:rPr>
              <a:t>The NHS can work on those answers over time, but the one thing it can do immediately is offer childcare to all employees and nurses who feel they cannot combine their personal and professional lives. Nursing staff are happier and more productive when leadership is engaged, communication is good, and the workplace atmosphere is pleasant. </a:t>
            </a:r>
          </a:p>
          <a:p>
            <a:pPr marL="342900" marR="0" lvl="0" indent="-342900" algn="just">
              <a:lnSpc>
                <a:spcPct val="150000"/>
              </a:lnSpc>
              <a:spcBef>
                <a:spcPts val="0"/>
              </a:spcBef>
              <a:spcAft>
                <a:spcPts val="0"/>
              </a:spcAft>
              <a:buFont typeface="Symbol" panose="05050102010706020507" pitchFamily="18" charset="2"/>
              <a:buChar char=""/>
            </a:pPr>
            <a:r>
              <a:rPr lang="en-US" sz="2000" dirty="0">
                <a:effectLst/>
                <a:latin typeface="Arial" panose="020B0604020202020204" pitchFamily="34" charset="0"/>
                <a:ea typeface="Calibri" panose="020F0502020204030204" pitchFamily="34" charset="0"/>
                <a:cs typeface="Arial" panose="020B0604020202020204" pitchFamily="34" charset="0"/>
              </a:rPr>
              <a:t>The nursing staff is more likely to quit their jobs when they are unhappy with the communication and workplace culture. If the NHS wants to solve the nursing shortage in the future, they should work with their nurses more closely.</a:t>
            </a:r>
          </a:p>
        </p:txBody>
      </p:sp>
      <p:pic>
        <p:nvPicPr>
          <p:cNvPr id="5" name="Content Placeholder 4">
            <a:extLst>
              <a:ext uri="{FF2B5EF4-FFF2-40B4-BE49-F238E27FC236}">
                <a16:creationId xmlns:a16="http://schemas.microsoft.com/office/drawing/2014/main" id="{03316FF2-529D-305F-0F5C-84C389A40F52}"/>
              </a:ext>
            </a:extLst>
          </p:cNvPr>
          <p:cNvPicPr>
            <a:picLocks noGrp="1" noChangeAspect="1"/>
          </p:cNvPicPr>
          <p:nvPr>
            <p:ph sz="half" idx="2"/>
          </p:nvPr>
        </p:nvPicPr>
        <p:blipFill>
          <a:blip r:embed="rId2"/>
          <a:stretch>
            <a:fillRect/>
          </a:stretch>
        </p:blipFill>
        <p:spPr>
          <a:xfrm>
            <a:off x="6172200" y="1825625"/>
            <a:ext cx="5181600" cy="4351338"/>
          </a:xfrm>
          <a:prstGeom prst="rect">
            <a:avLst/>
          </a:prstGeom>
        </p:spPr>
      </p:pic>
      <p:pic>
        <p:nvPicPr>
          <p:cNvPr id="6" name="Picture 5">
            <a:extLst>
              <a:ext uri="{FF2B5EF4-FFF2-40B4-BE49-F238E27FC236}">
                <a16:creationId xmlns:a16="http://schemas.microsoft.com/office/drawing/2014/main" id="{91C87D64-0FC4-AEEF-DDFD-295C10C4DB0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35465" y="0"/>
            <a:ext cx="2756535" cy="914400"/>
          </a:xfrm>
          <a:prstGeom prst="rect">
            <a:avLst/>
          </a:prstGeom>
          <a:noFill/>
        </p:spPr>
      </p:pic>
    </p:spTree>
    <p:extLst>
      <p:ext uri="{BB962C8B-B14F-4D97-AF65-F5344CB8AC3E}">
        <p14:creationId xmlns:p14="http://schemas.microsoft.com/office/powerpoint/2010/main" val="28020607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AC70A-B879-FA0B-03B9-1D152F094E48}"/>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00AA41EE-D6FF-FAD4-3509-2190D82FD086}"/>
              </a:ext>
            </a:extLst>
          </p:cNvPr>
          <p:cNvSpPr>
            <a:spLocks noGrp="1"/>
          </p:cNvSpPr>
          <p:nvPr>
            <p:ph idx="1"/>
          </p:nvPr>
        </p:nvSpPr>
        <p:spPr/>
        <p:txBody>
          <a:bodyPr>
            <a:normAutofit fontScale="62500" lnSpcReduction="20000"/>
          </a:bodyPr>
          <a:lstStyle/>
          <a:p>
            <a:r>
              <a:rPr lang="en-US" dirty="0">
                <a:latin typeface="Arial" panose="020B0604020202020204" pitchFamily="34" charset="0"/>
                <a:cs typeface="Arial" panose="020B0604020202020204" pitchFamily="34" charset="0"/>
              </a:rPr>
              <a:t>Bailey, S. (2021). NHS staffing: the longest wait of all. BMJ, p.n2723. doi:10.1136/bmj.n2723.</a:t>
            </a:r>
          </a:p>
          <a:p>
            <a:r>
              <a:rPr lang="en-US" dirty="0">
                <a:latin typeface="Arial" panose="020B0604020202020204" pitchFamily="34" charset="0"/>
                <a:cs typeface="Arial" panose="020B0604020202020204" pitchFamily="34" charset="0"/>
              </a:rPr>
              <a:t>Bloomberg. (2022). Bloomberg - Are you a robot? [online] Available at: https://www.bloomberg.com/news/articles/2022-10-28/britain-s-nhs-faces-a-winter-of-staff-shortages-and-war-rooms [Accessed 1 Nov. 2022].</a:t>
            </a:r>
          </a:p>
          <a:p>
            <a:r>
              <a:rPr lang="en-US" dirty="0">
                <a:latin typeface="Arial" panose="020B0604020202020204" pitchFamily="34" charset="0"/>
                <a:cs typeface="Arial" panose="020B0604020202020204" pitchFamily="34" charset="0"/>
              </a:rPr>
              <a:t>Oliver, D. (2022). David Oliver: Politicians’ abject failure to tackle the existential crisis in the NHS. BMJ, p.o1904. doi:10.1136/bmj.o1904.</a:t>
            </a:r>
          </a:p>
          <a:p>
            <a:r>
              <a:rPr lang="en-US" dirty="0">
                <a:latin typeface="Arial" panose="020B0604020202020204" pitchFamily="34" charset="0"/>
                <a:cs typeface="Arial" panose="020B0604020202020204" pitchFamily="34" charset="0"/>
              </a:rPr>
              <a:t>the Guardian. (2022). Recruitment drives alone won’t fix the NHS staffing crisis | Letters. [online] Available at: https://www.theguardian.com/society/2022/jul/27/recruitment-drives-alone-wont-fix-the-nhs-staffing-crisis [Accessed 2 Nov. 2022].</a:t>
            </a:r>
          </a:p>
          <a:p>
            <a:r>
              <a:rPr lang="en-US" dirty="0">
                <a:latin typeface="Arial" panose="020B0604020202020204" pitchFamily="34" charset="0"/>
                <a:cs typeface="Arial" panose="020B0604020202020204" pitchFamily="34" charset="0"/>
              </a:rPr>
              <a:t>the Guardian. (2022). Worst NHS staffing crisis in its history is putting patients at serious risk, MPs warn. [online] Available at: https://www.theguardian.com/society/2022/jul/25/worst-nhs-staffing-crisis-in-its-history-is-putting-patients-at-serious-risk-mps-warn [Accessed 2 Nov. 2022].</a:t>
            </a:r>
          </a:p>
          <a:p>
            <a:r>
              <a:rPr lang="en-US" dirty="0">
                <a:latin typeface="Arial" panose="020B0604020202020204" pitchFamily="34" charset="0"/>
                <a:cs typeface="Arial" panose="020B0604020202020204" pitchFamily="34" charset="0"/>
              </a:rPr>
              <a:t>Waters, A. (2022). Tory leadership contest reveals complacency about NHS crisis. BMJ, p.o1934. doi:10.1136/bmj.o1934.</a:t>
            </a:r>
          </a:p>
          <a:p>
            <a:r>
              <a:rPr lang="en-US" dirty="0">
                <a:latin typeface="Arial" panose="020B0604020202020204" pitchFamily="34" charset="0"/>
                <a:cs typeface="Arial" panose="020B0604020202020204" pitchFamily="34" charset="0"/>
              </a:rPr>
              <a:t>Wise, J. (2022). Persistent understaffing of the NHS is putting patients at risk, say MPs. BMJ, p.o1866. doi:10.1136/bmj.o1866.</a:t>
            </a:r>
          </a:p>
        </p:txBody>
      </p:sp>
    </p:spTree>
    <p:extLst>
      <p:ext uri="{BB962C8B-B14F-4D97-AF65-F5344CB8AC3E}">
        <p14:creationId xmlns:p14="http://schemas.microsoft.com/office/powerpoint/2010/main" val="4034586565"/>
      </p:ext>
    </p:extLst>
  </p:cSld>
  <p:clrMapOvr>
    <a:masterClrMapping/>
  </p:clrMapOvr>
</p:sld>
</file>

<file path=ppt/theme/theme1.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TotalTime>
  <Words>1934</Words>
  <Application>Microsoft Office PowerPoint</Application>
  <PresentationFormat>Widescreen</PresentationFormat>
  <Paragraphs>46</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Symbol</vt:lpstr>
      <vt:lpstr>Office Theme</vt:lpstr>
      <vt:lpstr>BMSW 4004 Problem Solving and Decision Making</vt:lpstr>
      <vt:lpstr>Introduction</vt:lpstr>
      <vt:lpstr>Nature and Impact</vt:lpstr>
      <vt:lpstr>PESTEL Analysis</vt:lpstr>
      <vt:lpstr>PESTEL Analysis (Cont.)</vt:lpstr>
      <vt:lpstr>Cause and Effect</vt:lpstr>
      <vt:lpstr>Cause and Effect (Cont.)</vt:lpstr>
      <vt:lpstr>Alternative Solutions</vt:lpstr>
      <vt:lpstr>Alternative Solutions (Cont.)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Md. Sabbir Hossain Tonmoy (Yousuf)</dc:creator>
  <cp:lastModifiedBy>Md. Sabbir Hossain Tonmoy (Yousuf)</cp:lastModifiedBy>
  <cp:revision>9</cp:revision>
  <dcterms:created xsi:type="dcterms:W3CDTF">2022-10-30T17:56:41Z</dcterms:created>
  <dcterms:modified xsi:type="dcterms:W3CDTF">2022-11-01T20:14:49Z</dcterms:modified>
</cp:coreProperties>
</file>