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23" r:id="rId1"/>
  </p:sldMasterIdLst>
  <p:sldIdLst>
    <p:sldId id="256" r:id="rId2"/>
    <p:sldId id="271" r:id="rId3"/>
    <p:sldId id="282" r:id="rId4"/>
    <p:sldId id="260" r:id="rId5"/>
    <p:sldId id="291" r:id="rId6"/>
    <p:sldId id="293" r:id="rId7"/>
    <p:sldId id="284" r:id="rId8"/>
    <p:sldId id="257" r:id="rId9"/>
    <p:sldId id="272" r:id="rId10"/>
    <p:sldId id="266" r:id="rId11"/>
    <p:sldId id="273" r:id="rId12"/>
    <p:sldId id="265" r:id="rId13"/>
    <p:sldId id="263" r:id="rId14"/>
    <p:sldId id="285" r:id="rId15"/>
    <p:sldId id="258" r:id="rId16"/>
    <p:sldId id="288" r:id="rId17"/>
    <p:sldId id="274" r:id="rId18"/>
    <p:sldId id="276" r:id="rId19"/>
    <p:sldId id="275" r:id="rId20"/>
    <p:sldId id="277" r:id="rId21"/>
    <p:sldId id="294" r:id="rId22"/>
    <p:sldId id="278" r:id="rId23"/>
    <p:sldId id="279" r:id="rId24"/>
    <p:sldId id="296" r:id="rId25"/>
    <p:sldId id="287" r:id="rId26"/>
    <p:sldId id="289" r:id="rId27"/>
    <p:sldId id="280" r:id="rId28"/>
    <p:sldId id="300" r:id="rId29"/>
    <p:sldId id="299" r:id="rId30"/>
    <p:sldId id="262" r:id="rId31"/>
    <p:sldId id="267" r:id="rId32"/>
    <p:sldId id="268" r:id="rId33"/>
    <p:sldId id="303" r:id="rId34"/>
    <p:sldId id="304" r:id="rId35"/>
    <p:sldId id="302" r:id="rId36"/>
    <p:sldId id="269" r:id="rId37"/>
    <p:sldId id="297" r:id="rId38"/>
    <p:sldId id="270" r:id="rId39"/>
    <p:sldId id="283" r:id="rId40"/>
    <p:sldId id="286" r:id="rId41"/>
    <p:sldId id="281" r:id="rId42"/>
    <p:sldId id="298"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2/3/2020</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976908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smtClean="0"/>
              <a:t>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1843269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825326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16834647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93720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158232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48220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828929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306172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010205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378457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340670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416336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433107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224849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120082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775629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2/3/2020</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284869214"/>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 id="2147483740"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youtube.com/watch?v=u06BXgWbGvA"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youtube.com/watch?v=mjCt3QAhX7Q" TargetMode="Externa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youtube.com/watch?v=MYIGBL8ON4g" TargetMode="Externa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gU6q19ausio"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iotuk.org.uk/wp-content/uploads/2017/11/IoT-in-Health-and-Social-Care.pdf" TargetMode="External"/><Relationship Id="rId2" Type="http://schemas.openxmlformats.org/officeDocument/2006/relationships/hyperlink" Target="https://www.youtube.com/watch?v=BCK-v0cWE3k"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dailypost.co.uk/news/local-news/sheep-cattle-tracked-satellite-welsh-16934705"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hRY-ZUlJXY0" TargetMode="External"/><Relationship Id="rId2" Type="http://schemas.openxmlformats.org/officeDocument/2006/relationships/hyperlink" Target="https://www.youtube.com/watch?v=Br5aJa6MkBc"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assets.publishing.service.gov.uk/government/uploads/system/uploads/attachment_data/file/773867/Code_of_Practice_for_Consumer_IoT_Security_October_2018.pdf"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www.gov.uk/government/publications/secure-by-design-report" TargetMode="External"/><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hyperlink" Target="https://www.youtube.com/watch?v=pGtnC1jKpMg" TargetMode="Externa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8" Type="http://schemas.openxmlformats.org/officeDocument/2006/relationships/hyperlink" Target="https://ubidots.com/blog/agriculture-smart-farming/" TargetMode="External"/><Relationship Id="rId3" Type="http://schemas.openxmlformats.org/officeDocument/2006/relationships/hyperlink" Target="file:///C:\Users\j.davies1\Downloads\electronics-07-00405%20(1).pdf" TargetMode="External"/><Relationship Id="rId7" Type="http://schemas.openxmlformats.org/officeDocument/2006/relationships/hyperlink" Target="https://www.forbes.com/sites/benmaruthappu/2018/12/20/how-can-we-revolutionise-social-care-in-2019/#2ca052404a22" TargetMode="External"/><Relationship Id="rId2" Type="http://schemas.openxmlformats.org/officeDocument/2006/relationships/hyperlink" Target="https://www.businessinsider.com/boris-johnson-gives-bizarre-speech-about-technology-to-the-un-2019-9?r=US&amp;IR=T" TargetMode="External"/><Relationship Id="rId1" Type="http://schemas.openxmlformats.org/officeDocument/2006/relationships/slideLayout" Target="../slideLayouts/slideLayout2.xml"/><Relationship Id="rId6" Type="http://schemas.openxmlformats.org/officeDocument/2006/relationships/hyperlink" Target="https://www.theguardian.com/taking-care-of-business/2019/dec/11/from-driverless-cars-to-smart-ambulances-what-5g-really-means-and-why-it-matters" TargetMode="External"/><Relationship Id="rId5" Type="http://schemas.openxmlformats.org/officeDocument/2006/relationships/hyperlink" Target="https://www.scirp.org/journal/paperinformation.aspx?paperid=4696" TargetMode="External"/><Relationship Id="rId4" Type="http://schemas.openxmlformats.org/officeDocument/2006/relationships/hyperlink" Target="https://www.gov.uk/government/speeches/the-uks-leadership-in-smart-cities"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www.england.nhs.uk/ourwork/innovation/test-beds/tihm/" TargetMode="External"/><Relationship Id="rId2" Type="http://schemas.openxmlformats.org/officeDocument/2006/relationships/hyperlink" Target="https://www.businessinsider.com/internet-of-things-devices-examples?r=US&amp;IR=T" TargetMode="External"/><Relationship Id="rId1" Type="http://schemas.openxmlformats.org/officeDocument/2006/relationships/slideLayout" Target="../slideLayouts/slideLayout2.xml"/><Relationship Id="rId6" Type="http://schemas.openxmlformats.org/officeDocument/2006/relationships/hyperlink" Target="https://www.theguardian.com/technology/2014/mar/10/internet-of-things-to-get-more-funding" TargetMode="External"/><Relationship Id="rId5" Type="http://schemas.openxmlformats.org/officeDocument/2006/relationships/hyperlink" Target="https://www.iotforall.com/iot-applications-in-agriculture/" TargetMode="External"/><Relationship Id="rId4" Type="http://schemas.openxmlformats.org/officeDocument/2006/relationships/hyperlink" Target="https://www.scirp.org/(S(i43dyn45teexjx455qlt3d2q))/reference/ReferencesPapers.aspx?ReferenceID=148294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SJSS5001</a:t>
            </a:r>
            <a:br>
              <a:rPr lang="en-GB"/>
            </a:br>
            <a:r>
              <a:rPr lang="en-GB"/>
              <a:t>The Internet of Things</a:t>
            </a:r>
            <a:endParaRPr lang="en-GB" dirty="0"/>
          </a:p>
        </p:txBody>
      </p:sp>
      <p:sp>
        <p:nvSpPr>
          <p:cNvPr id="3" name="Subtitle 2"/>
          <p:cNvSpPr>
            <a:spLocks noGrp="1"/>
          </p:cNvSpPr>
          <p:nvPr>
            <p:ph type="subTitle" idx="1"/>
          </p:nvPr>
        </p:nvSpPr>
        <p:spPr/>
        <p:txBody>
          <a:bodyPr/>
          <a:lstStyle/>
          <a:p>
            <a:r>
              <a:rPr lang="en-GB" dirty="0"/>
              <a:t>Dr C Lohmann-Hancock</a:t>
            </a:r>
          </a:p>
          <a:p>
            <a:r>
              <a:rPr lang="en-GB" dirty="0"/>
              <a:t>Joanne Davies</a:t>
            </a:r>
          </a:p>
        </p:txBody>
      </p:sp>
    </p:spTree>
    <p:extLst>
      <p:ext uri="{BB962C8B-B14F-4D97-AF65-F5344CB8AC3E}">
        <p14:creationId xmlns:p14="http://schemas.microsoft.com/office/powerpoint/2010/main" val="35207006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upload.wikimedia.org/wikipedia/commons/thumb/a/ab/Internet_of_Things.jpg/220px-Internet_of_Thing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0" y="519790"/>
            <a:ext cx="5943600" cy="5700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23011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7535E-44E0-4D62-B1CA-999DDB76A4C6}"/>
              </a:ext>
            </a:extLst>
          </p:cNvPr>
          <p:cNvSpPr>
            <a:spLocks noGrp="1"/>
          </p:cNvSpPr>
          <p:nvPr>
            <p:ph type="title"/>
          </p:nvPr>
        </p:nvSpPr>
        <p:spPr/>
        <p:txBody>
          <a:bodyPr/>
          <a:lstStyle/>
          <a:p>
            <a:r>
              <a:rPr lang="en-GB" dirty="0"/>
              <a:t>What is the Internet of Things?</a:t>
            </a:r>
          </a:p>
        </p:txBody>
      </p:sp>
      <p:sp>
        <p:nvSpPr>
          <p:cNvPr id="3" name="Content Placeholder 2">
            <a:extLst>
              <a:ext uri="{FF2B5EF4-FFF2-40B4-BE49-F238E27FC236}">
                <a16:creationId xmlns:a16="http://schemas.microsoft.com/office/drawing/2014/main" id="{02F219E7-0404-4AE9-B67C-AEFA98493661}"/>
              </a:ext>
            </a:extLst>
          </p:cNvPr>
          <p:cNvSpPr>
            <a:spLocks noGrp="1"/>
          </p:cNvSpPr>
          <p:nvPr>
            <p:ph idx="1"/>
          </p:nvPr>
        </p:nvSpPr>
        <p:spPr>
          <a:xfrm>
            <a:off x="4740350" y="3290578"/>
            <a:ext cx="2759907" cy="1303867"/>
          </a:xfrm>
        </p:spPr>
        <p:txBody>
          <a:bodyPr>
            <a:normAutofit/>
          </a:bodyPr>
          <a:lstStyle/>
          <a:p>
            <a:pPr marL="0" indent="0">
              <a:buNone/>
            </a:pPr>
            <a:r>
              <a:rPr lang="en-GB" sz="5400" i="1" dirty="0"/>
              <a:t>Discuss…</a:t>
            </a:r>
          </a:p>
        </p:txBody>
      </p:sp>
    </p:spTree>
    <p:extLst>
      <p:ext uri="{BB962C8B-B14F-4D97-AF65-F5344CB8AC3E}">
        <p14:creationId xmlns:p14="http://schemas.microsoft.com/office/powerpoint/2010/main" val="28519005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Internet of Things</a:t>
            </a:r>
          </a:p>
        </p:txBody>
      </p:sp>
      <p:sp>
        <p:nvSpPr>
          <p:cNvPr id="3" name="Content Placeholder 2"/>
          <p:cNvSpPr>
            <a:spLocks noGrp="1"/>
          </p:cNvSpPr>
          <p:nvPr>
            <p:ph idx="1"/>
          </p:nvPr>
        </p:nvSpPr>
        <p:spPr>
          <a:xfrm>
            <a:off x="1816397" y="2567565"/>
            <a:ext cx="9080201" cy="2982630"/>
          </a:xfrm>
        </p:spPr>
        <p:txBody>
          <a:bodyPr>
            <a:normAutofit fontScale="92500" lnSpcReduction="10000"/>
          </a:bodyPr>
          <a:lstStyle/>
          <a:p>
            <a:r>
              <a:rPr lang="en-GB" dirty="0"/>
              <a:t>No one definition but those who are concerned with IoT include:</a:t>
            </a:r>
          </a:p>
          <a:p>
            <a:pPr lvl="1"/>
            <a:r>
              <a:rPr lang="en-GB" dirty="0"/>
              <a:t>World community of users. In fact, there are many different groups including governments, academicians, researchers, practitioners, innovators, developers and corporate people</a:t>
            </a:r>
          </a:p>
          <a:p>
            <a:r>
              <a:rPr lang="en-GB" dirty="0"/>
              <a:t>Most agree… </a:t>
            </a:r>
          </a:p>
          <a:p>
            <a:pPr lvl="1"/>
            <a:r>
              <a:rPr lang="en-GB" dirty="0"/>
              <a:t>The idea that the first version of the Internet was about data created by people</a:t>
            </a:r>
          </a:p>
          <a:p>
            <a:pPr lvl="1"/>
            <a:r>
              <a:rPr lang="en-GB" dirty="0"/>
              <a:t>The next version is about data created by things</a:t>
            </a:r>
          </a:p>
          <a:p>
            <a:pPr marL="457200" lvl="1" indent="0">
              <a:buNone/>
            </a:pPr>
            <a:r>
              <a:rPr lang="en-GB" sz="1300" dirty="0"/>
              <a:t>                                                                                                                                                          (Kosmatos,Tselikas and Boucouvalas, 2011)</a:t>
            </a:r>
          </a:p>
          <a:p>
            <a:pPr lvl="1"/>
            <a:endParaRPr lang="en-GB" dirty="0"/>
          </a:p>
          <a:p>
            <a:pPr marL="457200" lvl="1" indent="0">
              <a:buNone/>
            </a:pPr>
            <a:endParaRPr lang="en-GB" dirty="0"/>
          </a:p>
          <a:p>
            <a:endParaRPr lang="en-GB" dirty="0"/>
          </a:p>
        </p:txBody>
      </p:sp>
    </p:spTree>
    <p:extLst>
      <p:ext uri="{BB962C8B-B14F-4D97-AF65-F5344CB8AC3E}">
        <p14:creationId xmlns:p14="http://schemas.microsoft.com/office/powerpoint/2010/main" val="741286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mtClean="0"/>
              <a:t>Not Just DATA:</a:t>
            </a:r>
            <a:br>
              <a:rPr lang="en-GB" smtClean="0"/>
            </a:br>
            <a:r>
              <a:rPr lang="en-GB" smtClean="0"/>
              <a:t>Analysis and Understanding</a:t>
            </a:r>
            <a:endParaRPr lang="en-GB" dirty="0"/>
          </a:p>
        </p:txBody>
      </p:sp>
      <p:sp>
        <p:nvSpPr>
          <p:cNvPr id="3" name="Content Placeholder 2"/>
          <p:cNvSpPr>
            <a:spLocks noGrp="1"/>
          </p:cNvSpPr>
          <p:nvPr>
            <p:ph idx="1"/>
          </p:nvPr>
        </p:nvSpPr>
        <p:spPr/>
        <p:txBody>
          <a:bodyPr/>
          <a:lstStyle/>
          <a:p>
            <a:r>
              <a:rPr lang="en-GB" dirty="0" smtClean="0"/>
              <a:t>Objects can both sense the environment and communicate</a:t>
            </a:r>
          </a:p>
          <a:p>
            <a:pPr lvl="1"/>
            <a:r>
              <a:rPr lang="en-GB" dirty="0" smtClean="0"/>
              <a:t>tools for understanding complexity and responding to it swiftly</a:t>
            </a:r>
          </a:p>
          <a:p>
            <a:r>
              <a:rPr lang="en-GB" dirty="0" smtClean="0"/>
              <a:t>Humans? Who are they?</a:t>
            </a:r>
          </a:p>
          <a:p>
            <a:pPr lvl="1"/>
            <a:r>
              <a:rPr lang="en-GB" dirty="0" smtClean="0"/>
              <a:t>Physical information systems are now beginning to be deployed</a:t>
            </a:r>
          </a:p>
          <a:p>
            <a:pPr lvl="1"/>
            <a:r>
              <a:rPr lang="en-GB" dirty="0" smtClean="0"/>
              <a:t>With some working without human intervention</a:t>
            </a:r>
          </a:p>
          <a:p>
            <a:endParaRPr lang="en-GB" dirty="0"/>
          </a:p>
        </p:txBody>
      </p:sp>
    </p:spTree>
    <p:extLst>
      <p:ext uri="{BB962C8B-B14F-4D97-AF65-F5344CB8AC3E}">
        <p14:creationId xmlns:p14="http://schemas.microsoft.com/office/powerpoint/2010/main" val="1497465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err="1" smtClean="0"/>
              <a:t>IoT</a:t>
            </a:r>
            <a:r>
              <a:rPr lang="en-GB" dirty="0" smtClean="0"/>
              <a:t>:</a:t>
            </a:r>
            <a:br>
              <a:rPr lang="en-GB" dirty="0" smtClean="0"/>
            </a:br>
            <a:r>
              <a:rPr lang="en-GB" dirty="0" smtClean="0"/>
              <a:t>Data </a:t>
            </a:r>
            <a:r>
              <a:rPr lang="en-GB" dirty="0" err="1" smtClean="0"/>
              <a:t>Data</a:t>
            </a:r>
            <a:r>
              <a:rPr lang="en-GB" dirty="0" smtClean="0"/>
              <a:t> Everywhere!</a:t>
            </a:r>
            <a:endParaRPr lang="en-GB" dirty="0"/>
          </a:p>
        </p:txBody>
      </p:sp>
      <p:sp>
        <p:nvSpPr>
          <p:cNvPr id="3" name="Content Placeholder 2"/>
          <p:cNvSpPr>
            <a:spLocks noGrp="1"/>
          </p:cNvSpPr>
          <p:nvPr>
            <p:ph idx="1"/>
          </p:nvPr>
        </p:nvSpPr>
        <p:spPr>
          <a:xfrm>
            <a:off x="1295402" y="2964255"/>
            <a:ext cx="9601196" cy="3318936"/>
          </a:xfrm>
        </p:spPr>
        <p:txBody>
          <a:bodyPr/>
          <a:lstStyle/>
          <a:p>
            <a:r>
              <a:rPr lang="en-GB" dirty="0" smtClean="0"/>
              <a:t>The “Internet of Things” refers to </a:t>
            </a:r>
          </a:p>
          <a:p>
            <a:pPr lvl="1"/>
            <a:r>
              <a:rPr lang="en-GB" dirty="0" smtClean="0"/>
              <a:t>coding and networking of everyday objects and things to render them individually machine-readable and traceable on the Internet </a:t>
            </a:r>
          </a:p>
          <a:p>
            <a:pPr lvl="1"/>
            <a:endParaRPr lang="en-GB" sz="1200" dirty="0"/>
          </a:p>
          <a:p>
            <a:pPr marL="457200" lvl="1" indent="0">
              <a:buNone/>
            </a:pPr>
            <a:endParaRPr lang="en-GB" sz="1200" dirty="0" smtClean="0"/>
          </a:p>
        </p:txBody>
      </p:sp>
    </p:spTree>
    <p:extLst>
      <p:ext uri="{BB962C8B-B14F-4D97-AF65-F5344CB8AC3E}">
        <p14:creationId xmlns:p14="http://schemas.microsoft.com/office/powerpoint/2010/main" val="4197045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0B89FE-D7D5-4CA3-852C-4A5EAA65C450}"/>
              </a:ext>
            </a:extLst>
          </p:cNvPr>
          <p:cNvSpPr>
            <a:spLocks noGrp="1"/>
          </p:cNvSpPr>
          <p:nvPr>
            <p:ph type="title"/>
          </p:nvPr>
        </p:nvSpPr>
        <p:spPr/>
        <p:txBody>
          <a:bodyPr/>
          <a:lstStyle/>
          <a:p>
            <a:r>
              <a:rPr lang="en-GB" dirty="0"/>
              <a:t>IoT Definitions</a:t>
            </a:r>
          </a:p>
        </p:txBody>
      </p:sp>
      <p:sp>
        <p:nvSpPr>
          <p:cNvPr id="3" name="Content Placeholder 2">
            <a:extLst>
              <a:ext uri="{FF2B5EF4-FFF2-40B4-BE49-F238E27FC236}">
                <a16:creationId xmlns:a16="http://schemas.microsoft.com/office/drawing/2014/main" id="{324C0F12-4FA1-4137-899A-D63C88DAC449}"/>
              </a:ext>
            </a:extLst>
          </p:cNvPr>
          <p:cNvSpPr>
            <a:spLocks noGrp="1"/>
          </p:cNvSpPr>
          <p:nvPr>
            <p:ph idx="1"/>
          </p:nvPr>
        </p:nvSpPr>
        <p:spPr>
          <a:xfrm>
            <a:off x="1219202" y="2817684"/>
            <a:ext cx="9601196" cy="2132025"/>
          </a:xfrm>
        </p:spPr>
        <p:txBody>
          <a:bodyPr>
            <a:normAutofit fontScale="92500" lnSpcReduction="20000"/>
          </a:bodyPr>
          <a:lstStyle/>
          <a:p>
            <a:pPr marL="457200" lvl="1" indent="0">
              <a:buClr>
                <a:srgbClr val="D9B247"/>
              </a:buClr>
              <a:buNone/>
            </a:pPr>
            <a:r>
              <a:rPr lang="en-GB" dirty="0">
                <a:solidFill>
                  <a:srgbClr val="111111"/>
                </a:solidFill>
              </a:rPr>
              <a:t>The rapidly growing network of connected objects that are able to collect and exchange data using embedded sensors. Thermostats, cars, lights, refrigerators, and more appliances can all be connected to the IoT.                                                                                                      </a:t>
            </a:r>
            <a:r>
              <a:rPr lang="en-GB" sz="1200" dirty="0">
                <a:solidFill>
                  <a:srgbClr val="111111"/>
                </a:solidFill>
              </a:rPr>
              <a:t>(</a:t>
            </a:r>
            <a:r>
              <a:rPr lang="en-GB" sz="1200" dirty="0" err="1">
                <a:solidFill>
                  <a:srgbClr val="111111"/>
                </a:solidFill>
              </a:rPr>
              <a:t>Meola</a:t>
            </a:r>
            <a:r>
              <a:rPr lang="en-GB" sz="1200" dirty="0">
                <a:solidFill>
                  <a:srgbClr val="111111"/>
                </a:solidFill>
              </a:rPr>
              <a:t>, 2019)</a:t>
            </a:r>
          </a:p>
          <a:p>
            <a:pPr marL="457200" lvl="1" indent="0">
              <a:buClr>
                <a:srgbClr val="D9B247"/>
              </a:buClr>
              <a:buNone/>
            </a:pPr>
            <a:endParaRPr lang="en-GB" dirty="0">
              <a:solidFill>
                <a:srgbClr val="111111"/>
              </a:solidFill>
            </a:endParaRPr>
          </a:p>
          <a:p>
            <a:pPr marL="457200" lvl="1" indent="0">
              <a:buClr>
                <a:srgbClr val="D9B247"/>
              </a:buClr>
              <a:buNone/>
            </a:pPr>
            <a:r>
              <a:rPr lang="en-GB" dirty="0"/>
              <a:t>An open and comprehensive network of intelligent objects that have the capacity to auto-organize, share information, data and resources, reacting and acting in face of situations and changes in the environment”                                                                </a:t>
            </a:r>
            <a:r>
              <a:rPr lang="en-GB" sz="1200" dirty="0"/>
              <a:t>(Kosmatos,Tselikas and Boucouvalas, 2011) </a:t>
            </a:r>
          </a:p>
          <a:p>
            <a:pPr marL="457200" lvl="1" indent="0">
              <a:buClr>
                <a:srgbClr val="D9B247"/>
              </a:buClr>
              <a:buNone/>
            </a:pPr>
            <a:endParaRPr lang="en-GB" dirty="0">
              <a:solidFill>
                <a:srgbClr val="111111"/>
              </a:solidFill>
            </a:endParaRPr>
          </a:p>
          <a:p>
            <a:pPr marL="457200" lvl="1" indent="0">
              <a:buNone/>
            </a:pPr>
            <a:endParaRPr lang="en-GB" dirty="0">
              <a:solidFill>
                <a:srgbClr val="111111"/>
              </a:solidFill>
            </a:endParaRPr>
          </a:p>
          <a:p>
            <a:endParaRPr lang="en-GB" dirty="0"/>
          </a:p>
        </p:txBody>
      </p:sp>
    </p:spTree>
    <p:extLst>
      <p:ext uri="{BB962C8B-B14F-4D97-AF65-F5344CB8AC3E}">
        <p14:creationId xmlns:p14="http://schemas.microsoft.com/office/powerpoint/2010/main" val="467981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Overview: The Internet of Things (IoT)</a:t>
            </a:r>
            <a:endParaRPr lang="en-GB" dirty="0"/>
          </a:p>
        </p:txBody>
      </p:sp>
      <p:sp>
        <p:nvSpPr>
          <p:cNvPr id="3" name="Content Placeholder 2"/>
          <p:cNvSpPr>
            <a:spLocks noGrp="1"/>
          </p:cNvSpPr>
          <p:nvPr>
            <p:ph sz="half" idx="1"/>
          </p:nvPr>
        </p:nvSpPr>
        <p:spPr>
          <a:xfrm>
            <a:off x="1298447" y="2560320"/>
            <a:ext cx="9890483" cy="3310128"/>
          </a:xfrm>
        </p:spPr>
        <p:txBody>
          <a:bodyPr>
            <a:normAutofit fontScale="85000" lnSpcReduction="20000"/>
          </a:bodyPr>
          <a:lstStyle/>
          <a:p>
            <a:r>
              <a:rPr lang="en-GB" dirty="0"/>
              <a:t>A paradigm shift in IT arena </a:t>
            </a:r>
          </a:p>
          <a:p>
            <a:r>
              <a:rPr lang="en-GB" dirty="0"/>
              <a:t>Internet:</a:t>
            </a:r>
          </a:p>
          <a:p>
            <a:r>
              <a:rPr lang="en-GB" dirty="0"/>
              <a:t>Global system of interconnected computer networks that use the standard Internet protocol suite (TCP/IP) to serve billions of users worldwide</a:t>
            </a:r>
          </a:p>
          <a:p>
            <a:r>
              <a:rPr lang="en-GB" dirty="0"/>
              <a:t>A network of networks that consists of millions of private, public, academic, business, and government networks, of local to global scope</a:t>
            </a:r>
          </a:p>
          <a:p>
            <a:r>
              <a:rPr lang="en-GB" dirty="0"/>
              <a:t>Linked by a broad array of electronic, wireless and optical networking technologies               </a:t>
            </a:r>
          </a:p>
          <a:p>
            <a:endParaRPr lang="en-GB" sz="1300" dirty="0"/>
          </a:p>
          <a:p>
            <a:pPr marL="0" indent="0">
              <a:buNone/>
            </a:pPr>
            <a:r>
              <a:rPr lang="en-GB" sz="1300" dirty="0"/>
              <a:t>                                                                                                                                                                                                                                                           (Nunberg, 2012)</a:t>
            </a:r>
          </a:p>
          <a:p>
            <a:pPr marL="0" indent="0">
              <a:buNone/>
            </a:pPr>
            <a:r>
              <a:rPr lang="en-GB" dirty="0"/>
              <a:t> </a:t>
            </a:r>
          </a:p>
        </p:txBody>
      </p:sp>
    </p:spTree>
    <p:extLst>
      <p:ext uri="{BB962C8B-B14F-4D97-AF65-F5344CB8AC3E}">
        <p14:creationId xmlns:p14="http://schemas.microsoft.com/office/powerpoint/2010/main" val="32227122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8333" y="5147949"/>
            <a:ext cx="5051960" cy="369332"/>
          </a:xfrm>
          <a:prstGeom prst="rect">
            <a:avLst/>
          </a:prstGeom>
        </p:spPr>
        <p:txBody>
          <a:bodyPr wrap="none">
            <a:spAutoFit/>
          </a:bodyPr>
          <a:lstStyle/>
          <a:p>
            <a:r>
              <a:rPr lang="en-GB" dirty="0">
                <a:hlinkClick r:id="rId2"/>
              </a:rPr>
              <a:t>https://www.youtube.com/watch?v=u06BXgWbGvA</a:t>
            </a:r>
            <a:endParaRPr lang="en-GB" dirty="0"/>
          </a:p>
        </p:txBody>
      </p:sp>
      <p:pic>
        <p:nvPicPr>
          <p:cNvPr id="3" name="Picture 2"/>
          <p:cNvPicPr/>
          <p:nvPr/>
        </p:nvPicPr>
        <p:blipFill rotWithShape="1">
          <a:blip r:embed="rId3"/>
          <a:srcRect l="60991" t="15759" r="14912" b="45830"/>
          <a:stretch/>
        </p:blipFill>
        <p:spPr bwMode="auto">
          <a:xfrm>
            <a:off x="4023361" y="1753985"/>
            <a:ext cx="3973484" cy="2975956"/>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3225338" y="748145"/>
            <a:ext cx="5602778" cy="830997"/>
          </a:xfrm>
          <a:prstGeom prst="rect">
            <a:avLst/>
          </a:prstGeom>
          <a:noFill/>
        </p:spPr>
        <p:txBody>
          <a:bodyPr wrap="square" rtlCol="0">
            <a:spAutoFit/>
          </a:bodyPr>
          <a:lstStyle/>
          <a:p>
            <a:pPr algn="ctr"/>
            <a:r>
              <a:rPr lang="en-GB" sz="4800" dirty="0"/>
              <a:t>Shift Happens</a:t>
            </a:r>
          </a:p>
        </p:txBody>
      </p:sp>
    </p:spTree>
    <p:extLst>
      <p:ext uri="{BB962C8B-B14F-4D97-AF65-F5344CB8AC3E}">
        <p14:creationId xmlns:p14="http://schemas.microsoft.com/office/powerpoint/2010/main" val="40318859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upload.wikimedia.org/wikipedia/commons/thumb/8/87/Nest_Learning_Thermostat_%28cropped%29.JPG/220px-Nest_Learning_Thermostat_%28cropped%2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98793" y="2387051"/>
            <a:ext cx="2095500" cy="213360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upload.wikimedia.org/wikipedia/commons/thumb/2/26/Ring_video_doorbell.jpg/220px-Ring_video_doorbell.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00639" y="3565323"/>
            <a:ext cx="2095500" cy="170497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upload.wikimedia.org/wikipedia/commons/thumb/4/4e/August_2nd-gen_smart_lock.jpg/220px-August_2nd-gen_smart_lock.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4996" y="1358350"/>
            <a:ext cx="2085975" cy="209550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upload.wikimedia.org/wikipedia/commons/thumb/2/2e/Variable_speed_limit_digital_speed_limit_sign.jpeg/170px-Variable_speed_limit_digital_speed_limit_sign.jpe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2280" y="1391689"/>
            <a:ext cx="1619250" cy="1990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1381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What’s Included in the IoT</a:t>
            </a:r>
          </a:p>
        </p:txBody>
      </p:sp>
      <p:sp>
        <p:nvSpPr>
          <p:cNvPr id="3" name="Content Placeholder 2"/>
          <p:cNvSpPr>
            <a:spLocks noGrp="1"/>
          </p:cNvSpPr>
          <p:nvPr>
            <p:ph idx="1"/>
          </p:nvPr>
        </p:nvSpPr>
        <p:spPr>
          <a:xfrm>
            <a:off x="1295402" y="2531993"/>
            <a:ext cx="9601196" cy="3318936"/>
          </a:xfrm>
        </p:spPr>
        <p:txBody>
          <a:bodyPr>
            <a:normAutofit/>
          </a:bodyPr>
          <a:lstStyle/>
          <a:p>
            <a:r>
              <a:rPr lang="en-GB" dirty="0"/>
              <a:t>What’s included:</a:t>
            </a:r>
          </a:p>
          <a:p>
            <a:pPr lvl="1"/>
            <a:r>
              <a:rPr lang="en-GB" dirty="0"/>
              <a:t>Electronic devices we encounter and use daily</a:t>
            </a:r>
          </a:p>
          <a:p>
            <a:pPr lvl="1"/>
            <a:r>
              <a:rPr lang="en-GB" dirty="0"/>
              <a:t>Technologically advanced products such as equipment and gadgets</a:t>
            </a:r>
          </a:p>
          <a:p>
            <a:pPr lvl="1"/>
            <a:r>
              <a:rPr lang="en-GB" dirty="0"/>
              <a:t>“Things” that we do not do normally think of as electronic at all</a:t>
            </a:r>
          </a:p>
          <a:p>
            <a:pPr lvl="2"/>
            <a:r>
              <a:rPr lang="en-GB" dirty="0"/>
              <a:t>food, clothing; and furniture; materials, parts and equipment, merchandise and specialized items; </a:t>
            </a:r>
          </a:p>
          <a:p>
            <a:pPr lvl="2"/>
            <a:r>
              <a:rPr lang="en-GB" dirty="0"/>
              <a:t>landmarks, monuments and works of art and all the miscellany of commerce, culture and sophistication                                                                             </a:t>
            </a:r>
            <a:r>
              <a:rPr lang="en-GB" sz="1200" dirty="0"/>
              <a:t>(Kosmatos,Tselikas and Boucouvalas, 2011)</a:t>
            </a:r>
          </a:p>
          <a:p>
            <a:endParaRPr lang="en-GB" dirty="0"/>
          </a:p>
        </p:txBody>
      </p:sp>
    </p:spTree>
    <p:extLst>
      <p:ext uri="{BB962C8B-B14F-4D97-AF65-F5344CB8AC3E}">
        <p14:creationId xmlns:p14="http://schemas.microsoft.com/office/powerpoint/2010/main" val="2851992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t>IoT:</a:t>
            </a:r>
            <a:br>
              <a:rPr lang="en-GB"/>
            </a:br>
            <a:r>
              <a:rPr lang="en-GB"/>
              <a:t>Data Data Everywhere!</a:t>
            </a:r>
            <a:endParaRPr lang="en-GB" dirty="0"/>
          </a:p>
        </p:txBody>
      </p:sp>
      <p:sp>
        <p:nvSpPr>
          <p:cNvPr id="3" name="Content Placeholder 2"/>
          <p:cNvSpPr>
            <a:spLocks noGrp="1"/>
          </p:cNvSpPr>
          <p:nvPr>
            <p:ph idx="1"/>
          </p:nvPr>
        </p:nvSpPr>
        <p:spPr/>
        <p:txBody>
          <a:bodyPr/>
          <a:lstStyle/>
          <a:p>
            <a:r>
              <a:rPr lang="en-GB" dirty="0"/>
              <a:t>The </a:t>
            </a:r>
            <a:r>
              <a:rPr lang="en-GB" dirty="0" smtClean="0"/>
              <a:t>Internet </a:t>
            </a:r>
            <a:r>
              <a:rPr lang="en-GB" dirty="0"/>
              <a:t>of </a:t>
            </a:r>
            <a:r>
              <a:rPr lang="en-GB" dirty="0" smtClean="0"/>
              <a:t>Things </a:t>
            </a:r>
            <a:r>
              <a:rPr lang="en-GB" dirty="0"/>
              <a:t>refers to </a:t>
            </a:r>
          </a:p>
          <a:p>
            <a:pPr lvl="1"/>
            <a:endParaRPr lang="en-GB" dirty="0" smtClean="0"/>
          </a:p>
          <a:p>
            <a:pPr marL="457200" lvl="1" indent="0">
              <a:buNone/>
            </a:pPr>
            <a:r>
              <a:rPr lang="en-GB" sz="2800" dirty="0"/>
              <a:t>C</a:t>
            </a:r>
            <a:r>
              <a:rPr lang="en-GB" sz="2800" dirty="0" smtClean="0"/>
              <a:t>oding </a:t>
            </a:r>
            <a:r>
              <a:rPr lang="en-GB" sz="2800" dirty="0"/>
              <a:t>and networking of everyday objects and things to render them individually machine-readable and traceable on the </a:t>
            </a:r>
            <a:r>
              <a:rPr lang="en-GB" sz="2800" dirty="0" smtClean="0"/>
              <a:t>Internet</a:t>
            </a:r>
            <a:endParaRPr lang="en-GB" sz="2800" dirty="0"/>
          </a:p>
        </p:txBody>
      </p:sp>
    </p:spTree>
    <p:extLst>
      <p:ext uri="{BB962C8B-B14F-4D97-AF65-F5344CB8AC3E}">
        <p14:creationId xmlns:p14="http://schemas.microsoft.com/office/powerpoint/2010/main" val="39520611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‘Connected’</a:t>
            </a:r>
            <a:endParaRPr lang="en-GB" dirty="0"/>
          </a:p>
        </p:txBody>
      </p:sp>
      <p:sp>
        <p:nvSpPr>
          <p:cNvPr id="3" name="Content Placeholder 2"/>
          <p:cNvSpPr>
            <a:spLocks noGrp="1"/>
          </p:cNvSpPr>
          <p:nvPr>
            <p:ph idx="1"/>
          </p:nvPr>
        </p:nvSpPr>
        <p:spPr/>
        <p:txBody>
          <a:bodyPr/>
          <a:lstStyle/>
          <a:p>
            <a:r>
              <a:rPr lang="en-GB" dirty="0"/>
              <a:t>“Being connected” </a:t>
            </a:r>
          </a:p>
          <a:p>
            <a:pPr lvl="1"/>
            <a:r>
              <a:rPr lang="en-GB" dirty="0"/>
              <a:t>Often considered in regards to electronic devices such as </a:t>
            </a:r>
          </a:p>
          <a:p>
            <a:pPr lvl="2"/>
            <a:r>
              <a:rPr lang="en-GB" dirty="0"/>
              <a:t>servers, computers, tablets, telephones and smart phones</a:t>
            </a:r>
          </a:p>
          <a:p>
            <a:pPr lvl="1"/>
            <a:r>
              <a:rPr lang="en-GB" dirty="0"/>
              <a:t>The Internet of Things</a:t>
            </a:r>
          </a:p>
          <a:p>
            <a:pPr lvl="2"/>
            <a:r>
              <a:rPr lang="en-GB" dirty="0"/>
              <a:t>sensors and actuators embedded in physical objects—from roadways to pacemakers—are linked through wired and wireless networks, often using the same Internet IP that connects the Internet</a:t>
            </a:r>
          </a:p>
          <a:p>
            <a:pPr lvl="2"/>
            <a:r>
              <a:rPr lang="en-GB" dirty="0"/>
              <a:t>These networks allow for a huge volumes of data that flow to computers for analysis</a:t>
            </a:r>
          </a:p>
          <a:p>
            <a:endParaRPr lang="en-GB" dirty="0"/>
          </a:p>
        </p:txBody>
      </p:sp>
    </p:spTree>
    <p:extLst>
      <p:ext uri="{BB962C8B-B14F-4D97-AF65-F5344CB8AC3E}">
        <p14:creationId xmlns:p14="http://schemas.microsoft.com/office/powerpoint/2010/main" val="2380066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44877-AEA2-46CB-8DEA-F239591ABED4}"/>
              </a:ext>
            </a:extLst>
          </p:cNvPr>
          <p:cNvSpPr>
            <a:spLocks noGrp="1"/>
          </p:cNvSpPr>
          <p:nvPr>
            <p:ph type="title"/>
          </p:nvPr>
        </p:nvSpPr>
        <p:spPr/>
        <p:txBody>
          <a:bodyPr/>
          <a:lstStyle/>
          <a:p>
            <a:r>
              <a:rPr lang="en-GB" dirty="0"/>
              <a:t>Internet of Things Devices</a:t>
            </a:r>
          </a:p>
        </p:txBody>
      </p:sp>
      <p:sp>
        <p:nvSpPr>
          <p:cNvPr id="3" name="Content Placeholder 2">
            <a:extLst>
              <a:ext uri="{FF2B5EF4-FFF2-40B4-BE49-F238E27FC236}">
                <a16:creationId xmlns:a16="http://schemas.microsoft.com/office/drawing/2014/main" id="{4263778C-6F5F-453C-89D8-847EACA665D8}"/>
              </a:ext>
            </a:extLst>
          </p:cNvPr>
          <p:cNvSpPr>
            <a:spLocks noGrp="1"/>
          </p:cNvSpPr>
          <p:nvPr>
            <p:ph idx="1"/>
          </p:nvPr>
        </p:nvSpPr>
        <p:spPr>
          <a:xfrm>
            <a:off x="776177" y="2556932"/>
            <a:ext cx="10207256" cy="3318936"/>
          </a:xfrm>
        </p:spPr>
        <p:txBody>
          <a:bodyPr/>
          <a:lstStyle/>
          <a:p>
            <a:r>
              <a:rPr lang="en-GB" dirty="0"/>
              <a:t>There will be more than 64 billion IoT devices installed around the world by 2026                                                                                         </a:t>
            </a:r>
            <a:r>
              <a:rPr lang="en-GB" dirty="0">
                <a:solidFill>
                  <a:srgbClr val="111111"/>
                </a:solidFill>
              </a:rPr>
              <a:t> a rise from 10 billion in 2018                                                                        </a:t>
            </a:r>
            <a:r>
              <a:rPr lang="en-GB" sz="1200" dirty="0">
                <a:solidFill>
                  <a:srgbClr val="111111"/>
                </a:solidFill>
              </a:rPr>
              <a:t>(</a:t>
            </a:r>
            <a:r>
              <a:rPr lang="en-GB" sz="1200" dirty="0" err="1">
                <a:solidFill>
                  <a:srgbClr val="111111"/>
                </a:solidFill>
              </a:rPr>
              <a:t>Meola</a:t>
            </a:r>
            <a:r>
              <a:rPr lang="en-GB" sz="1200" dirty="0">
                <a:solidFill>
                  <a:srgbClr val="111111"/>
                </a:solidFill>
              </a:rPr>
              <a:t>, 2019)</a:t>
            </a:r>
          </a:p>
          <a:p>
            <a:endParaRPr lang="en-GB" dirty="0"/>
          </a:p>
          <a:p>
            <a:pPr marL="0" indent="0">
              <a:buNone/>
            </a:pPr>
            <a:r>
              <a:rPr lang="en-GB" dirty="0"/>
              <a:t> What are IoT Devices?</a:t>
            </a:r>
          </a:p>
          <a:p>
            <a:pPr marL="0" indent="0">
              <a:buNone/>
            </a:pPr>
            <a:r>
              <a:rPr lang="en-GB" dirty="0"/>
              <a:t>                                                    </a:t>
            </a:r>
            <a:r>
              <a:rPr lang="en-GB" sz="4800" i="1" dirty="0"/>
              <a:t>Discuss…</a:t>
            </a:r>
          </a:p>
        </p:txBody>
      </p:sp>
    </p:spTree>
    <p:extLst>
      <p:ext uri="{BB962C8B-B14F-4D97-AF65-F5344CB8AC3E}">
        <p14:creationId xmlns:p14="http://schemas.microsoft.com/office/powerpoint/2010/main" val="4230386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Internet of Everything?</a:t>
            </a:r>
            <a:br>
              <a:rPr lang="en-GB" dirty="0"/>
            </a:br>
            <a:r>
              <a:rPr lang="en-GB" dirty="0"/>
              <a:t>What’s In?</a:t>
            </a:r>
          </a:p>
        </p:txBody>
      </p:sp>
      <p:sp>
        <p:nvSpPr>
          <p:cNvPr id="3" name="Content Placeholder 2"/>
          <p:cNvSpPr>
            <a:spLocks noGrp="1"/>
          </p:cNvSpPr>
          <p:nvPr>
            <p:ph idx="1"/>
          </p:nvPr>
        </p:nvSpPr>
        <p:spPr/>
        <p:txBody>
          <a:bodyPr/>
          <a:lstStyle/>
          <a:p>
            <a:r>
              <a:rPr lang="en-GB" b="1" dirty="0"/>
              <a:t> Things can be both living things like </a:t>
            </a:r>
          </a:p>
          <a:p>
            <a:pPr lvl="1"/>
            <a:r>
              <a:rPr lang="en-GB" dirty="0"/>
              <a:t>person, animals—cow, calf, dog, pigeons, rabbit etc., plants—mango tree, jasmine, banyan and so on </a:t>
            </a:r>
          </a:p>
          <a:p>
            <a:r>
              <a:rPr lang="en-GB" b="1" dirty="0"/>
              <a:t>and non-living things like </a:t>
            </a:r>
          </a:p>
          <a:p>
            <a:pPr lvl="1"/>
            <a:r>
              <a:rPr lang="en-GB" dirty="0"/>
              <a:t>chair, fridge, tube light, curtain, plate etc. any home appliances or industry apparatus</a:t>
            </a:r>
          </a:p>
          <a:p>
            <a:r>
              <a:rPr lang="en-GB" b="1" dirty="0"/>
              <a:t>So at this point</a:t>
            </a:r>
          </a:p>
          <a:p>
            <a:pPr lvl="1"/>
            <a:r>
              <a:rPr lang="en-GB" dirty="0"/>
              <a:t>things are real objects in this physical or material world</a:t>
            </a:r>
          </a:p>
          <a:p>
            <a:endParaRPr lang="en-GB" dirty="0"/>
          </a:p>
        </p:txBody>
      </p:sp>
    </p:spTree>
    <p:extLst>
      <p:ext uri="{BB962C8B-B14F-4D97-AF65-F5344CB8AC3E}">
        <p14:creationId xmlns:p14="http://schemas.microsoft.com/office/powerpoint/2010/main" val="42923070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9127E-C242-4327-AC16-6C744C3F4220}"/>
              </a:ext>
            </a:extLst>
          </p:cNvPr>
          <p:cNvSpPr>
            <a:spLocks noGrp="1"/>
          </p:cNvSpPr>
          <p:nvPr>
            <p:ph type="title"/>
          </p:nvPr>
        </p:nvSpPr>
        <p:spPr/>
        <p:txBody>
          <a:bodyPr/>
          <a:lstStyle/>
          <a:p>
            <a:r>
              <a:rPr lang="en-GB" dirty="0"/>
              <a:t>Common IoT Devices</a:t>
            </a:r>
          </a:p>
        </p:txBody>
      </p:sp>
      <p:sp>
        <p:nvSpPr>
          <p:cNvPr id="3" name="Content Placeholder 2">
            <a:extLst>
              <a:ext uri="{FF2B5EF4-FFF2-40B4-BE49-F238E27FC236}">
                <a16:creationId xmlns:a16="http://schemas.microsoft.com/office/drawing/2014/main" id="{DD8C4946-05B6-493C-AA2C-47381E5BE234}"/>
              </a:ext>
            </a:extLst>
          </p:cNvPr>
          <p:cNvSpPr>
            <a:spLocks noGrp="1"/>
          </p:cNvSpPr>
          <p:nvPr>
            <p:ph idx="1"/>
          </p:nvPr>
        </p:nvSpPr>
        <p:spPr/>
        <p:txBody>
          <a:bodyPr/>
          <a:lstStyle/>
          <a:p>
            <a:r>
              <a:rPr lang="en-GB" b="1" dirty="0"/>
              <a:t>Group Task</a:t>
            </a:r>
          </a:p>
          <a:p>
            <a:pPr algn="ctr"/>
            <a:r>
              <a:rPr lang="en-GB" sz="3600" dirty="0"/>
              <a:t>How many devices can you think of?</a:t>
            </a:r>
          </a:p>
          <a:p>
            <a:pPr algn="ctr"/>
            <a:r>
              <a:rPr lang="en-GB" sz="3600" dirty="0"/>
              <a:t>How many do you have in your home</a:t>
            </a:r>
          </a:p>
        </p:txBody>
      </p:sp>
    </p:spTree>
    <p:extLst>
      <p:ext uri="{BB962C8B-B14F-4D97-AF65-F5344CB8AC3E}">
        <p14:creationId xmlns:p14="http://schemas.microsoft.com/office/powerpoint/2010/main" val="14385546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Smart Wearables</a:t>
            </a:r>
          </a:p>
        </p:txBody>
      </p:sp>
      <p:sp>
        <p:nvSpPr>
          <p:cNvPr id="3" name="Content Placeholder 2"/>
          <p:cNvSpPr>
            <a:spLocks noGrp="1"/>
          </p:cNvSpPr>
          <p:nvPr>
            <p:ph idx="1"/>
          </p:nvPr>
        </p:nvSpPr>
        <p:spPr/>
        <p:txBody>
          <a:bodyPr/>
          <a:lstStyle/>
          <a:p>
            <a:pPr marL="0" indent="0">
              <a:buNone/>
            </a:pPr>
            <a:r>
              <a:rPr lang="en-GB" dirty="0"/>
              <a:t>Smart Wearables</a:t>
            </a:r>
          </a:p>
          <a:p>
            <a:endParaRPr lang="en-GB" dirty="0"/>
          </a:p>
          <a:p>
            <a:r>
              <a:rPr lang="en-GB" dirty="0"/>
              <a:t>Fitbits/ trackers etc.</a:t>
            </a:r>
          </a:p>
          <a:p>
            <a:r>
              <a:rPr lang="en-GB" dirty="0"/>
              <a:t>Smart Glasses </a:t>
            </a:r>
            <a:r>
              <a:rPr lang="en-GB" dirty="0">
                <a:hlinkClick r:id="rId2"/>
              </a:rPr>
              <a:t>https://www.youtube.com/watch?v=mjCt3QAhX7Q</a:t>
            </a:r>
            <a:endParaRPr lang="en-GB" dirty="0"/>
          </a:p>
        </p:txBody>
      </p:sp>
      <p:pic>
        <p:nvPicPr>
          <p:cNvPr id="4" name="Picture 3" descr="Image result for internet of things fitbits">
            <a:extLst>
              <a:ext uri="{FF2B5EF4-FFF2-40B4-BE49-F238E27FC236}">
                <a16:creationId xmlns:a16="http://schemas.microsoft.com/office/drawing/2014/main" id="{EA5C36E9-E09E-4383-ACD9-B830FC472200}"/>
              </a:ext>
            </a:extLst>
          </p:cNvPr>
          <p:cNvPicPr/>
          <p:nvPr/>
        </p:nvPicPr>
        <p:blipFill rotWithShape="1">
          <a:blip r:embed="rId3">
            <a:extLst>
              <a:ext uri="{28A0092B-C50C-407E-A947-70E740481C1C}">
                <a14:useLocalDpi xmlns:a14="http://schemas.microsoft.com/office/drawing/2010/main" val="0"/>
              </a:ext>
            </a:extLst>
          </a:blip>
          <a:srcRect l="22805" r="12331" b="9609"/>
          <a:stretch/>
        </p:blipFill>
        <p:spPr bwMode="auto">
          <a:xfrm>
            <a:off x="8988056" y="2556932"/>
            <a:ext cx="2059172" cy="1523889"/>
          </a:xfrm>
          <a:prstGeom prst="rect">
            <a:avLst/>
          </a:prstGeom>
          <a:noFill/>
          <a:ln>
            <a:noFill/>
          </a:ln>
          <a:extLst>
            <a:ext uri="{53640926-AAD7-44D8-BBD7-CCE9431645EC}">
              <a14:shadowObscured xmlns:a14="http://schemas.microsoft.com/office/drawing/2010/main"/>
            </a:ext>
          </a:extLst>
        </p:spPr>
      </p:pic>
      <p:pic>
        <p:nvPicPr>
          <p:cNvPr id="5" name="Picture 4" descr="Image result for internet of things fitbits">
            <a:extLst>
              <a:ext uri="{FF2B5EF4-FFF2-40B4-BE49-F238E27FC236}">
                <a16:creationId xmlns:a16="http://schemas.microsoft.com/office/drawing/2014/main" id="{14764D0F-7140-4B3D-AC62-6B32B698F04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864131" y="4829669"/>
            <a:ext cx="1442595" cy="1046199"/>
          </a:xfrm>
          <a:prstGeom prst="rect">
            <a:avLst/>
          </a:prstGeom>
          <a:noFill/>
          <a:ln>
            <a:noFill/>
          </a:ln>
        </p:spPr>
      </p:pic>
    </p:spTree>
    <p:extLst>
      <p:ext uri="{BB962C8B-B14F-4D97-AF65-F5344CB8AC3E}">
        <p14:creationId xmlns:p14="http://schemas.microsoft.com/office/powerpoint/2010/main" val="14690462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Smart Jewellery</a:t>
            </a:r>
          </a:p>
        </p:txBody>
      </p:sp>
      <p:sp>
        <p:nvSpPr>
          <p:cNvPr id="3" name="Content Placeholder 2"/>
          <p:cNvSpPr>
            <a:spLocks noGrp="1"/>
          </p:cNvSpPr>
          <p:nvPr>
            <p:ph idx="1"/>
          </p:nvPr>
        </p:nvSpPr>
        <p:spPr>
          <a:xfrm>
            <a:off x="2498984" y="5161493"/>
            <a:ext cx="6953360" cy="1428750"/>
          </a:xfrm>
        </p:spPr>
        <p:txBody>
          <a:bodyPr>
            <a:normAutofit/>
          </a:bodyPr>
          <a:lstStyle/>
          <a:p>
            <a:pPr marL="0" indent="0">
              <a:buNone/>
            </a:pPr>
            <a:endParaRPr lang="en-GB" u="sng" dirty="0">
              <a:hlinkClick r:id="rId2"/>
            </a:endParaRPr>
          </a:p>
          <a:p>
            <a:pPr marL="0" indent="0">
              <a:buNone/>
            </a:pPr>
            <a:r>
              <a:rPr lang="en-GB" u="sng" dirty="0">
                <a:hlinkClick r:id="rId2"/>
              </a:rPr>
              <a:t>https://www.youtube.com/watch?v=MYIGBL8ON4g</a:t>
            </a:r>
            <a:endParaRPr lang="en-GB" dirty="0"/>
          </a:p>
          <a:p>
            <a:endParaRPr lang="en-GB" dirty="0"/>
          </a:p>
        </p:txBody>
      </p:sp>
      <p:pic>
        <p:nvPicPr>
          <p:cNvPr id="4" name="Picture 3" descr="C:\Users\Bart\AppData\Local\Microsoft\Windows\INetCache\Content.MSO\88B84206.tmp">
            <a:extLst>
              <a:ext uri="{FF2B5EF4-FFF2-40B4-BE49-F238E27FC236}">
                <a16:creationId xmlns:a16="http://schemas.microsoft.com/office/drawing/2014/main" id="{FBC1E9D9-60D7-49DE-935A-2FE42470DC85}"/>
              </a:ext>
            </a:extLst>
          </p:cNvPr>
          <p:cNvPicPr/>
          <p:nvPr/>
        </p:nvPicPr>
        <p:blipFill rotWithShape="1">
          <a:blip r:embed="rId3">
            <a:extLst>
              <a:ext uri="{28A0092B-C50C-407E-A947-70E740481C1C}">
                <a14:useLocalDpi xmlns:a14="http://schemas.microsoft.com/office/drawing/2010/main" val="0"/>
              </a:ext>
            </a:extLst>
          </a:blip>
          <a:srcRect l="23584" t="1" r="8805" b="5659"/>
          <a:stretch/>
        </p:blipFill>
        <p:spPr bwMode="auto">
          <a:xfrm>
            <a:off x="8687132" y="2480709"/>
            <a:ext cx="2047875" cy="1428750"/>
          </a:xfrm>
          <a:prstGeom prst="rect">
            <a:avLst/>
          </a:prstGeom>
          <a:noFill/>
          <a:ln>
            <a:noFill/>
          </a:ln>
          <a:extLst>
            <a:ext uri="{53640926-AAD7-44D8-BBD7-CCE9431645EC}">
              <a14:shadowObscured xmlns:a14="http://schemas.microsoft.com/office/drawing/2010/main"/>
            </a:ext>
          </a:extLst>
        </p:spPr>
      </p:pic>
      <p:pic>
        <p:nvPicPr>
          <p:cNvPr id="5" name="Picture 4" descr="Image result for smart jewelry free images">
            <a:extLst>
              <a:ext uri="{FF2B5EF4-FFF2-40B4-BE49-F238E27FC236}">
                <a16:creationId xmlns:a16="http://schemas.microsoft.com/office/drawing/2014/main" id="{C0326AFC-A82D-4CE2-AB70-A8654BB84344}"/>
              </a:ext>
            </a:extLst>
          </p:cNvPr>
          <p:cNvPicPr/>
          <p:nvPr/>
        </p:nvPicPr>
        <p:blipFill rotWithShape="1">
          <a:blip r:embed="rId4">
            <a:extLst>
              <a:ext uri="{28A0092B-C50C-407E-A947-70E740481C1C}">
                <a14:useLocalDpi xmlns:a14="http://schemas.microsoft.com/office/drawing/2010/main" val="0"/>
              </a:ext>
            </a:extLst>
          </a:blip>
          <a:srcRect l="16989" t="1554" r="13049" b="40481"/>
          <a:stretch/>
        </p:blipFill>
        <p:spPr bwMode="auto">
          <a:xfrm>
            <a:off x="918609" y="4120116"/>
            <a:ext cx="2207363" cy="1303867"/>
          </a:xfrm>
          <a:prstGeom prst="rect">
            <a:avLst/>
          </a:prstGeom>
          <a:noFill/>
          <a:ln>
            <a:noFill/>
          </a:ln>
          <a:extLst>
            <a:ext uri="{53640926-AAD7-44D8-BBD7-CCE9431645EC}">
              <a14:shadowObscured xmlns:a14="http://schemas.microsoft.com/office/drawing/2010/main"/>
            </a:ext>
          </a:extLst>
        </p:spPr>
      </p:pic>
      <p:pic>
        <p:nvPicPr>
          <p:cNvPr id="1026" name="Picture 2" descr="Image result for smart jewelry free images">
            <a:extLst>
              <a:ext uri="{FF2B5EF4-FFF2-40B4-BE49-F238E27FC236}">
                <a16:creationId xmlns:a16="http://schemas.microsoft.com/office/drawing/2014/main" id="{F6D52EE6-9ECA-47FA-B3CE-2375A15D467A}"/>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767" t="17296" r="2791" b="28808"/>
          <a:stretch/>
        </p:blipFill>
        <p:spPr bwMode="auto">
          <a:xfrm>
            <a:off x="4386273" y="2912656"/>
            <a:ext cx="3419454" cy="1993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0886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Smart Clothing </a:t>
            </a:r>
          </a:p>
        </p:txBody>
      </p:sp>
      <p:sp>
        <p:nvSpPr>
          <p:cNvPr id="3" name="Content Placeholder 2"/>
          <p:cNvSpPr>
            <a:spLocks noGrp="1"/>
          </p:cNvSpPr>
          <p:nvPr>
            <p:ph idx="1"/>
          </p:nvPr>
        </p:nvSpPr>
        <p:spPr>
          <a:xfrm>
            <a:off x="1295400" y="2556932"/>
            <a:ext cx="9794357" cy="3318936"/>
          </a:xfrm>
        </p:spPr>
        <p:txBody>
          <a:bodyPr>
            <a:normAutofit fontScale="92500" lnSpcReduction="10000"/>
          </a:bodyPr>
          <a:lstStyle/>
          <a:p>
            <a:r>
              <a:rPr lang="en-GB" b="1" dirty="0"/>
              <a:t>Smart clothing</a:t>
            </a:r>
            <a:endParaRPr lang="en-GB" dirty="0"/>
          </a:p>
          <a:p>
            <a:r>
              <a:rPr lang="en-GB" dirty="0"/>
              <a:t>-electronic devices worn near or directly on the body</a:t>
            </a:r>
          </a:p>
          <a:p>
            <a:r>
              <a:rPr lang="en-GB" dirty="0"/>
              <a:t>Monitors the wearers condition</a:t>
            </a:r>
          </a:p>
          <a:p>
            <a:r>
              <a:rPr lang="en-GB" dirty="0"/>
              <a:t>More natural to wear?</a:t>
            </a:r>
          </a:p>
          <a:p>
            <a:r>
              <a:rPr lang="en-GB" dirty="0"/>
              <a:t>Academic and Clinical Research</a:t>
            </a:r>
          </a:p>
          <a:p>
            <a:r>
              <a:rPr lang="en-GB" dirty="0"/>
              <a:t>Track biometric signals (</a:t>
            </a:r>
            <a:r>
              <a:rPr lang="en-GB" dirty="0" err="1"/>
              <a:t>eg.</a:t>
            </a:r>
            <a:r>
              <a:rPr lang="en-GB" dirty="0"/>
              <a:t> heart rate, temperature, activity)</a:t>
            </a:r>
          </a:p>
          <a:p>
            <a:pPr marL="0" indent="0">
              <a:buNone/>
            </a:pPr>
            <a:r>
              <a:rPr lang="en-GB" dirty="0"/>
              <a:t>                                                                                                   </a:t>
            </a:r>
            <a:r>
              <a:rPr lang="en-GB" sz="1300" dirty="0"/>
              <a:t>(Fernández-</a:t>
            </a:r>
            <a:r>
              <a:rPr lang="en-GB" sz="1300" dirty="0" err="1"/>
              <a:t>Caramés</a:t>
            </a:r>
            <a:r>
              <a:rPr lang="en-GB" sz="1300" dirty="0"/>
              <a:t> and Fraga-Lamas, 2018)</a:t>
            </a:r>
          </a:p>
          <a:p>
            <a:endParaRPr lang="en-GB" dirty="0"/>
          </a:p>
        </p:txBody>
      </p:sp>
      <p:pic>
        <p:nvPicPr>
          <p:cNvPr id="2054" name="Picture 6" descr="Image result for smart clothing">
            <a:extLst>
              <a:ext uri="{FF2B5EF4-FFF2-40B4-BE49-F238E27FC236}">
                <a16:creationId xmlns:a16="http://schemas.microsoft.com/office/drawing/2014/main" id="{8351AE54-71D7-46CF-A208-C05602D20F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76082" y="2508248"/>
            <a:ext cx="1965479" cy="110066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Image result for smart clothing">
            <a:extLst>
              <a:ext uri="{FF2B5EF4-FFF2-40B4-BE49-F238E27FC236}">
                <a16:creationId xmlns:a16="http://schemas.microsoft.com/office/drawing/2014/main" id="{0E0E39F3-2965-4233-8FED-E2DF0BFEC9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64441" y="3657600"/>
            <a:ext cx="2828925" cy="1619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91327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Driverless Cars</a:t>
            </a:r>
          </a:p>
        </p:txBody>
      </p:sp>
      <p:sp>
        <p:nvSpPr>
          <p:cNvPr id="3" name="Content Placeholder 2"/>
          <p:cNvSpPr>
            <a:spLocks noGrp="1"/>
          </p:cNvSpPr>
          <p:nvPr>
            <p:ph idx="1"/>
          </p:nvPr>
        </p:nvSpPr>
        <p:spPr/>
        <p:txBody>
          <a:bodyPr>
            <a:normAutofit fontScale="85000" lnSpcReduction="20000"/>
          </a:bodyPr>
          <a:lstStyle/>
          <a:p>
            <a:r>
              <a:rPr lang="en-GB" dirty="0"/>
              <a:t> EE has opened its 5G network to car makers, self-driving technology companies, start-ups and public sector organisations.</a:t>
            </a:r>
            <a:endParaRPr lang="en-GB" dirty="0">
              <a:hlinkClick r:id="rId2"/>
            </a:endParaRPr>
          </a:p>
          <a:p>
            <a:r>
              <a:rPr lang="en-GB" dirty="0"/>
              <a:t> Experts say the cars, which will be connected to each other and to traffic management systems, will help to improve road safety and traffic flow. </a:t>
            </a:r>
          </a:p>
          <a:p>
            <a:r>
              <a:rPr lang="en-GB" dirty="0"/>
              <a:t>a 5G-enabled road management system could reduce the time motorists spend in traffic by 10% – saving the UK economy £880m a year and reducing CO2 emissions by 370,000 metric tonnes per year.</a:t>
            </a:r>
          </a:p>
          <a:p>
            <a:r>
              <a:rPr lang="en-GB" dirty="0"/>
              <a:t>Ambulance service trails are due to start in September 2020                                  </a:t>
            </a:r>
            <a:r>
              <a:rPr lang="en-GB" sz="1400" dirty="0"/>
              <a:t>(Madden, 2020)</a:t>
            </a:r>
            <a:endParaRPr lang="en-GB" sz="1400" dirty="0">
              <a:hlinkClick r:id="rId2"/>
            </a:endParaRPr>
          </a:p>
          <a:p>
            <a:endParaRPr lang="en-GB" dirty="0">
              <a:hlinkClick r:id="rId2"/>
            </a:endParaRPr>
          </a:p>
          <a:p>
            <a:r>
              <a:rPr lang="en-GB" dirty="0">
                <a:hlinkClick r:id="rId2"/>
              </a:rPr>
              <a:t>https://www.youtube.com/watch?v=gU6q19ausio</a:t>
            </a:r>
            <a:endParaRPr lang="en-GB" dirty="0"/>
          </a:p>
        </p:txBody>
      </p:sp>
    </p:spTree>
    <p:extLst>
      <p:ext uri="{BB962C8B-B14F-4D97-AF65-F5344CB8AC3E}">
        <p14:creationId xmlns:p14="http://schemas.microsoft.com/office/powerpoint/2010/main" val="50947509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Science and Medicine</a:t>
            </a:r>
            <a:endParaRPr lang="en-GB" dirty="0"/>
          </a:p>
        </p:txBody>
      </p:sp>
      <p:sp>
        <p:nvSpPr>
          <p:cNvPr id="3" name="Content Placeholder 2"/>
          <p:cNvSpPr>
            <a:spLocks noGrp="1"/>
          </p:cNvSpPr>
          <p:nvPr>
            <p:ph idx="1"/>
          </p:nvPr>
        </p:nvSpPr>
        <p:spPr/>
        <p:txBody>
          <a:bodyPr/>
          <a:lstStyle/>
          <a:p>
            <a:r>
              <a:rPr lang="en-GB" dirty="0" smtClean="0"/>
              <a:t>Advances in detection and treatment of </a:t>
            </a:r>
            <a:r>
              <a:rPr lang="en-GB" dirty="0" err="1" smtClean="0"/>
              <a:t>Parkinsons</a:t>
            </a:r>
            <a:r>
              <a:rPr lang="en-GB" dirty="0" smtClean="0"/>
              <a:t> Disease</a:t>
            </a:r>
          </a:p>
          <a:p>
            <a:r>
              <a:rPr lang="en-GB" dirty="0" smtClean="0"/>
              <a:t>Operating by remote control using robots</a:t>
            </a:r>
          </a:p>
          <a:p>
            <a:r>
              <a:rPr lang="en-GB" dirty="0" smtClean="0"/>
              <a:t>Better communication means sharing of new ideas and innovations is easier</a:t>
            </a:r>
          </a:p>
          <a:p>
            <a:pPr marL="0" indent="0">
              <a:buNone/>
            </a:pPr>
            <a:r>
              <a:rPr lang="en-GB" dirty="0" smtClean="0"/>
              <a:t>                                                   </a:t>
            </a:r>
            <a:r>
              <a:rPr lang="en-GB" sz="4400" i="1" dirty="0" smtClean="0"/>
              <a:t>Or does it?...</a:t>
            </a:r>
          </a:p>
          <a:p>
            <a:endParaRPr lang="en-GB" dirty="0"/>
          </a:p>
        </p:txBody>
      </p:sp>
    </p:spTree>
    <p:extLst>
      <p:ext uri="{BB962C8B-B14F-4D97-AF65-F5344CB8AC3E}">
        <p14:creationId xmlns:p14="http://schemas.microsoft.com/office/powerpoint/2010/main" val="3236305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Advances in Healthcare</a:t>
            </a:r>
          </a:p>
        </p:txBody>
      </p:sp>
      <p:sp>
        <p:nvSpPr>
          <p:cNvPr id="3" name="Content Placeholder 2"/>
          <p:cNvSpPr>
            <a:spLocks noGrp="1"/>
          </p:cNvSpPr>
          <p:nvPr>
            <p:ph idx="1"/>
          </p:nvPr>
        </p:nvSpPr>
        <p:spPr/>
        <p:txBody>
          <a:bodyPr>
            <a:normAutofit/>
          </a:bodyPr>
          <a:lstStyle/>
          <a:p>
            <a:endParaRPr lang="en-GB" dirty="0" smtClean="0"/>
          </a:p>
          <a:p>
            <a:r>
              <a:rPr lang="en-GB" dirty="0" smtClean="0"/>
              <a:t>Smart Medicines</a:t>
            </a:r>
          </a:p>
          <a:p>
            <a:r>
              <a:rPr lang="en-GB" dirty="0" smtClean="0"/>
              <a:t>Monitoring of patients receiving treatment at home</a:t>
            </a:r>
          </a:p>
          <a:p>
            <a:r>
              <a:rPr lang="en-GB" dirty="0" smtClean="0"/>
              <a:t>Advances in treatment of diabetes (Continuous Glucose Monitors and Insulin Pens)</a:t>
            </a:r>
          </a:p>
          <a:p>
            <a:r>
              <a:rPr lang="en-GB" dirty="0" smtClean="0"/>
              <a:t>Connected Inhalers (monitors and adapts dosage)                               </a:t>
            </a:r>
            <a:r>
              <a:rPr lang="en-GB" sz="1200" dirty="0" smtClean="0"/>
              <a:t>(NHS, 2018)</a:t>
            </a:r>
            <a:endParaRPr lang="en-GB" sz="1200" dirty="0"/>
          </a:p>
        </p:txBody>
      </p:sp>
    </p:spTree>
    <p:extLst>
      <p:ext uri="{BB962C8B-B14F-4D97-AF65-F5344CB8AC3E}">
        <p14:creationId xmlns:p14="http://schemas.microsoft.com/office/powerpoint/2010/main" val="1848714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Effects on Health and Social Care</a:t>
            </a:r>
          </a:p>
        </p:txBody>
      </p:sp>
      <p:sp>
        <p:nvSpPr>
          <p:cNvPr id="3" name="Content Placeholder 2"/>
          <p:cNvSpPr>
            <a:spLocks noGrp="1"/>
          </p:cNvSpPr>
          <p:nvPr>
            <p:ph idx="1"/>
          </p:nvPr>
        </p:nvSpPr>
        <p:spPr/>
        <p:txBody>
          <a:bodyPr>
            <a:normAutofit fontScale="85000" lnSpcReduction="20000"/>
          </a:bodyPr>
          <a:lstStyle/>
          <a:p>
            <a:r>
              <a:rPr lang="en-GB" dirty="0"/>
              <a:t>Technology Integrated Health Management (TIHM</a:t>
            </a:r>
            <a:r>
              <a:rPr lang="en-GB" dirty="0" smtClean="0"/>
              <a:t>)</a:t>
            </a:r>
          </a:p>
          <a:p>
            <a:r>
              <a:rPr lang="en-GB" dirty="0" smtClean="0"/>
              <a:t>Elderly Care </a:t>
            </a:r>
            <a:r>
              <a:rPr lang="en-GB" dirty="0">
                <a:hlinkClick r:id="rId2"/>
              </a:rPr>
              <a:t>https://www.youtube.com/watch?v=BCK-v0cWE3k</a:t>
            </a:r>
            <a:endParaRPr lang="en-GB" dirty="0"/>
          </a:p>
          <a:p>
            <a:r>
              <a:rPr lang="en-GB" dirty="0" smtClean="0"/>
              <a:t>Dementia Care (monitors and other </a:t>
            </a:r>
            <a:r>
              <a:rPr lang="en-GB" dirty="0" err="1" smtClean="0"/>
              <a:t>IoT</a:t>
            </a:r>
            <a:r>
              <a:rPr lang="en-GB" dirty="0" smtClean="0"/>
              <a:t> devices)</a:t>
            </a:r>
          </a:p>
          <a:p>
            <a:r>
              <a:rPr lang="en-GB" dirty="0" smtClean="0"/>
              <a:t>Staff monitoring devices                                                                      </a:t>
            </a:r>
            <a:r>
              <a:rPr lang="en-GB" sz="1400" dirty="0" smtClean="0"/>
              <a:t>(</a:t>
            </a:r>
            <a:r>
              <a:rPr lang="en-GB" sz="1400" dirty="0" err="1" smtClean="0"/>
              <a:t>Maruthappu</a:t>
            </a:r>
            <a:r>
              <a:rPr lang="en-GB" sz="1400" dirty="0" smtClean="0"/>
              <a:t>, 2018)</a:t>
            </a:r>
          </a:p>
          <a:p>
            <a:endParaRPr lang="en-GB" dirty="0" smtClean="0"/>
          </a:p>
          <a:p>
            <a:endParaRPr lang="en-GB" dirty="0"/>
          </a:p>
          <a:p>
            <a:r>
              <a:rPr lang="en-GB" dirty="0" smtClean="0"/>
              <a:t>Data Analysis Solutions for Healthcare-  </a:t>
            </a:r>
            <a:r>
              <a:rPr lang="en-GB" i="1" dirty="0" err="1" smtClean="0"/>
              <a:t>IoT</a:t>
            </a:r>
            <a:r>
              <a:rPr lang="en-GB" i="1" dirty="0" smtClean="0"/>
              <a:t> UK (with NHS and </a:t>
            </a:r>
            <a:r>
              <a:rPr lang="en-GB" i="1" dirty="0" err="1" smtClean="0"/>
              <a:t>DoH</a:t>
            </a:r>
            <a:r>
              <a:rPr lang="en-GB" i="1" dirty="0" smtClean="0"/>
              <a:t>)</a:t>
            </a:r>
          </a:p>
          <a:p>
            <a:pPr marL="0" indent="0">
              <a:buNone/>
            </a:pPr>
            <a:r>
              <a:rPr lang="en-GB" dirty="0">
                <a:hlinkClick r:id="rId3"/>
              </a:rPr>
              <a:t>https://iotuk.org.uk/wp-content/uploads/2017/11/IoT-in-Health-and-Social-Care.pdf</a:t>
            </a:r>
            <a:endParaRPr lang="en-GB" dirty="0" smtClean="0"/>
          </a:p>
          <a:p>
            <a:endParaRPr lang="en-GB" dirty="0" smtClean="0"/>
          </a:p>
          <a:p>
            <a:endParaRPr lang="en-GB" dirty="0"/>
          </a:p>
        </p:txBody>
      </p:sp>
    </p:spTree>
    <p:extLst>
      <p:ext uri="{BB962C8B-B14F-4D97-AF65-F5344CB8AC3E}">
        <p14:creationId xmlns:p14="http://schemas.microsoft.com/office/powerpoint/2010/main" val="307403081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Health and Social Care</a:t>
            </a:r>
            <a:endParaRPr lang="en-GB" dirty="0"/>
          </a:p>
        </p:txBody>
      </p:sp>
      <p:sp>
        <p:nvSpPr>
          <p:cNvPr id="3" name="Content Placeholder 2"/>
          <p:cNvSpPr>
            <a:spLocks noGrp="1"/>
          </p:cNvSpPr>
          <p:nvPr>
            <p:ph idx="1"/>
          </p:nvPr>
        </p:nvSpPr>
        <p:spPr/>
        <p:txBody>
          <a:bodyPr/>
          <a:lstStyle/>
          <a:p>
            <a:r>
              <a:rPr lang="en-GB" dirty="0" smtClean="0"/>
              <a:t>Is the use of the </a:t>
            </a:r>
            <a:r>
              <a:rPr lang="en-GB" dirty="0" err="1" smtClean="0"/>
              <a:t>IoT</a:t>
            </a:r>
            <a:r>
              <a:rPr lang="en-GB" dirty="0" smtClean="0"/>
              <a:t> a good thing in Health and Social Care?</a:t>
            </a:r>
          </a:p>
          <a:p>
            <a:pPr marL="0" indent="0">
              <a:buNone/>
            </a:pPr>
            <a:r>
              <a:rPr lang="en-GB" dirty="0" smtClean="0"/>
              <a:t>                                  </a:t>
            </a:r>
          </a:p>
          <a:p>
            <a:pPr marL="0" indent="0">
              <a:buNone/>
            </a:pPr>
            <a:r>
              <a:rPr lang="en-GB" sz="4800" dirty="0"/>
              <a:t> </a:t>
            </a:r>
            <a:r>
              <a:rPr lang="en-GB" sz="4800" dirty="0" smtClean="0"/>
              <a:t>                      </a:t>
            </a:r>
            <a:r>
              <a:rPr lang="en-GB" sz="5400" i="1" dirty="0" smtClean="0"/>
              <a:t>Discuss…</a:t>
            </a:r>
            <a:endParaRPr lang="en-GB" sz="5400" i="1" dirty="0"/>
          </a:p>
        </p:txBody>
      </p:sp>
    </p:spTree>
    <p:extLst>
      <p:ext uri="{BB962C8B-B14F-4D97-AF65-F5344CB8AC3E}">
        <p14:creationId xmlns:p14="http://schemas.microsoft.com/office/powerpoint/2010/main" val="30942292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2BA4BD-CACE-49A1-87EB-B9744034FFA9}"/>
              </a:ext>
            </a:extLst>
          </p:cNvPr>
          <p:cNvSpPr>
            <a:spLocks noGrp="1"/>
          </p:cNvSpPr>
          <p:nvPr>
            <p:ph type="title"/>
          </p:nvPr>
        </p:nvSpPr>
        <p:spPr/>
        <p:txBody>
          <a:bodyPr>
            <a:normAutofit fontScale="90000"/>
          </a:bodyPr>
          <a:lstStyle/>
          <a:p>
            <a:r>
              <a:rPr lang="en-GB" dirty="0"/>
              <a:t>IoT in Agriculture</a:t>
            </a:r>
            <a:br>
              <a:rPr lang="en-GB" dirty="0"/>
            </a:br>
            <a:r>
              <a:rPr lang="en-GB" dirty="0"/>
              <a:t>Smart Farming</a:t>
            </a:r>
          </a:p>
        </p:txBody>
      </p:sp>
      <p:sp>
        <p:nvSpPr>
          <p:cNvPr id="3" name="Content Placeholder 2">
            <a:extLst>
              <a:ext uri="{FF2B5EF4-FFF2-40B4-BE49-F238E27FC236}">
                <a16:creationId xmlns:a16="http://schemas.microsoft.com/office/drawing/2014/main" id="{DA4DDADF-DFEB-4558-8E1E-CB6B343F1CEC}"/>
              </a:ext>
            </a:extLst>
          </p:cNvPr>
          <p:cNvSpPr>
            <a:spLocks noGrp="1"/>
          </p:cNvSpPr>
          <p:nvPr>
            <p:ph idx="1"/>
          </p:nvPr>
        </p:nvSpPr>
        <p:spPr>
          <a:xfrm>
            <a:off x="1295402" y="2912534"/>
            <a:ext cx="9601196" cy="3318936"/>
          </a:xfrm>
        </p:spPr>
        <p:txBody>
          <a:bodyPr/>
          <a:lstStyle/>
          <a:p>
            <a:r>
              <a:rPr lang="en-GB" dirty="0"/>
              <a:t>Aids Pest Management</a:t>
            </a:r>
          </a:p>
          <a:p>
            <a:r>
              <a:rPr lang="en-GB" dirty="0"/>
              <a:t>Enables food to be grown cleanly and sustainably</a:t>
            </a:r>
          </a:p>
          <a:p>
            <a:r>
              <a:rPr lang="en-GB" dirty="0"/>
              <a:t>Uses sensors to monitor crops (light, humidity, temperature etc.)</a:t>
            </a:r>
          </a:p>
          <a:p>
            <a:r>
              <a:rPr lang="en-GB" dirty="0"/>
              <a:t>Automated irrigation and feeding</a:t>
            </a:r>
          </a:p>
          <a:p>
            <a:r>
              <a:rPr lang="en-GB" dirty="0"/>
              <a:t>Drones used to monitor crop health and mapping                             </a:t>
            </a:r>
            <a:r>
              <a:rPr lang="en-GB" sz="1200" dirty="0"/>
              <a:t>(Ravindra, 2020)</a:t>
            </a:r>
          </a:p>
          <a:p>
            <a:pPr marL="0" indent="0">
              <a:buNone/>
            </a:pPr>
            <a:endParaRPr lang="en-GB" dirty="0"/>
          </a:p>
        </p:txBody>
      </p:sp>
    </p:spTree>
    <p:extLst>
      <p:ext uri="{BB962C8B-B14F-4D97-AF65-F5344CB8AC3E}">
        <p14:creationId xmlns:p14="http://schemas.microsoft.com/office/powerpoint/2010/main" val="5503405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1DCFA2-E588-4538-B285-9B25E6CB91BF}"/>
              </a:ext>
            </a:extLst>
          </p:cNvPr>
          <p:cNvSpPr>
            <a:spLocks noGrp="1"/>
          </p:cNvSpPr>
          <p:nvPr>
            <p:ph type="title"/>
          </p:nvPr>
        </p:nvSpPr>
        <p:spPr/>
        <p:txBody>
          <a:bodyPr>
            <a:normAutofit fontScale="90000"/>
          </a:bodyPr>
          <a:lstStyle/>
          <a:p>
            <a:r>
              <a:rPr lang="en-GB" dirty="0"/>
              <a:t>IoT in Agriculture</a:t>
            </a:r>
            <a:br>
              <a:rPr lang="en-GB" dirty="0"/>
            </a:br>
            <a:r>
              <a:rPr lang="en-GB" dirty="0"/>
              <a:t>Smart Farming</a:t>
            </a:r>
          </a:p>
        </p:txBody>
      </p:sp>
      <p:sp>
        <p:nvSpPr>
          <p:cNvPr id="3" name="Content Placeholder 2">
            <a:extLst>
              <a:ext uri="{FF2B5EF4-FFF2-40B4-BE49-F238E27FC236}">
                <a16:creationId xmlns:a16="http://schemas.microsoft.com/office/drawing/2014/main" id="{BF2E6EBC-87F3-479E-BC78-F9D821914C1F}"/>
              </a:ext>
            </a:extLst>
          </p:cNvPr>
          <p:cNvSpPr>
            <a:spLocks noGrp="1"/>
          </p:cNvSpPr>
          <p:nvPr>
            <p:ph idx="1"/>
          </p:nvPr>
        </p:nvSpPr>
        <p:spPr/>
        <p:txBody>
          <a:bodyPr>
            <a:normAutofit lnSpcReduction="10000"/>
          </a:bodyPr>
          <a:lstStyle/>
          <a:p>
            <a:r>
              <a:rPr lang="en-GB" dirty="0"/>
              <a:t>Livestock- monitors health and well-being of animals</a:t>
            </a:r>
          </a:p>
          <a:p>
            <a:r>
              <a:rPr lang="en-GB" dirty="0"/>
              <a:t>Identifies sick animals and leads to prevention of spread of disease</a:t>
            </a:r>
          </a:p>
          <a:p>
            <a:r>
              <a:rPr lang="en-GB" dirty="0"/>
              <a:t>Locates animals</a:t>
            </a:r>
          </a:p>
          <a:p>
            <a:r>
              <a:rPr lang="en-GB" dirty="0"/>
              <a:t>A new initiative in Wales involved using IoT tech at nearly 20 farms. One cattle farmer believes the technology</a:t>
            </a:r>
            <a:r>
              <a:rPr lang="en-GB" u="sng" dirty="0">
                <a:hlinkClick r:id="rId2"/>
              </a:rPr>
              <a:t> </a:t>
            </a:r>
            <a:r>
              <a:rPr lang="en-GB" dirty="0"/>
              <a:t>will </a:t>
            </a:r>
            <a:r>
              <a:rPr lang="en-GB" u="sng" dirty="0">
                <a:hlinkClick r:id="rId2"/>
              </a:rPr>
              <a:t>reduce the time required to find lost animals</a:t>
            </a:r>
            <a:r>
              <a:rPr lang="en-GB" dirty="0"/>
              <a:t>.</a:t>
            </a:r>
          </a:p>
          <a:p>
            <a:r>
              <a:rPr lang="en-GB" dirty="0"/>
              <a:t>Plus, it will even show which spots the cows prefer to graze!              </a:t>
            </a:r>
            <a:r>
              <a:rPr lang="en-GB" sz="1200" dirty="0"/>
              <a:t>(Mathews, 2019)</a:t>
            </a:r>
          </a:p>
          <a:p>
            <a:endParaRPr lang="en-GB" dirty="0"/>
          </a:p>
        </p:txBody>
      </p:sp>
    </p:spTree>
    <p:extLst>
      <p:ext uri="{BB962C8B-B14F-4D97-AF65-F5344CB8AC3E}">
        <p14:creationId xmlns:p14="http://schemas.microsoft.com/office/powerpoint/2010/main" val="7484036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Smart Cities</a:t>
            </a:r>
          </a:p>
        </p:txBody>
      </p:sp>
      <p:sp>
        <p:nvSpPr>
          <p:cNvPr id="3" name="Content Placeholder 2"/>
          <p:cNvSpPr>
            <a:spLocks noGrp="1"/>
          </p:cNvSpPr>
          <p:nvPr>
            <p:ph idx="1"/>
          </p:nvPr>
        </p:nvSpPr>
        <p:spPr/>
        <p:txBody>
          <a:bodyPr>
            <a:normAutofit/>
          </a:bodyPr>
          <a:lstStyle/>
          <a:p>
            <a:r>
              <a:rPr lang="en-GB" dirty="0" smtClean="0"/>
              <a:t>Since the 1930’s city living has been in decline in favour of commuting</a:t>
            </a:r>
          </a:p>
          <a:p>
            <a:r>
              <a:rPr lang="en-GB" dirty="0" smtClean="0"/>
              <a:t>Produced a negative stereotype of inner city living</a:t>
            </a:r>
          </a:p>
          <a:p>
            <a:r>
              <a:rPr lang="en-GB" dirty="0" smtClean="0"/>
              <a:t>Recently there has been a move back to city living and London is more populated than ever</a:t>
            </a:r>
          </a:p>
          <a:p>
            <a:r>
              <a:rPr lang="en-GB" dirty="0"/>
              <a:t>People who live in cities are often healthier and wealthier than </a:t>
            </a:r>
            <a:r>
              <a:rPr lang="en-GB" dirty="0" smtClean="0"/>
              <a:t>others</a:t>
            </a:r>
          </a:p>
          <a:p>
            <a:r>
              <a:rPr lang="en-GB" dirty="0" smtClean="0"/>
              <a:t>By 2050 it is predicted that 75% of the world population will live in cities</a:t>
            </a:r>
          </a:p>
          <a:p>
            <a:endParaRPr lang="en-GB" dirty="0" smtClean="0"/>
          </a:p>
          <a:p>
            <a:endParaRPr lang="en-GB" dirty="0" smtClean="0"/>
          </a:p>
          <a:p>
            <a:endParaRPr lang="en-GB" dirty="0" smtClean="0"/>
          </a:p>
          <a:p>
            <a:endParaRPr lang="en-GB" dirty="0"/>
          </a:p>
        </p:txBody>
      </p:sp>
    </p:spTree>
    <p:extLst>
      <p:ext uri="{BB962C8B-B14F-4D97-AF65-F5344CB8AC3E}">
        <p14:creationId xmlns:p14="http://schemas.microsoft.com/office/powerpoint/2010/main" val="20995887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Smart Cities</a:t>
            </a:r>
            <a:endParaRPr lang="en-GB" dirty="0"/>
          </a:p>
        </p:txBody>
      </p:sp>
      <p:sp>
        <p:nvSpPr>
          <p:cNvPr id="3" name="Content Placeholder 2"/>
          <p:cNvSpPr>
            <a:spLocks noGrp="1"/>
          </p:cNvSpPr>
          <p:nvPr>
            <p:ph idx="1"/>
          </p:nvPr>
        </p:nvSpPr>
        <p:spPr/>
        <p:txBody>
          <a:bodyPr/>
          <a:lstStyle/>
          <a:p>
            <a:pPr marL="0" indent="0">
              <a:buNone/>
            </a:pPr>
            <a:endParaRPr lang="en-GB" dirty="0" smtClean="0">
              <a:solidFill>
                <a:schemeClr val="tx1"/>
              </a:solidFill>
              <a:hlinkClick r:id="rId2"/>
            </a:endParaRPr>
          </a:p>
          <a:p>
            <a:r>
              <a:rPr lang="en-GB" dirty="0" smtClean="0">
                <a:hlinkClick r:id="rId2"/>
              </a:rPr>
              <a:t>https</a:t>
            </a:r>
            <a:r>
              <a:rPr lang="en-GB" dirty="0">
                <a:hlinkClick r:id="rId2"/>
              </a:rPr>
              <a:t>://</a:t>
            </a:r>
            <a:r>
              <a:rPr lang="en-GB" dirty="0" smtClean="0">
                <a:hlinkClick r:id="rId2"/>
              </a:rPr>
              <a:t>www.youtube.com/watch?v=Br5aJa6MkBc</a:t>
            </a:r>
            <a:endParaRPr lang="en-GB" dirty="0" smtClean="0"/>
          </a:p>
          <a:p>
            <a:endParaRPr lang="en-GB" dirty="0" smtClean="0"/>
          </a:p>
          <a:p>
            <a:r>
              <a:rPr lang="en-GB" dirty="0" smtClean="0"/>
              <a:t>Transforming cities with technology</a:t>
            </a:r>
            <a:endParaRPr lang="en-GB" dirty="0"/>
          </a:p>
          <a:p>
            <a:r>
              <a:rPr lang="en-GB" dirty="0">
                <a:hlinkClick r:id="rId3"/>
              </a:rPr>
              <a:t>https://www.youtube.com/watch?v=hRY-ZUlJXY0</a:t>
            </a:r>
            <a:endParaRPr lang="en-GB" dirty="0"/>
          </a:p>
        </p:txBody>
      </p:sp>
    </p:spTree>
    <p:extLst>
      <p:ext uri="{BB962C8B-B14F-4D97-AF65-F5344CB8AC3E}">
        <p14:creationId xmlns:p14="http://schemas.microsoft.com/office/powerpoint/2010/main" val="37322992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Smart Cities</a:t>
            </a:r>
          </a:p>
        </p:txBody>
      </p:sp>
      <p:sp>
        <p:nvSpPr>
          <p:cNvPr id="3" name="Content Placeholder 2"/>
          <p:cNvSpPr>
            <a:spLocks noGrp="1"/>
          </p:cNvSpPr>
          <p:nvPr>
            <p:ph idx="1"/>
          </p:nvPr>
        </p:nvSpPr>
        <p:spPr/>
        <p:txBody>
          <a:bodyPr>
            <a:normAutofit/>
          </a:bodyPr>
          <a:lstStyle/>
          <a:p>
            <a:endParaRPr lang="en-GB" dirty="0" smtClean="0"/>
          </a:p>
          <a:p>
            <a:r>
              <a:rPr lang="en-GB" dirty="0"/>
              <a:t>But we should always remember: smart cities are not about making our cities ‘fit for the future’ - they’re about making the future fit, for the future of our </a:t>
            </a:r>
            <a:r>
              <a:rPr lang="en-GB" dirty="0" smtClean="0"/>
              <a:t>citizens</a:t>
            </a:r>
          </a:p>
          <a:p>
            <a:endParaRPr lang="en-GB" dirty="0"/>
          </a:p>
          <a:p>
            <a:pPr marL="0" indent="0">
              <a:buNone/>
            </a:pPr>
            <a:r>
              <a:rPr lang="en-GB" dirty="0"/>
              <a:t> </a:t>
            </a:r>
            <a:r>
              <a:rPr lang="en-GB" dirty="0" smtClean="0"/>
              <a:t>                                                                                                             </a:t>
            </a:r>
            <a:r>
              <a:rPr lang="en-GB" sz="1200" dirty="0" smtClean="0"/>
              <a:t>(</a:t>
            </a:r>
            <a:r>
              <a:rPr lang="en-GB" sz="1200" dirty="0" err="1" smtClean="0"/>
              <a:t>Gov.Uk</a:t>
            </a:r>
            <a:r>
              <a:rPr lang="en-GB" sz="1200" dirty="0" smtClean="0"/>
              <a:t>, 2018)</a:t>
            </a:r>
          </a:p>
          <a:p>
            <a:endParaRPr lang="en-GB" dirty="0" smtClean="0"/>
          </a:p>
          <a:p>
            <a:endParaRPr lang="en-GB" dirty="0"/>
          </a:p>
        </p:txBody>
      </p:sp>
    </p:spTree>
    <p:extLst>
      <p:ext uri="{BB962C8B-B14F-4D97-AF65-F5344CB8AC3E}">
        <p14:creationId xmlns:p14="http://schemas.microsoft.com/office/powerpoint/2010/main" val="26416776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Globalisation and the IoT</a:t>
            </a:r>
            <a:endParaRPr lang="en-GB" dirty="0"/>
          </a:p>
        </p:txBody>
      </p:sp>
      <p:sp>
        <p:nvSpPr>
          <p:cNvPr id="3" name="Content Placeholder 2"/>
          <p:cNvSpPr>
            <a:spLocks noGrp="1"/>
          </p:cNvSpPr>
          <p:nvPr>
            <p:ph idx="1"/>
          </p:nvPr>
        </p:nvSpPr>
        <p:spPr/>
        <p:txBody>
          <a:bodyPr>
            <a:normAutofit fontScale="85000" lnSpcReduction="10000"/>
          </a:bodyPr>
          <a:lstStyle/>
          <a:p>
            <a:r>
              <a:rPr lang="en-GB" dirty="0"/>
              <a:t>Highlights a vision of a global infrastructure of networked physical objects, enabling anytime, anyplace connectivity for anything and not only for any one</a:t>
            </a:r>
          </a:p>
          <a:p>
            <a:pPr marL="0" indent="0">
              <a:buNone/>
            </a:pPr>
            <a:r>
              <a:rPr lang="en-GB" dirty="0"/>
              <a:t> </a:t>
            </a:r>
            <a:r>
              <a:rPr lang="en-GB" dirty="0" smtClean="0"/>
              <a:t>                                                                                                             </a:t>
            </a:r>
            <a:r>
              <a:rPr lang="en-GB" sz="1300" dirty="0" smtClean="0"/>
              <a:t>(</a:t>
            </a:r>
            <a:r>
              <a:rPr lang="en-GB" sz="1300" dirty="0" err="1" smtClean="0"/>
              <a:t>Kosmatos</a:t>
            </a:r>
            <a:r>
              <a:rPr lang="en-GB" sz="1300" dirty="0" smtClean="0"/>
              <a:t>, Tselikas</a:t>
            </a:r>
            <a:r>
              <a:rPr lang="en-GB" sz="1300" dirty="0"/>
              <a:t> </a:t>
            </a:r>
            <a:r>
              <a:rPr lang="en-GB" sz="1300" dirty="0" smtClean="0"/>
              <a:t>and </a:t>
            </a:r>
            <a:r>
              <a:rPr lang="en-GB" sz="1300" dirty="0" err="1" smtClean="0"/>
              <a:t>Boucouvalas</a:t>
            </a:r>
            <a:r>
              <a:rPr lang="en-GB" sz="1300" dirty="0"/>
              <a:t>, 2011)</a:t>
            </a:r>
          </a:p>
          <a:p>
            <a:r>
              <a:rPr lang="en-GB" dirty="0"/>
              <a:t>A global network which allows communication between </a:t>
            </a:r>
          </a:p>
          <a:p>
            <a:pPr lvl="1"/>
            <a:r>
              <a:rPr lang="en-GB" dirty="0"/>
              <a:t>human-to-human</a:t>
            </a:r>
          </a:p>
          <a:p>
            <a:pPr lvl="1"/>
            <a:r>
              <a:rPr lang="en-GB" dirty="0"/>
              <a:t>human-to-things </a:t>
            </a:r>
          </a:p>
          <a:p>
            <a:pPr lvl="1"/>
            <a:r>
              <a:rPr lang="en-GB" dirty="0"/>
              <a:t>and things-to-things</a:t>
            </a:r>
          </a:p>
          <a:p>
            <a:pPr lvl="1"/>
            <a:r>
              <a:rPr lang="en-GB" dirty="0"/>
              <a:t>by providing unique identity to each and every object                               </a:t>
            </a:r>
            <a:r>
              <a:rPr lang="en-GB" dirty="0" smtClean="0"/>
              <a:t>   </a:t>
            </a:r>
            <a:r>
              <a:rPr lang="en-GB" sz="1300" dirty="0"/>
              <a:t>(Aggarwal &amp; Las Das, 2012)</a:t>
            </a:r>
          </a:p>
          <a:p>
            <a:pPr lvl="1"/>
            <a:r>
              <a:rPr lang="en-GB" dirty="0"/>
              <a:t>just about anything can be connected and communicates in an intelligent fashion </a:t>
            </a:r>
          </a:p>
        </p:txBody>
      </p:sp>
    </p:spTree>
    <p:extLst>
      <p:ext uri="{BB962C8B-B14F-4D97-AF65-F5344CB8AC3E}">
        <p14:creationId xmlns:p14="http://schemas.microsoft.com/office/powerpoint/2010/main" val="41790714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upload.wikimedia.org/wikipedia/commons/thumb/9/9b/Internet_of_Things.svg/450px-Internet_of_Things.sv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5734" y="665018"/>
            <a:ext cx="9088178" cy="56329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24811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Legislation: </a:t>
            </a:r>
            <a:r>
              <a:rPr lang="en-GB" dirty="0" err="1"/>
              <a:t>IoT</a:t>
            </a:r>
            <a:endParaRPr lang="en-GB" dirty="0"/>
          </a:p>
        </p:txBody>
      </p:sp>
      <p:sp>
        <p:nvSpPr>
          <p:cNvPr id="3" name="Content Placeholder 2"/>
          <p:cNvSpPr>
            <a:spLocks noGrp="1"/>
          </p:cNvSpPr>
          <p:nvPr>
            <p:ph idx="1"/>
          </p:nvPr>
        </p:nvSpPr>
        <p:spPr/>
        <p:txBody>
          <a:bodyPr>
            <a:normAutofit fontScale="85000" lnSpcReduction="20000"/>
          </a:bodyPr>
          <a:lstStyle/>
          <a:p>
            <a:r>
              <a:rPr lang="en-GB" dirty="0"/>
              <a:t>One of the key drivers of the </a:t>
            </a:r>
            <a:r>
              <a:rPr lang="en-GB" dirty="0" err="1"/>
              <a:t>IoT</a:t>
            </a:r>
            <a:r>
              <a:rPr lang="en-GB" dirty="0"/>
              <a:t> is data. </a:t>
            </a:r>
          </a:p>
          <a:p>
            <a:r>
              <a:rPr lang="en-GB" dirty="0"/>
              <a:t>The success of the idea of connecting devices to make them more efficient is dependent upon access to and storage &amp; processing of data</a:t>
            </a:r>
          </a:p>
          <a:p>
            <a:pPr lvl="1"/>
            <a:r>
              <a:rPr lang="en-GB" dirty="0"/>
              <a:t>For this purpose, companies working on the </a:t>
            </a:r>
            <a:r>
              <a:rPr lang="en-GB" dirty="0" err="1"/>
              <a:t>IoT</a:t>
            </a:r>
            <a:r>
              <a:rPr lang="en-GB" dirty="0"/>
              <a:t> collect data from multiple sources and store it in their cloud network for further processing</a:t>
            </a:r>
          </a:p>
          <a:p>
            <a:pPr lvl="1"/>
            <a:r>
              <a:rPr lang="en-GB" dirty="0"/>
              <a:t>Privacy and security dangers and single point vulnerability of multiple </a:t>
            </a:r>
            <a:r>
              <a:rPr lang="en-GB" dirty="0" smtClean="0"/>
              <a:t>systems</a:t>
            </a:r>
          </a:p>
          <a:p>
            <a:pPr lvl="1"/>
            <a:r>
              <a:rPr lang="en-GB" dirty="0" smtClean="0"/>
              <a:t>Issues </a:t>
            </a:r>
            <a:r>
              <a:rPr lang="en-GB" dirty="0"/>
              <a:t>of consumer choice and ownership of data and how it is </a:t>
            </a:r>
            <a:r>
              <a:rPr lang="en-GB" dirty="0" smtClean="0"/>
              <a:t>used</a:t>
            </a:r>
          </a:p>
          <a:p>
            <a:pPr lvl="1"/>
            <a:r>
              <a:rPr lang="en-GB" dirty="0" smtClean="0"/>
              <a:t> Regulations </a:t>
            </a:r>
            <a:r>
              <a:rPr lang="en-GB" dirty="0"/>
              <a:t>and governance regarding these issues of privacy, security, and data ownership continue to develop </a:t>
            </a:r>
            <a:r>
              <a:rPr lang="en-GB" dirty="0" smtClean="0"/>
              <a:t> </a:t>
            </a:r>
            <a:r>
              <a:rPr lang="en-GB" dirty="0" smtClean="0"/>
              <a:t>(GDPR)                                                     </a:t>
            </a:r>
            <a:r>
              <a:rPr lang="en-GB" sz="1400" dirty="0" smtClean="0"/>
              <a:t>(</a:t>
            </a:r>
            <a:r>
              <a:rPr lang="en-GB" sz="1400" dirty="0"/>
              <a:t>Weber &amp; Weber, 2010; Hassan, 2018; Hassan, Khan and </a:t>
            </a:r>
            <a:r>
              <a:rPr lang="en-GB" sz="1400" dirty="0" err="1"/>
              <a:t>Madani</a:t>
            </a:r>
            <a:r>
              <a:rPr lang="en-GB" sz="1400" dirty="0"/>
              <a:t>, 2017)</a:t>
            </a:r>
          </a:p>
          <a:p>
            <a:pPr lvl="1"/>
            <a:r>
              <a:rPr lang="en-GB" b="1" dirty="0"/>
              <a:t>Remember </a:t>
            </a:r>
            <a:r>
              <a:rPr lang="en-GB" b="1" dirty="0" err="1"/>
              <a:t>IoT</a:t>
            </a:r>
            <a:r>
              <a:rPr lang="en-GB" b="1" dirty="0"/>
              <a:t> regulation depends on the country</a:t>
            </a:r>
          </a:p>
          <a:p>
            <a:endParaRPr lang="en-GB" dirty="0"/>
          </a:p>
        </p:txBody>
      </p:sp>
    </p:spTree>
    <p:extLst>
      <p:ext uri="{BB962C8B-B14F-4D97-AF65-F5344CB8AC3E}">
        <p14:creationId xmlns:p14="http://schemas.microsoft.com/office/powerpoint/2010/main" val="4284847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UK Legislation</a:t>
            </a:r>
            <a:endParaRPr lang="en-GB" dirty="0"/>
          </a:p>
        </p:txBody>
      </p:sp>
      <p:sp>
        <p:nvSpPr>
          <p:cNvPr id="3" name="Content Placeholder 2"/>
          <p:cNvSpPr>
            <a:spLocks noGrp="1"/>
          </p:cNvSpPr>
          <p:nvPr>
            <p:ph idx="1"/>
          </p:nvPr>
        </p:nvSpPr>
        <p:spPr/>
        <p:txBody>
          <a:bodyPr/>
          <a:lstStyle/>
          <a:p>
            <a:r>
              <a:rPr lang="en-GB" dirty="0" smtClean="0"/>
              <a:t>Voluntary Code of Practice for </a:t>
            </a:r>
            <a:r>
              <a:rPr lang="en-GB" dirty="0" err="1" smtClean="0"/>
              <a:t>IoT</a:t>
            </a:r>
            <a:r>
              <a:rPr lang="en-GB" dirty="0" smtClean="0"/>
              <a:t> Stakeholders- </a:t>
            </a:r>
          </a:p>
          <a:p>
            <a:r>
              <a:rPr lang="en-GB" sz="1800" dirty="0" err="1" smtClean="0"/>
              <a:t>IoT</a:t>
            </a:r>
            <a:r>
              <a:rPr lang="en-GB" sz="1800" dirty="0" smtClean="0"/>
              <a:t> manufacturers/ Service Providers/ Mobile Application Developers/Retailers</a:t>
            </a:r>
          </a:p>
          <a:p>
            <a:endParaRPr lang="en-GB" sz="1800" dirty="0"/>
          </a:p>
        </p:txBody>
      </p:sp>
      <p:pic>
        <p:nvPicPr>
          <p:cNvPr id="5" name="Picture 4"/>
          <p:cNvPicPr/>
          <p:nvPr/>
        </p:nvPicPr>
        <p:blipFill rotWithShape="1">
          <a:blip r:embed="rId2"/>
          <a:srcRect l="70297" t="10834" r="11090" b="12345"/>
          <a:stretch/>
        </p:blipFill>
        <p:spPr bwMode="auto">
          <a:xfrm>
            <a:off x="2694709" y="3483032"/>
            <a:ext cx="2276302" cy="2768139"/>
          </a:xfrm>
          <a:prstGeom prst="rect">
            <a:avLst/>
          </a:prstGeom>
          <a:ln>
            <a:noFill/>
          </a:ln>
          <a:extLst>
            <a:ext uri="{53640926-AAD7-44D8-BBD7-CCE9431645EC}">
              <a14:shadowObscured xmlns:a14="http://schemas.microsoft.com/office/drawing/2010/main"/>
            </a:ext>
          </a:extLst>
        </p:spPr>
      </p:pic>
      <p:sp>
        <p:nvSpPr>
          <p:cNvPr id="6" name="Rectangle 5"/>
          <p:cNvSpPr/>
          <p:nvPr/>
        </p:nvSpPr>
        <p:spPr>
          <a:xfrm>
            <a:off x="5367251" y="4131117"/>
            <a:ext cx="6096000" cy="923330"/>
          </a:xfrm>
          <a:prstGeom prst="rect">
            <a:avLst/>
          </a:prstGeom>
        </p:spPr>
        <p:txBody>
          <a:bodyPr>
            <a:spAutoFit/>
          </a:bodyPr>
          <a:lstStyle/>
          <a:p>
            <a:r>
              <a:rPr lang="en-GB" dirty="0">
                <a:hlinkClick r:id="rId3"/>
              </a:rPr>
              <a:t>https://assets.publishing.service.gov.uk/government/uploads/system/uploads/attachment_data/file/773867/Code_of_Practice_for_Consumer_IoT_Security_October_2018.pdf</a:t>
            </a:r>
            <a:endParaRPr lang="en-GB" dirty="0"/>
          </a:p>
        </p:txBody>
      </p:sp>
    </p:spTree>
    <p:extLst>
      <p:ext uri="{BB962C8B-B14F-4D97-AF65-F5344CB8AC3E}">
        <p14:creationId xmlns:p14="http://schemas.microsoft.com/office/powerpoint/2010/main" val="48023004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UK Legislation</a:t>
            </a:r>
            <a:endParaRPr lang="en-GB" dirty="0"/>
          </a:p>
        </p:txBody>
      </p:sp>
      <p:sp>
        <p:nvSpPr>
          <p:cNvPr id="3" name="Content Placeholder 2"/>
          <p:cNvSpPr>
            <a:spLocks noGrp="1"/>
          </p:cNvSpPr>
          <p:nvPr>
            <p:ph idx="1"/>
          </p:nvPr>
        </p:nvSpPr>
        <p:spPr/>
        <p:txBody>
          <a:bodyPr>
            <a:normAutofit fontScale="62500" lnSpcReduction="20000"/>
          </a:bodyPr>
          <a:lstStyle/>
          <a:p>
            <a:pPr lvl="0"/>
            <a:r>
              <a:rPr lang="en-GB" dirty="0"/>
              <a:t>No default passwords</a:t>
            </a:r>
          </a:p>
          <a:p>
            <a:pPr lvl="0"/>
            <a:r>
              <a:rPr lang="en-GB" dirty="0"/>
              <a:t> Implement a vulnerability disclosure policy</a:t>
            </a:r>
          </a:p>
          <a:p>
            <a:pPr lvl="0"/>
            <a:r>
              <a:rPr lang="en-GB" dirty="0"/>
              <a:t>Keep software updated</a:t>
            </a:r>
          </a:p>
          <a:p>
            <a:pPr lvl="0"/>
            <a:r>
              <a:rPr lang="en-GB" dirty="0"/>
              <a:t>Securely store credentials and security-sensitive data</a:t>
            </a:r>
          </a:p>
          <a:p>
            <a:pPr lvl="0"/>
            <a:r>
              <a:rPr lang="en-GB" dirty="0"/>
              <a:t>Communicate securely</a:t>
            </a:r>
          </a:p>
          <a:p>
            <a:pPr lvl="0"/>
            <a:r>
              <a:rPr lang="en-GB" dirty="0"/>
              <a:t>Minimise exposed attack surfaces</a:t>
            </a:r>
          </a:p>
          <a:p>
            <a:pPr lvl="0"/>
            <a:r>
              <a:rPr lang="en-GB" dirty="0"/>
              <a:t>Ensure software integrity</a:t>
            </a:r>
          </a:p>
          <a:p>
            <a:pPr lvl="0"/>
            <a:r>
              <a:rPr lang="en-GB" dirty="0"/>
              <a:t>Ensure that personal data is protected</a:t>
            </a:r>
          </a:p>
          <a:p>
            <a:pPr lvl="0"/>
            <a:r>
              <a:rPr lang="en-GB" dirty="0"/>
              <a:t>Make systems resilient to outages</a:t>
            </a:r>
          </a:p>
          <a:p>
            <a:pPr lvl="0"/>
            <a:r>
              <a:rPr lang="en-GB" dirty="0"/>
              <a:t>Monitor system telemetry data</a:t>
            </a:r>
          </a:p>
          <a:p>
            <a:endParaRPr lang="en-GB" dirty="0"/>
          </a:p>
        </p:txBody>
      </p:sp>
      <p:pic>
        <p:nvPicPr>
          <p:cNvPr id="4" name="Picture 3"/>
          <p:cNvPicPr/>
          <p:nvPr/>
        </p:nvPicPr>
        <p:blipFill rotWithShape="1">
          <a:blip r:embed="rId2"/>
          <a:srcRect l="70297" t="10834" r="11090" b="12345"/>
          <a:stretch/>
        </p:blipFill>
        <p:spPr bwMode="auto">
          <a:xfrm>
            <a:off x="7273636" y="2420850"/>
            <a:ext cx="2959331" cy="359109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77246328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UK Legislation</a:t>
            </a:r>
            <a:endParaRPr lang="en-GB" dirty="0"/>
          </a:p>
        </p:txBody>
      </p:sp>
      <p:pic>
        <p:nvPicPr>
          <p:cNvPr id="4" name="Content Placeholder 3"/>
          <p:cNvPicPr>
            <a:picLocks noGrp="1" noChangeAspect="1"/>
          </p:cNvPicPr>
          <p:nvPr>
            <p:ph idx="1"/>
          </p:nvPr>
        </p:nvPicPr>
        <p:blipFill rotWithShape="1">
          <a:blip r:embed="rId2"/>
          <a:srcRect l="67114" t="11463" r="7604" b="8242"/>
          <a:stretch/>
        </p:blipFill>
        <p:spPr>
          <a:xfrm>
            <a:off x="2477191" y="2477194"/>
            <a:ext cx="2926082" cy="3563669"/>
          </a:xfrm>
          <a:prstGeom prst="rect">
            <a:avLst/>
          </a:prstGeom>
        </p:spPr>
      </p:pic>
      <p:sp>
        <p:nvSpPr>
          <p:cNvPr id="5" name="Rectangle 4"/>
          <p:cNvSpPr/>
          <p:nvPr/>
        </p:nvSpPr>
        <p:spPr>
          <a:xfrm>
            <a:off x="6096000" y="4494060"/>
            <a:ext cx="4649585" cy="276999"/>
          </a:xfrm>
          <a:prstGeom prst="rect">
            <a:avLst/>
          </a:prstGeom>
        </p:spPr>
        <p:txBody>
          <a:bodyPr wrap="square">
            <a:spAutoFit/>
          </a:bodyPr>
          <a:lstStyle/>
          <a:p>
            <a:r>
              <a:rPr lang="en-GB" sz="1200" dirty="0">
                <a:hlinkClick r:id="rId3"/>
              </a:rPr>
              <a:t>https://www.gov.uk/government/publications/secure-by-design-report</a:t>
            </a:r>
            <a:endParaRPr lang="en-GB" sz="1200" dirty="0"/>
          </a:p>
        </p:txBody>
      </p:sp>
    </p:spTree>
    <p:extLst>
      <p:ext uri="{BB962C8B-B14F-4D97-AF65-F5344CB8AC3E}">
        <p14:creationId xmlns:p14="http://schemas.microsoft.com/office/powerpoint/2010/main" val="280769656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IoT</a:t>
            </a:r>
            <a:r>
              <a:rPr lang="en-GB" dirty="0"/>
              <a:t>: Challenges and Opportunities </a:t>
            </a:r>
          </a:p>
        </p:txBody>
      </p:sp>
      <p:sp>
        <p:nvSpPr>
          <p:cNvPr id="3" name="Content Placeholder 2"/>
          <p:cNvSpPr>
            <a:spLocks noGrp="1"/>
          </p:cNvSpPr>
          <p:nvPr>
            <p:ph idx="1"/>
          </p:nvPr>
        </p:nvSpPr>
        <p:spPr/>
        <p:txBody>
          <a:bodyPr>
            <a:normAutofit fontScale="70000" lnSpcReduction="20000"/>
          </a:bodyPr>
          <a:lstStyle/>
          <a:p>
            <a:pPr marL="0" indent="0">
              <a:buNone/>
            </a:pPr>
            <a:r>
              <a:rPr lang="en-GB" b="1" dirty="0" smtClean="0"/>
              <a:t>These </a:t>
            </a:r>
            <a:r>
              <a:rPr lang="en-GB" b="1" dirty="0"/>
              <a:t>include –</a:t>
            </a:r>
          </a:p>
          <a:p>
            <a:r>
              <a:rPr lang="en-GB" dirty="0"/>
              <a:t>Still early days for the </a:t>
            </a:r>
            <a:r>
              <a:rPr lang="en-GB" dirty="0" err="1"/>
              <a:t>IoT</a:t>
            </a:r>
            <a:r>
              <a:rPr lang="en-GB" dirty="0"/>
              <a:t> in government </a:t>
            </a:r>
          </a:p>
          <a:p>
            <a:r>
              <a:rPr lang="en-GB" dirty="0"/>
              <a:t>Underdeveloped policy and regulatory frameworks </a:t>
            </a:r>
          </a:p>
          <a:p>
            <a:r>
              <a:rPr lang="en-GB" dirty="0"/>
              <a:t>Unclear business models, despite strong value proposition </a:t>
            </a:r>
          </a:p>
          <a:p>
            <a:r>
              <a:rPr lang="en-GB" dirty="0"/>
              <a:t>Clear institutional and capacity gap in government AND the private sector </a:t>
            </a:r>
          </a:p>
          <a:p>
            <a:r>
              <a:rPr lang="en-GB" dirty="0"/>
              <a:t>Inconsistent data valuation and management </a:t>
            </a:r>
          </a:p>
          <a:p>
            <a:r>
              <a:rPr lang="en-GB" dirty="0"/>
              <a:t>Infrastructure a major barrier </a:t>
            </a:r>
          </a:p>
          <a:p>
            <a:r>
              <a:rPr lang="en-GB" dirty="0"/>
              <a:t>Government as an enabler </a:t>
            </a:r>
          </a:p>
          <a:p>
            <a:r>
              <a:rPr lang="en-GB" dirty="0"/>
              <a:t>Most successful pilots share common characteristics (public-private partnership, local, leadership)</a:t>
            </a:r>
          </a:p>
          <a:p>
            <a:endParaRPr lang="en-GB" dirty="0"/>
          </a:p>
        </p:txBody>
      </p:sp>
    </p:spTree>
    <p:extLst>
      <p:ext uri="{BB962C8B-B14F-4D97-AF65-F5344CB8AC3E}">
        <p14:creationId xmlns:p14="http://schemas.microsoft.com/office/powerpoint/2010/main" val="1977453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Internet of Things Security</a:t>
            </a:r>
            <a:endParaRPr lang="en-GB" dirty="0"/>
          </a:p>
        </p:txBody>
      </p:sp>
      <p:sp>
        <p:nvSpPr>
          <p:cNvPr id="3" name="Content Placeholder 2"/>
          <p:cNvSpPr>
            <a:spLocks noGrp="1"/>
          </p:cNvSpPr>
          <p:nvPr>
            <p:ph idx="1"/>
          </p:nvPr>
        </p:nvSpPr>
        <p:spPr>
          <a:xfrm>
            <a:off x="1627910" y="3379893"/>
            <a:ext cx="9601196" cy="1724122"/>
          </a:xfrm>
        </p:spPr>
        <p:txBody>
          <a:bodyPr/>
          <a:lstStyle/>
          <a:p>
            <a:r>
              <a:rPr lang="en-GB" dirty="0" smtClean="0"/>
              <a:t>Is the </a:t>
            </a:r>
            <a:r>
              <a:rPr lang="en-GB" dirty="0" err="1" smtClean="0"/>
              <a:t>IoT</a:t>
            </a:r>
            <a:r>
              <a:rPr lang="en-GB" dirty="0" smtClean="0"/>
              <a:t> secure? </a:t>
            </a:r>
          </a:p>
          <a:p>
            <a:r>
              <a:rPr lang="en-GB" dirty="0" smtClean="0"/>
              <a:t>Can it be secure?</a:t>
            </a:r>
          </a:p>
          <a:p>
            <a:r>
              <a:rPr lang="en-GB" sz="3200" dirty="0" smtClean="0"/>
              <a:t>Does it depend on Human Nature?...</a:t>
            </a:r>
            <a:endParaRPr lang="en-GB" sz="3200" dirty="0"/>
          </a:p>
        </p:txBody>
      </p:sp>
      <p:sp>
        <p:nvSpPr>
          <p:cNvPr id="4" name="Rectangle 3"/>
          <p:cNvSpPr/>
          <p:nvPr/>
        </p:nvSpPr>
        <p:spPr>
          <a:xfrm>
            <a:off x="3353110" y="2648280"/>
            <a:ext cx="4920514" cy="369332"/>
          </a:xfrm>
          <a:prstGeom prst="rect">
            <a:avLst/>
          </a:prstGeom>
        </p:spPr>
        <p:txBody>
          <a:bodyPr wrap="none">
            <a:spAutoFit/>
          </a:bodyPr>
          <a:lstStyle/>
          <a:p>
            <a:r>
              <a:rPr lang="en-GB" dirty="0">
                <a:hlinkClick r:id="rId2"/>
              </a:rPr>
              <a:t>https://www.youtube.com/watch?v=pGtnC1jKpMg</a:t>
            </a:r>
            <a:endParaRPr lang="en-GB" dirty="0"/>
          </a:p>
        </p:txBody>
      </p:sp>
    </p:spTree>
    <p:extLst>
      <p:ext uri="{BB962C8B-B14F-4D97-AF65-F5344CB8AC3E}">
        <p14:creationId xmlns:p14="http://schemas.microsoft.com/office/powerpoint/2010/main" val="98595087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David Cameron (2014)</a:t>
            </a:r>
          </a:p>
        </p:txBody>
      </p:sp>
      <p:sp>
        <p:nvSpPr>
          <p:cNvPr id="3" name="Content Placeholder 2"/>
          <p:cNvSpPr>
            <a:spLocks noGrp="1"/>
          </p:cNvSpPr>
          <p:nvPr>
            <p:ph idx="1"/>
          </p:nvPr>
        </p:nvSpPr>
        <p:spPr>
          <a:xfrm>
            <a:off x="1295402" y="3194885"/>
            <a:ext cx="9601196" cy="3318936"/>
          </a:xfrm>
        </p:spPr>
        <p:txBody>
          <a:bodyPr/>
          <a:lstStyle/>
          <a:p>
            <a:r>
              <a:rPr lang="en-GB" dirty="0"/>
              <a:t>“I see the Internet of Things as a huge transformative development, a way of boosting productivity, of keeping us healthier, making transport more efficient, reducing energy needs, tackling climate change. We are on the brink of a new industrial revolution and I want us... to lead it.” </a:t>
            </a:r>
          </a:p>
          <a:p>
            <a:endParaRPr lang="en-GB" sz="1200" dirty="0"/>
          </a:p>
          <a:p>
            <a:pPr marL="0" indent="0">
              <a:buNone/>
            </a:pPr>
            <a:r>
              <a:rPr lang="en-GB" sz="1200" dirty="0"/>
              <a:t>                                                                                                                                                                                                                    (The Guardian, 2014)</a:t>
            </a:r>
          </a:p>
        </p:txBody>
      </p:sp>
    </p:spTree>
    <p:extLst>
      <p:ext uri="{BB962C8B-B14F-4D97-AF65-F5344CB8AC3E}">
        <p14:creationId xmlns:p14="http://schemas.microsoft.com/office/powerpoint/2010/main" val="51503303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BE4438-8322-4CCD-A8AE-B9AEC50DB682}"/>
              </a:ext>
            </a:extLst>
          </p:cNvPr>
          <p:cNvSpPr>
            <a:spLocks noGrp="1"/>
          </p:cNvSpPr>
          <p:nvPr>
            <p:ph type="title"/>
          </p:nvPr>
        </p:nvSpPr>
        <p:spPr/>
        <p:txBody>
          <a:bodyPr>
            <a:normAutofit/>
          </a:bodyPr>
          <a:lstStyle/>
          <a:p>
            <a:r>
              <a:rPr lang="en-GB" dirty="0"/>
              <a:t>Boris Johnson…</a:t>
            </a:r>
            <a:br>
              <a:rPr lang="en-GB" dirty="0"/>
            </a:br>
            <a:r>
              <a:rPr lang="en-GB" sz="3100" dirty="0"/>
              <a:t>(Addressing the UN General Assembly in 2019)</a:t>
            </a:r>
          </a:p>
        </p:txBody>
      </p:sp>
      <p:sp>
        <p:nvSpPr>
          <p:cNvPr id="3" name="Content Placeholder 2">
            <a:extLst>
              <a:ext uri="{FF2B5EF4-FFF2-40B4-BE49-F238E27FC236}">
                <a16:creationId xmlns:a16="http://schemas.microsoft.com/office/drawing/2014/main" id="{2272123E-32A0-41D4-A6FD-17286C462999}"/>
              </a:ext>
            </a:extLst>
          </p:cNvPr>
          <p:cNvSpPr>
            <a:spLocks noGrp="1"/>
          </p:cNvSpPr>
          <p:nvPr>
            <p:ph idx="1"/>
          </p:nvPr>
        </p:nvSpPr>
        <p:spPr/>
        <p:txBody>
          <a:bodyPr>
            <a:normAutofit fontScale="92500" lnSpcReduction="10000"/>
          </a:bodyPr>
          <a:lstStyle/>
          <a:p>
            <a:r>
              <a:rPr lang="en-GB" i="1" dirty="0"/>
              <a:t>"You may keep secrets from your friends, from your parents, your children, your doctor – even your personal trainer – but it takes real effort to conceal your thoughts from Google."</a:t>
            </a:r>
            <a:endParaRPr lang="en-GB" dirty="0"/>
          </a:p>
          <a:p>
            <a:r>
              <a:rPr lang="en-GB" i="1" dirty="0"/>
              <a:t>"A future Alexa will pretend to take orders. But this Alexa will be watching you, clucking her tongue and stamping her foot."</a:t>
            </a:r>
            <a:endParaRPr lang="en-GB" dirty="0"/>
          </a:p>
          <a:p>
            <a:r>
              <a:rPr lang="en-GB" i="1" dirty="0"/>
              <a:t>"In the future, voice connectivity will be in every room and almost every object: your mattress will monitor your nightmares; your fridge will beep for more cheese, your front door will sweep wide the moment you approach, like some silent butler."</a:t>
            </a:r>
            <a:endParaRPr lang="en-GB" dirty="0"/>
          </a:p>
          <a:p>
            <a:r>
              <a:rPr lang="en-GB" i="1" dirty="0"/>
              <a:t>"Are we doomed to a cold and heartless future in which computer says yes — or computer says no with the grim finality of an emperor in the arena</a:t>
            </a:r>
            <a:r>
              <a:rPr lang="en-GB" sz="1300" i="1" dirty="0"/>
              <a:t>?“                                                                                </a:t>
            </a:r>
            <a:r>
              <a:rPr lang="en-GB" sz="1300" dirty="0"/>
              <a:t>(Asher Hamilton, 2019)</a:t>
            </a:r>
          </a:p>
          <a:p>
            <a:endParaRPr lang="en-GB" dirty="0"/>
          </a:p>
        </p:txBody>
      </p:sp>
    </p:spTree>
    <p:extLst>
      <p:ext uri="{BB962C8B-B14F-4D97-AF65-F5344CB8AC3E}">
        <p14:creationId xmlns:p14="http://schemas.microsoft.com/office/powerpoint/2010/main" val="3217899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BDC8DA-4DED-49B4-8D1C-AC07635B998C}"/>
              </a:ext>
            </a:extLst>
          </p:cNvPr>
          <p:cNvSpPr>
            <a:spLocks noGrp="1"/>
          </p:cNvSpPr>
          <p:nvPr>
            <p:ph type="title"/>
          </p:nvPr>
        </p:nvSpPr>
        <p:spPr/>
        <p:txBody>
          <a:bodyPr/>
          <a:lstStyle/>
          <a:p>
            <a:r>
              <a:rPr lang="en-GB" dirty="0"/>
              <a:t>Is the IoT a Good Thing?</a:t>
            </a:r>
          </a:p>
        </p:txBody>
      </p:sp>
      <p:sp>
        <p:nvSpPr>
          <p:cNvPr id="3" name="Content Placeholder 2">
            <a:extLst>
              <a:ext uri="{FF2B5EF4-FFF2-40B4-BE49-F238E27FC236}">
                <a16:creationId xmlns:a16="http://schemas.microsoft.com/office/drawing/2014/main" id="{5F3ACA0B-FE33-4ACD-BABE-A95DA176D913}"/>
              </a:ext>
            </a:extLst>
          </p:cNvPr>
          <p:cNvSpPr>
            <a:spLocks noGrp="1"/>
          </p:cNvSpPr>
          <p:nvPr>
            <p:ph idx="1"/>
          </p:nvPr>
        </p:nvSpPr>
        <p:spPr>
          <a:xfrm>
            <a:off x="3677094" y="3269313"/>
            <a:ext cx="4680097" cy="1823682"/>
          </a:xfrm>
        </p:spPr>
        <p:txBody>
          <a:bodyPr>
            <a:normAutofit/>
          </a:bodyPr>
          <a:lstStyle/>
          <a:p>
            <a:pPr marL="0" indent="0">
              <a:buNone/>
            </a:pPr>
            <a:r>
              <a:rPr lang="en-GB" sz="4400" i="1" dirty="0"/>
              <a:t>What do you Think?</a:t>
            </a:r>
          </a:p>
        </p:txBody>
      </p:sp>
    </p:spTree>
    <p:extLst>
      <p:ext uri="{BB962C8B-B14F-4D97-AF65-F5344CB8AC3E}">
        <p14:creationId xmlns:p14="http://schemas.microsoft.com/office/powerpoint/2010/main" val="163966244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5D4DF-331C-4C35-A5CD-E29CA696E447}"/>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CB041A09-811A-4BFA-8BAD-74C6C3684396}"/>
              </a:ext>
            </a:extLst>
          </p:cNvPr>
          <p:cNvSpPr>
            <a:spLocks noGrp="1"/>
          </p:cNvSpPr>
          <p:nvPr>
            <p:ph idx="1"/>
          </p:nvPr>
        </p:nvSpPr>
        <p:spPr>
          <a:xfrm>
            <a:off x="1113519" y="2593570"/>
            <a:ext cx="9609899" cy="3564613"/>
          </a:xfrm>
        </p:spPr>
        <p:txBody>
          <a:bodyPr>
            <a:normAutofit fontScale="47500" lnSpcReduction="20000"/>
          </a:bodyPr>
          <a:lstStyle/>
          <a:p>
            <a:pPr marL="0" indent="0">
              <a:lnSpc>
                <a:spcPct val="120000"/>
              </a:lnSpc>
              <a:buNone/>
            </a:pPr>
            <a:r>
              <a:rPr lang="en-GB" dirty="0"/>
              <a:t>Asher Hamilton, I. (2019)</a:t>
            </a:r>
            <a:r>
              <a:rPr lang="en-GB" i="1" dirty="0"/>
              <a:t> Boris Johnson gave a deeply bizarre speech about 'limbless chickens,' 'pink-eyed terminators,' and evil Alexa. </a:t>
            </a:r>
            <a:r>
              <a:rPr lang="en-GB" dirty="0"/>
              <a:t>Available at: </a:t>
            </a:r>
            <a:r>
              <a:rPr lang="en-GB" dirty="0">
                <a:hlinkClick r:id="rId2"/>
              </a:rPr>
              <a:t>https://www.businessinsider.com/boris-johnson-gives-bizarre-speech-about-technology-to-the-un-2019-9?r=US&amp;IR=T</a:t>
            </a:r>
            <a:r>
              <a:rPr lang="en-GB" dirty="0"/>
              <a:t> (Accessed: 23 January 2020</a:t>
            </a:r>
            <a:r>
              <a:rPr lang="en-GB" dirty="0" smtClean="0"/>
              <a:t>).</a:t>
            </a:r>
          </a:p>
          <a:p>
            <a:pPr marL="0" indent="0">
              <a:lnSpc>
                <a:spcPct val="120000"/>
              </a:lnSpc>
              <a:buNone/>
            </a:pPr>
            <a:r>
              <a:rPr lang="en-GB" dirty="0" err="1" smtClean="0"/>
              <a:t>Fernández-Caramés</a:t>
            </a:r>
            <a:r>
              <a:rPr lang="en-GB" dirty="0"/>
              <a:t>, T.M. and Fraga-Lamas, P. (2018) </a:t>
            </a:r>
            <a:r>
              <a:rPr lang="en-GB" i="1" dirty="0"/>
              <a:t>Towards The Internet-of-Smart-Clothing: A Review on IoT Wearables and Garments for Creating Intelligent Connected E-Textiles</a:t>
            </a:r>
            <a:r>
              <a:rPr lang="en-GB" dirty="0"/>
              <a:t> Available at: </a:t>
            </a:r>
            <a:r>
              <a:rPr lang="en-GB" u="sng" dirty="0">
                <a:hlinkClick r:id="rId3"/>
              </a:rPr>
              <a:t>file:///C:/Users/j.davies1/Downloads/electronics-07-00405%20(1).pdf</a:t>
            </a:r>
            <a:r>
              <a:rPr lang="en-GB" dirty="0"/>
              <a:t> (Accessed: 26 January 2020</a:t>
            </a:r>
            <a:r>
              <a:rPr lang="en-GB" dirty="0" smtClean="0"/>
              <a:t>).</a:t>
            </a:r>
          </a:p>
          <a:p>
            <a:pPr marL="0" indent="0">
              <a:lnSpc>
                <a:spcPct val="120000"/>
              </a:lnSpc>
              <a:buNone/>
            </a:pPr>
            <a:r>
              <a:rPr lang="en-GB" dirty="0" err="1" smtClean="0"/>
              <a:t>Gov.Uk</a:t>
            </a:r>
            <a:r>
              <a:rPr lang="en-GB" dirty="0" smtClean="0"/>
              <a:t>, (2018) </a:t>
            </a:r>
            <a:r>
              <a:rPr lang="en-GB" i="1" dirty="0"/>
              <a:t>The UK's </a:t>
            </a:r>
            <a:r>
              <a:rPr lang="en-GB" i="1" dirty="0" smtClean="0"/>
              <a:t>Leadership </a:t>
            </a:r>
            <a:r>
              <a:rPr lang="en-GB" i="1" dirty="0"/>
              <a:t>in </a:t>
            </a:r>
            <a:r>
              <a:rPr lang="en-GB" i="1" dirty="0" smtClean="0"/>
              <a:t>Smart Cities. </a:t>
            </a:r>
            <a:r>
              <a:rPr lang="en-GB" dirty="0" smtClean="0"/>
              <a:t>Available at: </a:t>
            </a:r>
            <a:r>
              <a:rPr lang="en-GB" dirty="0">
                <a:hlinkClick r:id="rId4"/>
              </a:rPr>
              <a:t>https://</a:t>
            </a:r>
            <a:r>
              <a:rPr lang="en-GB" dirty="0" smtClean="0">
                <a:hlinkClick r:id="rId4"/>
              </a:rPr>
              <a:t>www.gov.uk/government/speeches/the-uks-leadership-in-smart-cities</a:t>
            </a:r>
            <a:r>
              <a:rPr lang="en-GB" dirty="0" smtClean="0"/>
              <a:t> (Accessed: 1 February 2020).</a:t>
            </a:r>
            <a:endParaRPr lang="en-GB" i="1" dirty="0"/>
          </a:p>
          <a:p>
            <a:pPr marL="0" indent="0">
              <a:lnSpc>
                <a:spcPct val="120000"/>
              </a:lnSpc>
              <a:buNone/>
            </a:pPr>
            <a:endParaRPr lang="en-GB" i="1" dirty="0"/>
          </a:p>
          <a:p>
            <a:pPr marL="0" indent="0">
              <a:lnSpc>
                <a:spcPct val="120000"/>
              </a:lnSpc>
              <a:buNone/>
            </a:pPr>
            <a:r>
              <a:rPr lang="en-GB" dirty="0"/>
              <a:t>Kosmatos, E.A., Tselikas, N.D. and Boucouvalas, A.C. (2011) ‘Integrating RFIDs and Smart Ob-jects into a Unified Internet of Things Architecture. Advances in Internet of Things.’ </a:t>
            </a:r>
            <a:r>
              <a:rPr lang="en-GB" i="1" dirty="0"/>
              <a:t>Scientific Research </a:t>
            </a:r>
            <a:r>
              <a:rPr lang="en-GB" dirty="0"/>
              <a:t>1(1), pp.5-12. Available at: </a:t>
            </a:r>
            <a:r>
              <a:rPr lang="en-GB" dirty="0">
                <a:hlinkClick r:id="rId5"/>
              </a:rPr>
              <a:t>https://www.scirp.org/journal/paperinformation.aspx?paperid=4696</a:t>
            </a:r>
            <a:r>
              <a:rPr lang="en-GB" dirty="0"/>
              <a:t> (Accessed: 18 January 2020).</a:t>
            </a:r>
          </a:p>
          <a:p>
            <a:pPr marL="0" indent="0">
              <a:lnSpc>
                <a:spcPct val="120000"/>
              </a:lnSpc>
              <a:buNone/>
            </a:pPr>
            <a:r>
              <a:rPr lang="en-GB" dirty="0"/>
              <a:t>Madden, E. (2020) </a:t>
            </a:r>
            <a:r>
              <a:rPr lang="en-GB" i="1" dirty="0"/>
              <a:t>From driverless cars to smart ambulances: what 5G really means and why it matters </a:t>
            </a:r>
            <a:r>
              <a:rPr lang="en-GB" dirty="0"/>
              <a:t>Available at: </a:t>
            </a:r>
            <a:r>
              <a:rPr lang="en-GB" dirty="0">
                <a:hlinkClick r:id="rId6"/>
              </a:rPr>
              <a:t>https://www.theguardian.com/taking-care-of-business/2019/dec/11/from-driverless-cars-to-smart-ambulances-what-5g-really-means-and-why-it-matters</a:t>
            </a:r>
            <a:r>
              <a:rPr lang="en-GB" dirty="0"/>
              <a:t> (Accessed: 1 February 2020</a:t>
            </a:r>
            <a:r>
              <a:rPr lang="en-GB" dirty="0" smtClean="0"/>
              <a:t>).</a:t>
            </a:r>
          </a:p>
          <a:p>
            <a:pPr marL="0" indent="0">
              <a:lnSpc>
                <a:spcPct val="120000"/>
              </a:lnSpc>
              <a:buNone/>
            </a:pPr>
            <a:r>
              <a:rPr lang="en-GB" dirty="0" err="1" smtClean="0"/>
              <a:t>Maruthappu</a:t>
            </a:r>
            <a:r>
              <a:rPr lang="en-GB" dirty="0" smtClean="0"/>
              <a:t>, B. </a:t>
            </a:r>
            <a:r>
              <a:rPr lang="en-GB" dirty="0"/>
              <a:t>(2018) </a:t>
            </a:r>
            <a:r>
              <a:rPr lang="en-GB" i="1" dirty="0"/>
              <a:t>How can we revolutionise social care in 2019</a:t>
            </a:r>
            <a:r>
              <a:rPr lang="en-GB" i="1" dirty="0" smtClean="0"/>
              <a:t>? </a:t>
            </a:r>
            <a:r>
              <a:rPr lang="en-GB" dirty="0" smtClean="0"/>
              <a:t>Available at: </a:t>
            </a:r>
            <a:r>
              <a:rPr lang="en-GB" dirty="0">
                <a:hlinkClick r:id="rId7"/>
              </a:rPr>
              <a:t>https://www.forbes.com/sites/benmaruthappu/2018/12/20/how-can-we-revolutionise-social-care-in-2019/#</a:t>
            </a:r>
            <a:r>
              <a:rPr lang="en-GB" dirty="0" smtClean="0">
                <a:hlinkClick r:id="rId7"/>
              </a:rPr>
              <a:t>2ca052404a22</a:t>
            </a:r>
            <a:r>
              <a:rPr lang="en-GB" dirty="0" smtClean="0"/>
              <a:t> (Accessed: 29 January 2020).</a:t>
            </a:r>
            <a:endParaRPr lang="en-GB" i="1" dirty="0"/>
          </a:p>
          <a:p>
            <a:pPr marL="0" indent="0">
              <a:lnSpc>
                <a:spcPct val="120000"/>
              </a:lnSpc>
              <a:buNone/>
            </a:pPr>
            <a:r>
              <a:rPr lang="en-GB" dirty="0" smtClean="0"/>
              <a:t>Mathews</a:t>
            </a:r>
            <a:r>
              <a:rPr lang="en-GB" dirty="0"/>
              <a:t>, K. (2019) </a:t>
            </a:r>
            <a:r>
              <a:rPr lang="en-GB" i="1" dirty="0"/>
              <a:t>5 IoT Use Cases That Will Shape the Future of Agriculture </a:t>
            </a:r>
            <a:r>
              <a:rPr lang="en-GB" dirty="0"/>
              <a:t>Available at: </a:t>
            </a:r>
            <a:r>
              <a:rPr lang="en-GB" dirty="0">
                <a:hlinkClick r:id="rId8"/>
              </a:rPr>
              <a:t>https://ubidots.com/blog/agriculture-smart-farming/</a:t>
            </a:r>
            <a:r>
              <a:rPr lang="en-GB" dirty="0"/>
              <a:t> (Accessed: 28 January </a:t>
            </a:r>
            <a:r>
              <a:rPr lang="en-GB" dirty="0" smtClean="0"/>
              <a:t>2020)</a:t>
            </a:r>
            <a:endParaRPr lang="en-GB" i="1" dirty="0"/>
          </a:p>
          <a:p>
            <a:endParaRPr lang="en-GB" dirty="0"/>
          </a:p>
          <a:p>
            <a:endParaRPr lang="en-GB" dirty="0"/>
          </a:p>
        </p:txBody>
      </p:sp>
    </p:spTree>
    <p:extLst>
      <p:ext uri="{BB962C8B-B14F-4D97-AF65-F5344CB8AC3E}">
        <p14:creationId xmlns:p14="http://schemas.microsoft.com/office/powerpoint/2010/main" val="355883525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a:t>
            </a:r>
            <a:r>
              <a:rPr lang="en-GB" dirty="0" smtClean="0"/>
              <a:t>eferences</a:t>
            </a:r>
            <a:endParaRPr lang="en-GB" dirty="0"/>
          </a:p>
        </p:txBody>
      </p:sp>
      <p:sp>
        <p:nvSpPr>
          <p:cNvPr id="3" name="Content Placeholder 2"/>
          <p:cNvSpPr>
            <a:spLocks noGrp="1"/>
          </p:cNvSpPr>
          <p:nvPr>
            <p:ph idx="1"/>
          </p:nvPr>
        </p:nvSpPr>
        <p:spPr/>
        <p:txBody>
          <a:bodyPr>
            <a:normAutofit fontScale="47500" lnSpcReduction="20000"/>
          </a:bodyPr>
          <a:lstStyle/>
          <a:p>
            <a:pPr marL="0" indent="0">
              <a:lnSpc>
                <a:spcPct val="120000"/>
              </a:lnSpc>
              <a:buNone/>
            </a:pPr>
            <a:r>
              <a:rPr lang="en-GB" dirty="0"/>
              <a:t>Meola, A. (2019) </a:t>
            </a:r>
            <a:r>
              <a:rPr lang="en-GB" i="1" dirty="0"/>
              <a:t>Business Advisor: A look at examples of </a:t>
            </a:r>
            <a:r>
              <a:rPr lang="en-GB" i="1" dirty="0" err="1"/>
              <a:t>IoT</a:t>
            </a:r>
            <a:r>
              <a:rPr lang="en-GB" i="1" dirty="0"/>
              <a:t> devices and their business applications in 2020. </a:t>
            </a:r>
            <a:r>
              <a:rPr lang="en-GB" dirty="0"/>
              <a:t>Available at: </a:t>
            </a:r>
            <a:r>
              <a:rPr lang="en-GB" dirty="0">
                <a:hlinkClick r:id="rId2"/>
              </a:rPr>
              <a:t>https://www.businessinsider.com/internet-of-things-devices-examples?r=US&amp;IR=T</a:t>
            </a:r>
            <a:r>
              <a:rPr lang="en-GB" dirty="0"/>
              <a:t> (Accessed: 16 January 2020).</a:t>
            </a:r>
          </a:p>
          <a:p>
            <a:pPr marL="0" indent="0">
              <a:lnSpc>
                <a:spcPct val="120000"/>
              </a:lnSpc>
              <a:buNone/>
            </a:pPr>
            <a:r>
              <a:rPr lang="en-GB" dirty="0"/>
              <a:t>NHS, (2018) </a:t>
            </a:r>
            <a:r>
              <a:rPr lang="en-GB" i="1" dirty="0"/>
              <a:t>Technology Integrated Health Management (TIHM) </a:t>
            </a:r>
            <a:r>
              <a:rPr lang="en-GB" dirty="0"/>
              <a:t>Available at: </a:t>
            </a:r>
            <a:r>
              <a:rPr lang="en-GB" dirty="0">
                <a:hlinkClick r:id="rId3"/>
              </a:rPr>
              <a:t>https://www.england.nhs.uk/ourwork/innovation/test-beds/tihm/</a:t>
            </a:r>
            <a:r>
              <a:rPr lang="en-GB" dirty="0"/>
              <a:t> (Accessed: 26 January 2020).</a:t>
            </a:r>
            <a:endParaRPr lang="en-GB" i="1" dirty="0"/>
          </a:p>
          <a:p>
            <a:pPr marL="0" indent="0">
              <a:lnSpc>
                <a:spcPct val="120000"/>
              </a:lnSpc>
              <a:buNone/>
            </a:pPr>
            <a:r>
              <a:rPr lang="en-GB" dirty="0" err="1"/>
              <a:t>Nunberg</a:t>
            </a:r>
            <a:r>
              <a:rPr lang="en-GB" dirty="0"/>
              <a:t>, G. (2012) </a:t>
            </a:r>
            <a:r>
              <a:rPr lang="en-GB" i="1" dirty="0"/>
              <a:t>The Advent of the Internet: 12th April, Courses. </a:t>
            </a:r>
            <a:r>
              <a:rPr lang="en-GB" dirty="0"/>
              <a:t>Available at: </a:t>
            </a:r>
            <a:r>
              <a:rPr lang="en-GB" dirty="0">
                <a:hlinkClick r:id="rId4"/>
              </a:rPr>
              <a:t>https://www.scirp.org/(S(i43dyn45teexjx455qlt3d2q))/reference/ReferencesPapers.aspx?ReferenceID=1482944</a:t>
            </a:r>
            <a:r>
              <a:rPr lang="en-GB" dirty="0"/>
              <a:t> (Accessed: 18 January 2020).</a:t>
            </a:r>
          </a:p>
          <a:p>
            <a:pPr marL="0" indent="0">
              <a:lnSpc>
                <a:spcPct val="120000"/>
              </a:lnSpc>
              <a:buNone/>
            </a:pPr>
            <a:r>
              <a:rPr lang="en-GB" dirty="0" err="1"/>
              <a:t>Ravindra</a:t>
            </a:r>
            <a:r>
              <a:rPr lang="en-GB" dirty="0"/>
              <a:t>, S. (2020) </a:t>
            </a:r>
            <a:r>
              <a:rPr lang="en-GB" i="1" dirty="0" err="1"/>
              <a:t>IoT</a:t>
            </a:r>
            <a:r>
              <a:rPr lang="en-GB" i="1" dirty="0"/>
              <a:t> Applications in Agriculture: The demand for growing population can be successfully met with </a:t>
            </a:r>
            <a:r>
              <a:rPr lang="en-GB" i="1" dirty="0" err="1"/>
              <a:t>IoT</a:t>
            </a:r>
            <a:r>
              <a:rPr lang="en-GB" i="1" dirty="0"/>
              <a:t>. </a:t>
            </a:r>
            <a:r>
              <a:rPr lang="en-GB" dirty="0"/>
              <a:t>Available at: </a:t>
            </a:r>
            <a:r>
              <a:rPr lang="en-GB" dirty="0">
                <a:hlinkClick r:id="rId5"/>
              </a:rPr>
              <a:t>https://www.iotforall.com/iot-applications-in-agriculture/</a:t>
            </a:r>
            <a:r>
              <a:rPr lang="en-GB" dirty="0"/>
              <a:t> (Accessed: 28 January 2020).</a:t>
            </a:r>
            <a:endParaRPr lang="en-GB" i="1" dirty="0"/>
          </a:p>
          <a:p>
            <a:pPr marL="0" indent="0">
              <a:lnSpc>
                <a:spcPct val="120000"/>
              </a:lnSpc>
              <a:buNone/>
            </a:pPr>
            <a:r>
              <a:rPr lang="en-GB" dirty="0"/>
              <a:t>The Guardian, (2014) </a:t>
            </a:r>
            <a:r>
              <a:rPr lang="en-GB" i="1" dirty="0"/>
              <a:t>Internet of Things: Funding to Double, David Cameron Announces. </a:t>
            </a:r>
            <a:r>
              <a:rPr lang="en-GB" dirty="0"/>
              <a:t>Available at: </a:t>
            </a:r>
            <a:r>
              <a:rPr lang="en-GB" dirty="0">
                <a:hlinkClick r:id="rId6"/>
              </a:rPr>
              <a:t>https://</a:t>
            </a:r>
            <a:r>
              <a:rPr lang="en-GB" dirty="0" smtClean="0">
                <a:hlinkClick r:id="rId6"/>
              </a:rPr>
              <a:t>www.theguardian.com/technology/2014/mar/10/internet-of-things-to-get-more-funding</a:t>
            </a:r>
            <a:endParaRPr lang="en-GB" dirty="0" smtClean="0"/>
          </a:p>
          <a:p>
            <a:pPr marL="0" indent="0">
              <a:lnSpc>
                <a:spcPct val="120000"/>
              </a:lnSpc>
              <a:buNone/>
            </a:pPr>
            <a:r>
              <a:rPr lang="en-GB" dirty="0"/>
              <a:t>Weber, R.H.; Weber, R. (2010). </a:t>
            </a:r>
            <a:r>
              <a:rPr lang="en-GB" dirty="0" smtClean="0"/>
              <a:t>’Internet </a:t>
            </a:r>
            <a:r>
              <a:rPr lang="en-GB" dirty="0"/>
              <a:t>of Things: Legal </a:t>
            </a:r>
            <a:r>
              <a:rPr lang="en-GB" dirty="0" smtClean="0"/>
              <a:t>Perspectives’. </a:t>
            </a:r>
            <a:r>
              <a:rPr lang="en-GB" i="1" dirty="0"/>
              <a:t>Springer Science &amp; Business Media</a:t>
            </a:r>
            <a:r>
              <a:rPr lang="en-GB" dirty="0"/>
              <a:t>. pp. 59–64. ISBN 9783642117107.</a:t>
            </a:r>
          </a:p>
          <a:p>
            <a:pPr marL="0" indent="0">
              <a:lnSpc>
                <a:spcPct val="120000"/>
              </a:lnSpc>
              <a:buNone/>
            </a:pPr>
            <a:r>
              <a:rPr lang="en-GB" dirty="0"/>
              <a:t>Hassan, Q.F. (2018). </a:t>
            </a:r>
            <a:r>
              <a:rPr lang="en-GB" i="1" dirty="0" smtClean="0"/>
              <a:t>Internet </a:t>
            </a:r>
            <a:r>
              <a:rPr lang="en-GB" i="1" dirty="0"/>
              <a:t>of Things A to Z: Technologies and Applications</a:t>
            </a:r>
            <a:r>
              <a:rPr lang="en-GB" i="1" dirty="0" smtClean="0"/>
              <a:t>. </a:t>
            </a:r>
            <a:r>
              <a:rPr lang="en-GB" dirty="0" smtClean="0"/>
              <a:t>London:  </a:t>
            </a:r>
            <a:r>
              <a:rPr lang="en-GB" dirty="0"/>
              <a:t>John Wiley &amp; </a:t>
            </a:r>
            <a:r>
              <a:rPr lang="en-GB" dirty="0" smtClean="0"/>
              <a:t>Sons.</a:t>
            </a:r>
          </a:p>
          <a:p>
            <a:pPr marL="0" indent="0">
              <a:lnSpc>
                <a:spcPct val="120000"/>
              </a:lnSpc>
              <a:buNone/>
            </a:pPr>
            <a:r>
              <a:rPr lang="en-GB" dirty="0" smtClean="0"/>
              <a:t>Hassan</a:t>
            </a:r>
            <a:r>
              <a:rPr lang="en-GB" dirty="0"/>
              <a:t>, Q.F.; Khan, A. </a:t>
            </a:r>
            <a:r>
              <a:rPr lang="en-GB" dirty="0" err="1"/>
              <a:t>ur</a:t>
            </a:r>
            <a:r>
              <a:rPr lang="en-GB" dirty="0"/>
              <a:t> R.; </a:t>
            </a:r>
            <a:r>
              <a:rPr lang="en-GB" dirty="0" err="1"/>
              <a:t>Madani</a:t>
            </a:r>
            <a:r>
              <a:rPr lang="en-GB" dirty="0"/>
              <a:t>, S.A. (2017). </a:t>
            </a:r>
            <a:r>
              <a:rPr lang="en-GB" dirty="0" smtClean="0"/>
              <a:t>’Internet </a:t>
            </a:r>
            <a:r>
              <a:rPr lang="en-GB" dirty="0"/>
              <a:t>of Things: Challenges, Advances, and </a:t>
            </a:r>
            <a:r>
              <a:rPr lang="en-GB" dirty="0" smtClean="0"/>
              <a:t>Applications’. </a:t>
            </a:r>
            <a:r>
              <a:rPr lang="en-GB" i="1" dirty="0"/>
              <a:t>CRC Press</a:t>
            </a:r>
            <a:r>
              <a:rPr lang="en-GB" dirty="0"/>
              <a:t>. pp. 41–2. ISBN 9781498778534.</a:t>
            </a:r>
          </a:p>
          <a:p>
            <a:pPr marL="0" indent="0">
              <a:lnSpc>
                <a:spcPct val="120000"/>
              </a:lnSpc>
              <a:buNone/>
            </a:pPr>
            <a:endParaRPr lang="en-GB" dirty="0"/>
          </a:p>
          <a:p>
            <a:pPr marL="0" indent="0">
              <a:lnSpc>
                <a:spcPct val="120000"/>
              </a:lnSpc>
              <a:buNone/>
            </a:pPr>
            <a:endParaRPr lang="en-GB" dirty="0" smtClean="0"/>
          </a:p>
          <a:p>
            <a:pPr marL="0" indent="0">
              <a:lnSpc>
                <a:spcPct val="120000"/>
              </a:lnSpc>
              <a:buNone/>
            </a:pPr>
            <a:endParaRPr lang="en-GB" dirty="0"/>
          </a:p>
        </p:txBody>
      </p:sp>
    </p:spTree>
    <p:extLst>
      <p:ext uri="{BB962C8B-B14F-4D97-AF65-F5344CB8AC3E}">
        <p14:creationId xmlns:p14="http://schemas.microsoft.com/office/powerpoint/2010/main" val="46226186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907</TotalTime>
  <Words>2059</Words>
  <Application>Microsoft Office PowerPoint</Application>
  <PresentationFormat>Widescreen</PresentationFormat>
  <Paragraphs>229</Paragraphs>
  <Slides>42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42</vt:i4>
      </vt:variant>
    </vt:vector>
  </HeadingPairs>
  <TitlesOfParts>
    <vt:vector size="45" baseType="lpstr">
      <vt:lpstr>Arial</vt:lpstr>
      <vt:lpstr>Garamond</vt:lpstr>
      <vt:lpstr>Organic</vt:lpstr>
      <vt:lpstr>SJSS5001 The Internet of Things</vt:lpstr>
      <vt:lpstr>PowerPoint Presentation</vt:lpstr>
      <vt:lpstr>What is the Internet of Things?</vt:lpstr>
      <vt:lpstr>Internet of Things</vt:lpstr>
      <vt:lpstr>Not Just DATA: Analysis and Understanding</vt:lpstr>
      <vt:lpstr>IoT: Data Data Everywhere!</vt:lpstr>
      <vt:lpstr>IoT Definitions</vt:lpstr>
      <vt:lpstr>Overview: The Internet of Things (IoT)</vt:lpstr>
      <vt:lpstr>PowerPoint Presentation</vt:lpstr>
      <vt:lpstr>PowerPoint Presentation</vt:lpstr>
      <vt:lpstr>What’s Included in the IoT</vt:lpstr>
      <vt:lpstr>IoT: Data Data Everywhere!</vt:lpstr>
      <vt:lpstr>‘Connected’</vt:lpstr>
      <vt:lpstr>Internet of Things Devices</vt:lpstr>
      <vt:lpstr>Internet of Everything? What’s In?</vt:lpstr>
      <vt:lpstr>Common IoT Devices</vt:lpstr>
      <vt:lpstr>Smart Wearables</vt:lpstr>
      <vt:lpstr>Smart Jewellery</vt:lpstr>
      <vt:lpstr>Smart Clothing </vt:lpstr>
      <vt:lpstr>Driverless Cars</vt:lpstr>
      <vt:lpstr>Science and Medicine</vt:lpstr>
      <vt:lpstr>Advances in Healthcare</vt:lpstr>
      <vt:lpstr>Effects on Health and Social Care</vt:lpstr>
      <vt:lpstr>Health and Social Care</vt:lpstr>
      <vt:lpstr>IoT in Agriculture Smart Farming</vt:lpstr>
      <vt:lpstr>IoT in Agriculture Smart Farming</vt:lpstr>
      <vt:lpstr>Smart Cities</vt:lpstr>
      <vt:lpstr>Smart Cities</vt:lpstr>
      <vt:lpstr>Smart Cities</vt:lpstr>
      <vt:lpstr>Globalisation and the IoT</vt:lpstr>
      <vt:lpstr>PowerPoint Presentation</vt:lpstr>
      <vt:lpstr>Legislation: IoT</vt:lpstr>
      <vt:lpstr>UK Legislation</vt:lpstr>
      <vt:lpstr>UK Legislation</vt:lpstr>
      <vt:lpstr>UK Legislation</vt:lpstr>
      <vt:lpstr>IoT: Challenges and Opportunities </vt:lpstr>
      <vt:lpstr>Internet of Things Security</vt:lpstr>
      <vt:lpstr>David Cameron (2014)</vt:lpstr>
      <vt:lpstr>Boris Johnson… (Addressing the UN General Assembly in 2019)</vt:lpstr>
      <vt:lpstr>Is the IoT a Good Thing?</vt:lpstr>
      <vt:lpstr>References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SJSS5001 The Internet of Things</dc:title>
  <dc:creator>Caroline Lohmann-Hancock</dc:creator>
  <cp:lastModifiedBy>Joanne Davies (Yr Athrofa)</cp:lastModifiedBy>
  <cp:revision>54</cp:revision>
  <dcterms:created xsi:type="dcterms:W3CDTF">2019-02-11T10:30:20Z</dcterms:created>
  <dcterms:modified xsi:type="dcterms:W3CDTF">2020-02-03T11:41:44Z</dcterms:modified>
</cp:coreProperties>
</file>