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22"/>
  </p:notesMasterIdLst>
  <p:sldIdLst>
    <p:sldId id="256" r:id="rId2"/>
    <p:sldId id="257" r:id="rId3"/>
    <p:sldId id="258" r:id="rId4"/>
    <p:sldId id="266" r:id="rId5"/>
    <p:sldId id="265" r:id="rId6"/>
    <p:sldId id="260" r:id="rId7"/>
    <p:sldId id="259" r:id="rId8"/>
    <p:sldId id="261" r:id="rId9"/>
    <p:sldId id="271" r:id="rId10"/>
    <p:sldId id="272" r:id="rId11"/>
    <p:sldId id="273" r:id="rId12"/>
    <p:sldId id="270" r:id="rId13"/>
    <p:sldId id="262" r:id="rId14"/>
    <p:sldId id="264" r:id="rId15"/>
    <p:sldId id="263" r:id="rId16"/>
    <p:sldId id="269" r:id="rId17"/>
    <p:sldId id="274" r:id="rId18"/>
    <p:sldId id="268" r:id="rId19"/>
    <p:sldId id="275" r:id="rId20"/>
    <p:sldId id="27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43843" autoAdjust="0"/>
  </p:normalViewPr>
  <p:slideViewPr>
    <p:cSldViewPr snapToGrid="0">
      <p:cViewPr varScale="1">
        <p:scale>
          <a:sx n="51" d="100"/>
          <a:sy n="51" d="100"/>
        </p:scale>
        <p:origin x="235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80A6B3-8ACF-4AB4-AAD7-6322FB74106D}" type="datetimeFigureOut">
              <a:rPr lang="en-GB" smtClean="0"/>
              <a:t>13/02/2017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8724A6-EA9F-4736-9777-B6C3F10A8530}" type="slidenum">
              <a:rPr lang="en-GB" smtClean="0"/>
              <a:t>‹#›</a:t>
            </a:fld>
            <a:endParaRPr lang="en-GB"/>
          </a:p>
        </p:txBody>
      </p:sp>
    </p:spTree>
    <p:extLst>
      <p:ext uri="{BB962C8B-B14F-4D97-AF65-F5344CB8AC3E}">
        <p14:creationId xmlns:p14="http://schemas.microsoft.com/office/powerpoint/2010/main" val="891734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8724A6-EA9F-4736-9777-B6C3F10A8530}" type="slidenum">
              <a:rPr lang="en-GB" smtClean="0"/>
              <a:t>6</a:t>
            </a:fld>
            <a:endParaRPr lang="en-GB"/>
          </a:p>
        </p:txBody>
      </p:sp>
    </p:spTree>
    <p:extLst>
      <p:ext uri="{BB962C8B-B14F-4D97-AF65-F5344CB8AC3E}">
        <p14:creationId xmlns:p14="http://schemas.microsoft.com/office/powerpoint/2010/main" val="23722578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8724A6-EA9F-4736-9777-B6C3F10A8530}" type="slidenum">
              <a:rPr lang="en-GB" smtClean="0"/>
              <a:t>8</a:t>
            </a:fld>
            <a:endParaRPr lang="en-GB"/>
          </a:p>
        </p:txBody>
      </p:sp>
    </p:spTree>
    <p:extLst>
      <p:ext uri="{BB962C8B-B14F-4D97-AF65-F5344CB8AC3E}">
        <p14:creationId xmlns:p14="http://schemas.microsoft.com/office/powerpoint/2010/main" val="3609021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8724A6-EA9F-4736-9777-B6C3F10A8530}" type="slidenum">
              <a:rPr lang="en-GB" smtClean="0"/>
              <a:t>10</a:t>
            </a:fld>
            <a:endParaRPr lang="en-GB"/>
          </a:p>
        </p:txBody>
      </p:sp>
    </p:spTree>
    <p:extLst>
      <p:ext uri="{BB962C8B-B14F-4D97-AF65-F5344CB8AC3E}">
        <p14:creationId xmlns:p14="http://schemas.microsoft.com/office/powerpoint/2010/main" val="2261735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4D8724A6-EA9F-4736-9777-B6C3F10A8530}" type="slidenum">
              <a:rPr lang="en-GB" smtClean="0"/>
              <a:t>11</a:t>
            </a:fld>
            <a:endParaRPr lang="en-GB"/>
          </a:p>
        </p:txBody>
      </p:sp>
    </p:spTree>
    <p:extLst>
      <p:ext uri="{BB962C8B-B14F-4D97-AF65-F5344CB8AC3E}">
        <p14:creationId xmlns:p14="http://schemas.microsoft.com/office/powerpoint/2010/main" val="3818284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8724A6-EA9F-4736-9777-B6C3F10A8530}" type="slidenum">
              <a:rPr lang="en-GB" smtClean="0"/>
              <a:t>12</a:t>
            </a:fld>
            <a:endParaRPr lang="en-GB"/>
          </a:p>
        </p:txBody>
      </p:sp>
    </p:spTree>
    <p:extLst>
      <p:ext uri="{BB962C8B-B14F-4D97-AF65-F5344CB8AC3E}">
        <p14:creationId xmlns:p14="http://schemas.microsoft.com/office/powerpoint/2010/main" val="184435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8724A6-EA9F-4736-9777-B6C3F10A8530}" type="slidenum">
              <a:rPr lang="en-GB" smtClean="0"/>
              <a:t>13</a:t>
            </a:fld>
            <a:endParaRPr lang="en-GB"/>
          </a:p>
        </p:txBody>
      </p:sp>
    </p:spTree>
    <p:extLst>
      <p:ext uri="{BB962C8B-B14F-4D97-AF65-F5344CB8AC3E}">
        <p14:creationId xmlns:p14="http://schemas.microsoft.com/office/powerpoint/2010/main" val="2184767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8724A6-EA9F-4736-9777-B6C3F10A8530}" type="slidenum">
              <a:rPr lang="en-GB" smtClean="0"/>
              <a:t>14</a:t>
            </a:fld>
            <a:endParaRPr lang="en-GB"/>
          </a:p>
        </p:txBody>
      </p:sp>
    </p:spTree>
    <p:extLst>
      <p:ext uri="{BB962C8B-B14F-4D97-AF65-F5344CB8AC3E}">
        <p14:creationId xmlns:p14="http://schemas.microsoft.com/office/powerpoint/2010/main" val="1773429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8724A6-EA9F-4736-9777-B6C3F10A8530}" type="slidenum">
              <a:rPr lang="en-GB" smtClean="0"/>
              <a:t>15</a:t>
            </a:fld>
            <a:endParaRPr lang="en-GB"/>
          </a:p>
        </p:txBody>
      </p:sp>
    </p:spTree>
    <p:extLst>
      <p:ext uri="{BB962C8B-B14F-4D97-AF65-F5344CB8AC3E}">
        <p14:creationId xmlns:p14="http://schemas.microsoft.com/office/powerpoint/2010/main" val="1882082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4D8724A6-EA9F-4736-9777-B6C3F10A8530}" type="slidenum">
              <a:rPr lang="en-GB" smtClean="0"/>
              <a:t>16</a:t>
            </a:fld>
            <a:endParaRPr lang="en-GB"/>
          </a:p>
        </p:txBody>
      </p:sp>
    </p:spTree>
    <p:extLst>
      <p:ext uri="{BB962C8B-B14F-4D97-AF65-F5344CB8AC3E}">
        <p14:creationId xmlns:p14="http://schemas.microsoft.com/office/powerpoint/2010/main" val="2398966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8724A6-EA9F-4736-9777-B6C3F10A8530}" type="slidenum">
              <a:rPr lang="en-GB" smtClean="0"/>
              <a:t>17</a:t>
            </a:fld>
            <a:endParaRPr lang="en-GB"/>
          </a:p>
        </p:txBody>
      </p:sp>
    </p:spTree>
    <p:extLst>
      <p:ext uri="{BB962C8B-B14F-4D97-AF65-F5344CB8AC3E}">
        <p14:creationId xmlns:p14="http://schemas.microsoft.com/office/powerpoint/2010/main" val="688801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33984763-693E-440B-82F4-57B363371788}" type="datetimeFigureOut">
              <a:rPr lang="en-GB" smtClean="0"/>
              <a:t>13/02/2017</a:t>
            </a:fld>
            <a:endParaRPr lang="en-GB"/>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E9919EB8-D1C6-4AF1-B00E-32E38EF50A71}" type="slidenum">
              <a:rPr lang="en-GB" smtClean="0"/>
              <a:t>‹#›</a:t>
            </a:fld>
            <a:endParaRPr lang="en-GB"/>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6717112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984763-693E-440B-82F4-57B363371788}" type="datetimeFigureOut">
              <a:rPr lang="en-GB" smtClean="0"/>
              <a:t>13/02/2017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19EB8-D1C6-4AF1-B00E-32E38EF50A71}" type="slidenum">
              <a:rPr lang="en-GB" smtClean="0"/>
              <a:t>‹#›</a:t>
            </a:fld>
            <a:endParaRPr lang="en-GB"/>
          </a:p>
        </p:txBody>
      </p:sp>
    </p:spTree>
    <p:extLst>
      <p:ext uri="{BB962C8B-B14F-4D97-AF65-F5344CB8AC3E}">
        <p14:creationId xmlns:p14="http://schemas.microsoft.com/office/powerpoint/2010/main" val="592111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33984763-693E-440B-82F4-57B363371788}" type="datetimeFigureOut">
              <a:rPr lang="en-GB" smtClean="0"/>
              <a:t>13/02/2017</a:t>
            </a:fld>
            <a:endParaRPr lang="en-GB"/>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GB"/>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E9919EB8-D1C6-4AF1-B00E-32E38EF50A71}" type="slidenum">
              <a:rPr lang="en-GB" smtClean="0"/>
              <a:t>‹#›</a:t>
            </a:fld>
            <a:endParaRPr lang="en-GB"/>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51172273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3984763-693E-440B-82F4-57B363371788}" type="datetimeFigureOut">
              <a:rPr lang="en-GB" smtClean="0"/>
              <a:t>13/02/2017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919EB8-D1C6-4AF1-B00E-32E38EF50A71}" type="slidenum">
              <a:rPr lang="en-GB" smtClean="0"/>
              <a:t>‹#›</a:t>
            </a:fld>
            <a:endParaRPr lang="en-GB"/>
          </a:p>
        </p:txBody>
      </p:sp>
    </p:spTree>
    <p:extLst>
      <p:ext uri="{BB962C8B-B14F-4D97-AF65-F5344CB8AC3E}">
        <p14:creationId xmlns:p14="http://schemas.microsoft.com/office/powerpoint/2010/main" val="2089000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3984763-693E-440B-82F4-57B363371788}" type="datetimeFigureOut">
              <a:rPr lang="en-GB" smtClean="0"/>
              <a:t>13/02/2017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919EB8-D1C6-4AF1-B00E-32E38EF50A71}" type="slidenum">
              <a:rPr lang="en-GB" smtClean="0"/>
              <a:t>‹#›</a:t>
            </a:fld>
            <a:endParaRPr lang="en-GB"/>
          </a:p>
        </p:txBody>
      </p:sp>
    </p:spTree>
    <p:extLst>
      <p:ext uri="{BB962C8B-B14F-4D97-AF65-F5344CB8AC3E}">
        <p14:creationId xmlns:p14="http://schemas.microsoft.com/office/powerpoint/2010/main" val="311208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3984763-693E-440B-82F4-57B363371788}" type="datetimeFigureOut">
              <a:rPr lang="en-GB" smtClean="0"/>
              <a:t>13/02/2017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919EB8-D1C6-4AF1-B00E-32E38EF50A71}" type="slidenum">
              <a:rPr lang="en-GB" smtClean="0"/>
              <a:t>‹#›</a:t>
            </a:fld>
            <a:endParaRPr lang="en-GB"/>
          </a:p>
        </p:txBody>
      </p:sp>
    </p:spTree>
    <p:extLst>
      <p:ext uri="{BB962C8B-B14F-4D97-AF65-F5344CB8AC3E}">
        <p14:creationId xmlns:p14="http://schemas.microsoft.com/office/powerpoint/2010/main" val="1873981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984763-693E-440B-82F4-57B363371788}" type="datetimeFigureOut">
              <a:rPr lang="en-GB" smtClean="0"/>
              <a:t>13/02/2017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919EB8-D1C6-4AF1-B00E-32E38EF50A71}" type="slidenum">
              <a:rPr lang="en-GB" smtClean="0"/>
              <a:t>‹#›</a:t>
            </a:fld>
            <a:endParaRPr lang="en-GB"/>
          </a:p>
        </p:txBody>
      </p:sp>
    </p:spTree>
    <p:extLst>
      <p:ext uri="{BB962C8B-B14F-4D97-AF65-F5344CB8AC3E}">
        <p14:creationId xmlns:p14="http://schemas.microsoft.com/office/powerpoint/2010/main" val="7076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33984763-693E-440B-82F4-57B363371788}" type="datetimeFigureOut">
              <a:rPr lang="en-GB" smtClean="0"/>
              <a:t>13/02/2017</a:t>
            </a:fld>
            <a:endParaRPr lang="en-GB"/>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E9919EB8-D1C6-4AF1-B00E-32E38EF50A71}" type="slidenum">
              <a:rPr lang="en-GB" smtClean="0"/>
              <a:t>‹#›</a:t>
            </a:fld>
            <a:endParaRPr lang="en-GB"/>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71213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33984763-693E-440B-82F4-57B363371788}" type="datetimeFigureOut">
              <a:rPr lang="en-GB" smtClean="0"/>
              <a:t>13/02/2017</a:t>
            </a:fld>
            <a:endParaRPr lang="en-GB"/>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E9919EB8-D1C6-4AF1-B00E-32E38EF50A71}" type="slidenum">
              <a:rPr lang="en-GB" smtClean="0"/>
              <a:t>‹#›</a:t>
            </a:fld>
            <a:endParaRPr lang="en-GB"/>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45928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984763-693E-440B-82F4-57B363371788}" type="datetimeFigureOut">
              <a:rPr lang="en-GB" smtClean="0"/>
              <a:t>13/02/2017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19EB8-D1C6-4AF1-B00E-32E38EF50A71}" type="slidenum">
              <a:rPr lang="en-GB" smtClean="0"/>
              <a:t>‹#›</a:t>
            </a:fld>
            <a:endParaRPr lang="en-GB"/>
          </a:p>
        </p:txBody>
      </p:sp>
    </p:spTree>
    <p:extLst>
      <p:ext uri="{BB962C8B-B14F-4D97-AF65-F5344CB8AC3E}">
        <p14:creationId xmlns:p14="http://schemas.microsoft.com/office/powerpoint/2010/main" val="3381559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984763-693E-440B-82F4-57B363371788}" type="datetimeFigureOut">
              <a:rPr lang="en-GB" smtClean="0"/>
              <a:t>13/02/2017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19EB8-D1C6-4AF1-B00E-32E38EF50A71}" type="slidenum">
              <a:rPr lang="en-GB" smtClean="0"/>
              <a:t>‹#›</a:t>
            </a:fld>
            <a:endParaRPr lang="en-GB"/>
          </a:p>
        </p:txBody>
      </p:sp>
    </p:spTree>
    <p:extLst>
      <p:ext uri="{BB962C8B-B14F-4D97-AF65-F5344CB8AC3E}">
        <p14:creationId xmlns:p14="http://schemas.microsoft.com/office/powerpoint/2010/main" val="1593271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33984763-693E-440B-82F4-57B363371788}" type="datetimeFigureOut">
              <a:rPr lang="en-GB" smtClean="0"/>
              <a:t>13/02/2017</a:t>
            </a:fld>
            <a:endParaRPr lang="en-GB"/>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GB"/>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E9919EB8-D1C6-4AF1-B00E-32E38EF50A71}" type="slidenum">
              <a:rPr lang="en-GB" smtClean="0"/>
              <a:t>‹#›</a:t>
            </a:fld>
            <a:endParaRPr lang="en-GB"/>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78228448"/>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4294967295" orient="horz" pos="1368">
          <p15:clr>
            <a:srgbClr val="F26B43"/>
          </p15:clr>
        </p15:guide>
        <p15:guide id="4294967295" orient="horz" pos="1440">
          <p15:clr>
            <a:srgbClr val="F26B43"/>
          </p15:clr>
        </p15:guide>
        <p15:guide id="4294967295" orient="horz" pos="3696">
          <p15:clr>
            <a:srgbClr val="F26B43"/>
          </p15:clr>
        </p15:guide>
        <p15:guide id="4294967295" orient="horz" pos="432">
          <p15:clr>
            <a:srgbClr val="F26B43"/>
          </p15:clr>
        </p15:guide>
        <p15:guide id="4294967295" orient="horz" pos="1512">
          <p15:clr>
            <a:srgbClr val="F26B43"/>
          </p15:clr>
        </p15:guide>
        <p15:guide id="4294967295" pos="6912">
          <p15:clr>
            <a:srgbClr val="F26B43"/>
          </p15:clr>
        </p15:guide>
        <p15:guide id="4294967295" pos="936">
          <p15:clr>
            <a:srgbClr val="F26B43"/>
          </p15:clr>
        </p15:guide>
        <p15:guide id="4294967295"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Great Confinement</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83173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Nervous or mad?</a:t>
            </a:r>
            <a:endParaRPr lang="en-GB" dirty="0"/>
          </a:p>
        </p:txBody>
      </p:sp>
      <p:sp>
        <p:nvSpPr>
          <p:cNvPr id="3" name="Content Placeholder 2"/>
          <p:cNvSpPr>
            <a:spLocks noGrp="1"/>
          </p:cNvSpPr>
          <p:nvPr>
            <p:ph idx="1"/>
          </p:nvPr>
        </p:nvSpPr>
        <p:spPr/>
        <p:txBody>
          <a:bodyPr>
            <a:normAutofit/>
          </a:bodyPr>
          <a:lstStyle/>
          <a:p>
            <a:r>
              <a:rPr lang="en-GB" dirty="0" smtClean="0"/>
              <a:t>From the late 17</a:t>
            </a:r>
            <a:r>
              <a:rPr lang="en-GB" baseline="30000" dirty="0" smtClean="0"/>
              <a:t>th</a:t>
            </a:r>
            <a:r>
              <a:rPr lang="en-GB" dirty="0" smtClean="0"/>
              <a:t> century onwards there was a growing interest and absorption in the intricacies of the brain and the nervous system.</a:t>
            </a:r>
          </a:p>
          <a:p>
            <a:r>
              <a:rPr lang="en-GB" dirty="0" smtClean="0"/>
              <a:t>The more educated public started to associate madness with the body, there was a need to rationalise the distressing behaviours that mad people demonstrated.</a:t>
            </a:r>
          </a:p>
          <a:p>
            <a:r>
              <a:rPr lang="en-GB" dirty="0" smtClean="0"/>
              <a:t>For those wealthy and elite individuals who were susceptible to bouts of melancholy and depression, or other medical or physical problems using the language of “the nerves” was appealing</a:t>
            </a:r>
            <a:endParaRPr lang="en-GB" dirty="0"/>
          </a:p>
        </p:txBody>
      </p:sp>
    </p:spTree>
    <p:extLst>
      <p:ext uri="{BB962C8B-B14F-4D97-AF65-F5344CB8AC3E}">
        <p14:creationId xmlns:p14="http://schemas.microsoft.com/office/powerpoint/2010/main" val="2304401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King George III</a:t>
            </a:r>
            <a:endParaRPr lang="en-GB" dirty="0"/>
          </a:p>
        </p:txBody>
      </p:sp>
      <p:sp>
        <p:nvSpPr>
          <p:cNvPr id="3" name="Content Placeholder 2"/>
          <p:cNvSpPr>
            <a:spLocks noGrp="1"/>
          </p:cNvSpPr>
          <p:nvPr>
            <p:ph idx="1"/>
          </p:nvPr>
        </p:nvSpPr>
        <p:spPr/>
        <p:txBody>
          <a:bodyPr>
            <a:normAutofit lnSpcReduction="10000"/>
          </a:bodyPr>
          <a:lstStyle/>
          <a:p>
            <a:r>
              <a:rPr lang="en-GB" dirty="0" smtClean="0"/>
              <a:t>Was insistent that he was not mad or ill, he frequently stated “I am nervous…I am not ill, but I am nervous; if you would know what is the matter with me, I am nervous”</a:t>
            </a:r>
          </a:p>
          <a:p>
            <a:r>
              <a:rPr lang="en-GB" dirty="0" smtClean="0"/>
              <a:t>He wasn’t…he was mad.</a:t>
            </a:r>
          </a:p>
          <a:p>
            <a:r>
              <a:rPr lang="en-GB" dirty="0" smtClean="0"/>
              <a:t>In his extreme bouts of madness George displayed delusional and violent behaviours, he foamed at the mouth, he was restless, couldn’t sleep and his language and behaviour was at times obscene.</a:t>
            </a:r>
          </a:p>
          <a:p>
            <a:r>
              <a:rPr lang="en-GB" dirty="0" smtClean="0"/>
              <a:t>He often appeared to get better, but then would fall back into a state of madness. This pattern would repeat itself.</a:t>
            </a:r>
          </a:p>
          <a:p>
            <a:r>
              <a:rPr lang="en-GB" dirty="0" smtClean="0"/>
              <a:t>For the last 10 years of his life King George was out of his mind, he was blind, rambling, manic and irrational.</a:t>
            </a:r>
            <a:endParaRPr lang="en-GB" dirty="0"/>
          </a:p>
        </p:txBody>
      </p:sp>
    </p:spTree>
    <p:extLst>
      <p:ext uri="{BB962C8B-B14F-4D97-AF65-F5344CB8AC3E}">
        <p14:creationId xmlns:p14="http://schemas.microsoft.com/office/powerpoint/2010/main" val="11627721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 Point</a:t>
            </a:r>
            <a:endParaRPr lang="en-GB" dirty="0"/>
          </a:p>
        </p:txBody>
      </p:sp>
      <p:sp>
        <p:nvSpPr>
          <p:cNvPr id="3" name="Content Placeholder 2"/>
          <p:cNvSpPr>
            <a:spLocks noGrp="1"/>
          </p:cNvSpPr>
          <p:nvPr>
            <p:ph idx="1"/>
          </p:nvPr>
        </p:nvSpPr>
        <p:spPr/>
        <p:txBody>
          <a:bodyPr/>
          <a:lstStyle/>
          <a:p>
            <a:r>
              <a:rPr lang="en-GB" dirty="0" smtClean="0"/>
              <a:t>George III’s illness and it’s Impact on Psychiatry (1968)</a:t>
            </a:r>
          </a:p>
          <a:p>
            <a:r>
              <a:rPr lang="en-GB" dirty="0" smtClean="0"/>
              <a:t>George III’s illness and it’s impact on Psychiatry – reassessment (2010)</a:t>
            </a:r>
            <a:endParaRPr lang="en-GB" dirty="0"/>
          </a:p>
        </p:txBody>
      </p:sp>
    </p:spTree>
    <p:extLst>
      <p:ext uri="{BB962C8B-B14F-4D97-AF65-F5344CB8AC3E}">
        <p14:creationId xmlns:p14="http://schemas.microsoft.com/office/powerpoint/2010/main" val="2103123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normAutofit/>
          </a:bodyPr>
          <a:lstStyle/>
          <a:p>
            <a:r>
              <a:rPr lang="en-GB" sz="3200" dirty="0" smtClean="0"/>
              <a:t>How relevant and important is the debate about what King George III was actually suffering from?</a:t>
            </a:r>
            <a:endParaRPr lang="en-GB" sz="3200" dirty="0"/>
          </a:p>
        </p:txBody>
      </p:sp>
    </p:spTree>
    <p:extLst>
      <p:ext uri="{BB962C8B-B14F-4D97-AF65-F5344CB8AC3E}">
        <p14:creationId xmlns:p14="http://schemas.microsoft.com/office/powerpoint/2010/main" val="3075935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rise of the asylum</a:t>
            </a:r>
            <a:endParaRPr lang="en-GB" dirty="0"/>
          </a:p>
        </p:txBody>
      </p:sp>
      <p:sp>
        <p:nvSpPr>
          <p:cNvPr id="3" name="Content Placeholder 2"/>
          <p:cNvSpPr>
            <a:spLocks noGrp="1"/>
          </p:cNvSpPr>
          <p:nvPr>
            <p:ph idx="1"/>
          </p:nvPr>
        </p:nvSpPr>
        <p:spPr/>
        <p:txBody>
          <a:bodyPr/>
          <a:lstStyle/>
          <a:p>
            <a:r>
              <a:rPr lang="en-GB" dirty="0" smtClean="0"/>
              <a:t>The confinement of the mad/insane became the solution to the problem of the Bedlam mad.</a:t>
            </a:r>
          </a:p>
          <a:p>
            <a:r>
              <a:rPr lang="en-GB" dirty="0" smtClean="0"/>
              <a:t>With the development of the asylum came the specialists in asylum medicine – the mad doctors.</a:t>
            </a:r>
          </a:p>
          <a:p>
            <a:r>
              <a:rPr lang="en-GB" dirty="0" smtClean="0"/>
              <a:t>Growing role of state funding</a:t>
            </a:r>
            <a:endParaRPr lang="en-GB" dirty="0"/>
          </a:p>
        </p:txBody>
      </p:sp>
    </p:spTree>
    <p:extLst>
      <p:ext uri="{BB962C8B-B14F-4D97-AF65-F5344CB8AC3E}">
        <p14:creationId xmlns:p14="http://schemas.microsoft.com/office/powerpoint/2010/main" val="1960666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Rise of the Asylums</a:t>
            </a:r>
            <a:endParaRPr lang="en-GB" dirty="0"/>
          </a:p>
        </p:txBody>
      </p:sp>
      <p:sp>
        <p:nvSpPr>
          <p:cNvPr id="3" name="Content Placeholder 2"/>
          <p:cNvSpPr>
            <a:spLocks noGrp="1"/>
          </p:cNvSpPr>
          <p:nvPr>
            <p:ph sz="half" idx="1"/>
          </p:nvPr>
        </p:nvSpPr>
        <p:spPr/>
        <p:txBody>
          <a:bodyPr>
            <a:normAutofit fontScale="92500"/>
          </a:bodyPr>
          <a:lstStyle/>
          <a:p>
            <a:r>
              <a:rPr lang="en-GB" dirty="0" smtClean="0"/>
              <a:t>There developed a need to confine the mad and the dangerous, to remove them from society.</a:t>
            </a:r>
          </a:p>
          <a:p>
            <a:r>
              <a:rPr lang="en-GB" dirty="0" smtClean="0"/>
              <a:t>A decision was made to create a network of asylums that could be used to detain any mad person,</a:t>
            </a:r>
          </a:p>
          <a:p>
            <a:r>
              <a:rPr lang="en-GB" dirty="0" smtClean="0"/>
              <a:t>And so began the great confinement.</a:t>
            </a:r>
          </a:p>
          <a:p>
            <a:r>
              <a:rPr lang="en-GB" dirty="0" smtClean="0"/>
              <a:t>This became a very visible response to mental health issues that would continue right up until the 1980s/1990s.</a:t>
            </a:r>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686550" y="2008236"/>
            <a:ext cx="4810238" cy="3859164"/>
          </a:xfrm>
        </p:spPr>
      </p:pic>
    </p:spTree>
    <p:extLst>
      <p:ext uri="{BB962C8B-B14F-4D97-AF65-F5344CB8AC3E}">
        <p14:creationId xmlns:p14="http://schemas.microsoft.com/office/powerpoint/2010/main" val="3667371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National network of voluntary lunatic Hospitals</a:t>
            </a:r>
            <a:endParaRPr lang="en-GB" dirty="0"/>
          </a:p>
        </p:txBody>
      </p:sp>
      <p:sp>
        <p:nvSpPr>
          <p:cNvPr id="3" name="Content Placeholder 2"/>
          <p:cNvSpPr>
            <a:spLocks noGrp="1"/>
          </p:cNvSpPr>
          <p:nvPr>
            <p:ph idx="1"/>
          </p:nvPr>
        </p:nvSpPr>
        <p:spPr/>
        <p:txBody>
          <a:bodyPr>
            <a:normAutofit/>
          </a:bodyPr>
          <a:lstStyle/>
          <a:p>
            <a:r>
              <a:rPr lang="en-GB" dirty="0" smtClean="0"/>
              <a:t>From 1751 we have the founding of a vast range of asylums:</a:t>
            </a:r>
          </a:p>
          <a:p>
            <a:r>
              <a:rPr lang="en-GB" dirty="0" smtClean="0"/>
              <a:t>Luke’s Hospital in London</a:t>
            </a:r>
          </a:p>
          <a:p>
            <a:r>
              <a:rPr lang="en-GB" dirty="0" smtClean="0"/>
              <a:t>Others in Manchester, York, Liverpool and Exeter</a:t>
            </a:r>
          </a:p>
          <a:p>
            <a:r>
              <a:rPr lang="en-GB" dirty="0" smtClean="0"/>
              <a:t>County Asylum Act (Wynn’s Act)</a:t>
            </a:r>
          </a:p>
          <a:p>
            <a:r>
              <a:rPr lang="en-GB" dirty="0" smtClean="0"/>
              <a:t>County asylums opened in 1812 in Nottingham and Bedford</a:t>
            </a:r>
          </a:p>
          <a:p>
            <a:r>
              <a:rPr lang="en-GB" dirty="0" smtClean="0"/>
              <a:t>Expansion of private madhouses.</a:t>
            </a:r>
            <a:endParaRPr lang="en-GB" dirty="0"/>
          </a:p>
        </p:txBody>
      </p:sp>
    </p:spTree>
    <p:extLst>
      <p:ext uri="{BB962C8B-B14F-4D97-AF65-F5344CB8AC3E}">
        <p14:creationId xmlns:p14="http://schemas.microsoft.com/office/powerpoint/2010/main" val="4050054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Bethlem</a:t>
            </a:r>
            <a:endParaRPr lang="en-GB" dirty="0"/>
          </a:p>
        </p:txBody>
      </p:sp>
      <p:sp>
        <p:nvSpPr>
          <p:cNvPr id="3" name="Content Placeholder 2"/>
          <p:cNvSpPr>
            <a:spLocks noGrp="1"/>
          </p:cNvSpPr>
          <p:nvPr>
            <p:ph idx="1"/>
          </p:nvPr>
        </p:nvSpPr>
        <p:spPr/>
        <p:txBody>
          <a:bodyPr/>
          <a:lstStyle/>
          <a:p>
            <a:r>
              <a:rPr lang="en-GB" dirty="0" smtClean="0"/>
              <a:t>Over-worked and undermanaged staff, including the keepers and attendants had fallen into the habit of keeping the challenging inmates in strait-waistcoats or chained to the wall.</a:t>
            </a:r>
          </a:p>
          <a:p>
            <a:r>
              <a:rPr lang="en-GB" dirty="0" smtClean="0"/>
              <a:t>The building was crumbling and in a state of disrepair.</a:t>
            </a:r>
          </a:p>
          <a:p>
            <a:r>
              <a:rPr lang="en-GB" dirty="0" smtClean="0"/>
              <a:t>The place was dank, vermin-infested and the plaster was rotting.</a:t>
            </a:r>
          </a:p>
          <a:p>
            <a:r>
              <a:rPr lang="en-GB" dirty="0" smtClean="0"/>
              <a:t>In 1810 the government finally granted modest funding for the building of a new hospital, on a new site.</a:t>
            </a:r>
            <a:endParaRPr lang="en-GB" dirty="0"/>
          </a:p>
        </p:txBody>
      </p:sp>
    </p:spTree>
    <p:extLst>
      <p:ext uri="{BB962C8B-B14F-4D97-AF65-F5344CB8AC3E}">
        <p14:creationId xmlns:p14="http://schemas.microsoft.com/office/powerpoint/2010/main" val="22799619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Bethlem </a:t>
            </a:r>
            <a:r>
              <a:rPr lang="en-GB" dirty="0" err="1" smtClean="0"/>
              <a:t>cont</a:t>
            </a:r>
            <a:r>
              <a:rPr lang="en-GB" dirty="0" smtClean="0"/>
              <a:t>…</a:t>
            </a:r>
            <a:endParaRPr lang="en-GB" dirty="0"/>
          </a:p>
        </p:txBody>
      </p:sp>
      <p:sp>
        <p:nvSpPr>
          <p:cNvPr id="3" name="Content Placeholder 2"/>
          <p:cNvSpPr>
            <a:spLocks noGrp="1"/>
          </p:cNvSpPr>
          <p:nvPr>
            <p:ph sz="half" idx="1"/>
          </p:nvPr>
        </p:nvSpPr>
        <p:spPr/>
        <p:txBody>
          <a:bodyPr>
            <a:normAutofit fontScale="85000" lnSpcReduction="10000"/>
          </a:bodyPr>
          <a:lstStyle/>
          <a:p>
            <a:r>
              <a:rPr lang="en-GB" dirty="0" smtClean="0"/>
              <a:t>Edward Wakefield on visiting Bethlem noticed:</a:t>
            </a:r>
          </a:p>
          <a:p>
            <a:r>
              <a:rPr lang="en-GB" dirty="0" smtClean="0"/>
              <a:t>Poorly clothed patients, shivering with cold</a:t>
            </a:r>
          </a:p>
          <a:p>
            <a:r>
              <a:rPr lang="en-GB" dirty="0" smtClean="0"/>
              <a:t>Chained to the wall, in one case a patient was chained to the wall by an iron ring riveted around his neck.</a:t>
            </a:r>
          </a:p>
          <a:p>
            <a:r>
              <a:rPr lang="en-GB" dirty="0" smtClean="0"/>
              <a:t>Brutality and neglect</a:t>
            </a:r>
          </a:p>
          <a:p>
            <a:r>
              <a:rPr lang="en-GB" dirty="0" smtClean="0"/>
              <a:t>With the staff blaming each other for the conditions.</a:t>
            </a:r>
          </a:p>
          <a:p>
            <a:r>
              <a:rPr lang="en-GB" dirty="0" smtClean="0"/>
              <a:t>Even in the new building in St George’s Fields, Southwark the conditions remained the same.</a:t>
            </a:r>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524625" y="2408634"/>
            <a:ext cx="4448175" cy="3336131"/>
          </a:xfrm>
        </p:spPr>
      </p:pic>
    </p:spTree>
    <p:extLst>
      <p:ext uri="{BB962C8B-B14F-4D97-AF65-F5344CB8AC3E}">
        <p14:creationId xmlns:p14="http://schemas.microsoft.com/office/powerpoint/2010/main" val="10369335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Conditions in Bethlem, Southwark.</a:t>
            </a:r>
            <a:endParaRPr lang="en-GB" dirty="0"/>
          </a:p>
        </p:txBody>
      </p:sp>
      <p:sp>
        <p:nvSpPr>
          <p:cNvPr id="8" name="Content Placeholder 7"/>
          <p:cNvSpPr>
            <a:spLocks noGrp="1"/>
          </p:cNvSpPr>
          <p:nvPr>
            <p:ph sz="half" idx="1"/>
          </p:nvPr>
        </p:nvSpPr>
        <p:spPr/>
        <p:txBody>
          <a:bodyPr/>
          <a:lstStyle/>
          <a:p>
            <a:r>
              <a:rPr lang="en-GB" dirty="0" smtClean="0"/>
              <a:t>Inmates became desperate to curry favour with the keepers</a:t>
            </a:r>
          </a:p>
          <a:p>
            <a:r>
              <a:rPr lang="en-GB" dirty="0" smtClean="0"/>
              <a:t>The keepers would often set the inmates on each other for their own amusement</a:t>
            </a:r>
          </a:p>
          <a:p>
            <a:r>
              <a:rPr lang="en-GB" dirty="0" smtClean="0"/>
              <a:t>Viscous beatings</a:t>
            </a:r>
          </a:p>
          <a:p>
            <a:r>
              <a:rPr lang="en-GB" dirty="0" smtClean="0"/>
              <a:t>Anyone who tried to appeal for justice would have their outside visits refused.</a:t>
            </a:r>
            <a:endParaRPr lang="en-GB" dirty="0"/>
          </a:p>
        </p:txBody>
      </p:sp>
      <p:pic>
        <p:nvPicPr>
          <p:cNvPr id="10" name="Content Placeholder 9"/>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285671" y="2285999"/>
            <a:ext cx="4224603" cy="2739391"/>
          </a:xfrm>
        </p:spPr>
      </p:pic>
    </p:spTree>
    <p:extLst>
      <p:ext uri="{BB962C8B-B14F-4D97-AF65-F5344CB8AC3E}">
        <p14:creationId xmlns:p14="http://schemas.microsoft.com/office/powerpoint/2010/main" val="3673559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 Luke’s Hospital</a:t>
            </a:r>
            <a:endParaRPr lang="en-GB" dirty="0"/>
          </a:p>
        </p:txBody>
      </p:sp>
      <p:sp>
        <p:nvSpPr>
          <p:cNvPr id="5" name="Content Placeholder 4"/>
          <p:cNvSpPr>
            <a:spLocks noGrp="1"/>
          </p:cNvSpPr>
          <p:nvPr>
            <p:ph sz="half" idx="1"/>
          </p:nvPr>
        </p:nvSpPr>
        <p:spPr/>
        <p:txBody>
          <a:bodyPr>
            <a:normAutofit fontScale="85000" lnSpcReduction="10000"/>
          </a:bodyPr>
          <a:lstStyle/>
          <a:p>
            <a:r>
              <a:rPr lang="en-GB" dirty="0" smtClean="0"/>
              <a:t>The public visibility of madness prompted medical interest in the question of what it really was: what caused madness and what could cure it?</a:t>
            </a:r>
          </a:p>
          <a:p>
            <a:r>
              <a:rPr lang="en-GB" dirty="0" smtClean="0"/>
              <a:t>St Luke’s Hospital was set up as a rival to Bedlam. It did not allow visitors public visitations</a:t>
            </a:r>
          </a:p>
          <a:p>
            <a:r>
              <a:rPr lang="en-GB" dirty="0" smtClean="0"/>
              <a:t>Blood-letting, purging and blistering were put aside in favour of new therapeutic plans.</a:t>
            </a:r>
          </a:p>
          <a:p>
            <a:r>
              <a:rPr lang="en-GB" dirty="0" smtClean="0"/>
              <a:t>More chemical treatments were utilised, including: mercury for venereal diseases, and opium for pain, </a:t>
            </a:r>
            <a:endParaRPr lang="en-GB" dirty="0"/>
          </a:p>
        </p:txBody>
      </p:sp>
      <p:pic>
        <p:nvPicPr>
          <p:cNvPr id="7"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524625" y="2176886"/>
            <a:ext cx="5076825" cy="3380972"/>
          </a:xfrm>
        </p:spPr>
      </p:pic>
      <p:sp>
        <p:nvSpPr>
          <p:cNvPr id="8" name="TextBox 7"/>
          <p:cNvSpPr txBox="1"/>
          <p:nvPr/>
        </p:nvSpPr>
        <p:spPr>
          <a:xfrm>
            <a:off x="7143750" y="5467350"/>
            <a:ext cx="4210050" cy="369332"/>
          </a:xfrm>
          <a:prstGeom prst="rect">
            <a:avLst/>
          </a:prstGeom>
          <a:noFill/>
        </p:spPr>
        <p:txBody>
          <a:bodyPr wrap="square" rtlCol="0">
            <a:spAutoFit/>
          </a:bodyPr>
          <a:lstStyle/>
          <a:p>
            <a:r>
              <a:rPr lang="en-GB" dirty="0" smtClean="0"/>
              <a:t>Luke’s Hospital, London</a:t>
            </a:r>
            <a:endParaRPr lang="en-GB" dirty="0"/>
          </a:p>
        </p:txBody>
      </p:sp>
    </p:spTree>
    <p:extLst>
      <p:ext uri="{BB962C8B-B14F-4D97-AF65-F5344CB8AC3E}">
        <p14:creationId xmlns:p14="http://schemas.microsoft.com/office/powerpoint/2010/main" val="3801074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Conditions inside the madhouses</a:t>
            </a:r>
            <a:endParaRPr lang="en-GB" dirty="0"/>
          </a:p>
        </p:txBody>
      </p:sp>
      <p:sp>
        <p:nvSpPr>
          <p:cNvPr id="3" name="Content Placeholder 2"/>
          <p:cNvSpPr>
            <a:spLocks noGrp="1"/>
          </p:cNvSpPr>
          <p:nvPr>
            <p:ph sz="half" idx="1"/>
          </p:nvPr>
        </p:nvSpPr>
        <p:spPr/>
        <p:txBody>
          <a:bodyPr/>
          <a:lstStyle/>
          <a:p>
            <a:r>
              <a:rPr lang="en-GB" dirty="0" smtClean="0"/>
              <a:t>The quality of the private madhouses ranged from squalid to a network of houses with pleasant gardens and living conditions.</a:t>
            </a:r>
          </a:p>
          <a:p>
            <a:r>
              <a:rPr lang="en-GB" dirty="0" smtClean="0"/>
              <a:t>The squalid houses were often overcrowded and were often designed to get in as many people as possible to get as much profit from them</a:t>
            </a:r>
            <a:endParaRPr lang="en-GB" dirty="0"/>
          </a:p>
        </p:txBody>
      </p:sp>
      <p:pic>
        <p:nvPicPr>
          <p:cNvPr id="8" name="Content Placeholder 7"/>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919912" y="1508918"/>
            <a:ext cx="4910138" cy="4091782"/>
          </a:xfrm>
        </p:spPr>
      </p:pic>
      <p:sp>
        <p:nvSpPr>
          <p:cNvPr id="6" name="TextBox 5"/>
          <p:cNvSpPr txBox="1"/>
          <p:nvPr/>
        </p:nvSpPr>
        <p:spPr>
          <a:xfrm>
            <a:off x="7448550" y="5807631"/>
            <a:ext cx="3143250" cy="369332"/>
          </a:xfrm>
          <a:prstGeom prst="rect">
            <a:avLst/>
          </a:prstGeom>
          <a:noFill/>
        </p:spPr>
        <p:txBody>
          <a:bodyPr wrap="square" rtlCol="0">
            <a:spAutoFit/>
          </a:bodyPr>
          <a:lstStyle/>
          <a:p>
            <a:r>
              <a:rPr lang="en-GB" dirty="0" smtClean="0"/>
              <a:t>Ticehurst</a:t>
            </a:r>
            <a:endParaRPr lang="en-GB" dirty="0"/>
          </a:p>
        </p:txBody>
      </p:sp>
    </p:spTree>
    <p:extLst>
      <p:ext uri="{BB962C8B-B14F-4D97-AF65-F5344CB8AC3E}">
        <p14:creationId xmlns:p14="http://schemas.microsoft.com/office/powerpoint/2010/main" val="2266419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Enlightened and Progressive Private Madhouses</a:t>
            </a:r>
            <a:endParaRPr lang="en-GB" dirty="0"/>
          </a:p>
        </p:txBody>
      </p:sp>
      <p:sp>
        <p:nvSpPr>
          <p:cNvPr id="5" name="Content Placeholder 4"/>
          <p:cNvSpPr>
            <a:spLocks noGrp="1"/>
          </p:cNvSpPr>
          <p:nvPr>
            <p:ph idx="1"/>
          </p:nvPr>
        </p:nvSpPr>
        <p:spPr/>
        <p:txBody>
          <a:bodyPr/>
          <a:lstStyle/>
          <a:p>
            <a:r>
              <a:rPr lang="en-GB" dirty="0" smtClean="0"/>
              <a:t>Even before the development of the York retreat in the 1790s, there is evidence that the private madhouses would often treat their patients with kindness and consideration, with only limited use of restraints.</a:t>
            </a:r>
          </a:p>
        </p:txBody>
      </p:sp>
    </p:spTree>
    <p:extLst>
      <p:ext uri="{BB962C8B-B14F-4D97-AF65-F5344CB8AC3E}">
        <p14:creationId xmlns:p14="http://schemas.microsoft.com/office/powerpoint/2010/main" val="25779435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Edward Long Fox</a:t>
            </a:r>
            <a:endParaRPr lang="en-GB" dirty="0"/>
          </a:p>
        </p:txBody>
      </p:sp>
      <p:sp>
        <p:nvSpPr>
          <p:cNvPr id="3" name="Content Placeholder 2"/>
          <p:cNvSpPr>
            <a:spLocks noGrp="1"/>
          </p:cNvSpPr>
          <p:nvPr>
            <p:ph sz="half" idx="1"/>
          </p:nvPr>
        </p:nvSpPr>
        <p:spPr/>
        <p:txBody>
          <a:bodyPr>
            <a:normAutofit/>
          </a:bodyPr>
          <a:lstStyle/>
          <a:p>
            <a:r>
              <a:rPr lang="en-GB" dirty="0" err="1" smtClean="0"/>
              <a:t>Brislington</a:t>
            </a:r>
            <a:r>
              <a:rPr lang="en-GB" dirty="0" smtClean="0"/>
              <a:t> House: His </a:t>
            </a:r>
            <a:r>
              <a:rPr lang="en-GB" dirty="0" err="1" smtClean="0"/>
              <a:t>longterm</a:t>
            </a:r>
            <a:r>
              <a:rPr lang="en-GB" dirty="0" smtClean="0"/>
              <a:t> project where he could practice his ideas of treating mental disorders.</a:t>
            </a:r>
          </a:p>
          <a:p>
            <a:r>
              <a:rPr lang="en-GB" dirty="0" smtClean="0"/>
              <a:t>Purpose built</a:t>
            </a:r>
          </a:p>
          <a:p>
            <a:r>
              <a:rPr lang="en-GB" dirty="0" smtClean="0"/>
              <a:t>It met the needs of those with differing mental health needs but also catered for the needs of the upper class and elite.</a:t>
            </a:r>
          </a:p>
          <a:p>
            <a:r>
              <a:rPr lang="en-GB" dirty="0" smtClean="0"/>
              <a:t>Furnished and equipped on a lavish scale.</a:t>
            </a:r>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534150" y="2285999"/>
            <a:ext cx="5139183" cy="3156926"/>
          </a:xfrm>
        </p:spPr>
      </p:pic>
      <p:sp>
        <p:nvSpPr>
          <p:cNvPr id="6" name="TextBox 5"/>
          <p:cNvSpPr txBox="1"/>
          <p:nvPr/>
        </p:nvSpPr>
        <p:spPr>
          <a:xfrm>
            <a:off x="6534150" y="5886450"/>
            <a:ext cx="4324350" cy="369332"/>
          </a:xfrm>
          <a:prstGeom prst="rect">
            <a:avLst/>
          </a:prstGeom>
          <a:noFill/>
        </p:spPr>
        <p:txBody>
          <a:bodyPr wrap="square" rtlCol="0">
            <a:spAutoFit/>
          </a:bodyPr>
          <a:lstStyle/>
          <a:p>
            <a:r>
              <a:rPr lang="en-GB" dirty="0" err="1" smtClean="0"/>
              <a:t>Brislington</a:t>
            </a:r>
            <a:r>
              <a:rPr lang="en-GB" dirty="0" smtClean="0"/>
              <a:t> House</a:t>
            </a:r>
            <a:endParaRPr lang="en-GB" dirty="0"/>
          </a:p>
        </p:txBody>
      </p:sp>
    </p:spTree>
    <p:extLst>
      <p:ext uri="{BB962C8B-B14F-4D97-AF65-F5344CB8AC3E}">
        <p14:creationId xmlns:p14="http://schemas.microsoft.com/office/powerpoint/2010/main" val="3997321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Who was admitted to the state institutions?</a:t>
            </a:r>
            <a:endParaRPr lang="en-GB" dirty="0"/>
          </a:p>
        </p:txBody>
      </p:sp>
      <p:sp>
        <p:nvSpPr>
          <p:cNvPr id="3" name="Content Placeholder 2"/>
          <p:cNvSpPr>
            <a:spLocks noGrp="1"/>
          </p:cNvSpPr>
          <p:nvPr>
            <p:ph idx="1"/>
          </p:nvPr>
        </p:nvSpPr>
        <p:spPr/>
        <p:txBody>
          <a:bodyPr/>
          <a:lstStyle/>
          <a:p>
            <a:r>
              <a:rPr lang="en-GB" dirty="0" smtClean="0"/>
              <a:t>Had to demonstrate that they were mad.</a:t>
            </a:r>
          </a:p>
          <a:p>
            <a:r>
              <a:rPr lang="en-GB" dirty="0" smtClean="0"/>
              <a:t>There would be some fees</a:t>
            </a:r>
          </a:p>
          <a:p>
            <a:r>
              <a:rPr lang="en-GB" dirty="0" smtClean="0"/>
              <a:t>Some would be sent by parishes</a:t>
            </a:r>
          </a:p>
          <a:p>
            <a:r>
              <a:rPr lang="en-GB" dirty="0" smtClean="0"/>
              <a:t>There would be a form of certification</a:t>
            </a:r>
          </a:p>
          <a:p>
            <a:endParaRPr lang="en-GB" dirty="0"/>
          </a:p>
        </p:txBody>
      </p:sp>
    </p:spTree>
    <p:extLst>
      <p:ext uri="{BB962C8B-B14F-4D97-AF65-F5344CB8AC3E}">
        <p14:creationId xmlns:p14="http://schemas.microsoft.com/office/powerpoint/2010/main" val="30012532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Family and Lunacy</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68167845"/>
              </p:ext>
            </p:extLst>
          </p:nvPr>
        </p:nvGraphicFramePr>
        <p:xfrm>
          <a:off x="838200" y="2667000"/>
          <a:ext cx="10515600" cy="3656330"/>
        </p:xfrm>
        <a:graphic>
          <a:graphicData uri="http://schemas.openxmlformats.org/drawingml/2006/table">
            <a:tbl>
              <a:tblPr firstRow="1" bandRow="1">
                <a:tableStyleId>{5C22544A-7EE6-4342-B048-85BDC9FD1C3A}</a:tableStyleId>
              </a:tblPr>
              <a:tblGrid>
                <a:gridCol w="2628900"/>
                <a:gridCol w="2628900"/>
                <a:gridCol w="2628900"/>
                <a:gridCol w="2628900"/>
              </a:tblGrid>
              <a:tr h="634365">
                <a:tc>
                  <a:txBody>
                    <a:bodyPr/>
                    <a:lstStyle/>
                    <a:p>
                      <a:r>
                        <a:rPr lang="en-GB" dirty="0" smtClean="0"/>
                        <a:t>No. Cases</a:t>
                      </a:r>
                      <a:endParaRPr lang="en-GB" dirty="0"/>
                    </a:p>
                  </a:txBody>
                  <a:tcPr/>
                </a:tc>
                <a:tc>
                  <a:txBody>
                    <a:bodyPr/>
                    <a:lstStyle/>
                    <a:p>
                      <a:endParaRPr lang="en-GB" dirty="0"/>
                    </a:p>
                  </a:txBody>
                  <a:tcPr/>
                </a:tc>
                <a:tc>
                  <a:txBody>
                    <a:bodyPr/>
                    <a:lstStyle/>
                    <a:p>
                      <a:r>
                        <a:rPr lang="en-GB" dirty="0" smtClean="0"/>
                        <a:t>Middlesex</a:t>
                      </a:r>
                      <a:endParaRPr lang="en-GB" dirty="0"/>
                    </a:p>
                  </a:txBody>
                  <a:tcPr/>
                </a:tc>
                <a:tc>
                  <a:txBody>
                    <a:bodyPr/>
                    <a:lstStyle/>
                    <a:p>
                      <a:r>
                        <a:rPr lang="en-GB" dirty="0" smtClean="0"/>
                        <a:t>Other</a:t>
                      </a:r>
                      <a:r>
                        <a:rPr lang="en-GB" baseline="0" dirty="0" smtClean="0"/>
                        <a:t> Counties</a:t>
                      </a:r>
                      <a:endParaRPr lang="en-GB" dirty="0"/>
                    </a:p>
                  </a:txBody>
                  <a:tcPr/>
                </a:tc>
              </a:tr>
              <a:tr h="370840">
                <a:tc>
                  <a:txBody>
                    <a:bodyPr/>
                    <a:lstStyle/>
                    <a:p>
                      <a:endParaRPr lang="en-GB"/>
                    </a:p>
                  </a:txBody>
                  <a:tcPr/>
                </a:tc>
                <a:tc>
                  <a:txBody>
                    <a:bodyPr/>
                    <a:lstStyle/>
                    <a:p>
                      <a:r>
                        <a:rPr lang="en-GB" dirty="0" smtClean="0"/>
                        <a:t>Husbands</a:t>
                      </a:r>
                    </a:p>
                  </a:txBody>
                  <a:tcPr/>
                </a:tc>
                <a:tc>
                  <a:txBody>
                    <a:bodyPr/>
                    <a:lstStyle/>
                    <a:p>
                      <a:r>
                        <a:rPr lang="en-GB" dirty="0" smtClean="0"/>
                        <a:t>4</a:t>
                      </a:r>
                      <a:endParaRPr lang="en-GB" dirty="0"/>
                    </a:p>
                  </a:txBody>
                  <a:tcPr/>
                </a:tc>
                <a:tc>
                  <a:txBody>
                    <a:bodyPr/>
                    <a:lstStyle/>
                    <a:p>
                      <a:r>
                        <a:rPr lang="en-GB" dirty="0" smtClean="0"/>
                        <a:t>5</a:t>
                      </a:r>
                      <a:endParaRPr lang="en-GB" dirty="0"/>
                    </a:p>
                  </a:txBody>
                  <a:tcPr/>
                </a:tc>
              </a:tr>
              <a:tr h="370840">
                <a:tc>
                  <a:txBody>
                    <a:bodyPr/>
                    <a:lstStyle/>
                    <a:p>
                      <a:endParaRPr lang="en-GB"/>
                    </a:p>
                  </a:txBody>
                  <a:tcPr/>
                </a:tc>
                <a:tc>
                  <a:txBody>
                    <a:bodyPr/>
                    <a:lstStyle/>
                    <a:p>
                      <a:r>
                        <a:rPr lang="en-GB" dirty="0" smtClean="0"/>
                        <a:t>Wives</a:t>
                      </a:r>
                    </a:p>
                  </a:txBody>
                  <a:tcPr/>
                </a:tc>
                <a:tc>
                  <a:txBody>
                    <a:bodyPr/>
                    <a:lstStyle/>
                    <a:p>
                      <a:r>
                        <a:rPr lang="en-GB" dirty="0" smtClean="0"/>
                        <a:t>2</a:t>
                      </a:r>
                      <a:endParaRPr lang="en-GB" dirty="0"/>
                    </a:p>
                  </a:txBody>
                  <a:tcPr/>
                </a:tc>
                <a:tc>
                  <a:txBody>
                    <a:bodyPr/>
                    <a:lstStyle/>
                    <a:p>
                      <a:r>
                        <a:rPr lang="en-GB" dirty="0" smtClean="0"/>
                        <a:t>3</a:t>
                      </a:r>
                      <a:endParaRPr lang="en-GB" dirty="0"/>
                    </a:p>
                  </a:txBody>
                  <a:tcPr/>
                </a:tc>
              </a:tr>
              <a:tr h="370840">
                <a:tc>
                  <a:txBody>
                    <a:bodyPr/>
                    <a:lstStyle/>
                    <a:p>
                      <a:endParaRPr lang="en-GB"/>
                    </a:p>
                  </a:txBody>
                  <a:tcPr/>
                </a:tc>
                <a:tc>
                  <a:txBody>
                    <a:bodyPr/>
                    <a:lstStyle/>
                    <a:p>
                      <a:r>
                        <a:rPr lang="en-GB" dirty="0" smtClean="0"/>
                        <a:t>Sons</a:t>
                      </a:r>
                      <a:endParaRPr lang="en-GB" dirty="0"/>
                    </a:p>
                  </a:txBody>
                  <a:tcPr/>
                </a:tc>
                <a:tc>
                  <a:txBody>
                    <a:bodyPr/>
                    <a:lstStyle/>
                    <a:p>
                      <a:r>
                        <a:rPr lang="en-GB" dirty="0" smtClean="0"/>
                        <a:t>1</a:t>
                      </a:r>
                      <a:endParaRPr lang="en-GB" dirty="0"/>
                    </a:p>
                  </a:txBody>
                  <a:tcPr/>
                </a:tc>
                <a:tc>
                  <a:txBody>
                    <a:bodyPr/>
                    <a:lstStyle/>
                    <a:p>
                      <a:r>
                        <a:rPr lang="en-GB" dirty="0" smtClean="0"/>
                        <a:t>4</a:t>
                      </a:r>
                      <a:endParaRPr lang="en-GB" dirty="0"/>
                    </a:p>
                  </a:txBody>
                  <a:tcPr/>
                </a:tc>
              </a:tr>
              <a:tr h="370840">
                <a:tc>
                  <a:txBody>
                    <a:bodyPr/>
                    <a:lstStyle/>
                    <a:p>
                      <a:endParaRPr lang="en-GB"/>
                    </a:p>
                  </a:txBody>
                  <a:tcPr/>
                </a:tc>
                <a:tc>
                  <a:txBody>
                    <a:bodyPr/>
                    <a:lstStyle/>
                    <a:p>
                      <a:r>
                        <a:rPr lang="en-GB" dirty="0" smtClean="0"/>
                        <a:t>Daughters</a:t>
                      </a:r>
                      <a:endParaRPr lang="en-GB" dirty="0"/>
                    </a:p>
                  </a:txBody>
                  <a:tcPr/>
                </a:tc>
                <a:tc>
                  <a:txBody>
                    <a:bodyPr/>
                    <a:lstStyle/>
                    <a:p>
                      <a:r>
                        <a:rPr lang="en-GB" dirty="0" smtClean="0"/>
                        <a:t>2</a:t>
                      </a:r>
                      <a:endParaRPr lang="en-GB" dirty="0"/>
                    </a:p>
                  </a:txBody>
                  <a:tcPr/>
                </a:tc>
                <a:tc>
                  <a:txBody>
                    <a:bodyPr/>
                    <a:lstStyle/>
                    <a:p>
                      <a:r>
                        <a:rPr lang="en-GB" dirty="0" smtClean="0"/>
                        <a:t>0</a:t>
                      </a:r>
                      <a:endParaRPr lang="en-GB" dirty="0"/>
                    </a:p>
                  </a:txBody>
                  <a:tcPr/>
                </a:tc>
              </a:tr>
              <a:tr h="370840">
                <a:tc>
                  <a:txBody>
                    <a:bodyPr/>
                    <a:lstStyle/>
                    <a:p>
                      <a:endParaRPr lang="en-GB"/>
                    </a:p>
                  </a:txBody>
                  <a:tcPr/>
                </a:tc>
                <a:tc>
                  <a:txBody>
                    <a:bodyPr/>
                    <a:lstStyle/>
                    <a:p>
                      <a:r>
                        <a:rPr lang="en-GB" dirty="0" smtClean="0"/>
                        <a:t>Widows</a:t>
                      </a:r>
                      <a:endParaRPr lang="en-GB" dirty="0"/>
                    </a:p>
                  </a:txBody>
                  <a:tcPr/>
                </a:tc>
                <a:tc>
                  <a:txBody>
                    <a:bodyPr/>
                    <a:lstStyle/>
                    <a:p>
                      <a:r>
                        <a:rPr lang="en-GB" dirty="0" smtClean="0"/>
                        <a:t>2</a:t>
                      </a:r>
                      <a:endParaRPr lang="en-GB" dirty="0"/>
                    </a:p>
                  </a:txBody>
                  <a:tcPr/>
                </a:tc>
                <a:tc>
                  <a:txBody>
                    <a:bodyPr/>
                    <a:lstStyle/>
                    <a:p>
                      <a:r>
                        <a:rPr lang="en-GB" dirty="0" smtClean="0"/>
                        <a:t>4</a:t>
                      </a:r>
                      <a:endParaRPr lang="en-GB" dirty="0"/>
                    </a:p>
                  </a:txBody>
                  <a:tcPr/>
                </a:tc>
              </a:tr>
              <a:tr h="426085">
                <a:tc>
                  <a:txBody>
                    <a:bodyPr/>
                    <a:lstStyle/>
                    <a:p>
                      <a:endParaRPr lang="en-GB"/>
                    </a:p>
                  </a:txBody>
                  <a:tcPr/>
                </a:tc>
                <a:tc>
                  <a:txBody>
                    <a:bodyPr/>
                    <a:lstStyle/>
                    <a:p>
                      <a:r>
                        <a:rPr lang="en-GB" dirty="0" smtClean="0"/>
                        <a:t>Servants/Apprentices</a:t>
                      </a:r>
                      <a:endParaRPr lang="en-GB" dirty="0"/>
                    </a:p>
                  </a:txBody>
                  <a:tcPr/>
                </a:tc>
                <a:tc>
                  <a:txBody>
                    <a:bodyPr/>
                    <a:lstStyle/>
                    <a:p>
                      <a:r>
                        <a:rPr lang="en-GB" dirty="0" smtClean="0"/>
                        <a:t>2</a:t>
                      </a:r>
                      <a:endParaRPr lang="en-GB" dirty="0"/>
                    </a:p>
                  </a:txBody>
                  <a:tcPr/>
                </a:tc>
                <a:tc>
                  <a:txBody>
                    <a:bodyPr/>
                    <a:lstStyle/>
                    <a:p>
                      <a:r>
                        <a:rPr lang="en-GB" dirty="0" smtClean="0"/>
                        <a:t>2</a:t>
                      </a:r>
                      <a:endParaRPr lang="en-GB" dirty="0"/>
                    </a:p>
                  </a:txBody>
                  <a:tcPr/>
                </a:tc>
              </a:tr>
              <a:tr h="370840">
                <a:tc>
                  <a:txBody>
                    <a:bodyPr/>
                    <a:lstStyle/>
                    <a:p>
                      <a:endParaRPr lang="en-GB"/>
                    </a:p>
                  </a:txBody>
                  <a:tcPr/>
                </a:tc>
                <a:tc>
                  <a:txBody>
                    <a:bodyPr/>
                    <a:lstStyle/>
                    <a:p>
                      <a:r>
                        <a:rPr lang="en-GB" dirty="0" smtClean="0"/>
                        <a:t>Not Specified</a:t>
                      </a:r>
                      <a:endParaRPr lang="en-GB" dirty="0"/>
                    </a:p>
                  </a:txBody>
                  <a:tcPr/>
                </a:tc>
                <a:tc>
                  <a:txBody>
                    <a:bodyPr/>
                    <a:lstStyle/>
                    <a:p>
                      <a:r>
                        <a:rPr lang="en-GB" dirty="0" smtClean="0"/>
                        <a:t>21</a:t>
                      </a:r>
                      <a:endParaRPr lang="en-GB" dirty="0"/>
                    </a:p>
                  </a:txBody>
                  <a:tcPr/>
                </a:tc>
                <a:tc>
                  <a:txBody>
                    <a:bodyPr/>
                    <a:lstStyle/>
                    <a:p>
                      <a:r>
                        <a:rPr lang="en-GB" dirty="0" smtClean="0"/>
                        <a:t>33</a:t>
                      </a:r>
                      <a:endParaRPr lang="en-GB" dirty="0"/>
                    </a:p>
                  </a:txBody>
                  <a:tcPr/>
                </a:tc>
              </a:tr>
              <a:tr h="370840">
                <a:tc>
                  <a:txBody>
                    <a:bodyPr/>
                    <a:lstStyle/>
                    <a:p>
                      <a:endParaRPr lang="en-GB" dirty="0"/>
                    </a:p>
                  </a:txBody>
                  <a:tcPr>
                    <a:solidFill>
                      <a:schemeClr val="accent1">
                        <a:lumMod val="60000"/>
                        <a:lumOff val="40000"/>
                      </a:schemeClr>
                    </a:solidFill>
                  </a:tcPr>
                </a:tc>
                <a:tc>
                  <a:txBody>
                    <a:bodyPr/>
                    <a:lstStyle/>
                    <a:p>
                      <a:r>
                        <a:rPr lang="en-GB" dirty="0" smtClean="0"/>
                        <a:t>Total</a:t>
                      </a:r>
                      <a:endParaRPr lang="en-GB" dirty="0"/>
                    </a:p>
                  </a:txBody>
                  <a:tcPr>
                    <a:solidFill>
                      <a:schemeClr val="accent1">
                        <a:lumMod val="60000"/>
                        <a:lumOff val="40000"/>
                      </a:schemeClr>
                    </a:solidFill>
                  </a:tcPr>
                </a:tc>
                <a:tc>
                  <a:txBody>
                    <a:bodyPr/>
                    <a:lstStyle/>
                    <a:p>
                      <a:r>
                        <a:rPr lang="en-GB" dirty="0" smtClean="0"/>
                        <a:t>34</a:t>
                      </a:r>
                      <a:endParaRPr lang="en-GB" dirty="0"/>
                    </a:p>
                  </a:txBody>
                  <a:tcPr>
                    <a:solidFill>
                      <a:schemeClr val="accent1">
                        <a:lumMod val="60000"/>
                        <a:lumOff val="40000"/>
                      </a:schemeClr>
                    </a:solidFill>
                  </a:tcPr>
                </a:tc>
                <a:tc>
                  <a:txBody>
                    <a:bodyPr/>
                    <a:lstStyle/>
                    <a:p>
                      <a:r>
                        <a:rPr lang="en-GB" dirty="0" smtClean="0"/>
                        <a:t>51</a:t>
                      </a:r>
                      <a:endParaRPr lang="en-GB" dirty="0"/>
                    </a:p>
                  </a:txBody>
                  <a:tcPr>
                    <a:solidFill>
                      <a:schemeClr val="accent1">
                        <a:lumMod val="60000"/>
                        <a:lumOff val="40000"/>
                      </a:schemeClr>
                    </a:solidFill>
                  </a:tcPr>
                </a:tc>
              </a:tr>
            </a:tbl>
          </a:graphicData>
        </a:graphic>
      </p:graphicFrame>
      <p:sp>
        <p:nvSpPr>
          <p:cNvPr id="5" name="TextBox 4"/>
          <p:cNvSpPr txBox="1"/>
          <p:nvPr/>
        </p:nvSpPr>
        <p:spPr>
          <a:xfrm>
            <a:off x="838200" y="1929606"/>
            <a:ext cx="10267950" cy="381000"/>
          </a:xfrm>
          <a:prstGeom prst="rect">
            <a:avLst/>
          </a:prstGeom>
          <a:noFill/>
        </p:spPr>
        <p:txBody>
          <a:bodyPr wrap="square" rtlCol="0">
            <a:spAutoFit/>
          </a:bodyPr>
          <a:lstStyle/>
          <a:p>
            <a:r>
              <a:rPr lang="en-GB" dirty="0" smtClean="0"/>
              <a:t>The place in the family of the mad individuals</a:t>
            </a:r>
            <a:endParaRPr lang="en-GB" dirty="0"/>
          </a:p>
        </p:txBody>
      </p:sp>
    </p:spTree>
    <p:extLst>
      <p:ext uri="{BB962C8B-B14F-4D97-AF65-F5344CB8AC3E}">
        <p14:creationId xmlns:p14="http://schemas.microsoft.com/office/powerpoint/2010/main" val="3045112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r>
              <a:rPr lang="en-GB" b="1" dirty="0" smtClean="0"/>
              <a:t>Was Bethlem Hospital a dumping ground for the unwanted, undesirable and troublesome in the early modern period?</a:t>
            </a:r>
            <a:r>
              <a:rPr lang="en-GB" dirty="0" smtClean="0"/>
              <a:t> </a:t>
            </a:r>
          </a:p>
          <a:p>
            <a:r>
              <a:rPr lang="en-GB" b="1" dirty="0" smtClean="0"/>
              <a:t>'The 18th century was a disaster for the insane'. Do you agree?</a:t>
            </a:r>
            <a:r>
              <a:rPr lang="en-GB" dirty="0" smtClean="0"/>
              <a:t> </a:t>
            </a:r>
          </a:p>
          <a:p>
            <a:endParaRPr lang="en-GB" dirty="0"/>
          </a:p>
        </p:txBody>
      </p:sp>
    </p:spTree>
    <p:extLst>
      <p:ext uri="{BB962C8B-B14F-4D97-AF65-F5344CB8AC3E}">
        <p14:creationId xmlns:p14="http://schemas.microsoft.com/office/powerpoint/2010/main" val="2599564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Dorothea Dix</a:t>
            </a:r>
            <a:endParaRPr lang="en-GB" dirty="0"/>
          </a:p>
        </p:txBody>
      </p:sp>
      <p:sp>
        <p:nvSpPr>
          <p:cNvPr id="3" name="Content Placeholder 2"/>
          <p:cNvSpPr>
            <a:spLocks noGrp="1"/>
          </p:cNvSpPr>
          <p:nvPr>
            <p:ph idx="1"/>
          </p:nvPr>
        </p:nvSpPr>
        <p:spPr/>
        <p:txBody>
          <a:bodyPr/>
          <a:lstStyle/>
          <a:p>
            <a:r>
              <a:rPr lang="en-GB" dirty="0" smtClean="0"/>
              <a:t>Own readings and articles.</a:t>
            </a:r>
            <a:endParaRPr lang="en-GB" dirty="0"/>
          </a:p>
        </p:txBody>
      </p:sp>
    </p:spTree>
    <p:extLst>
      <p:ext uri="{BB962C8B-B14F-4D97-AF65-F5344CB8AC3E}">
        <p14:creationId xmlns:p14="http://schemas.microsoft.com/office/powerpoint/2010/main" val="2936200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Week!</a:t>
            </a:r>
            <a:endParaRPr lang="en-GB" dirty="0"/>
          </a:p>
        </p:txBody>
      </p:sp>
      <p:sp>
        <p:nvSpPr>
          <p:cNvPr id="3" name="Content Placeholder 2"/>
          <p:cNvSpPr>
            <a:spLocks noGrp="1"/>
          </p:cNvSpPr>
          <p:nvPr>
            <p:ph idx="1"/>
          </p:nvPr>
        </p:nvSpPr>
        <p:spPr/>
        <p:txBody>
          <a:bodyPr/>
          <a:lstStyle/>
          <a:p>
            <a:r>
              <a:rPr lang="en-GB" dirty="0" err="1" smtClean="0"/>
              <a:t>Tuke</a:t>
            </a:r>
            <a:r>
              <a:rPr lang="en-GB" dirty="0" smtClean="0"/>
              <a:t> and </a:t>
            </a:r>
            <a:r>
              <a:rPr lang="en-GB" dirty="0" err="1" smtClean="0"/>
              <a:t>Pinel</a:t>
            </a:r>
            <a:endParaRPr lang="en-GB" dirty="0" smtClean="0"/>
          </a:p>
          <a:p>
            <a:endParaRPr lang="en-GB" dirty="0"/>
          </a:p>
          <a:p>
            <a:r>
              <a:rPr lang="en-GB" dirty="0" smtClean="0"/>
              <a:t>Read articles posted online prior to the lecture.</a:t>
            </a:r>
            <a:endParaRPr lang="en-GB" dirty="0"/>
          </a:p>
        </p:txBody>
      </p:sp>
    </p:spTree>
    <p:extLst>
      <p:ext uri="{BB962C8B-B14F-4D97-AF65-F5344CB8AC3E}">
        <p14:creationId xmlns:p14="http://schemas.microsoft.com/office/powerpoint/2010/main" val="2593209086"/>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Crop</Template>
  <TotalTime>13</TotalTime>
  <Words>996</Words>
  <Application>Microsoft Office PowerPoint</Application>
  <PresentationFormat>Widescreen</PresentationFormat>
  <Paragraphs>122</Paragraphs>
  <Slides>20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Calibri</vt:lpstr>
      <vt:lpstr>Franklin Gothic Book</vt:lpstr>
      <vt:lpstr>Crop</vt:lpstr>
      <vt:lpstr>The Great Confinement</vt:lpstr>
      <vt:lpstr>Nervous or mad?</vt:lpstr>
      <vt:lpstr>King George III</vt:lpstr>
      <vt:lpstr>Discussion Point</vt:lpstr>
      <vt:lpstr>Question</vt:lpstr>
      <vt:lpstr>The rise of the asylum</vt:lpstr>
      <vt:lpstr>Rise of the Asylums</vt:lpstr>
      <vt:lpstr>National network of voluntary lunatic Hospitals</vt:lpstr>
      <vt:lpstr>Bethlem</vt:lpstr>
      <vt:lpstr>Bethlem cont…</vt:lpstr>
      <vt:lpstr>Conditions in Bethlem, Southwark.</vt:lpstr>
      <vt:lpstr>St Luke’s Hospital</vt:lpstr>
      <vt:lpstr>Conditions inside the madhouses</vt:lpstr>
      <vt:lpstr>Enlightened and Progressive Private Madhouses</vt:lpstr>
      <vt:lpstr>Edward Long Fox</vt:lpstr>
      <vt:lpstr>Who was admitted to the state institutions?</vt:lpstr>
      <vt:lpstr>Family and Lunacy</vt:lpstr>
      <vt:lpstr>Questions</vt:lpstr>
      <vt:lpstr>Dorothea Dix</vt:lpstr>
      <vt:lpstr>Next Week!</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Great Confinement</dc:title>
  <dc:creator>Catherine Slade</dc:creator>
  <cp:lastModifiedBy>Catherine Slade</cp:lastModifiedBy>
  <cp:revision>2</cp:revision>
  <dcterms:created xsi:type="dcterms:W3CDTF">2017-02-13T12:50:00Z</dcterms:created>
  <dcterms:modified xsi:type="dcterms:W3CDTF">2017-02-13T13:03:09Z</dcterms:modified>
</cp:coreProperties>
</file>