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2" r:id="rId1"/>
  </p:sldMasterIdLst>
  <p:notesMasterIdLst>
    <p:notesMasterId r:id="rId27"/>
  </p:notesMasterIdLst>
  <p:handoutMasterIdLst>
    <p:handoutMasterId r:id="rId28"/>
  </p:handoutMasterIdLst>
  <p:sldIdLst>
    <p:sldId id="257" r:id="rId2"/>
    <p:sldId id="258" r:id="rId3"/>
    <p:sldId id="302" r:id="rId4"/>
    <p:sldId id="303" r:id="rId5"/>
    <p:sldId id="295" r:id="rId6"/>
    <p:sldId id="304" r:id="rId7"/>
    <p:sldId id="290" r:id="rId8"/>
    <p:sldId id="309" r:id="rId9"/>
    <p:sldId id="296" r:id="rId10"/>
    <p:sldId id="305" r:id="rId11"/>
    <p:sldId id="297" r:id="rId12"/>
    <p:sldId id="306" r:id="rId13"/>
    <p:sldId id="310" r:id="rId14"/>
    <p:sldId id="307" r:id="rId15"/>
    <p:sldId id="299" r:id="rId16"/>
    <p:sldId id="298" r:id="rId17"/>
    <p:sldId id="300" r:id="rId18"/>
    <p:sldId id="301" r:id="rId19"/>
    <p:sldId id="274" r:id="rId20"/>
    <p:sldId id="308" r:id="rId21"/>
    <p:sldId id="288" r:id="rId22"/>
    <p:sldId id="276" r:id="rId23"/>
    <p:sldId id="277" r:id="rId24"/>
    <p:sldId id="285" r:id="rId25"/>
    <p:sldId id="311" r:id="rId26"/>
  </p:sldIdLst>
  <p:sldSz cx="9144000" cy="6858000" type="screen4x3"/>
  <p:notesSz cx="6858000" cy="9077325"/>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59">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Owner" initials="O" lastIdx="3"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a:srgbClr val="005C00"/>
    <a:srgbClr val="660033"/>
    <a:srgbClr val="660066"/>
    <a:srgbClr val="3399FF"/>
    <a:srgbClr val="0033CC"/>
    <a:srgbClr val="336699"/>
    <a:srgbClr val="333399"/>
    <a:srgbClr val="66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2787"/>
    <p:restoredTop sz="76778" autoAdjust="0"/>
  </p:normalViewPr>
  <p:slideViewPr>
    <p:cSldViewPr>
      <p:cViewPr varScale="1">
        <p:scale>
          <a:sx n="67" d="100"/>
          <a:sy n="67" d="100"/>
        </p:scale>
        <p:origin x="145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4" d="100"/>
          <a:sy n="54" d="100"/>
        </p:scale>
        <p:origin x="-1854" y="-96"/>
      </p:cViewPr>
      <p:guideLst>
        <p:guide orient="horz" pos="2859"/>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186" name="Rectangle 2"/>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93187" name="Rectangle 3"/>
          <p:cNvSpPr>
            <a:spLocks noGrp="1" noChangeArrowheads="1"/>
          </p:cNvSpPr>
          <p:nvPr>
            <p:ph type="dt" sz="quarter"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93188" name="Rectangle 4"/>
          <p:cNvSpPr>
            <a:spLocks noGrp="1" noChangeArrowheads="1"/>
          </p:cNvSpPr>
          <p:nvPr>
            <p:ph type="ftr" sz="quarter" idx="2"/>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93189" name="Rectangle 5"/>
          <p:cNvSpPr>
            <a:spLocks noGrp="1" noChangeArrowheads="1"/>
          </p:cNvSpPr>
          <p:nvPr>
            <p:ph type="sldNum" sz="quarter" idx="3"/>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66840A14-ECDB-4126-BF41-69D38B92B37D}" type="slidenum">
              <a:rPr lang="en-US"/>
              <a:pPr>
                <a:defRPr/>
              </a:pPr>
              <a:t>‹#›</a:t>
            </a:fld>
            <a:endParaRPr lang="en-US"/>
          </a:p>
        </p:txBody>
      </p:sp>
    </p:spTree>
    <p:extLst>
      <p:ext uri="{BB962C8B-B14F-4D97-AF65-F5344CB8AC3E}">
        <p14:creationId xmlns:p14="http://schemas.microsoft.com/office/powerpoint/2010/main" val="1564505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79875" name="Rectangle 3"/>
          <p:cNvSpPr>
            <a:spLocks noGrp="1" noChangeArrowheads="1"/>
          </p:cNvSpPr>
          <p:nvPr>
            <p:ph type="dt"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33796" name="Rectangle 4"/>
          <p:cNvSpPr>
            <a:spLocks noGrp="1" noRot="1" noChangeAspect="1" noChangeArrowheads="1" noTextEdit="1"/>
          </p:cNvSpPr>
          <p:nvPr>
            <p:ph type="sldImg" idx="2"/>
          </p:nvPr>
        </p:nvSpPr>
        <p:spPr bwMode="auto">
          <a:xfrm>
            <a:off x="1160463" y="681038"/>
            <a:ext cx="4538662" cy="3403600"/>
          </a:xfrm>
          <a:prstGeom prst="rect">
            <a:avLst/>
          </a:prstGeom>
          <a:noFill/>
          <a:ln w="9525">
            <a:solidFill>
              <a:srgbClr val="000000"/>
            </a:solidFill>
            <a:miter lim="800000"/>
            <a:headEnd/>
            <a:tailEnd/>
          </a:ln>
        </p:spPr>
      </p:sp>
      <p:sp>
        <p:nvSpPr>
          <p:cNvPr id="79877" name="Rectangle 5"/>
          <p:cNvSpPr>
            <a:spLocks noGrp="1" noChangeArrowheads="1"/>
          </p:cNvSpPr>
          <p:nvPr>
            <p:ph type="body" sz="quarter" idx="3"/>
          </p:nvPr>
        </p:nvSpPr>
        <p:spPr bwMode="auto">
          <a:xfrm>
            <a:off x="914400" y="4311650"/>
            <a:ext cx="5029200" cy="4084638"/>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79878" name="Rectangle 6"/>
          <p:cNvSpPr>
            <a:spLocks noGrp="1" noChangeArrowheads="1"/>
          </p:cNvSpPr>
          <p:nvPr>
            <p:ph type="ftr" sz="quarter" idx="4"/>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79879" name="Rectangle 7"/>
          <p:cNvSpPr>
            <a:spLocks noGrp="1" noChangeArrowheads="1"/>
          </p:cNvSpPr>
          <p:nvPr>
            <p:ph type="sldNum" sz="quarter" idx="5"/>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6CD10C44-CDA2-4487-90CF-EE41A14F40C8}" type="slidenum">
              <a:rPr lang="en-US"/>
              <a:pPr>
                <a:defRPr/>
              </a:pPr>
              <a:t>‹#›</a:t>
            </a:fld>
            <a:endParaRPr lang="en-US"/>
          </a:p>
        </p:txBody>
      </p:sp>
    </p:spTree>
    <p:extLst>
      <p:ext uri="{BB962C8B-B14F-4D97-AF65-F5344CB8AC3E}">
        <p14:creationId xmlns:p14="http://schemas.microsoft.com/office/powerpoint/2010/main" val="19608035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C257A8C-9A14-428E-83DE-EB8492A8BBC9}" type="slidenum">
              <a:rPr lang="en-US"/>
              <a:pPr>
                <a:defRPr/>
              </a:pPr>
              <a:t>1</a:t>
            </a:fld>
            <a:endParaRPr lang="en-US"/>
          </a:p>
        </p:txBody>
      </p:sp>
      <p:sp>
        <p:nvSpPr>
          <p:cNvPr id="34819" name="Rectangle 1026"/>
          <p:cNvSpPr>
            <a:spLocks noGrp="1" noRot="1" noChangeAspect="1" noChangeArrowheads="1" noTextEdit="1"/>
          </p:cNvSpPr>
          <p:nvPr>
            <p:ph type="sldImg"/>
          </p:nvPr>
        </p:nvSpPr>
        <p:spPr>
          <a:ln/>
        </p:spPr>
      </p:sp>
      <p:sp>
        <p:nvSpPr>
          <p:cNvPr id="34820" name="Rectangle 1027"/>
          <p:cNvSpPr>
            <a:spLocks noGrp="1" noChangeArrowheads="1"/>
          </p:cNvSpPr>
          <p:nvPr>
            <p:ph type="body" idx="1"/>
          </p:nvPr>
        </p:nvSpPr>
        <p:spPr>
          <a:noFill/>
        </p:spPr>
        <p:txBody>
          <a:bodyPr/>
          <a:lstStyle/>
          <a:p>
            <a:endParaRPr lang="en-US" dirty="0" smtClean="0"/>
          </a:p>
        </p:txBody>
      </p:sp>
    </p:spTree>
    <p:extLst>
      <p:ext uri="{BB962C8B-B14F-4D97-AF65-F5344CB8AC3E}">
        <p14:creationId xmlns:p14="http://schemas.microsoft.com/office/powerpoint/2010/main" val="3277646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A3E5B43-5CA7-419A-BBD4-25ACFDDDDE25}" type="slidenum">
              <a:rPr lang="en-US"/>
              <a:pPr>
                <a:defRPr/>
              </a:pPr>
              <a:t>2</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endParaRPr lang="en-US" dirty="0" smtClean="0"/>
          </a:p>
        </p:txBody>
      </p:sp>
    </p:spTree>
    <p:extLst>
      <p:ext uri="{BB962C8B-B14F-4D97-AF65-F5344CB8AC3E}">
        <p14:creationId xmlns:p14="http://schemas.microsoft.com/office/powerpoint/2010/main" val="4234245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631536FA-F804-4344-AB25-9998189D7951}" type="slidenum">
              <a:rPr lang="en-US"/>
              <a:pPr>
                <a:defRPr/>
              </a:pPr>
              <a:t>3</a:t>
            </a:fld>
            <a:endParaRPr lang="en-US"/>
          </a:p>
        </p:txBody>
      </p:sp>
      <p:sp>
        <p:nvSpPr>
          <p:cNvPr id="36867" name="Rectangle 1026"/>
          <p:cNvSpPr>
            <a:spLocks noGrp="1" noRot="1" noChangeAspect="1" noChangeArrowheads="1" noTextEdit="1"/>
          </p:cNvSpPr>
          <p:nvPr>
            <p:ph type="sldImg"/>
          </p:nvPr>
        </p:nvSpPr>
        <p:spPr>
          <a:ln/>
        </p:spPr>
      </p:sp>
      <p:sp>
        <p:nvSpPr>
          <p:cNvPr id="36868" name="Rectangle 1027"/>
          <p:cNvSpPr>
            <a:spLocks noGrp="1" noChangeArrowheads="1"/>
          </p:cNvSpPr>
          <p:nvPr>
            <p:ph type="body" idx="1"/>
          </p:nvPr>
        </p:nvSpPr>
        <p:spPr>
          <a:noFill/>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err="1" smtClean="0"/>
              <a:t>Conceptualised</a:t>
            </a:r>
            <a:r>
              <a:rPr lang="en-US" dirty="0" smtClean="0"/>
              <a:t> as a process</a:t>
            </a:r>
            <a:r>
              <a:rPr lang="en-US" baseline="0" dirty="0" smtClean="0"/>
              <a:t> that is centered on the interaction between leaders and followers.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baseline="0" dirty="0" smtClean="0"/>
          </a:p>
          <a:p>
            <a:r>
              <a:rPr lang="en-US" dirty="0" smtClean="0"/>
              <a:t>Up to now leadership has been discussed from the point of view of the leader (trait, skills, and style approach) or</a:t>
            </a:r>
          </a:p>
          <a:p>
            <a:r>
              <a:rPr lang="en-US" dirty="0" smtClean="0"/>
              <a:t>The follower and the context (situational and path-goal theory)</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smtClean="0"/>
          </a:p>
          <a:p>
            <a:endParaRPr lang="en-US" dirty="0" smtClean="0"/>
          </a:p>
        </p:txBody>
      </p:sp>
    </p:spTree>
    <p:extLst>
      <p:ext uri="{BB962C8B-B14F-4D97-AF65-F5344CB8AC3E}">
        <p14:creationId xmlns:p14="http://schemas.microsoft.com/office/powerpoint/2010/main" val="902524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3FC05E6-94EC-42FA-9E84-3F5794802E82}" type="slidenum">
              <a:rPr lang="en-US"/>
              <a:pPr>
                <a:defRPr/>
              </a:pPr>
              <a:t>4</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r>
              <a:rPr lang="en-US" dirty="0" smtClean="0"/>
              <a:t>Makes the</a:t>
            </a:r>
            <a:r>
              <a:rPr lang="en-US" baseline="0" dirty="0" smtClean="0"/>
              <a:t> dyadic relationship – recognizes the </a:t>
            </a:r>
            <a:r>
              <a:rPr lang="en-US" b="1" baseline="0" dirty="0" smtClean="0"/>
              <a:t>inter-relationship between leaders and followers</a:t>
            </a:r>
            <a:r>
              <a:rPr lang="en-US" baseline="0" dirty="0" smtClean="0"/>
              <a:t>.</a:t>
            </a:r>
          </a:p>
          <a:p>
            <a:endParaRPr lang="en-US" baseline="0" dirty="0" smtClean="0"/>
          </a:p>
          <a:p>
            <a:r>
              <a:rPr lang="en-US" baseline="0" dirty="0" smtClean="0"/>
              <a:t>Directed researchers attention to the differences that might exist between the leader and each of the leaders followers – so not viewing the followers as a group or in a collective way.</a:t>
            </a:r>
            <a:endParaRPr lang="en-US" dirty="0" smtClean="0"/>
          </a:p>
        </p:txBody>
      </p:sp>
    </p:spTree>
    <p:extLst>
      <p:ext uri="{BB962C8B-B14F-4D97-AF65-F5344CB8AC3E}">
        <p14:creationId xmlns:p14="http://schemas.microsoft.com/office/powerpoint/2010/main" val="1196494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BC46ED05-CAD2-420F-8A40-7D56D252631A}" type="slidenum">
              <a:rPr lang="en-US"/>
              <a:pPr>
                <a:defRPr/>
              </a:pPr>
              <a:t>5</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r>
              <a:rPr lang="en-US" sz="2000" dirty="0" smtClean="0"/>
              <a:t>The early theories</a:t>
            </a:r>
            <a:r>
              <a:rPr lang="en-US" sz="2000" baseline="0" dirty="0" smtClean="0"/>
              <a:t> was then called vertical dyad theory (VDL) the researchers focused on the vertical linkages leaders formed with each of the followers.</a:t>
            </a:r>
            <a:endParaRPr lang="en-US" sz="2000" dirty="0" smtClean="0"/>
          </a:p>
        </p:txBody>
      </p:sp>
    </p:spTree>
    <p:extLst>
      <p:ext uri="{BB962C8B-B14F-4D97-AF65-F5344CB8AC3E}">
        <p14:creationId xmlns:p14="http://schemas.microsoft.com/office/powerpoint/2010/main" val="92709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4296A2B2-05A6-48DB-B024-B6C1EC586A3F}" type="slidenum">
              <a:rPr lang="en-US"/>
              <a:pPr>
                <a:defRPr/>
              </a:pPr>
              <a:t>6</a:t>
            </a:fld>
            <a:endParaRPr lang="en-US"/>
          </a:p>
        </p:txBody>
      </p:sp>
      <p:sp>
        <p:nvSpPr>
          <p:cNvPr id="39939" name="Rectangle 2"/>
          <p:cNvSpPr>
            <a:spLocks noGrp="1" noRot="1" noChangeAspect="1" noChangeArrowheads="1" noTextEdit="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miter lim="800000"/>
            <a:headEnd/>
            <a:tailEnd/>
          </a:ln>
        </p:spPr>
        <p:txBody>
          <a:bodyPr/>
          <a:lstStyle/>
          <a:p>
            <a:r>
              <a:rPr lang="en-GB" sz="1200" b="0" kern="1200" dirty="0" smtClean="0">
                <a:solidFill>
                  <a:schemeClr val="tx1"/>
                </a:solidFill>
                <a:effectLst/>
                <a:latin typeface="Times New Roman" pitchFamily="18" charset="0"/>
                <a:ea typeface="+mn-ea"/>
                <a:cs typeface="+mn-cs"/>
              </a:rPr>
              <a:t>It states that two types of relationships develop and it categorizes the relationships into two subgroups. The in-group is the leader's inner circle.</a:t>
            </a:r>
          </a:p>
          <a:p>
            <a:endParaRPr lang="en-GB" sz="1200" b="0" kern="1200" dirty="0" smtClean="0">
              <a:solidFill>
                <a:schemeClr val="tx1"/>
              </a:solidFill>
              <a:effectLst/>
              <a:latin typeface="Times New Roman" pitchFamily="18" charset="0"/>
              <a:ea typeface="+mn-ea"/>
              <a:cs typeface="+mn-cs"/>
            </a:endParaRPr>
          </a:p>
          <a:p>
            <a:r>
              <a:rPr lang="en-GB" sz="2000" dirty="0" smtClean="0"/>
              <a:t>The name of the model reflects its focus on two people (a dyad) and the facts that the position of the leader is above that of the subordinate in terms of authority in the organization (vertical) and that there is interrelated </a:t>
            </a:r>
            <a:r>
              <a:rPr lang="en-GB" sz="2000" dirty="0" err="1" smtClean="0"/>
              <a:t>behavior</a:t>
            </a:r>
            <a:r>
              <a:rPr lang="en-GB" sz="2000" dirty="0" smtClean="0"/>
              <a:t> between them (linkage). The basic premise of VDL is that leaders develop separate exchange relationships with each subordinate.</a:t>
            </a:r>
            <a:endParaRPr lang="en-US" sz="2000" dirty="0" smtClean="0"/>
          </a:p>
        </p:txBody>
      </p:sp>
    </p:spTree>
    <p:extLst>
      <p:ext uri="{BB962C8B-B14F-4D97-AF65-F5344CB8AC3E}">
        <p14:creationId xmlns:p14="http://schemas.microsoft.com/office/powerpoint/2010/main" val="25172631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05D8976-7586-4B96-AB6A-953C124DD54C}" type="slidenum">
              <a:rPr lang="en-US"/>
              <a:pPr>
                <a:defRPr/>
              </a:pPr>
              <a:t>7</a:t>
            </a:fld>
            <a:endParaRPr 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445254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B2084BA-FA6D-44AE-93A8-DB7F85EA5F55}" type="slidenum">
              <a:rPr lang="en-US"/>
              <a:pPr>
                <a:defRPr/>
              </a:pPr>
              <a:t>8</a:t>
            </a:fld>
            <a:endParaRPr lang="en-US"/>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smtClean="0"/>
          </a:p>
        </p:txBody>
      </p:sp>
    </p:spTree>
    <p:extLst>
      <p:ext uri="{BB962C8B-B14F-4D97-AF65-F5344CB8AC3E}">
        <p14:creationId xmlns:p14="http://schemas.microsoft.com/office/powerpoint/2010/main" val="1450088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77E8DEF-8A81-4375-9439-463B0CF5F771}" type="slidenum">
              <a:rPr lang="en-US"/>
              <a:pPr>
                <a:defRPr/>
              </a:pPr>
              <a:t>9</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marL="228600" indent="-228600"/>
            <a:endParaRPr lang="en-US" sz="2000" smtClean="0"/>
          </a:p>
        </p:txBody>
      </p:sp>
    </p:spTree>
    <p:extLst>
      <p:ext uri="{BB962C8B-B14F-4D97-AF65-F5344CB8AC3E}">
        <p14:creationId xmlns:p14="http://schemas.microsoft.com/office/powerpoint/2010/main" val="3286453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A936396-83C7-4A54-8CE0-3601FD1CA134}" type="slidenum">
              <a:rPr lang="en-US"/>
              <a:pPr>
                <a:defRPr/>
              </a:pPr>
              <a:t>10</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40067435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0DEA5DF-5AC3-4A32-A3FD-6B6C69292436}" type="slidenum">
              <a:rPr lang="en-US"/>
              <a:pPr>
                <a:defRPr/>
              </a:pPr>
              <a:t>11</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smtClean="0"/>
              <a:t>There was</a:t>
            </a:r>
            <a:r>
              <a:rPr lang="en-US" baseline="0" dirty="0" smtClean="0"/>
              <a:t> a shift in focus.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baseline="0" dirty="0" smtClean="0"/>
          </a:p>
          <a:p>
            <a:pPr marL="0" marR="0" lvl="0" indent="0" algn="l" defTabSz="914400" rtl="0" eaLnBrk="0" fontAlgn="base" latinLnBrk="0" hangingPunct="0">
              <a:lnSpc>
                <a:spcPct val="100000"/>
              </a:lnSpc>
              <a:spcBef>
                <a:spcPct val="30000"/>
              </a:spcBef>
              <a:spcAft>
                <a:spcPct val="0"/>
              </a:spcAft>
              <a:buClrTx/>
              <a:buSzTx/>
              <a:buFontTx/>
              <a:buNone/>
              <a:tabLst/>
              <a:defRPr/>
            </a:pPr>
            <a:r>
              <a:rPr lang="en-US" baseline="0" dirty="0" smtClean="0"/>
              <a:t>The </a:t>
            </a:r>
            <a:r>
              <a:rPr lang="en-US" baseline="0" dirty="0" err="1" smtClean="0"/>
              <a:t>vdlt</a:t>
            </a:r>
            <a:r>
              <a:rPr lang="en-US" baseline="0" dirty="0" smtClean="0"/>
              <a:t> addressed the nature of the differences between in-groups and out-groups, the </a:t>
            </a:r>
            <a:r>
              <a:rPr lang="en-US" baseline="0" dirty="0" err="1" smtClean="0"/>
              <a:t>lemt</a:t>
            </a:r>
            <a:r>
              <a:rPr lang="en-US" baseline="0" dirty="0" smtClean="0"/>
              <a:t> addressed how the theory was related to org. effectiveness.</a:t>
            </a:r>
          </a:p>
          <a:p>
            <a:endParaRPr lang="en-US" dirty="0" smtClean="0"/>
          </a:p>
        </p:txBody>
      </p:sp>
    </p:spTree>
    <p:extLst>
      <p:ext uri="{BB962C8B-B14F-4D97-AF65-F5344CB8AC3E}">
        <p14:creationId xmlns:p14="http://schemas.microsoft.com/office/powerpoint/2010/main" val="35564223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52C4DCE-7653-4618-A9A9-C0E4F09222C1}" type="slidenum">
              <a:rPr lang="en-US"/>
              <a:pPr>
                <a:defRPr/>
              </a:pPr>
              <a:t>12</a:t>
            </a:fld>
            <a:endParaRPr 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endParaRPr lang="en-US" sz="2000" smtClean="0"/>
          </a:p>
        </p:txBody>
      </p:sp>
    </p:spTree>
    <p:extLst>
      <p:ext uri="{BB962C8B-B14F-4D97-AF65-F5344CB8AC3E}">
        <p14:creationId xmlns:p14="http://schemas.microsoft.com/office/powerpoint/2010/main" val="35956071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Times New Roman" pitchFamily="18" charset="0"/>
                <a:ea typeface="+mn-ea"/>
                <a:cs typeface="+mn-cs"/>
              </a:rPr>
              <a:t>LMX consistently </a:t>
            </a:r>
            <a:r>
              <a:rPr lang="en-US" sz="1200" b="1" kern="1200" dirty="0" smtClean="0">
                <a:solidFill>
                  <a:schemeClr val="tx1"/>
                </a:solidFill>
                <a:latin typeface="Times New Roman" pitchFamily="18" charset="0"/>
                <a:ea typeface="+mn-ea"/>
                <a:cs typeface="+mn-cs"/>
              </a:rPr>
              <a:t>related to member </a:t>
            </a:r>
            <a:r>
              <a:rPr lang="en-US" sz="1200" kern="1200" dirty="0" smtClean="0">
                <a:solidFill>
                  <a:schemeClr val="tx1"/>
                </a:solidFill>
                <a:latin typeface="Times New Roman" pitchFamily="18" charset="0"/>
                <a:ea typeface="+mn-ea"/>
                <a:cs typeface="+mn-cs"/>
              </a:rPr>
              <a:t>job performance, overall satisfaction, supervisor satisfaction, commitment, role conflict and clarity, turnover intentions</a:t>
            </a:r>
            <a:endParaRPr lang="en-GB" dirty="0"/>
          </a:p>
        </p:txBody>
      </p:sp>
      <p:sp>
        <p:nvSpPr>
          <p:cNvPr id="4" name="Slide Number Placeholder 3"/>
          <p:cNvSpPr>
            <a:spLocks noGrp="1"/>
          </p:cNvSpPr>
          <p:nvPr>
            <p:ph type="sldNum" sz="quarter" idx="10"/>
          </p:nvPr>
        </p:nvSpPr>
        <p:spPr/>
        <p:txBody>
          <a:bodyPr/>
          <a:lstStyle/>
          <a:p>
            <a:pPr>
              <a:defRPr/>
            </a:pPr>
            <a:fld id="{6CD10C44-CDA2-4487-90CF-EE41A14F40C8}" type="slidenum">
              <a:rPr lang="en-US" smtClean="0"/>
              <a:pPr>
                <a:defRPr/>
              </a:pPr>
              <a:t>13</a:t>
            </a:fld>
            <a:endParaRPr lang="en-US"/>
          </a:p>
        </p:txBody>
      </p:sp>
    </p:spTree>
    <p:extLst>
      <p:ext uri="{BB962C8B-B14F-4D97-AF65-F5344CB8AC3E}">
        <p14:creationId xmlns:p14="http://schemas.microsoft.com/office/powerpoint/2010/main" val="19412472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2DD2AE6-D381-456C-B65A-C28BAF8B5DD5}" type="slidenum">
              <a:rPr lang="en-US"/>
              <a:pPr>
                <a:defRPr/>
              </a:pPr>
              <a:t>14</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11113448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AF1413C-EC4D-443B-B720-279BAEEE8817}" type="slidenum">
              <a:rPr lang="en-US"/>
              <a:pPr>
                <a:defRPr/>
              </a:pPr>
              <a:t>15</a:t>
            </a:fld>
            <a:endParaRPr 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p:spPr>
        <p:txBody>
          <a:bodyPr/>
          <a:lstStyle/>
          <a:p>
            <a:endParaRPr lang="en-US" sz="2000" smtClean="0"/>
          </a:p>
        </p:txBody>
      </p:sp>
    </p:spTree>
    <p:extLst>
      <p:ext uri="{BB962C8B-B14F-4D97-AF65-F5344CB8AC3E}">
        <p14:creationId xmlns:p14="http://schemas.microsoft.com/office/powerpoint/2010/main" val="1956061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F77208A-5781-41F5-94AF-EB7DC22D2DA7}" type="slidenum">
              <a:rPr lang="en-US"/>
              <a:pPr>
                <a:defRPr/>
              </a:pPr>
              <a:t>16</a:t>
            </a:fld>
            <a:endParaRPr 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p:spPr>
        <p:txBody>
          <a:bodyPr/>
          <a:lstStyle/>
          <a:p>
            <a:endParaRPr lang="en-US" sz="1800" smtClean="0"/>
          </a:p>
        </p:txBody>
      </p:sp>
    </p:spTree>
    <p:extLst>
      <p:ext uri="{BB962C8B-B14F-4D97-AF65-F5344CB8AC3E}">
        <p14:creationId xmlns:p14="http://schemas.microsoft.com/office/powerpoint/2010/main" val="19906878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EE0B361-4540-42AB-A02D-A1ECF91603A5}" type="slidenum">
              <a:rPr lang="en-US"/>
              <a:pPr>
                <a:defRPr/>
              </a:pPr>
              <a:t>17</a:t>
            </a:fld>
            <a:endParaRPr 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p:spPr>
        <p:txBody>
          <a:bodyPr/>
          <a:lstStyle/>
          <a:p>
            <a:endParaRPr lang="en-US" sz="1800" smtClean="0"/>
          </a:p>
        </p:txBody>
      </p:sp>
    </p:spTree>
    <p:extLst>
      <p:ext uri="{BB962C8B-B14F-4D97-AF65-F5344CB8AC3E}">
        <p14:creationId xmlns:p14="http://schemas.microsoft.com/office/powerpoint/2010/main" val="12347293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C9B46E36-558A-4302-AAB3-03112D85928A}" type="slidenum">
              <a:rPr lang="en-US"/>
              <a:pPr>
                <a:defRPr/>
              </a:pPr>
              <a:t>18</a:t>
            </a:fld>
            <a:endParaRPr 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7334397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C3419D9-D558-4ED1-A3F9-FD9A33DBE2DD}" type="slidenum">
              <a:rPr lang="en-US"/>
              <a:pPr>
                <a:defRPr/>
              </a:pPr>
              <a:t>19</a:t>
            </a:fld>
            <a:endParaRPr lang="en-US"/>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9685323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FA0DB0F-E773-4EA6-AB55-02897EF9F386}" type="slidenum">
              <a:rPr lang="en-US"/>
              <a:pPr>
                <a:defRPr/>
              </a:pPr>
              <a:t>20</a:t>
            </a:fld>
            <a:endParaRPr 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p:spPr>
        <p:txBody>
          <a:bodyPr/>
          <a:lstStyle/>
          <a:p>
            <a:r>
              <a:rPr lang="en-US" dirty="0" smtClean="0"/>
              <a:t>Important to recognize the existence of</a:t>
            </a:r>
            <a:r>
              <a:rPr lang="en-US" baseline="0" dirty="0" smtClean="0"/>
              <a:t>  in-groups and out-groups.</a:t>
            </a:r>
            <a:endParaRPr lang="en-US" dirty="0" smtClean="0"/>
          </a:p>
        </p:txBody>
      </p:sp>
    </p:spTree>
    <p:extLst>
      <p:ext uri="{BB962C8B-B14F-4D97-AF65-F5344CB8AC3E}">
        <p14:creationId xmlns:p14="http://schemas.microsoft.com/office/powerpoint/2010/main" val="150131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0E9668EA-6CAB-4318-B35A-CB2497BDC55D}" type="slidenum">
              <a:rPr lang="en-US"/>
              <a:pPr>
                <a:defRPr/>
              </a:pPr>
              <a:t>21</a:t>
            </a:fld>
            <a:endParaRPr lang="en-US"/>
          </a:p>
        </p:txBody>
      </p:sp>
      <p:sp>
        <p:nvSpPr>
          <p:cNvPr id="54275" name="Rectangle 1026"/>
          <p:cNvSpPr>
            <a:spLocks noGrp="1" noRot="1" noChangeAspect="1" noChangeArrowheads="1" noTextEdit="1"/>
          </p:cNvSpPr>
          <p:nvPr>
            <p:ph type="sldImg"/>
          </p:nvPr>
        </p:nvSpPr>
        <p:spPr>
          <a:ln/>
        </p:spPr>
      </p:sp>
      <p:sp>
        <p:nvSpPr>
          <p:cNvPr id="54276" name="Rectangle 1027"/>
          <p:cNvSpPr>
            <a:spLocks noGrp="1" noChangeArrowheads="1"/>
          </p:cNvSpPr>
          <p:nvPr>
            <p:ph type="body" idx="1"/>
          </p:nvPr>
        </p:nvSpPr>
        <p:spPr>
          <a:noFill/>
        </p:spPr>
        <p:txBody>
          <a:bodyPr/>
          <a:lstStyle/>
          <a:p>
            <a:endParaRPr lang="en-US" sz="1800" smtClean="0"/>
          </a:p>
        </p:txBody>
      </p:sp>
    </p:spTree>
    <p:extLst>
      <p:ext uri="{BB962C8B-B14F-4D97-AF65-F5344CB8AC3E}">
        <p14:creationId xmlns:p14="http://schemas.microsoft.com/office/powerpoint/2010/main" val="25109836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E147B31-A22F-49B6-B649-4578B79EB252}" type="slidenum">
              <a:rPr lang="en-US"/>
              <a:pPr>
                <a:defRPr/>
              </a:pPr>
              <a:t>22</a:t>
            </a:fld>
            <a:endParaRPr lang="en-US"/>
          </a:p>
        </p:txBody>
      </p:sp>
      <p:sp>
        <p:nvSpPr>
          <p:cNvPr id="55299" name="Rectangle 2"/>
          <p:cNvSpPr>
            <a:spLocks noGrp="1" noRot="1" noChangeAspect="1" noChangeArrowheads="1" noTextEdit="1"/>
          </p:cNvSpPr>
          <p:nvPr>
            <p:ph type="sldImg"/>
          </p:nvPr>
        </p:nvSpPr>
        <p:spPr>
          <a:xfrm>
            <a:off x="971550" y="457200"/>
            <a:ext cx="4470400" cy="3352800"/>
          </a:xfrm>
          <a:ln/>
        </p:spPr>
      </p:sp>
      <p:sp>
        <p:nvSpPr>
          <p:cNvPr id="55300" name="Rectangle 3"/>
          <p:cNvSpPr>
            <a:spLocks noGrp="1" noChangeArrowheads="1"/>
          </p:cNvSpPr>
          <p:nvPr>
            <p:ph type="body" idx="1"/>
          </p:nvPr>
        </p:nvSpPr>
        <p:spPr>
          <a:xfrm>
            <a:off x="914400" y="4191000"/>
            <a:ext cx="4419600" cy="4343400"/>
          </a:xfrm>
          <a:noFill/>
        </p:spPr>
        <p:txBody>
          <a:bodyPr/>
          <a:lstStyle/>
          <a:p>
            <a:r>
              <a:rPr lang="en-US" dirty="0" err="1" smtClean="0"/>
              <a:t>Recognises</a:t>
            </a:r>
            <a:r>
              <a:rPr lang="en-US" dirty="0" smtClean="0"/>
              <a:t> that communication being key to the leadership process.</a:t>
            </a:r>
            <a:endParaRPr lang="en-US" dirty="0" smtClean="0"/>
          </a:p>
        </p:txBody>
      </p:sp>
    </p:spTree>
    <p:extLst>
      <p:ext uri="{BB962C8B-B14F-4D97-AF65-F5344CB8AC3E}">
        <p14:creationId xmlns:p14="http://schemas.microsoft.com/office/powerpoint/2010/main" val="41172398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CC868227-ECAB-4D62-8382-AEC18521CB7C}" type="slidenum">
              <a:rPr lang="en-US"/>
              <a:pPr>
                <a:defRPr/>
              </a:pPr>
              <a:t>23</a:t>
            </a:fld>
            <a:endParaRPr lang="en-US"/>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p:spPr>
        <p:txBody>
          <a:bodyPr/>
          <a:lstStyle/>
          <a:p>
            <a:endParaRPr lang="en-US" sz="1800" smtClean="0"/>
          </a:p>
          <a:p>
            <a:endParaRPr lang="en-US" sz="1800" smtClean="0"/>
          </a:p>
        </p:txBody>
      </p:sp>
    </p:spTree>
    <p:extLst>
      <p:ext uri="{BB962C8B-B14F-4D97-AF65-F5344CB8AC3E}">
        <p14:creationId xmlns:p14="http://schemas.microsoft.com/office/powerpoint/2010/main" val="1053624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57FEAB6-7CA0-4BFA-A7D8-A508E4D7A2E5}" type="slidenum">
              <a:rPr lang="en-US"/>
              <a:pPr>
                <a:defRPr/>
              </a:pPr>
              <a:t>24</a:t>
            </a:fld>
            <a:endParaRPr lang="en-US"/>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16411113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868362"/>
            <a:ext cx="8229600" cy="884238"/>
          </a:xfrm>
        </p:spPr>
        <p:txBody>
          <a:bodyPr/>
          <a:lstStyle/>
          <a:p>
            <a:r>
              <a:rPr lang="en-US" dirty="0" smtClean="0"/>
              <a:t>Click to edit Master title style</a:t>
            </a:r>
            <a:endParaRPr lang="en-US" dirty="0"/>
          </a:p>
        </p:txBody>
      </p:sp>
      <p:sp>
        <p:nvSpPr>
          <p:cNvPr id="3" name="Content Placeholder 2"/>
          <p:cNvSpPr>
            <a:spLocks noGrp="1"/>
          </p:cNvSpPr>
          <p:nvPr>
            <p:ph sz="half" idx="1"/>
          </p:nvPr>
        </p:nvSpPr>
        <p:spPr>
          <a:xfrm>
            <a:off x="457200" y="1752600"/>
            <a:ext cx="40386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48200" y="1752600"/>
            <a:ext cx="40386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36638"/>
          </a:xfrm>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cstate="print">
            <a:lum/>
          </a:blip>
          <a:srcRect/>
          <a:stretch>
            <a:fillRect l="-1000" r="-1000"/>
          </a:stretch>
        </a:blipFill>
        <a:effectLst/>
      </p:bgPr>
    </p:bg>
    <p:spTree>
      <p:nvGrpSpPr>
        <p:cNvPr id="1" name=""/>
        <p:cNvGrpSpPr/>
        <p:nvPr/>
      </p:nvGrpSpPr>
      <p:grpSpPr>
        <a:xfrm>
          <a:off x="0" y="0"/>
          <a:ext cx="0" cy="0"/>
          <a:chOff x="0" y="0"/>
          <a:chExt cx="0" cy="0"/>
        </a:xfrm>
      </p:grpSpPr>
      <p:sp>
        <p:nvSpPr>
          <p:cNvPr id="3075" name="Title Placeholder 1"/>
          <p:cNvSpPr>
            <a:spLocks noGrp="1"/>
          </p:cNvSpPr>
          <p:nvPr>
            <p:ph type="title"/>
          </p:nvPr>
        </p:nvSpPr>
        <p:spPr bwMode="auto">
          <a:xfrm>
            <a:off x="457200" y="990600"/>
            <a:ext cx="8686800" cy="533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
        <p:nvSpPr>
          <p:cNvPr id="3076" name="Text Placeholder 2"/>
          <p:cNvSpPr>
            <a:spLocks noGrp="1"/>
          </p:cNvSpPr>
          <p:nvPr>
            <p:ph type="body" idx="1"/>
          </p:nvPr>
        </p:nvSpPr>
        <p:spPr bwMode="auto">
          <a:xfrm>
            <a:off x="457200" y="1600200"/>
            <a:ext cx="8229600" cy="4648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11" name="TextBox 10"/>
          <p:cNvSpPr txBox="1"/>
          <p:nvPr userDrawn="1"/>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 bg1="lt1" tx1="dk1" bg2="lt2" tx2="dk2" accent1="accent1" accent2="accent2" accent3="accent3" accent4="accent4" accent5="accent5" accent6="accent6" hlink="hlink" folHlink="folHlink"/>
  <p:sldLayoutIdLst>
    <p:sldLayoutId id="2147483695" r:id="rId1"/>
    <p:sldLayoutId id="2147483687" r:id="rId2"/>
    <p:sldLayoutId id="2147483688" r:id="rId3"/>
    <p:sldLayoutId id="2147483689" r:id="rId4"/>
    <p:sldLayoutId id="2147483696" r:id="rId5"/>
    <p:sldLayoutId id="2147483691" r:id="rId6"/>
  </p:sldLayoutIdLst>
  <p:hf hdr="0" dt="0"/>
  <p:txStyles>
    <p:title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noChangeArrowheads="1"/>
          </p:cNvSpPr>
          <p:nvPr>
            <p:ph type="ctrTitle" idx="4294967295"/>
          </p:nvPr>
        </p:nvSpPr>
        <p:spPr>
          <a:xfrm>
            <a:off x="457200" y="1637438"/>
            <a:ext cx="8305800" cy="4306162"/>
          </a:xfrm>
          <a:solidFill>
            <a:schemeClr val="bg1"/>
          </a:solidFill>
        </p:spPr>
        <p:txBody>
          <a:bodyPr/>
          <a:lstStyle/>
          <a:p>
            <a:r>
              <a:rPr lang="en-US" sz="4000" dirty="0" smtClean="0">
                <a:latin typeface="+mj-lt"/>
              </a:rPr>
              <a:t>Week 4</a:t>
            </a:r>
            <a:br>
              <a:rPr lang="en-US" sz="4000" dirty="0" smtClean="0">
                <a:latin typeface="+mj-lt"/>
              </a:rPr>
            </a:br>
            <a:r>
              <a:rPr lang="en-US" sz="4000" dirty="0"/>
              <a:t/>
            </a:r>
            <a:br>
              <a:rPr lang="en-US" sz="4000" dirty="0"/>
            </a:br>
            <a:r>
              <a:rPr lang="en-US" sz="4000" dirty="0" smtClean="0">
                <a:latin typeface="+mj-lt"/>
              </a:rPr>
              <a:t/>
            </a:r>
            <a:br>
              <a:rPr lang="en-US" sz="4000" dirty="0" smtClean="0">
                <a:latin typeface="+mj-lt"/>
              </a:rPr>
            </a:br>
            <a:r>
              <a:rPr lang="en-US" sz="4000" dirty="0" smtClean="0">
                <a:latin typeface="+mj-lt"/>
              </a:rPr>
              <a:t>Leader–Member </a:t>
            </a:r>
            <a:r>
              <a:rPr lang="en-US" sz="4000" dirty="0" smtClean="0">
                <a:latin typeface="+mj-lt"/>
              </a:rPr>
              <a:t>Exchange Theory</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13314" name="Rectangle 1030"/>
          <p:cNvSpPr>
            <a:spLocks noGrp="1" noChangeArrowheads="1"/>
          </p:cNvSpPr>
          <p:nvPr>
            <p:ph type="ctrTitle" idx="4294967295"/>
          </p:nvPr>
        </p:nvSpPr>
        <p:spPr>
          <a:xfrm>
            <a:off x="609600" y="838200"/>
            <a:ext cx="7772400" cy="685800"/>
          </a:xfrm>
        </p:spPr>
        <p:txBody>
          <a:bodyPr/>
          <a:lstStyle/>
          <a:p>
            <a:pPr eaLnBrk="1" hangingPunct="1"/>
            <a:r>
              <a:rPr lang="en-US" sz="3200" dirty="0" smtClean="0">
                <a:latin typeface="+mj-lt"/>
              </a:rPr>
              <a:t>Overview</a:t>
            </a:r>
          </a:p>
        </p:txBody>
      </p:sp>
      <p:sp>
        <p:nvSpPr>
          <p:cNvPr id="13315" name="Rectangle 1027"/>
          <p:cNvSpPr>
            <a:spLocks noGrp="1" noChangeArrowheads="1"/>
          </p:cNvSpPr>
          <p:nvPr>
            <p:ph type="subTitle" idx="4294967295"/>
          </p:nvPr>
        </p:nvSpPr>
        <p:spPr>
          <a:xfrm>
            <a:off x="685800" y="1981200"/>
            <a:ext cx="7543800" cy="3810000"/>
          </a:xfrm>
        </p:spPr>
        <p:txBody>
          <a:bodyPr/>
          <a:lstStyle/>
          <a:p>
            <a:pPr algn="l" eaLnBrk="1" hangingPunct="1">
              <a:spcBef>
                <a:spcPct val="0"/>
              </a:spcBef>
              <a:spcAft>
                <a:spcPts val="1800"/>
              </a:spcAft>
              <a:buClr>
                <a:srgbClr val="0070C0"/>
              </a:buClr>
              <a:buFont typeface="Wingdings 2" pitchFamily="18" charset="2"/>
              <a:buChar char="÷"/>
            </a:pPr>
            <a:r>
              <a:rPr lang="en-US" sz="2400" b="1" dirty="0" smtClean="0">
                <a:solidFill>
                  <a:schemeClr val="tx1"/>
                </a:solidFill>
                <a:latin typeface="+mn-lt"/>
              </a:rPr>
              <a:t> </a:t>
            </a:r>
            <a:r>
              <a:rPr lang="en-US" sz="2400" dirty="0" smtClean="0">
                <a:solidFill>
                  <a:schemeClr val="tx1"/>
                </a:solidFill>
                <a:latin typeface="+mn-lt"/>
              </a:rPr>
              <a:t>LMX Theory Description</a:t>
            </a:r>
          </a:p>
          <a:p>
            <a:pPr algn="l" eaLnBrk="1" hangingPunct="1">
              <a:spcBef>
                <a:spcPct val="0"/>
              </a:spcBef>
              <a:spcAft>
                <a:spcPts val="1800"/>
              </a:spcAft>
              <a:buClr>
                <a:srgbClr val="0070C0"/>
              </a:buClr>
              <a:buFont typeface="Wingdings 2" pitchFamily="18" charset="2"/>
              <a:buChar char="÷"/>
            </a:pPr>
            <a:r>
              <a:rPr lang="en-US" sz="2400" dirty="0" smtClean="0">
                <a:solidFill>
                  <a:schemeClr val="tx1"/>
                </a:solidFill>
                <a:latin typeface="+mn-lt"/>
              </a:rPr>
              <a:t> LMX Theory Perspective</a:t>
            </a:r>
          </a:p>
          <a:p>
            <a:pPr algn="l" eaLnBrk="1" hangingPunct="1">
              <a:spcBef>
                <a:spcPct val="0"/>
              </a:spcBef>
              <a:spcAft>
                <a:spcPts val="1800"/>
              </a:spcAft>
              <a:buClr>
                <a:srgbClr val="0070C0"/>
              </a:buClr>
              <a:buFont typeface="Wingdings 2" pitchFamily="18" charset="2"/>
              <a:buChar char="÷"/>
            </a:pPr>
            <a:r>
              <a:rPr lang="en-US" sz="2400" dirty="0" smtClean="0">
                <a:solidFill>
                  <a:schemeClr val="tx1"/>
                </a:solidFill>
                <a:latin typeface="+mn-lt"/>
              </a:rPr>
              <a:t> Early Studies</a:t>
            </a:r>
          </a:p>
          <a:p>
            <a:pPr algn="l" eaLnBrk="1" hangingPunct="1">
              <a:spcBef>
                <a:spcPct val="0"/>
              </a:spcBef>
              <a:spcAft>
                <a:spcPts val="1800"/>
              </a:spcAft>
              <a:buClr>
                <a:srgbClr val="0070C0"/>
              </a:buClr>
              <a:buFont typeface="Wingdings 2" pitchFamily="18" charset="2"/>
              <a:buChar char="÷"/>
            </a:pPr>
            <a:r>
              <a:rPr lang="en-US" sz="2400" dirty="0" smtClean="0">
                <a:solidFill>
                  <a:schemeClr val="tx1"/>
                </a:solidFill>
                <a:latin typeface="+mn-lt"/>
              </a:rPr>
              <a:t> Later Studies</a:t>
            </a:r>
          </a:p>
          <a:p>
            <a:pPr algn="l" eaLnBrk="1" hangingPunct="1">
              <a:spcBef>
                <a:spcPct val="0"/>
              </a:spcBef>
              <a:spcAft>
                <a:spcPts val="1800"/>
              </a:spcAft>
              <a:buClr>
                <a:srgbClr val="0070C0"/>
              </a:buClr>
              <a:buFont typeface="Wingdings 2" pitchFamily="18" charset="2"/>
              <a:buChar char="÷"/>
            </a:pPr>
            <a:r>
              <a:rPr lang="en-US" sz="2400" dirty="0" smtClean="0">
                <a:solidFill>
                  <a:schemeClr val="tx1"/>
                </a:solidFill>
                <a:latin typeface="+mn-lt"/>
              </a:rPr>
              <a:t> Phases in Leadership Making</a:t>
            </a:r>
          </a:p>
          <a:p>
            <a:pPr algn="l" eaLnBrk="1" hangingPunct="1">
              <a:spcBef>
                <a:spcPct val="0"/>
              </a:spcBef>
              <a:spcAft>
                <a:spcPts val="1800"/>
              </a:spcAft>
              <a:buClr>
                <a:srgbClr val="0070C0"/>
              </a:buClr>
              <a:buFont typeface="Wingdings 2" pitchFamily="18" charset="2"/>
              <a:buChar char="÷"/>
            </a:pPr>
            <a:r>
              <a:rPr lang="en-US" sz="2400" dirty="0" smtClean="0">
                <a:solidFill>
                  <a:schemeClr val="tx1"/>
                </a:solidFill>
                <a:latin typeface="+mn-lt"/>
              </a:rPr>
              <a:t> How Does the LMX Approach Work?</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8600" y="990600"/>
            <a:ext cx="8534400" cy="457200"/>
          </a:xfrm>
        </p:spPr>
        <p:txBody>
          <a:bodyPr/>
          <a:lstStyle/>
          <a:p>
            <a:pPr algn="ctr" eaLnBrk="1" hangingPunct="1"/>
            <a:r>
              <a:rPr lang="en-US" altLang="zh-TW" sz="3200" b="1" dirty="0" smtClean="0">
                <a:latin typeface="+mj-lt"/>
                <a:ea typeface="新細明體" pitchFamily="18" charset="-120"/>
              </a:rPr>
              <a:t>Definition</a:t>
            </a:r>
          </a:p>
        </p:txBody>
      </p:sp>
      <p:sp>
        <p:nvSpPr>
          <p:cNvPr id="14339" name="Rectangle 3"/>
          <p:cNvSpPr>
            <a:spLocks noGrp="1" noChangeArrowheads="1"/>
          </p:cNvSpPr>
          <p:nvPr>
            <p:ph idx="1"/>
          </p:nvPr>
        </p:nvSpPr>
        <p:spPr>
          <a:xfrm>
            <a:off x="457200" y="1676400"/>
            <a:ext cx="8153400" cy="4267200"/>
          </a:xfrm>
        </p:spPr>
        <p:txBody>
          <a:bodyPr/>
          <a:lstStyle/>
          <a:p>
            <a:pPr eaLnBrk="1" hangingPunct="1">
              <a:lnSpc>
                <a:spcPct val="90000"/>
              </a:lnSpc>
              <a:spcBef>
                <a:spcPct val="0"/>
              </a:spcBef>
              <a:buClr>
                <a:srgbClr val="0070C0"/>
              </a:buClr>
              <a:buSzPct val="100000"/>
            </a:pPr>
            <a:r>
              <a:rPr lang="en-US" altLang="zh-TW" sz="2800" b="1" dirty="0">
                <a:latin typeface="+mn-lt"/>
                <a:ea typeface="新細明體" pitchFamily="18" charset="-120"/>
              </a:rPr>
              <a:t>Leader–member </a:t>
            </a:r>
            <a:r>
              <a:rPr lang="en-US" altLang="zh-TW" sz="2800" b="1" dirty="0" smtClean="0">
                <a:latin typeface="+mn-lt"/>
                <a:ea typeface="新細明體" pitchFamily="18" charset="-120"/>
              </a:rPr>
              <a:t>exchange (LMX) theory:</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conceptualizes leadership as a</a:t>
            </a:r>
            <a:r>
              <a:rPr lang="en-US" altLang="zh-TW" sz="2400" b="1" dirty="0" smtClean="0">
                <a:solidFill>
                  <a:schemeClr val="tx1"/>
                </a:solidFill>
                <a:ea typeface="新細明體" pitchFamily="18" charset="-120"/>
              </a:rPr>
              <a:t> process</a:t>
            </a:r>
            <a:r>
              <a:rPr lang="en-US" altLang="zh-TW" sz="2400" dirty="0" smtClean="0">
                <a:solidFill>
                  <a:schemeClr val="tx1"/>
                </a:solidFill>
                <a:ea typeface="新細明體" pitchFamily="18" charset="-120"/>
              </a:rPr>
              <a:t> </a:t>
            </a:r>
          </a:p>
          <a:p>
            <a:pPr marL="1085850" lvl="2" eaLnBrk="1" hangingPunct="1">
              <a:lnSpc>
                <a:spcPct val="90000"/>
              </a:lnSpc>
              <a:spcBef>
                <a:spcPct val="0"/>
              </a:spcBef>
              <a:buClr>
                <a:srgbClr val="0070C0"/>
              </a:buClr>
            </a:pPr>
            <a:r>
              <a:rPr lang="en-US" altLang="zh-TW" sz="2000" dirty="0" smtClean="0">
                <a:solidFill>
                  <a:schemeClr val="tx1"/>
                </a:solidFill>
                <a:ea typeface="新細明體" pitchFamily="18" charset="-120"/>
              </a:rPr>
              <a:t>that is centered on the </a:t>
            </a:r>
            <a:r>
              <a:rPr lang="en-US" altLang="zh-TW" sz="2000" i="1" dirty="0" smtClean="0">
                <a:solidFill>
                  <a:schemeClr val="tx1"/>
                </a:solidFill>
                <a:ea typeface="新細明體" pitchFamily="18" charset="-120"/>
              </a:rPr>
              <a:t>interactions</a:t>
            </a:r>
            <a:r>
              <a:rPr lang="en-US" altLang="zh-TW" sz="2000" dirty="0" smtClean="0">
                <a:solidFill>
                  <a:schemeClr val="tx1"/>
                </a:solidFill>
                <a:ea typeface="新細明體" pitchFamily="18" charset="-120"/>
              </a:rPr>
              <a:t> between a leader and followers</a:t>
            </a:r>
          </a:p>
          <a:p>
            <a:pPr eaLnBrk="1" hangingPunct="1">
              <a:lnSpc>
                <a:spcPct val="90000"/>
              </a:lnSpc>
              <a:spcBef>
                <a:spcPct val="0"/>
              </a:spcBef>
              <a:buClr>
                <a:srgbClr val="0070C0"/>
              </a:buClr>
              <a:buFont typeface="Wingdings" pitchFamily="2" charset="2"/>
              <a:buNone/>
            </a:pPr>
            <a:endParaRPr lang="en-US" altLang="zh-TW" sz="2400" dirty="0" smtClean="0">
              <a:latin typeface="+mn-lt"/>
              <a:ea typeface="新細明體" pitchFamily="18" charset="-120"/>
            </a:endParaRPr>
          </a:p>
          <a:p>
            <a:pPr eaLnBrk="1" hangingPunct="1">
              <a:lnSpc>
                <a:spcPct val="90000"/>
              </a:lnSpc>
              <a:spcBef>
                <a:spcPct val="0"/>
              </a:spcBef>
              <a:buClr>
                <a:srgbClr val="0070C0"/>
              </a:buClr>
              <a:buSzPct val="100000"/>
            </a:pPr>
            <a:r>
              <a:rPr lang="en-US" altLang="zh-TW" sz="2800" b="1" dirty="0" smtClean="0">
                <a:latin typeface="+mn-lt"/>
                <a:ea typeface="新細明體" pitchFamily="18" charset="-120"/>
              </a:rPr>
              <a:t>Some theories focus on leaders:</a:t>
            </a:r>
            <a:r>
              <a:rPr lang="en-US" altLang="zh-TW" sz="2800" dirty="0" smtClean="0">
                <a:latin typeface="+mn-lt"/>
                <a:ea typeface="新細明體" pitchFamily="18" charset="-120"/>
              </a:rPr>
              <a:t> </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trait approach, skills approach, and style approach</a:t>
            </a:r>
          </a:p>
          <a:p>
            <a:pPr eaLnBrk="1" hangingPunct="1">
              <a:lnSpc>
                <a:spcPct val="90000"/>
              </a:lnSpc>
              <a:spcBef>
                <a:spcPct val="0"/>
              </a:spcBef>
              <a:buClr>
                <a:srgbClr val="0070C0"/>
              </a:buClr>
              <a:buFont typeface="Wingdings" pitchFamily="2" charset="2"/>
              <a:buNone/>
            </a:pPr>
            <a:endParaRPr lang="en-US" altLang="zh-TW" sz="2800" dirty="0" smtClean="0">
              <a:latin typeface="+mn-lt"/>
              <a:ea typeface="新細明體" pitchFamily="18" charset="-120"/>
            </a:endParaRPr>
          </a:p>
          <a:p>
            <a:pPr eaLnBrk="1" hangingPunct="1">
              <a:lnSpc>
                <a:spcPct val="90000"/>
              </a:lnSpc>
              <a:spcBef>
                <a:spcPct val="0"/>
              </a:spcBef>
              <a:buClr>
                <a:srgbClr val="0070C0"/>
              </a:buClr>
              <a:buSzPct val="100000"/>
            </a:pPr>
            <a:r>
              <a:rPr lang="en-US" altLang="zh-TW" sz="2800" b="1" dirty="0" smtClean="0">
                <a:latin typeface="+mn-lt"/>
                <a:ea typeface="新細明體" pitchFamily="18" charset="-120"/>
              </a:rPr>
              <a:t>Other theories focus on the follower and the context: </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situational leadership, contingency theory, and path–goal theory.</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1026"/>
          <p:cNvSpPr>
            <a:spLocks noGrp="1" noChangeArrowheads="1"/>
          </p:cNvSpPr>
          <p:nvPr>
            <p:ph type="title"/>
          </p:nvPr>
        </p:nvSpPr>
        <p:spPr>
          <a:xfrm>
            <a:off x="609600" y="914400"/>
            <a:ext cx="8534400" cy="381000"/>
          </a:xfrm>
        </p:spPr>
        <p:txBody>
          <a:bodyPr/>
          <a:lstStyle/>
          <a:p>
            <a:pPr algn="ctr" eaLnBrk="1" hangingPunct="1"/>
            <a:r>
              <a:rPr lang="en-US" altLang="zh-TW" sz="3200" b="1" dirty="0" smtClean="0">
                <a:latin typeface="+mj-lt"/>
                <a:ea typeface="新細明體" pitchFamily="18" charset="-120"/>
              </a:rPr>
              <a:t>Dimensions of Leadership</a:t>
            </a:r>
          </a:p>
        </p:txBody>
      </p:sp>
      <p:sp>
        <p:nvSpPr>
          <p:cNvPr id="15363" name="Text Box 1032"/>
          <p:cNvSpPr txBox="1">
            <a:spLocks noChangeArrowheads="1"/>
          </p:cNvSpPr>
          <p:nvPr/>
        </p:nvSpPr>
        <p:spPr bwMode="auto">
          <a:xfrm>
            <a:off x="533400" y="1905001"/>
            <a:ext cx="2286000" cy="2554545"/>
          </a:xfrm>
          <a:prstGeom prst="rect">
            <a:avLst/>
          </a:prstGeom>
          <a:noFill/>
          <a:ln w="9525">
            <a:noFill/>
            <a:miter lim="800000"/>
            <a:headEnd/>
            <a:tailEnd/>
          </a:ln>
        </p:spPr>
        <p:txBody>
          <a:bodyPr wrap="square">
            <a:spAutoFit/>
          </a:bodyPr>
          <a:lstStyle/>
          <a:p>
            <a:pPr eaLnBrk="0" hangingPunct="0"/>
            <a:r>
              <a:rPr lang="en-US" sz="2000" b="1" dirty="0">
                <a:latin typeface="+mn-lt"/>
                <a:ea typeface="Calibri" pitchFamily="34" charset="0"/>
                <a:cs typeface="Calibri" pitchFamily="34" charset="0"/>
              </a:rPr>
              <a:t>LMX theory</a:t>
            </a:r>
            <a:r>
              <a:rPr lang="en-US" sz="2000" dirty="0">
                <a:latin typeface="+mn-lt"/>
                <a:ea typeface="Calibri" pitchFamily="34" charset="0"/>
                <a:cs typeface="Calibri" pitchFamily="34" charset="0"/>
              </a:rPr>
              <a:t> makes the dyadic relationship between leaders and followers the focal point of the leadership process</a:t>
            </a:r>
          </a:p>
        </p:txBody>
      </p:sp>
      <p:pic>
        <p:nvPicPr>
          <p:cNvPr id="2" name="Picture 1"/>
          <p:cNvPicPr>
            <a:picLocks noChangeAspect="1" noChangeArrowheads="1"/>
          </p:cNvPicPr>
          <p:nvPr/>
        </p:nvPicPr>
        <p:blipFill>
          <a:blip r:embed="rId3" cstate="print"/>
          <a:srcRect/>
          <a:stretch>
            <a:fillRect/>
          </a:stretch>
        </p:blipFill>
        <p:spPr bwMode="auto">
          <a:xfrm>
            <a:off x="2819400" y="1883972"/>
            <a:ext cx="5791200" cy="4285163"/>
          </a:xfrm>
          <a:prstGeom prst="rect">
            <a:avLst/>
          </a:prstGeom>
          <a:noFill/>
          <a:ln w="9525">
            <a:noFill/>
            <a:miter lim="800000"/>
            <a:headEnd/>
            <a:tailEnd/>
          </a:ln>
        </p:spPr>
      </p:pic>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066800" y="914400"/>
            <a:ext cx="7772400" cy="533400"/>
          </a:xfrm>
        </p:spPr>
        <p:txBody>
          <a:bodyPr/>
          <a:lstStyle/>
          <a:p>
            <a:pPr algn="ctr" eaLnBrk="1" hangingPunct="1"/>
            <a:r>
              <a:rPr lang="en-US" sz="3200" b="1" dirty="0" smtClean="0">
                <a:latin typeface="+mj-lt"/>
              </a:rPr>
              <a:t>LMX Theory Description</a:t>
            </a:r>
            <a:endParaRPr lang="en-US" sz="3200" b="1" dirty="0" smtClean="0">
              <a:solidFill>
                <a:srgbClr val="6600CC"/>
              </a:solidFill>
              <a:latin typeface="+mj-lt"/>
            </a:endParaRPr>
          </a:p>
        </p:txBody>
      </p:sp>
      <p:sp>
        <p:nvSpPr>
          <p:cNvPr id="16387" name="Rectangle 3"/>
          <p:cNvSpPr>
            <a:spLocks noGrp="1" noChangeArrowheads="1"/>
          </p:cNvSpPr>
          <p:nvPr>
            <p:ph idx="1"/>
          </p:nvPr>
        </p:nvSpPr>
        <p:spPr>
          <a:xfrm>
            <a:off x="381000" y="2133600"/>
            <a:ext cx="8458200" cy="3962400"/>
          </a:xfrm>
        </p:spPr>
        <p:txBody>
          <a:bodyPr/>
          <a:lstStyle/>
          <a:p>
            <a:pPr eaLnBrk="1" hangingPunct="1">
              <a:spcBef>
                <a:spcPct val="0"/>
              </a:spcBef>
              <a:spcAft>
                <a:spcPts val="600"/>
              </a:spcAft>
              <a:buClr>
                <a:srgbClr val="0070C0"/>
              </a:buClr>
            </a:pPr>
            <a:r>
              <a:rPr lang="en-US" sz="2400" i="1" dirty="0" smtClean="0">
                <a:latin typeface="+mn-lt"/>
                <a:ea typeface="Calibri" pitchFamily="34" charset="0"/>
                <a:cs typeface="Calibri" pitchFamily="34" charset="0"/>
              </a:rPr>
              <a:t>Development - </a:t>
            </a:r>
            <a:r>
              <a:rPr lang="en-US" sz="2400" dirty="0" smtClean="0">
                <a:latin typeface="+mn-lt"/>
                <a:ea typeface="Calibri" pitchFamily="34" charset="0"/>
                <a:cs typeface="Calibri" pitchFamily="34" charset="0"/>
              </a:rPr>
              <a:t>LMX theory first described by </a:t>
            </a:r>
            <a:r>
              <a:rPr lang="en-US" sz="2400" dirty="0" err="1" smtClean="0">
                <a:latin typeface="+mn-lt"/>
                <a:ea typeface="Calibri" pitchFamily="34" charset="0"/>
                <a:cs typeface="Calibri" pitchFamily="34" charset="0"/>
              </a:rPr>
              <a:t>Dansereau</a:t>
            </a:r>
            <a:r>
              <a:rPr lang="en-US" sz="2400" dirty="0" smtClean="0">
                <a:latin typeface="+mn-lt"/>
                <a:ea typeface="Calibri" pitchFamily="34" charset="0"/>
                <a:cs typeface="Calibri" pitchFamily="34" charset="0"/>
              </a:rPr>
              <a:t>, </a:t>
            </a:r>
            <a:r>
              <a:rPr lang="en-US" sz="2400" dirty="0" err="1" smtClean="0">
                <a:latin typeface="+mn-lt"/>
                <a:ea typeface="Calibri" pitchFamily="34" charset="0"/>
                <a:cs typeface="Calibri" pitchFamily="34" charset="0"/>
              </a:rPr>
              <a:t>Graen</a:t>
            </a:r>
            <a:r>
              <a:rPr lang="en-US" sz="2400" dirty="0" smtClean="0">
                <a:latin typeface="+mn-lt"/>
                <a:ea typeface="Calibri" pitchFamily="34" charset="0"/>
                <a:cs typeface="Calibri" pitchFamily="34" charset="0"/>
              </a:rPr>
              <a:t>, &amp; </a:t>
            </a:r>
            <a:r>
              <a:rPr lang="en-US" sz="2400" dirty="0" err="1" smtClean="0">
                <a:latin typeface="+mn-lt"/>
                <a:ea typeface="Calibri" pitchFamily="34" charset="0"/>
                <a:cs typeface="Calibri" pitchFamily="34" charset="0"/>
              </a:rPr>
              <a:t>Haga</a:t>
            </a:r>
            <a:r>
              <a:rPr lang="en-US" sz="2400" dirty="0" smtClean="0">
                <a:latin typeface="+mn-lt"/>
                <a:ea typeface="Calibri" pitchFamily="34" charset="0"/>
                <a:cs typeface="Calibri" pitchFamily="34" charset="0"/>
              </a:rPr>
              <a:t> (1975); </a:t>
            </a:r>
            <a:r>
              <a:rPr lang="en-US" sz="2400" dirty="0" err="1" smtClean="0">
                <a:latin typeface="+mn-lt"/>
                <a:ea typeface="Calibri" pitchFamily="34" charset="0"/>
                <a:cs typeface="Calibri" pitchFamily="34" charset="0"/>
              </a:rPr>
              <a:t>Graen</a:t>
            </a:r>
            <a:r>
              <a:rPr lang="en-US" sz="2400" dirty="0" smtClean="0">
                <a:latin typeface="+mn-lt"/>
                <a:ea typeface="Calibri" pitchFamily="34" charset="0"/>
                <a:cs typeface="Calibri" pitchFamily="34" charset="0"/>
              </a:rPr>
              <a:t> &amp; Cashman (1975); and </a:t>
            </a:r>
            <a:r>
              <a:rPr lang="en-US" sz="2400" dirty="0" err="1" smtClean="0">
                <a:latin typeface="+mn-lt"/>
                <a:ea typeface="Calibri" pitchFamily="34" charset="0"/>
                <a:cs typeface="Calibri" pitchFamily="34" charset="0"/>
              </a:rPr>
              <a:t>Graen</a:t>
            </a:r>
            <a:r>
              <a:rPr lang="en-US" sz="2400" dirty="0" smtClean="0">
                <a:latin typeface="+mn-lt"/>
                <a:ea typeface="Calibri" pitchFamily="34" charset="0"/>
                <a:cs typeface="Calibri" pitchFamily="34" charset="0"/>
              </a:rPr>
              <a:t> (1976)</a:t>
            </a:r>
          </a:p>
          <a:p>
            <a:pPr eaLnBrk="1" hangingPunct="1">
              <a:spcBef>
                <a:spcPct val="0"/>
              </a:spcBef>
              <a:spcAft>
                <a:spcPts val="600"/>
              </a:spcAft>
              <a:buClr>
                <a:srgbClr val="0070C0"/>
              </a:buClr>
            </a:pPr>
            <a:r>
              <a:rPr lang="en-US" sz="2400" i="1" dirty="0" smtClean="0">
                <a:latin typeface="+mn-lt"/>
                <a:ea typeface="Calibri" pitchFamily="34" charset="0"/>
                <a:cs typeface="Calibri" pitchFamily="34" charset="0"/>
              </a:rPr>
              <a:t>Revisions </a:t>
            </a:r>
            <a:r>
              <a:rPr lang="en-US" sz="2400" dirty="0" smtClean="0">
                <a:latin typeface="+mn-lt"/>
                <a:ea typeface="Calibri" pitchFamily="34" charset="0"/>
                <a:cs typeface="Calibri" pitchFamily="34" charset="0"/>
              </a:rPr>
              <a:t>- Theory has undergone a number of revisions since its inception and continues to be of interest to researchers</a:t>
            </a:r>
          </a:p>
          <a:p>
            <a:pPr eaLnBrk="1" hangingPunct="1">
              <a:spcBef>
                <a:spcPct val="0"/>
              </a:spcBef>
              <a:spcAft>
                <a:spcPts val="600"/>
              </a:spcAft>
              <a:buClr>
                <a:srgbClr val="0070C0"/>
              </a:buClr>
            </a:pPr>
            <a:r>
              <a:rPr lang="en-US" sz="2400" i="1" dirty="0" smtClean="0">
                <a:latin typeface="+mn-lt"/>
                <a:ea typeface="Calibri" pitchFamily="34" charset="0"/>
                <a:cs typeface="Calibri" pitchFamily="34" charset="0"/>
              </a:rPr>
              <a:t>Assumption</a:t>
            </a:r>
            <a:r>
              <a:rPr lang="en-US" sz="2400" dirty="0" smtClean="0">
                <a:latin typeface="+mn-lt"/>
                <a:ea typeface="Calibri" pitchFamily="34" charset="0"/>
                <a:cs typeface="Calibri" pitchFamily="34" charset="0"/>
              </a:rPr>
              <a:t> - LMX theory challenges the assumption that leaders treat followers in a collective way, as a group.</a:t>
            </a:r>
          </a:p>
          <a:p>
            <a:pPr lvl="1" eaLnBrk="1" hangingPunct="1">
              <a:spcBef>
                <a:spcPct val="0"/>
              </a:spcBef>
              <a:spcAft>
                <a:spcPts val="600"/>
              </a:spcAft>
              <a:buClr>
                <a:srgbClr val="0070C0"/>
              </a:buClr>
            </a:pPr>
            <a:r>
              <a:rPr lang="en-US" sz="2000" i="1" dirty="0" smtClean="0">
                <a:solidFill>
                  <a:schemeClr val="tx1"/>
                </a:solidFill>
                <a:ea typeface="Calibri" pitchFamily="34" charset="0"/>
                <a:cs typeface="Calibri" pitchFamily="34" charset="0"/>
              </a:rPr>
              <a:t>LMX - Directed attention to the differences that might exist between the leader and each of his/her followers</a:t>
            </a:r>
          </a:p>
        </p:txBody>
      </p:sp>
      <p:sp>
        <p:nvSpPr>
          <p:cNvPr id="16388" name="Rectangle 4"/>
          <p:cNvSpPr>
            <a:spLocks noChangeArrowheads="1"/>
          </p:cNvSpPr>
          <p:nvPr/>
        </p:nvSpPr>
        <p:spPr bwMode="auto">
          <a:xfrm>
            <a:off x="4724400" y="2133600"/>
            <a:ext cx="3962400" cy="4114800"/>
          </a:xfrm>
          <a:prstGeom prst="rect">
            <a:avLst/>
          </a:prstGeom>
          <a:noFill/>
          <a:ln w="9525">
            <a:noFill/>
            <a:miter lim="800000"/>
            <a:headEnd/>
            <a:tailEnd/>
          </a:ln>
        </p:spPr>
        <p:txBody>
          <a:bodyPr/>
          <a:lstStyle/>
          <a:p>
            <a:pPr eaLnBrk="0" hangingPunct="0"/>
            <a:endParaRPr lang="en-US">
              <a:solidFill>
                <a:schemeClr val="accent1"/>
              </a:solidFill>
            </a:endParaRPr>
          </a:p>
        </p:txBody>
      </p:sp>
      <p:sp>
        <p:nvSpPr>
          <p:cNvPr id="8" name="Rectangle 7"/>
          <p:cNvSpPr/>
          <p:nvPr/>
        </p:nvSpPr>
        <p:spPr>
          <a:xfrm>
            <a:off x="609817" y="1564957"/>
            <a:ext cx="2102115" cy="492443"/>
          </a:xfrm>
          <a:prstGeom prst="rect">
            <a:avLst/>
          </a:prstGeom>
        </p:spPr>
        <p:txBody>
          <a:bodyPr wrap="none">
            <a:spAutoFit/>
          </a:bodyPr>
          <a:lstStyle/>
          <a:p>
            <a:pPr lvl="0" algn="ctr" eaLnBrk="0" hangingPunct="0">
              <a:defRPr/>
            </a:pPr>
            <a:r>
              <a:rPr lang="en-US" sz="2600" b="1" dirty="0" smtClean="0">
                <a:solidFill>
                  <a:srgbClr val="0070C0"/>
                </a:solidFill>
                <a:latin typeface="Arial Rounded MT Bold" pitchFamily="34" charset="0"/>
              </a:rPr>
              <a:t>Perspective</a:t>
            </a:r>
            <a:endParaRPr lang="en-US" sz="2600" b="1" dirty="0">
              <a:solidFill>
                <a:srgbClr val="0070C0"/>
              </a:solidFill>
              <a:latin typeface="Arial Rounded MT Bold" pitchFamily="34" charset="0"/>
            </a:endParaRPr>
          </a:p>
        </p:txBody>
      </p:sp>
      <p:sp>
        <p:nvSpPr>
          <p:cNvPr id="9"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1027"/>
          <p:cNvSpPr>
            <a:spLocks noGrp="1" noChangeArrowheads="1"/>
          </p:cNvSpPr>
          <p:nvPr>
            <p:ph sz="half" idx="1"/>
          </p:nvPr>
        </p:nvSpPr>
        <p:spPr>
          <a:xfrm>
            <a:off x="4648200" y="1219200"/>
            <a:ext cx="4419600" cy="1828800"/>
          </a:xfrm>
        </p:spPr>
        <p:txBody>
          <a:bodyPr/>
          <a:lstStyle/>
          <a:p>
            <a:pPr marL="231775" indent="-231775" eaLnBrk="1" hangingPunct="1">
              <a:spcBef>
                <a:spcPct val="0"/>
              </a:spcBef>
              <a:buClr>
                <a:srgbClr val="0070C0"/>
              </a:buClr>
            </a:pPr>
            <a:r>
              <a:rPr lang="en-US" sz="1800" b="1" dirty="0" smtClean="0">
                <a:latin typeface="+mn-lt"/>
                <a:ea typeface="Calibri" pitchFamily="34" charset="0"/>
                <a:cs typeface="Calibri" pitchFamily="34" charset="0"/>
              </a:rPr>
              <a:t>First studies of LMX called – Vertical Dyad Linkage (VDL)</a:t>
            </a:r>
          </a:p>
          <a:p>
            <a:pPr marL="511175" lvl="1" eaLnBrk="1" hangingPunct="1">
              <a:spcBef>
                <a:spcPct val="0"/>
              </a:spcBef>
              <a:buClr>
                <a:srgbClr val="0070C0"/>
              </a:buClr>
            </a:pPr>
            <a:r>
              <a:rPr lang="en-US" sz="1600" dirty="0" smtClean="0">
                <a:solidFill>
                  <a:schemeClr val="tx1"/>
                </a:solidFill>
                <a:ea typeface="Calibri" pitchFamily="34" charset="0"/>
                <a:cs typeface="Calibri" pitchFamily="34" charset="0"/>
              </a:rPr>
              <a:t>Focus on the vertical linkages leaders formed with each of their followers</a:t>
            </a:r>
          </a:p>
          <a:p>
            <a:pPr marL="511175" lvl="1" eaLnBrk="1" hangingPunct="1">
              <a:spcBef>
                <a:spcPct val="0"/>
              </a:spcBef>
              <a:buClr>
                <a:srgbClr val="0070C0"/>
              </a:buClr>
            </a:pPr>
            <a:r>
              <a:rPr lang="en-US" sz="1600" dirty="0" smtClean="0">
                <a:solidFill>
                  <a:schemeClr val="tx1"/>
                </a:solidFill>
                <a:ea typeface="Calibri" pitchFamily="34" charset="0"/>
                <a:cs typeface="Calibri" pitchFamily="34" charset="0"/>
              </a:rPr>
              <a:t>Leader’s relationship to a work unit viewed as a series of vertical dyads</a:t>
            </a:r>
          </a:p>
        </p:txBody>
      </p:sp>
      <p:sp>
        <p:nvSpPr>
          <p:cNvPr id="82956" name="Text Box 1036"/>
          <p:cNvSpPr txBox="1">
            <a:spLocks noChangeArrowheads="1"/>
          </p:cNvSpPr>
          <p:nvPr/>
        </p:nvSpPr>
        <p:spPr bwMode="auto">
          <a:xfrm>
            <a:off x="1143000" y="1219200"/>
            <a:ext cx="184150" cy="457200"/>
          </a:xfrm>
          <a:prstGeom prst="rect">
            <a:avLst/>
          </a:prstGeom>
          <a:noFill/>
          <a:ln>
            <a:noFill/>
          </a:ln>
          <a:effectLst/>
          <a:extLst/>
        </p:spPr>
        <p:txBody>
          <a:bodyPr wrap="none">
            <a:spAutoFit/>
          </a:bodyPr>
          <a:lstStyle/>
          <a:p>
            <a:pPr eaLnBrk="0" hangingPunct="0">
              <a:defRPr/>
            </a:pPr>
            <a:endParaRPr lang="en-US">
              <a:solidFill>
                <a:schemeClr val="accent1"/>
              </a:solidFill>
              <a:effectLst>
                <a:outerShdw blurRad="38100" dist="38100" dir="2700000" algn="tl">
                  <a:srgbClr val="C0C0C0"/>
                </a:outerShdw>
              </a:effectLst>
            </a:endParaRPr>
          </a:p>
        </p:txBody>
      </p:sp>
      <p:sp>
        <p:nvSpPr>
          <p:cNvPr id="82957" name="Text Box 1037"/>
          <p:cNvSpPr txBox="1">
            <a:spLocks noChangeArrowheads="1"/>
          </p:cNvSpPr>
          <p:nvPr/>
        </p:nvSpPr>
        <p:spPr bwMode="auto">
          <a:xfrm>
            <a:off x="533400" y="1219200"/>
            <a:ext cx="290513" cy="457200"/>
          </a:xfrm>
          <a:prstGeom prst="rect">
            <a:avLst/>
          </a:prstGeom>
          <a:noFill/>
          <a:ln>
            <a:noFill/>
          </a:ln>
          <a:effectLst/>
          <a:extLst/>
        </p:spPr>
        <p:txBody>
          <a:bodyPr wrap="none">
            <a:spAutoFit/>
          </a:bodyPr>
          <a:lstStyle/>
          <a:p>
            <a:pPr eaLnBrk="0" hangingPunct="0">
              <a:buFontTx/>
              <a:buChar char="•"/>
              <a:defRPr/>
            </a:pPr>
            <a:endParaRPr lang="en-US">
              <a:solidFill>
                <a:srgbClr val="CC0000"/>
              </a:solidFill>
              <a:effectLst>
                <a:outerShdw blurRad="38100" dist="38100" dir="2700000" algn="tl">
                  <a:srgbClr val="C0C0C0"/>
                </a:outerShdw>
              </a:effectLst>
            </a:endParaRPr>
          </a:p>
        </p:txBody>
      </p:sp>
      <p:sp>
        <p:nvSpPr>
          <p:cNvPr id="17413" name="Line 1051"/>
          <p:cNvSpPr>
            <a:spLocks noChangeShapeType="1"/>
          </p:cNvSpPr>
          <p:nvPr/>
        </p:nvSpPr>
        <p:spPr bwMode="auto">
          <a:xfrm>
            <a:off x="7745413" y="5029200"/>
            <a:ext cx="0" cy="685800"/>
          </a:xfrm>
          <a:prstGeom prst="line">
            <a:avLst/>
          </a:prstGeom>
          <a:noFill/>
          <a:ln w="28575">
            <a:solidFill>
              <a:srgbClr val="FFFFFF"/>
            </a:solidFill>
            <a:round/>
            <a:headEnd/>
            <a:tailEnd type="triangle" w="med" len="med"/>
          </a:ln>
        </p:spPr>
        <p:txBody>
          <a:bodyPr wrap="none" anchor="ctr"/>
          <a:lstStyle/>
          <a:p>
            <a:endParaRPr lang="en-US"/>
          </a:p>
        </p:txBody>
      </p:sp>
      <p:pic>
        <p:nvPicPr>
          <p:cNvPr id="2" name="Picture 1"/>
          <p:cNvPicPr>
            <a:picLocks noChangeAspect="1" noChangeArrowheads="1"/>
          </p:cNvPicPr>
          <p:nvPr/>
        </p:nvPicPr>
        <p:blipFill>
          <a:blip r:embed="rId3" cstate="print"/>
          <a:srcRect/>
          <a:stretch>
            <a:fillRect/>
          </a:stretch>
        </p:blipFill>
        <p:spPr bwMode="auto">
          <a:xfrm>
            <a:off x="342460" y="1143000"/>
            <a:ext cx="4229540" cy="3086100"/>
          </a:xfrm>
          <a:prstGeom prst="rect">
            <a:avLst/>
          </a:prstGeom>
          <a:noFill/>
          <a:ln w="9525">
            <a:noFill/>
            <a:miter lim="800000"/>
            <a:headEnd/>
            <a:tailEnd/>
          </a:ln>
        </p:spPr>
      </p:pic>
      <p:pic>
        <p:nvPicPr>
          <p:cNvPr id="3" name="Picture 2"/>
          <p:cNvPicPr>
            <a:picLocks noChangeAspect="1" noChangeArrowheads="1"/>
          </p:cNvPicPr>
          <p:nvPr/>
        </p:nvPicPr>
        <p:blipFill>
          <a:blip r:embed="rId4" cstate="print"/>
          <a:srcRect/>
          <a:stretch>
            <a:fillRect/>
          </a:stretch>
        </p:blipFill>
        <p:spPr bwMode="auto">
          <a:xfrm>
            <a:off x="4691712" y="3276600"/>
            <a:ext cx="4299888" cy="2819400"/>
          </a:xfrm>
          <a:prstGeom prst="rect">
            <a:avLst/>
          </a:prstGeom>
          <a:noFill/>
          <a:ln w="9525">
            <a:noFill/>
            <a:miter lim="800000"/>
            <a:headEnd/>
            <a:tailEnd/>
          </a:ln>
        </p:spPr>
      </p:pic>
      <p:sp>
        <p:nvSpPr>
          <p:cNvPr id="10"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04800" y="914400"/>
            <a:ext cx="8762999" cy="533400"/>
          </a:xfrm>
        </p:spPr>
        <p:txBody>
          <a:bodyPr/>
          <a:lstStyle/>
          <a:p>
            <a:pPr algn="ctr" eaLnBrk="1" hangingPunct="1"/>
            <a:r>
              <a:rPr lang="en-US" sz="3200" b="1" dirty="0" smtClean="0">
                <a:latin typeface="+mj-lt"/>
              </a:rPr>
              <a:t>Early Studies</a:t>
            </a:r>
          </a:p>
        </p:txBody>
      </p:sp>
      <p:sp>
        <p:nvSpPr>
          <p:cNvPr id="18435" name="Rectangle 3"/>
          <p:cNvSpPr>
            <a:spLocks noGrp="1" noChangeArrowheads="1"/>
          </p:cNvSpPr>
          <p:nvPr>
            <p:ph sz="half" idx="1"/>
          </p:nvPr>
        </p:nvSpPr>
        <p:spPr>
          <a:xfrm>
            <a:off x="6781800" y="1752600"/>
            <a:ext cx="2209800" cy="4775158"/>
          </a:xfrm>
        </p:spPr>
        <p:txBody>
          <a:bodyPr/>
          <a:lstStyle/>
          <a:p>
            <a:pPr marL="111125" indent="4763" eaLnBrk="1" hangingPunct="1">
              <a:buFont typeface="Wingdings 2" pitchFamily="18" charset="2"/>
              <a:buNone/>
            </a:pPr>
            <a:r>
              <a:rPr lang="en-US" sz="2400" dirty="0" smtClean="0">
                <a:latin typeface="+mn-lt"/>
              </a:rPr>
              <a:t>Leader’s work unit as a whole was viewed as a series of vertical dyads; leader forms unique relationship with each follower</a:t>
            </a:r>
          </a:p>
        </p:txBody>
      </p:sp>
      <p:sp>
        <p:nvSpPr>
          <p:cNvPr id="64538" name="Text Box 26"/>
          <p:cNvSpPr txBox="1">
            <a:spLocks noChangeArrowheads="1"/>
          </p:cNvSpPr>
          <p:nvPr/>
        </p:nvSpPr>
        <p:spPr bwMode="auto">
          <a:xfrm>
            <a:off x="1143000" y="1219200"/>
            <a:ext cx="184150" cy="457200"/>
          </a:xfrm>
          <a:prstGeom prst="rect">
            <a:avLst/>
          </a:prstGeom>
          <a:noFill/>
          <a:ln>
            <a:noFill/>
          </a:ln>
          <a:effectLst/>
          <a:extLst/>
        </p:spPr>
        <p:txBody>
          <a:bodyPr wrap="none">
            <a:spAutoFit/>
          </a:bodyPr>
          <a:lstStyle/>
          <a:p>
            <a:pPr eaLnBrk="0" hangingPunct="0">
              <a:defRPr/>
            </a:pPr>
            <a:endParaRPr lang="en-US">
              <a:solidFill>
                <a:schemeClr val="accent1"/>
              </a:solidFill>
              <a:effectLst>
                <a:outerShdw blurRad="38100" dist="38100" dir="2700000" algn="tl">
                  <a:srgbClr val="C0C0C0"/>
                </a:outerShdw>
              </a:effectLst>
            </a:endParaRPr>
          </a:p>
        </p:txBody>
      </p:sp>
      <p:sp>
        <p:nvSpPr>
          <p:cNvPr id="64539" name="Text Box 27"/>
          <p:cNvSpPr txBox="1">
            <a:spLocks noChangeArrowheads="1"/>
          </p:cNvSpPr>
          <p:nvPr/>
        </p:nvSpPr>
        <p:spPr bwMode="auto">
          <a:xfrm>
            <a:off x="533400" y="1219200"/>
            <a:ext cx="290513" cy="457200"/>
          </a:xfrm>
          <a:prstGeom prst="rect">
            <a:avLst/>
          </a:prstGeom>
          <a:noFill/>
          <a:ln>
            <a:noFill/>
          </a:ln>
          <a:effectLst/>
          <a:extLst/>
        </p:spPr>
        <p:txBody>
          <a:bodyPr wrap="none">
            <a:spAutoFit/>
          </a:bodyPr>
          <a:lstStyle/>
          <a:p>
            <a:pPr eaLnBrk="0" hangingPunct="0">
              <a:buFontTx/>
              <a:buChar char="•"/>
              <a:defRPr/>
            </a:pPr>
            <a:endParaRPr lang="en-US">
              <a:solidFill>
                <a:srgbClr val="CC0000"/>
              </a:solidFill>
              <a:effectLst>
                <a:outerShdw blurRad="38100" dist="38100" dir="2700000" algn="tl">
                  <a:srgbClr val="C0C0C0"/>
                </a:outerShdw>
              </a:effectLst>
            </a:endParaRPr>
          </a:p>
        </p:txBody>
      </p:sp>
      <p:pic>
        <p:nvPicPr>
          <p:cNvPr id="2" name="Picture 1"/>
          <p:cNvPicPr>
            <a:picLocks noChangeAspect="1" noChangeArrowheads="1"/>
          </p:cNvPicPr>
          <p:nvPr/>
        </p:nvPicPr>
        <p:blipFill>
          <a:blip r:embed="rId3" cstate="print"/>
          <a:srcRect/>
          <a:stretch>
            <a:fillRect/>
          </a:stretch>
        </p:blipFill>
        <p:spPr bwMode="auto">
          <a:xfrm>
            <a:off x="586247" y="1600199"/>
            <a:ext cx="6271753" cy="5000929"/>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9" name="Rectangle 3"/>
          <p:cNvSpPr>
            <a:spLocks noGrp="1" noChangeArrowheads="1"/>
          </p:cNvSpPr>
          <p:nvPr>
            <p:ph sz="half" idx="1"/>
          </p:nvPr>
        </p:nvSpPr>
        <p:spPr>
          <a:xfrm>
            <a:off x="381000" y="1676400"/>
            <a:ext cx="8229600" cy="4495800"/>
          </a:xfrm>
        </p:spPr>
        <p:txBody>
          <a:bodyPr/>
          <a:lstStyle/>
          <a:p>
            <a:pPr eaLnBrk="1" hangingPunct="1">
              <a:buClr>
                <a:srgbClr val="0070C0"/>
              </a:buClr>
            </a:pPr>
            <a:r>
              <a:rPr lang="en-US" sz="2400" dirty="0" smtClean="0">
                <a:latin typeface="+mn-lt"/>
                <a:ea typeface="Calibri" pitchFamily="34" charset="0"/>
                <a:cs typeface="Calibri" pitchFamily="34" charset="0"/>
              </a:rPr>
              <a:t>Researchers found two general types of linkages (or relationships)—those based on</a:t>
            </a:r>
          </a:p>
          <a:p>
            <a:pPr lvl="1" eaLnBrk="1" hangingPunct="1">
              <a:buClr>
                <a:srgbClr val="0070C0"/>
              </a:buClr>
            </a:pPr>
            <a:r>
              <a:rPr lang="en-US" i="1" dirty="0" smtClean="0">
                <a:solidFill>
                  <a:schemeClr val="tx1"/>
                </a:solidFill>
                <a:ea typeface="Calibri" pitchFamily="34" charset="0"/>
                <a:cs typeface="Calibri" pitchFamily="34" charset="0"/>
              </a:rPr>
              <a:t>Expanded/negotiated role responsibilities (extra-roles) = in-group</a:t>
            </a:r>
            <a:endParaRPr lang="en-US" dirty="0" smtClean="0">
              <a:solidFill>
                <a:schemeClr val="tx1"/>
              </a:solidFill>
              <a:ea typeface="Calibri" pitchFamily="34" charset="0"/>
              <a:cs typeface="Calibri" pitchFamily="34" charset="0"/>
            </a:endParaRPr>
          </a:p>
          <a:p>
            <a:pPr lvl="2" eaLnBrk="1" hangingPunct="1">
              <a:buClr>
                <a:srgbClr val="0070C0"/>
              </a:buClr>
            </a:pPr>
            <a:r>
              <a:rPr lang="en-US" dirty="0" smtClean="0">
                <a:solidFill>
                  <a:schemeClr val="tx1"/>
                </a:solidFill>
                <a:ea typeface="Calibri" pitchFamily="34" charset="0"/>
                <a:cs typeface="Calibri" pitchFamily="34" charset="0"/>
              </a:rPr>
              <a:t>Relationships marked by mutual trust, respect, liking, and reciprocal influence</a:t>
            </a:r>
          </a:p>
          <a:p>
            <a:pPr lvl="2" eaLnBrk="1" hangingPunct="1">
              <a:buClr>
                <a:srgbClr val="0070C0"/>
              </a:buClr>
            </a:pPr>
            <a:r>
              <a:rPr lang="en-US" dirty="0" smtClean="0">
                <a:solidFill>
                  <a:schemeClr val="tx1"/>
                </a:solidFill>
                <a:ea typeface="Calibri" pitchFamily="34" charset="0"/>
                <a:cs typeface="Calibri" pitchFamily="34" charset="0"/>
              </a:rPr>
              <a:t>Receive more information, influence, confidence, and concern than out-group members</a:t>
            </a:r>
          </a:p>
          <a:p>
            <a:pPr lvl="1" eaLnBrk="1" hangingPunct="1">
              <a:buClr>
                <a:srgbClr val="0070C0"/>
              </a:buClr>
            </a:pPr>
            <a:r>
              <a:rPr lang="en-US" i="1" dirty="0" smtClean="0">
                <a:solidFill>
                  <a:schemeClr val="tx1"/>
                </a:solidFill>
                <a:ea typeface="Calibri" pitchFamily="34" charset="0"/>
                <a:cs typeface="Calibri" pitchFamily="34" charset="0"/>
              </a:rPr>
              <a:t>Formal employment contract (defined-roles) = out-group</a:t>
            </a:r>
            <a:endParaRPr lang="en-US" dirty="0" smtClean="0">
              <a:solidFill>
                <a:schemeClr val="tx1"/>
              </a:solidFill>
              <a:ea typeface="Calibri" pitchFamily="34" charset="0"/>
              <a:cs typeface="Calibri" pitchFamily="34" charset="0"/>
            </a:endParaRPr>
          </a:p>
          <a:p>
            <a:pPr lvl="2" eaLnBrk="1" hangingPunct="1">
              <a:buClr>
                <a:srgbClr val="0070C0"/>
              </a:buClr>
            </a:pPr>
            <a:r>
              <a:rPr lang="en-US" dirty="0" smtClean="0">
                <a:solidFill>
                  <a:schemeClr val="tx1"/>
                </a:solidFill>
                <a:ea typeface="Calibri" pitchFamily="34" charset="0"/>
                <a:cs typeface="Calibri" pitchFamily="34" charset="0"/>
              </a:rPr>
              <a:t>Relationships marked by formal communication based on job descriptions</a:t>
            </a:r>
          </a:p>
          <a:p>
            <a:pPr lvl="1" eaLnBrk="1" hangingPunct="1"/>
            <a:endParaRPr lang="en-US" sz="2000" b="1" dirty="0" smtClean="0">
              <a:solidFill>
                <a:schemeClr val="tx1"/>
              </a:solidFill>
            </a:endParaRPr>
          </a:p>
        </p:txBody>
      </p:sp>
      <p:sp>
        <p:nvSpPr>
          <p:cNvPr id="1028" name="Text Box 4"/>
          <p:cNvSpPr txBox="1">
            <a:spLocks noChangeArrowheads="1"/>
          </p:cNvSpPr>
          <p:nvPr/>
        </p:nvSpPr>
        <p:spPr bwMode="auto">
          <a:xfrm>
            <a:off x="1143000" y="1219200"/>
            <a:ext cx="184150" cy="457200"/>
          </a:xfrm>
          <a:prstGeom prst="rect">
            <a:avLst/>
          </a:prstGeom>
          <a:noFill/>
          <a:ln>
            <a:noFill/>
          </a:ln>
          <a:effectLst/>
          <a:extLst/>
        </p:spPr>
        <p:txBody>
          <a:bodyPr wrap="none">
            <a:spAutoFit/>
          </a:bodyPr>
          <a:lstStyle/>
          <a:p>
            <a:pPr eaLnBrk="0" hangingPunct="0">
              <a:defRPr/>
            </a:pPr>
            <a:endParaRPr lang="en-US">
              <a:solidFill>
                <a:schemeClr val="accent1"/>
              </a:solidFill>
              <a:effectLst>
                <a:outerShdw blurRad="38100" dist="38100" dir="2700000" algn="tl">
                  <a:srgbClr val="C0C0C0"/>
                </a:outerShdw>
              </a:effectLst>
            </a:endParaRPr>
          </a:p>
        </p:txBody>
      </p:sp>
      <p:sp>
        <p:nvSpPr>
          <p:cNvPr id="1029" name="Text Box 5"/>
          <p:cNvSpPr txBox="1">
            <a:spLocks noChangeArrowheads="1"/>
          </p:cNvSpPr>
          <p:nvPr/>
        </p:nvSpPr>
        <p:spPr bwMode="auto">
          <a:xfrm>
            <a:off x="533400" y="1219200"/>
            <a:ext cx="290513" cy="457200"/>
          </a:xfrm>
          <a:prstGeom prst="rect">
            <a:avLst/>
          </a:prstGeom>
          <a:noFill/>
          <a:ln>
            <a:noFill/>
          </a:ln>
          <a:effectLst/>
          <a:extLst/>
        </p:spPr>
        <p:txBody>
          <a:bodyPr wrap="none">
            <a:spAutoFit/>
          </a:bodyPr>
          <a:lstStyle/>
          <a:p>
            <a:pPr eaLnBrk="0" hangingPunct="0">
              <a:buFontTx/>
              <a:buChar char="•"/>
              <a:defRPr/>
            </a:pPr>
            <a:endParaRPr lang="en-US">
              <a:solidFill>
                <a:srgbClr val="CC0000"/>
              </a:solidFill>
              <a:effectLst>
                <a:outerShdw blurRad="38100" dist="38100" dir="2700000" algn="tl">
                  <a:srgbClr val="C0C0C0"/>
                </a:outerShdw>
              </a:effectLst>
            </a:endParaRP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
        <p:nvSpPr>
          <p:cNvPr id="11" name="Rectangle 2"/>
          <p:cNvSpPr>
            <a:spLocks noGrp="1" noChangeArrowheads="1"/>
          </p:cNvSpPr>
          <p:nvPr>
            <p:ph type="title"/>
          </p:nvPr>
        </p:nvSpPr>
        <p:spPr>
          <a:xfrm>
            <a:off x="304800" y="914400"/>
            <a:ext cx="8762999" cy="533400"/>
          </a:xfrm>
        </p:spPr>
        <p:txBody>
          <a:bodyPr/>
          <a:lstStyle/>
          <a:p>
            <a:pPr algn="ctr" eaLnBrk="1" hangingPunct="1"/>
            <a:r>
              <a:rPr lang="en-US" sz="3200" b="1" dirty="0" smtClean="0">
                <a:latin typeface="+mj-lt"/>
              </a:rPr>
              <a:t>Early Studies</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3" name="Rectangle 3"/>
          <p:cNvSpPr>
            <a:spLocks noGrp="1" noChangeArrowheads="1"/>
          </p:cNvSpPr>
          <p:nvPr>
            <p:ph sz="half" idx="1"/>
          </p:nvPr>
        </p:nvSpPr>
        <p:spPr>
          <a:xfrm>
            <a:off x="381000" y="1752600"/>
            <a:ext cx="8458200" cy="4038600"/>
          </a:xfrm>
        </p:spPr>
        <p:txBody>
          <a:bodyPr/>
          <a:lstStyle/>
          <a:p>
            <a:pPr eaLnBrk="1" hangingPunct="1">
              <a:spcBef>
                <a:spcPct val="0"/>
              </a:spcBef>
              <a:spcAft>
                <a:spcPts val="1800"/>
              </a:spcAft>
              <a:buClr>
                <a:srgbClr val="0070C0"/>
              </a:buClr>
            </a:pPr>
            <a:r>
              <a:rPr lang="en-US" sz="2400" b="1" dirty="0" smtClean="0">
                <a:latin typeface="+mn-lt"/>
              </a:rPr>
              <a:t>In-group/out-group status</a:t>
            </a:r>
            <a:r>
              <a:rPr lang="en-US" sz="2400" dirty="0" smtClean="0">
                <a:latin typeface="+mn-lt"/>
              </a:rPr>
              <a:t> based on how well follower works with the leader and how well the leader works with the follower</a:t>
            </a:r>
          </a:p>
          <a:p>
            <a:pPr eaLnBrk="1" hangingPunct="1">
              <a:spcBef>
                <a:spcPct val="0"/>
              </a:spcBef>
              <a:spcAft>
                <a:spcPts val="1800"/>
              </a:spcAft>
              <a:buClr>
                <a:srgbClr val="0070C0"/>
              </a:buClr>
            </a:pPr>
            <a:r>
              <a:rPr lang="en-US" sz="2400" b="1" dirty="0" smtClean="0">
                <a:latin typeface="+mn-lt"/>
              </a:rPr>
              <a:t>How followers involve themselves</a:t>
            </a:r>
            <a:r>
              <a:rPr lang="en-US" sz="2400" dirty="0" smtClean="0">
                <a:latin typeface="+mn-lt"/>
              </a:rPr>
              <a:t> in expanding their role responsibilities with the leader determines whether they become in-group or out-group participants</a:t>
            </a:r>
          </a:p>
          <a:p>
            <a:pPr eaLnBrk="1" hangingPunct="1">
              <a:spcBef>
                <a:spcPct val="0"/>
              </a:spcBef>
              <a:spcAft>
                <a:spcPts val="1800"/>
              </a:spcAft>
              <a:buClr>
                <a:srgbClr val="0070C0"/>
              </a:buClr>
            </a:pPr>
            <a:r>
              <a:rPr lang="en-US" sz="2400" b="1" dirty="0" smtClean="0">
                <a:latin typeface="+mn-lt"/>
              </a:rPr>
              <a:t>Becoming part of the in-group</a:t>
            </a:r>
            <a:r>
              <a:rPr lang="en-US" sz="2400" dirty="0" smtClean="0">
                <a:latin typeface="+mn-lt"/>
              </a:rPr>
              <a:t> involves follower negotiations in performing activities beyond the formal job description</a:t>
            </a: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
        <p:nvSpPr>
          <p:cNvPr id="9" name="Rectangle 2"/>
          <p:cNvSpPr>
            <a:spLocks noGrp="1" noChangeArrowheads="1"/>
          </p:cNvSpPr>
          <p:nvPr>
            <p:ph type="title"/>
          </p:nvPr>
        </p:nvSpPr>
        <p:spPr>
          <a:xfrm>
            <a:off x="304800" y="914400"/>
            <a:ext cx="8762999" cy="533400"/>
          </a:xfrm>
        </p:spPr>
        <p:txBody>
          <a:bodyPr/>
          <a:lstStyle/>
          <a:p>
            <a:pPr algn="ctr" eaLnBrk="1" hangingPunct="1"/>
            <a:r>
              <a:rPr lang="en-US" sz="3200" b="1" dirty="0" smtClean="0">
                <a:latin typeface="+mj-lt"/>
              </a:rPr>
              <a:t>Early Studies</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1031"/>
          <p:cNvSpPr>
            <a:spLocks noChangeArrowheads="1"/>
          </p:cNvSpPr>
          <p:nvPr/>
        </p:nvSpPr>
        <p:spPr bwMode="auto">
          <a:xfrm>
            <a:off x="763890" y="5865500"/>
            <a:ext cx="1445910" cy="459100"/>
          </a:xfrm>
          <a:prstGeom prst="rect">
            <a:avLst/>
          </a:prstGeom>
          <a:noFill/>
          <a:ln w="12700">
            <a:noFill/>
            <a:miter lim="800000"/>
            <a:headEnd/>
            <a:tailEnd/>
          </a:ln>
        </p:spPr>
        <p:txBody>
          <a:bodyPr wrap="none" lIns="90488" tIns="44450" rIns="90488" bIns="44450">
            <a:spAutoFit/>
          </a:bodyPr>
          <a:lstStyle/>
          <a:p>
            <a:pPr eaLnBrk="0" hangingPunct="0"/>
            <a:r>
              <a:rPr lang="en-US" altLang="zh-TW" b="1" i="1" dirty="0" smtClean="0">
                <a:solidFill>
                  <a:srgbClr val="0070C0"/>
                </a:solidFill>
                <a:latin typeface="Arial" charset="0"/>
                <a:ea typeface="新細明體" pitchFamily="18" charset="-120"/>
              </a:rPr>
              <a:t>Follower</a:t>
            </a:r>
            <a:endParaRPr lang="en-US" altLang="zh-TW" b="1" i="1" dirty="0">
              <a:solidFill>
                <a:srgbClr val="0070C0"/>
              </a:solidFill>
              <a:latin typeface="Arial" charset="0"/>
              <a:ea typeface="新細明體" pitchFamily="18" charset="-120"/>
            </a:endParaRPr>
          </a:p>
        </p:txBody>
      </p:sp>
      <p:sp>
        <p:nvSpPr>
          <p:cNvPr id="11267" name="Oval 1026"/>
          <p:cNvSpPr>
            <a:spLocks noChangeArrowheads="1"/>
          </p:cNvSpPr>
          <p:nvPr/>
        </p:nvSpPr>
        <p:spPr bwMode="auto">
          <a:xfrm>
            <a:off x="381000" y="1524000"/>
            <a:ext cx="5486400" cy="4419600"/>
          </a:xfrm>
          <a:prstGeom prst="ellipse">
            <a:avLst/>
          </a:prstGeom>
          <a:solidFill>
            <a:srgbClr val="0070C0">
              <a:alpha val="54000"/>
            </a:srgbClr>
          </a:solidFill>
          <a:ln>
            <a:noFill/>
            <a:headEnd/>
            <a:tailEnd/>
          </a:ln>
          <a:effectLst>
            <a:outerShdw blurRad="50800" dist="38100" dir="5400000" sx="102000" sy="102000" algn="t" rotWithShape="0">
              <a:srgbClr val="0070C0">
                <a:alpha val="65000"/>
              </a:srgbClr>
            </a:outerShdw>
          </a:effectLst>
          <a:scene3d>
            <a:camera prst="orthographicFront">
              <a:rot lat="0" lon="0" rev="0"/>
            </a:camera>
            <a:lightRig rig="balanced" dir="t">
              <a:rot lat="0" lon="0" rev="8700000"/>
            </a:lightRig>
          </a:scene3d>
          <a:sp3d>
            <a:bevelT w="190500" h="38100"/>
          </a:sp3d>
        </p:spPr>
        <p:style>
          <a:lnRef idx="1">
            <a:schemeClr val="accent4"/>
          </a:lnRef>
          <a:fillRef idx="2">
            <a:schemeClr val="accent4"/>
          </a:fillRef>
          <a:effectRef idx="1">
            <a:schemeClr val="accent4"/>
          </a:effectRef>
          <a:fontRef idx="minor">
            <a:schemeClr val="dk1"/>
          </a:fontRef>
        </p:style>
        <p:txBody>
          <a:bodyPr wrap="none" anchor="ctr"/>
          <a:lstStyle/>
          <a:p>
            <a:pPr>
              <a:defRPr/>
            </a:pPr>
            <a:endParaRPr lang="en-US" dirty="0"/>
          </a:p>
        </p:txBody>
      </p:sp>
      <p:sp>
        <p:nvSpPr>
          <p:cNvPr id="21519" name="Text Box 1121"/>
          <p:cNvSpPr txBox="1">
            <a:spLocks noChangeArrowheads="1"/>
          </p:cNvSpPr>
          <p:nvPr/>
        </p:nvSpPr>
        <p:spPr bwMode="auto">
          <a:xfrm>
            <a:off x="5943600" y="1547098"/>
            <a:ext cx="3200400" cy="2339102"/>
          </a:xfrm>
          <a:prstGeom prst="rect">
            <a:avLst/>
          </a:prstGeom>
          <a:noFill/>
          <a:ln w="9525">
            <a:noFill/>
            <a:miter lim="800000"/>
            <a:headEnd/>
            <a:tailEnd/>
          </a:ln>
        </p:spPr>
        <p:txBody>
          <a:bodyPr>
            <a:spAutoFit/>
          </a:bodyPr>
          <a:lstStyle/>
          <a:p>
            <a:pPr marL="115888" eaLnBrk="0" hangingPunct="0"/>
            <a:r>
              <a:rPr lang="en-US" sz="2000" b="1" dirty="0">
                <a:latin typeface="+mn-lt"/>
                <a:ea typeface="Calibri" pitchFamily="34" charset="0"/>
                <a:cs typeface="Calibri" pitchFamily="34" charset="0"/>
              </a:rPr>
              <a:t>In-Group</a:t>
            </a:r>
            <a:r>
              <a:rPr lang="en-US" sz="2000" dirty="0">
                <a:latin typeface="+mn-lt"/>
                <a:ea typeface="Calibri" pitchFamily="34" charset="0"/>
                <a:cs typeface="Calibri" pitchFamily="34" charset="0"/>
              </a:rPr>
              <a:t> </a:t>
            </a:r>
          </a:p>
          <a:p>
            <a:pPr marL="347663" lvl="1" indent="-231775" eaLnBrk="0" hangingPunct="0">
              <a:lnSpc>
                <a:spcPct val="90000"/>
              </a:lnSpc>
              <a:buFontTx/>
              <a:buChar char="–"/>
            </a:pPr>
            <a:r>
              <a:rPr lang="en-US" sz="2000" dirty="0">
                <a:latin typeface="+mn-lt"/>
                <a:ea typeface="Calibri" pitchFamily="34" charset="0"/>
                <a:cs typeface="Calibri" pitchFamily="34" charset="0"/>
              </a:rPr>
              <a:t> more information, influence, confidence, &amp; concern from </a:t>
            </a:r>
            <a:r>
              <a:rPr lang="en-US" sz="2000" dirty="0" smtClean="0">
                <a:latin typeface="+mn-lt"/>
                <a:ea typeface="Calibri" pitchFamily="34" charset="0"/>
                <a:cs typeface="Calibri" pitchFamily="34" charset="0"/>
              </a:rPr>
              <a:t>leader</a:t>
            </a:r>
            <a:endParaRPr lang="en-US" sz="2000" dirty="0">
              <a:latin typeface="+mn-lt"/>
              <a:ea typeface="Calibri" pitchFamily="34" charset="0"/>
              <a:cs typeface="Calibri" pitchFamily="34" charset="0"/>
            </a:endParaRPr>
          </a:p>
          <a:p>
            <a:pPr marL="347663" lvl="1" indent="-231775" eaLnBrk="0" hangingPunct="0">
              <a:lnSpc>
                <a:spcPct val="90000"/>
              </a:lnSpc>
              <a:buFontTx/>
              <a:buChar char="–"/>
            </a:pPr>
            <a:r>
              <a:rPr lang="en-US" sz="2000" dirty="0">
                <a:latin typeface="+mn-lt"/>
                <a:ea typeface="Calibri" pitchFamily="34" charset="0"/>
                <a:cs typeface="Calibri" pitchFamily="34" charset="0"/>
              </a:rPr>
              <a:t> more dependable, highly involved, &amp; communicative than out-group</a:t>
            </a:r>
          </a:p>
        </p:txBody>
      </p:sp>
      <p:sp>
        <p:nvSpPr>
          <p:cNvPr id="11290" name="Text Box 1122"/>
          <p:cNvSpPr txBox="1">
            <a:spLocks noChangeArrowheads="1"/>
          </p:cNvSpPr>
          <p:nvPr/>
        </p:nvSpPr>
        <p:spPr bwMode="auto">
          <a:xfrm>
            <a:off x="5867400" y="4038600"/>
            <a:ext cx="3352800" cy="1754326"/>
          </a:xfrm>
          <a:prstGeom prst="rect">
            <a:avLst/>
          </a:prstGeom>
          <a:noFill/>
          <a:ln w="9525">
            <a:noFill/>
            <a:miter lim="800000"/>
            <a:headEnd/>
            <a:tailEnd/>
          </a:ln>
          <a:effectLst/>
        </p:spPr>
        <p:txBody>
          <a:bodyPr>
            <a:spAutoFit/>
          </a:bodyPr>
          <a:lstStyle/>
          <a:p>
            <a:pPr marL="115888" lvl="2" eaLnBrk="0" hangingPunct="0">
              <a:lnSpc>
                <a:spcPct val="90000"/>
              </a:lnSpc>
              <a:defRPr/>
            </a:pPr>
            <a:r>
              <a:rPr lang="en-US" sz="2000" b="1" dirty="0">
                <a:latin typeface="+mn-lt"/>
                <a:cs typeface="Calibri" pitchFamily="34" charset="0"/>
              </a:rPr>
              <a:t>Out-Group</a:t>
            </a:r>
            <a:r>
              <a:rPr lang="en-US" sz="2000" dirty="0">
                <a:latin typeface="+mn-lt"/>
                <a:cs typeface="Calibri" pitchFamily="34" charset="0"/>
              </a:rPr>
              <a:t> </a:t>
            </a:r>
          </a:p>
          <a:p>
            <a:pPr marL="566738" lvl="2" indent="-277813" eaLnBrk="0" hangingPunct="0">
              <a:lnSpc>
                <a:spcPct val="90000"/>
              </a:lnSpc>
              <a:buFontTx/>
              <a:buChar char="–"/>
              <a:defRPr/>
            </a:pPr>
            <a:r>
              <a:rPr lang="en-US" sz="2000" dirty="0">
                <a:latin typeface="+mn-lt"/>
                <a:cs typeface="Calibri" pitchFamily="34" charset="0"/>
              </a:rPr>
              <a:t> less compatible with </a:t>
            </a:r>
            <a:r>
              <a:rPr lang="en-US" sz="2000" dirty="0" smtClean="0">
                <a:latin typeface="+mn-lt"/>
                <a:cs typeface="Calibri" pitchFamily="34" charset="0"/>
              </a:rPr>
              <a:t>leader</a:t>
            </a:r>
            <a:endParaRPr lang="en-US" sz="2000" dirty="0">
              <a:latin typeface="+mn-lt"/>
              <a:cs typeface="Calibri" pitchFamily="34" charset="0"/>
            </a:endParaRPr>
          </a:p>
          <a:p>
            <a:pPr marL="566738" lvl="2" indent="-277813" eaLnBrk="0" hangingPunct="0">
              <a:lnSpc>
                <a:spcPct val="90000"/>
              </a:lnSpc>
              <a:buFontTx/>
              <a:buChar char="–"/>
              <a:defRPr/>
            </a:pPr>
            <a:r>
              <a:rPr lang="en-US" sz="2000" dirty="0">
                <a:latin typeface="+mn-lt"/>
                <a:cs typeface="Calibri" pitchFamily="34" charset="0"/>
              </a:rPr>
              <a:t> usually just come to work, do </a:t>
            </a:r>
            <a:r>
              <a:rPr lang="en-US" sz="2000" dirty="0" smtClean="0">
                <a:latin typeface="+mn-lt"/>
                <a:cs typeface="Calibri" pitchFamily="34" charset="0"/>
              </a:rPr>
              <a:t>the </a:t>
            </a:r>
            <a:r>
              <a:rPr lang="en-US" sz="2000" dirty="0">
                <a:latin typeface="+mn-lt"/>
                <a:cs typeface="Calibri" pitchFamily="34" charset="0"/>
              </a:rPr>
              <a:t>job, &amp; go home </a:t>
            </a:r>
          </a:p>
        </p:txBody>
      </p:sp>
      <p:sp>
        <p:nvSpPr>
          <p:cNvPr id="21521" name="Rectangle 1123"/>
          <p:cNvSpPr>
            <a:spLocks noGrp="1" noChangeArrowheads="1"/>
          </p:cNvSpPr>
          <p:nvPr>
            <p:ph type="title"/>
          </p:nvPr>
        </p:nvSpPr>
        <p:spPr>
          <a:xfrm>
            <a:off x="609600" y="914400"/>
            <a:ext cx="7696200" cy="381000"/>
          </a:xfrm>
        </p:spPr>
        <p:txBody>
          <a:bodyPr/>
          <a:lstStyle/>
          <a:p>
            <a:pPr algn="ctr" eaLnBrk="1" hangingPunct="1"/>
            <a:r>
              <a:rPr lang="en-US" sz="3200" b="1" dirty="0" smtClean="0">
                <a:latin typeface="+mj-lt"/>
              </a:rPr>
              <a:t>In-Group &amp; Out-Group Followers</a:t>
            </a:r>
          </a:p>
        </p:txBody>
      </p:sp>
      <p:sp>
        <p:nvSpPr>
          <p:cNvPr id="21526" name="Rectangle 1030"/>
          <p:cNvSpPr>
            <a:spLocks noChangeArrowheads="1"/>
          </p:cNvSpPr>
          <p:nvPr/>
        </p:nvSpPr>
        <p:spPr bwMode="auto">
          <a:xfrm>
            <a:off x="-5867400" y="990600"/>
            <a:ext cx="457200" cy="458788"/>
          </a:xfrm>
          <a:prstGeom prst="rect">
            <a:avLst/>
          </a:prstGeom>
          <a:noFill/>
          <a:ln w="12700">
            <a:noFill/>
            <a:miter lim="800000"/>
            <a:headEnd/>
            <a:tailEnd/>
          </a:ln>
        </p:spPr>
        <p:txBody>
          <a:bodyPr lIns="90488" tIns="44450" rIns="90488" bIns="44450"/>
          <a:lstStyle/>
          <a:p>
            <a:pPr eaLnBrk="0" hangingPunct="0"/>
            <a:r>
              <a:rPr lang="en-US" altLang="zh-TW" b="1">
                <a:solidFill>
                  <a:srgbClr val="005C00"/>
                </a:solidFill>
                <a:latin typeface="Arial" charset="0"/>
                <a:ea typeface="新細明體" pitchFamily="18" charset="-120"/>
              </a:rPr>
              <a:t>S</a:t>
            </a:r>
          </a:p>
        </p:txBody>
      </p:sp>
      <p:grpSp>
        <p:nvGrpSpPr>
          <p:cNvPr id="49" name="Group 48"/>
          <p:cNvGrpSpPr/>
          <p:nvPr/>
        </p:nvGrpSpPr>
        <p:grpSpPr>
          <a:xfrm>
            <a:off x="533400" y="1676400"/>
            <a:ext cx="4724400" cy="4116388"/>
            <a:chOff x="533400" y="1676400"/>
            <a:chExt cx="4724400" cy="4116388"/>
          </a:xfrm>
          <a:solidFill>
            <a:srgbClr val="0070C0">
              <a:alpha val="54000"/>
            </a:srgbClr>
          </a:solidFill>
        </p:grpSpPr>
        <p:sp>
          <p:nvSpPr>
            <p:cNvPr id="11268" name="Oval 1032"/>
            <p:cNvSpPr>
              <a:spLocks noChangeArrowheads="1"/>
            </p:cNvSpPr>
            <p:nvPr/>
          </p:nvSpPr>
          <p:spPr bwMode="auto">
            <a:xfrm>
              <a:off x="2362200" y="2057400"/>
              <a:ext cx="2895600" cy="2730500"/>
            </a:xfrm>
            <a:prstGeom prst="ellipse">
              <a:avLst/>
            </a:prstGeom>
            <a:grpFill/>
            <a:ln>
              <a:solidFill>
                <a:srgbClr val="0070C0"/>
              </a:solidFill>
              <a:headEnd/>
              <a:tailEnd/>
            </a:ln>
            <a:effectLst>
              <a:outerShdw blurRad="50800" dist="38100" dir="5400000" sx="101000" sy="101000" algn="t" rotWithShape="0">
                <a:prstClr val="black">
                  <a:alpha val="61000"/>
                </a:prstClr>
              </a:outerShdw>
            </a:effectLst>
            <a:scene3d>
              <a:camera prst="orthographicFront">
                <a:rot lat="0" lon="0" rev="0"/>
              </a:camera>
              <a:lightRig rig="balanced" dir="t">
                <a:rot lat="0" lon="0" rev="8700000"/>
              </a:lightRig>
            </a:scene3d>
            <a:sp3d>
              <a:bevelT w="190500" h="38100"/>
            </a:sp3d>
          </p:spPr>
          <p:style>
            <a:lnRef idx="1">
              <a:schemeClr val="accent4"/>
            </a:lnRef>
            <a:fillRef idx="2">
              <a:schemeClr val="accent4"/>
            </a:fillRef>
            <a:effectRef idx="1">
              <a:schemeClr val="accent4"/>
            </a:effectRef>
            <a:fontRef idx="minor">
              <a:schemeClr val="dk1"/>
            </a:fontRef>
          </p:style>
          <p:txBody>
            <a:bodyPr wrap="none" anchor="ctr"/>
            <a:lstStyle/>
            <a:p>
              <a:pPr>
                <a:defRPr/>
              </a:pPr>
              <a:endParaRPr lang="en-US"/>
            </a:p>
          </p:txBody>
        </p:sp>
        <p:sp>
          <p:nvSpPr>
            <p:cNvPr id="11270" name="Line 1034"/>
            <p:cNvSpPr>
              <a:spLocks noChangeShapeType="1"/>
            </p:cNvSpPr>
            <p:nvPr/>
          </p:nvSpPr>
          <p:spPr bwMode="auto">
            <a:xfrm>
              <a:off x="3352800" y="3352800"/>
              <a:ext cx="1143000" cy="685800"/>
            </a:xfrm>
            <a:prstGeom prst="line">
              <a:avLst/>
            </a:prstGeom>
            <a:grpFill/>
            <a:ln>
              <a:solidFill>
                <a:srgbClr val="0070C0"/>
              </a:solidFill>
              <a:headEnd type="triangle" w="med" len="med"/>
              <a:tailEnd type="triangle" w="med" len="med"/>
            </a:ln>
          </p:spPr>
          <p:style>
            <a:lnRef idx="1">
              <a:schemeClr val="dk1"/>
            </a:lnRef>
            <a:fillRef idx="0">
              <a:schemeClr val="dk1"/>
            </a:fillRef>
            <a:effectRef idx="0">
              <a:schemeClr val="dk1"/>
            </a:effectRef>
            <a:fontRef idx="minor">
              <a:schemeClr val="tx1"/>
            </a:fontRef>
          </p:style>
          <p:txBody>
            <a:bodyPr wrap="none" anchor="ctr"/>
            <a:lstStyle/>
            <a:p>
              <a:pPr>
                <a:defRPr/>
              </a:pPr>
              <a:endParaRPr lang="en-US"/>
            </a:p>
          </p:txBody>
        </p:sp>
        <p:sp>
          <p:nvSpPr>
            <p:cNvPr id="11271" name="Line 1035"/>
            <p:cNvSpPr>
              <a:spLocks noChangeShapeType="1"/>
            </p:cNvSpPr>
            <p:nvPr/>
          </p:nvSpPr>
          <p:spPr bwMode="auto">
            <a:xfrm>
              <a:off x="3276600" y="3429000"/>
              <a:ext cx="838200" cy="838200"/>
            </a:xfrm>
            <a:prstGeom prst="line">
              <a:avLst/>
            </a:prstGeom>
            <a:grpFill/>
            <a:ln>
              <a:solidFill>
                <a:srgbClr val="0070C0"/>
              </a:solidFill>
              <a:headEnd type="triangle" w="med" len="med"/>
              <a:tailEnd type="triangle" w="med" len="med"/>
            </a:ln>
          </p:spPr>
          <p:style>
            <a:lnRef idx="1">
              <a:schemeClr val="dk1"/>
            </a:lnRef>
            <a:fillRef idx="0">
              <a:schemeClr val="dk1"/>
            </a:fillRef>
            <a:effectRef idx="0">
              <a:schemeClr val="dk1"/>
            </a:effectRef>
            <a:fontRef idx="minor">
              <a:schemeClr val="tx1"/>
            </a:fontRef>
          </p:style>
          <p:txBody>
            <a:bodyPr wrap="none" anchor="ctr"/>
            <a:lstStyle/>
            <a:p>
              <a:pPr>
                <a:defRPr/>
              </a:pPr>
              <a:endParaRPr lang="en-US"/>
            </a:p>
          </p:txBody>
        </p:sp>
        <p:sp>
          <p:nvSpPr>
            <p:cNvPr id="11272" name="Line 1036"/>
            <p:cNvSpPr>
              <a:spLocks noChangeShapeType="1"/>
            </p:cNvSpPr>
            <p:nvPr/>
          </p:nvSpPr>
          <p:spPr bwMode="auto">
            <a:xfrm>
              <a:off x="3124200" y="3505200"/>
              <a:ext cx="381000" cy="838200"/>
            </a:xfrm>
            <a:prstGeom prst="line">
              <a:avLst/>
            </a:prstGeom>
            <a:grpFill/>
            <a:ln>
              <a:solidFill>
                <a:srgbClr val="0070C0"/>
              </a:solidFill>
              <a:headEnd type="triangle" w="med" len="med"/>
              <a:tailEnd type="triangle" w="med" len="med"/>
            </a:ln>
          </p:spPr>
          <p:style>
            <a:lnRef idx="1">
              <a:schemeClr val="dk1"/>
            </a:lnRef>
            <a:fillRef idx="0">
              <a:schemeClr val="dk1"/>
            </a:fillRef>
            <a:effectRef idx="0">
              <a:schemeClr val="dk1"/>
            </a:effectRef>
            <a:fontRef idx="minor">
              <a:schemeClr val="tx1"/>
            </a:fontRef>
          </p:style>
          <p:txBody>
            <a:bodyPr wrap="none" anchor="ctr"/>
            <a:lstStyle/>
            <a:p>
              <a:pPr>
                <a:defRPr/>
              </a:pPr>
              <a:endParaRPr lang="en-US"/>
            </a:p>
          </p:txBody>
        </p:sp>
        <p:sp>
          <p:nvSpPr>
            <p:cNvPr id="11273" name="Line 1037"/>
            <p:cNvSpPr>
              <a:spLocks noChangeShapeType="1"/>
            </p:cNvSpPr>
            <p:nvPr/>
          </p:nvSpPr>
          <p:spPr bwMode="auto">
            <a:xfrm>
              <a:off x="2971800" y="3505200"/>
              <a:ext cx="0" cy="533400"/>
            </a:xfrm>
            <a:prstGeom prst="line">
              <a:avLst/>
            </a:prstGeom>
            <a:grpFill/>
            <a:ln>
              <a:solidFill>
                <a:srgbClr val="0070C0"/>
              </a:solidFill>
              <a:headEnd type="triangle" w="med" len="med"/>
              <a:tailEnd type="triangle" w="med" len="med"/>
            </a:ln>
          </p:spPr>
          <p:style>
            <a:lnRef idx="1">
              <a:schemeClr val="dk1"/>
            </a:lnRef>
            <a:fillRef idx="0">
              <a:schemeClr val="dk1"/>
            </a:fillRef>
            <a:effectRef idx="0">
              <a:schemeClr val="dk1"/>
            </a:effectRef>
            <a:fontRef idx="minor">
              <a:schemeClr val="tx1"/>
            </a:fontRef>
          </p:style>
          <p:txBody>
            <a:bodyPr wrap="none" anchor="ctr"/>
            <a:lstStyle/>
            <a:p>
              <a:pPr>
                <a:defRPr/>
              </a:pPr>
              <a:endParaRPr lang="en-US"/>
            </a:p>
          </p:txBody>
        </p:sp>
        <p:sp>
          <p:nvSpPr>
            <p:cNvPr id="11274" name="Rectangle 1053"/>
            <p:cNvSpPr>
              <a:spLocks noChangeArrowheads="1"/>
            </p:cNvSpPr>
            <p:nvPr/>
          </p:nvSpPr>
          <p:spPr bwMode="auto">
            <a:xfrm>
              <a:off x="698500" y="2819400"/>
              <a:ext cx="1587500" cy="458788"/>
            </a:xfrm>
            <a:prstGeom prst="rect">
              <a:avLst/>
            </a:prstGeom>
            <a:grpFill/>
            <a:ln>
              <a:solidFill>
                <a:srgbClr val="0070C0"/>
              </a:solidFill>
              <a:headEnd/>
              <a:tailEnd/>
            </a:ln>
            <a:effectLst/>
          </p:spPr>
          <p:style>
            <a:lnRef idx="1">
              <a:schemeClr val="accent4"/>
            </a:lnRef>
            <a:fillRef idx="2">
              <a:schemeClr val="accent4"/>
            </a:fillRef>
            <a:effectRef idx="1">
              <a:schemeClr val="accent4"/>
            </a:effectRef>
            <a:fontRef idx="minor">
              <a:schemeClr val="dk1"/>
            </a:fontRef>
          </p:style>
          <p:txBody>
            <a:bodyPr wrap="none" lIns="90488" tIns="44450" rIns="90488" bIns="44450">
              <a:spAutoFit/>
            </a:bodyPr>
            <a:lstStyle/>
            <a:p>
              <a:pPr eaLnBrk="0" hangingPunct="0">
                <a:defRPr/>
              </a:pPr>
              <a:r>
                <a:rPr lang="en-US" altLang="zh-TW" b="1" i="1" dirty="0">
                  <a:solidFill>
                    <a:schemeClr val="tx1"/>
                  </a:solidFill>
                  <a:latin typeface="Times New Roman" pitchFamily="18" charset="0"/>
                  <a:ea typeface="新細明體" pitchFamily="18" charset="-120"/>
                  <a:cs typeface="Times New Roman" pitchFamily="18" charset="0"/>
                </a:rPr>
                <a:t>Out-Group</a:t>
              </a:r>
            </a:p>
          </p:txBody>
        </p:sp>
        <p:sp>
          <p:nvSpPr>
            <p:cNvPr id="11287" name="Line 1116"/>
            <p:cNvSpPr>
              <a:spLocks noChangeShapeType="1"/>
            </p:cNvSpPr>
            <p:nvPr/>
          </p:nvSpPr>
          <p:spPr bwMode="auto">
            <a:xfrm>
              <a:off x="3429000" y="3200400"/>
              <a:ext cx="1371600" cy="381000"/>
            </a:xfrm>
            <a:prstGeom prst="line">
              <a:avLst/>
            </a:prstGeom>
            <a:grpFill/>
            <a:ln>
              <a:solidFill>
                <a:srgbClr val="0070C0"/>
              </a:solidFill>
              <a:headEnd type="triangle" w="med" len="med"/>
              <a:tailEnd type="triangle" w="med" len="med"/>
            </a:ln>
          </p:spPr>
          <p:style>
            <a:lnRef idx="1">
              <a:schemeClr val="dk1"/>
            </a:lnRef>
            <a:fillRef idx="0">
              <a:schemeClr val="dk1"/>
            </a:fillRef>
            <a:effectRef idx="0">
              <a:schemeClr val="dk1"/>
            </a:effectRef>
            <a:fontRef idx="minor">
              <a:schemeClr val="tx1"/>
            </a:fontRef>
          </p:style>
          <p:txBody>
            <a:bodyPr wrap="none" anchor="ctr"/>
            <a:lstStyle/>
            <a:p>
              <a:pPr>
                <a:defRPr/>
              </a:pPr>
              <a:endParaRPr lang="en-US"/>
            </a:p>
          </p:txBody>
        </p:sp>
        <p:sp>
          <p:nvSpPr>
            <p:cNvPr id="21524" name="TextBox 59"/>
            <p:cNvSpPr txBox="1">
              <a:spLocks noChangeArrowheads="1"/>
            </p:cNvSpPr>
            <p:nvPr/>
          </p:nvSpPr>
          <p:spPr bwMode="auto">
            <a:xfrm>
              <a:off x="2362200" y="3048000"/>
              <a:ext cx="1143000" cy="461963"/>
            </a:xfrm>
            <a:prstGeom prst="rect">
              <a:avLst/>
            </a:prstGeom>
            <a:grpFill/>
            <a:ln w="9525">
              <a:solidFill>
                <a:srgbClr val="0070C0"/>
              </a:solidFill>
              <a:miter lim="800000"/>
              <a:headEnd/>
              <a:tailEnd/>
            </a:ln>
          </p:spPr>
          <p:txBody>
            <a:bodyPr>
              <a:spAutoFit/>
            </a:bodyPr>
            <a:lstStyle/>
            <a:p>
              <a:r>
                <a:rPr lang="en-US" b="1" i="1" dirty="0"/>
                <a:t>Leader</a:t>
              </a:r>
            </a:p>
          </p:txBody>
        </p:sp>
        <p:sp>
          <p:nvSpPr>
            <p:cNvPr id="21525" name="TextBox 60"/>
            <p:cNvSpPr txBox="1">
              <a:spLocks noChangeArrowheads="1"/>
            </p:cNvSpPr>
            <p:nvPr/>
          </p:nvSpPr>
          <p:spPr bwMode="auto">
            <a:xfrm>
              <a:off x="3048000" y="2362200"/>
              <a:ext cx="1446213" cy="461963"/>
            </a:xfrm>
            <a:prstGeom prst="rect">
              <a:avLst/>
            </a:prstGeom>
            <a:grpFill/>
            <a:ln w="9525">
              <a:solidFill>
                <a:srgbClr val="0070C0"/>
              </a:solidFill>
              <a:miter lim="800000"/>
              <a:headEnd/>
              <a:tailEnd/>
            </a:ln>
          </p:spPr>
          <p:txBody>
            <a:bodyPr wrap="none">
              <a:spAutoFit/>
            </a:bodyPr>
            <a:lstStyle/>
            <a:p>
              <a:r>
                <a:rPr lang="en-US" b="1" i="1" dirty="0"/>
                <a:t>In-Group</a:t>
              </a:r>
            </a:p>
          </p:txBody>
        </p:sp>
        <p:sp>
          <p:nvSpPr>
            <p:cNvPr id="66" name="Flowchart: Preparation 65"/>
            <p:cNvSpPr/>
            <p:nvPr/>
          </p:nvSpPr>
          <p:spPr>
            <a:xfrm>
              <a:off x="4038600" y="42672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67" name="Flowchart: Preparation 66"/>
            <p:cNvSpPr/>
            <p:nvPr/>
          </p:nvSpPr>
          <p:spPr>
            <a:xfrm>
              <a:off x="4495800" y="39624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68" name="Flowchart: Preparation 67"/>
            <p:cNvSpPr/>
            <p:nvPr/>
          </p:nvSpPr>
          <p:spPr>
            <a:xfrm>
              <a:off x="4800600" y="34290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69" name="Flowchart: Preparation 68"/>
            <p:cNvSpPr/>
            <p:nvPr/>
          </p:nvSpPr>
          <p:spPr>
            <a:xfrm>
              <a:off x="3352800" y="43434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0" name="Flowchart: Preparation 69"/>
            <p:cNvSpPr/>
            <p:nvPr/>
          </p:nvSpPr>
          <p:spPr>
            <a:xfrm>
              <a:off x="2819400" y="40386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1" name="Flowchart: Preparation 70"/>
            <p:cNvSpPr/>
            <p:nvPr/>
          </p:nvSpPr>
          <p:spPr>
            <a:xfrm>
              <a:off x="1905000" y="19050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2" name="Flowchart: Preparation 71"/>
            <p:cNvSpPr/>
            <p:nvPr/>
          </p:nvSpPr>
          <p:spPr>
            <a:xfrm>
              <a:off x="2590800" y="17526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3" name="Flowchart: Preparation 72"/>
            <p:cNvSpPr/>
            <p:nvPr/>
          </p:nvSpPr>
          <p:spPr>
            <a:xfrm>
              <a:off x="1295400" y="22860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4" name="Flowchart: Preparation 73"/>
            <p:cNvSpPr/>
            <p:nvPr/>
          </p:nvSpPr>
          <p:spPr>
            <a:xfrm>
              <a:off x="533400" y="34290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5" name="Flowchart: Preparation 74"/>
            <p:cNvSpPr/>
            <p:nvPr/>
          </p:nvSpPr>
          <p:spPr>
            <a:xfrm>
              <a:off x="685800" y="41910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6" name="Flowchart: Preparation 75"/>
            <p:cNvSpPr/>
            <p:nvPr/>
          </p:nvSpPr>
          <p:spPr>
            <a:xfrm>
              <a:off x="1219200" y="48006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7" name="Flowchart: Preparation 76"/>
            <p:cNvSpPr/>
            <p:nvPr/>
          </p:nvSpPr>
          <p:spPr>
            <a:xfrm>
              <a:off x="2057400" y="52578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8" name="Flowchart: Preparation 77"/>
            <p:cNvSpPr/>
            <p:nvPr/>
          </p:nvSpPr>
          <p:spPr>
            <a:xfrm>
              <a:off x="3048000" y="54102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79" name="Flowchart: Preparation 78"/>
            <p:cNvSpPr/>
            <p:nvPr/>
          </p:nvSpPr>
          <p:spPr>
            <a:xfrm>
              <a:off x="3962400" y="5257800"/>
              <a:ext cx="381000" cy="304800"/>
            </a:xfrm>
            <a:prstGeom prst="flowChartPreparation">
              <a:avLst/>
            </a:prstGeom>
            <a:grpFill/>
            <a:ln>
              <a:solidFill>
                <a:srgbClr val="0070C0"/>
              </a:solidFill>
            </a:ln>
            <a:effectLst>
              <a:outerShdw blurRad="50800" dist="38100" dir="5400000" algn="t"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21541" name="Rectangle 1030"/>
            <p:cNvSpPr>
              <a:spLocks noChangeArrowheads="1"/>
            </p:cNvSpPr>
            <p:nvPr/>
          </p:nvSpPr>
          <p:spPr bwMode="auto">
            <a:xfrm>
              <a:off x="4800600" y="33528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42" name="Rectangle 1030"/>
            <p:cNvSpPr>
              <a:spLocks noChangeArrowheads="1"/>
            </p:cNvSpPr>
            <p:nvPr/>
          </p:nvSpPr>
          <p:spPr bwMode="auto">
            <a:xfrm>
              <a:off x="4495800" y="38862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43" name="Rectangle 1030"/>
            <p:cNvSpPr>
              <a:spLocks noChangeArrowheads="1"/>
            </p:cNvSpPr>
            <p:nvPr/>
          </p:nvSpPr>
          <p:spPr bwMode="auto">
            <a:xfrm>
              <a:off x="4038600" y="41910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44" name="Rectangle 1030"/>
            <p:cNvSpPr>
              <a:spLocks noChangeArrowheads="1"/>
            </p:cNvSpPr>
            <p:nvPr/>
          </p:nvSpPr>
          <p:spPr bwMode="auto">
            <a:xfrm>
              <a:off x="3352800" y="42672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45" name="Rectangle 1030"/>
            <p:cNvSpPr>
              <a:spLocks noChangeArrowheads="1"/>
            </p:cNvSpPr>
            <p:nvPr/>
          </p:nvSpPr>
          <p:spPr bwMode="auto">
            <a:xfrm>
              <a:off x="2819400" y="39624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46" name="Rectangle 1030"/>
            <p:cNvSpPr>
              <a:spLocks noChangeArrowheads="1"/>
            </p:cNvSpPr>
            <p:nvPr/>
          </p:nvSpPr>
          <p:spPr bwMode="auto">
            <a:xfrm>
              <a:off x="2590800" y="16764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47" name="Rectangle 1030"/>
            <p:cNvSpPr>
              <a:spLocks noChangeArrowheads="1"/>
            </p:cNvSpPr>
            <p:nvPr/>
          </p:nvSpPr>
          <p:spPr bwMode="auto">
            <a:xfrm>
              <a:off x="1905000" y="18288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48" name="Rectangle 1030"/>
            <p:cNvSpPr>
              <a:spLocks noChangeArrowheads="1"/>
            </p:cNvSpPr>
            <p:nvPr/>
          </p:nvSpPr>
          <p:spPr bwMode="auto">
            <a:xfrm>
              <a:off x="3962400" y="51816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49" name="Rectangle 1030"/>
            <p:cNvSpPr>
              <a:spLocks noChangeArrowheads="1"/>
            </p:cNvSpPr>
            <p:nvPr/>
          </p:nvSpPr>
          <p:spPr bwMode="auto">
            <a:xfrm>
              <a:off x="3048000" y="53340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50" name="Rectangle 1030"/>
            <p:cNvSpPr>
              <a:spLocks noChangeArrowheads="1"/>
            </p:cNvSpPr>
            <p:nvPr/>
          </p:nvSpPr>
          <p:spPr bwMode="auto">
            <a:xfrm>
              <a:off x="2057400" y="51816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51" name="Rectangle 1030"/>
            <p:cNvSpPr>
              <a:spLocks noChangeArrowheads="1"/>
            </p:cNvSpPr>
            <p:nvPr/>
          </p:nvSpPr>
          <p:spPr bwMode="auto">
            <a:xfrm>
              <a:off x="1219200" y="47244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52" name="Rectangle 1030"/>
            <p:cNvSpPr>
              <a:spLocks noChangeArrowheads="1"/>
            </p:cNvSpPr>
            <p:nvPr/>
          </p:nvSpPr>
          <p:spPr bwMode="auto">
            <a:xfrm>
              <a:off x="685800" y="41148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53" name="Rectangle 1030"/>
            <p:cNvSpPr>
              <a:spLocks noChangeArrowheads="1"/>
            </p:cNvSpPr>
            <p:nvPr/>
          </p:nvSpPr>
          <p:spPr bwMode="auto">
            <a:xfrm>
              <a:off x="533400" y="33528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21554" name="Rectangle 1030"/>
            <p:cNvSpPr>
              <a:spLocks noChangeArrowheads="1"/>
            </p:cNvSpPr>
            <p:nvPr/>
          </p:nvSpPr>
          <p:spPr bwMode="auto">
            <a:xfrm>
              <a:off x="1219200" y="2209800"/>
              <a:ext cx="457200" cy="458788"/>
            </a:xfrm>
            <a:prstGeom prst="rect">
              <a:avLst/>
            </a:prstGeom>
            <a:grpFill/>
            <a:ln w="12700">
              <a:solidFill>
                <a:srgbClr val="0070C0"/>
              </a:solid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grpSp>
      <p:sp>
        <p:nvSpPr>
          <p:cNvPr id="94" name="Flowchart: Preparation 93"/>
          <p:cNvSpPr/>
          <p:nvPr/>
        </p:nvSpPr>
        <p:spPr>
          <a:xfrm>
            <a:off x="382890" y="5941700"/>
            <a:ext cx="381000" cy="304800"/>
          </a:xfrm>
          <a:prstGeom prst="flowChartPreparation">
            <a:avLst/>
          </a:prstGeom>
          <a:solidFill>
            <a:srgbClr val="0070C0">
              <a:alpha val="54000"/>
            </a:srgbClr>
          </a:solidFill>
          <a:ln>
            <a:solidFill>
              <a:srgbClr val="0070C0"/>
            </a:solidFill>
          </a:ln>
          <a:effectLst>
            <a:outerShdw blurRad="50800" dist="38100" dir="5400000" algn="t" rotWithShape="0">
              <a:srgbClr val="0070C0">
                <a:alpha val="40000"/>
              </a:srgbClr>
            </a:outerShdw>
          </a:effectLst>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US"/>
          </a:p>
        </p:txBody>
      </p:sp>
      <p:sp>
        <p:nvSpPr>
          <p:cNvPr id="21556" name="Rectangle 1030"/>
          <p:cNvSpPr>
            <a:spLocks noChangeArrowheads="1"/>
          </p:cNvSpPr>
          <p:nvPr/>
        </p:nvSpPr>
        <p:spPr bwMode="auto">
          <a:xfrm>
            <a:off x="382890" y="5865500"/>
            <a:ext cx="457200" cy="458788"/>
          </a:xfrm>
          <a:prstGeom prst="rect">
            <a:avLst/>
          </a:prstGeom>
          <a:noFill/>
          <a:ln w="12700">
            <a:noFill/>
            <a:miter lim="800000"/>
            <a:headEnd/>
            <a:tailEnd/>
          </a:ln>
        </p:spPr>
        <p:txBody>
          <a:bodyPr lIns="90488" tIns="44450" rIns="90488" bIns="44450"/>
          <a:lstStyle/>
          <a:p>
            <a:pPr eaLnBrk="0" hangingPunct="0"/>
            <a:r>
              <a:rPr lang="en-US" altLang="zh-TW" b="1" dirty="0" smtClean="0">
                <a:latin typeface="Arial" charset="0"/>
                <a:ea typeface="新細明體" pitchFamily="18" charset="-120"/>
              </a:rPr>
              <a:t>F</a:t>
            </a:r>
            <a:endParaRPr lang="en-US" altLang="zh-TW" b="1" dirty="0">
              <a:latin typeface="Arial" charset="0"/>
              <a:ea typeface="新細明體" pitchFamily="18" charset="-120"/>
            </a:endParaRPr>
          </a:p>
        </p:txBody>
      </p:sp>
      <p:sp>
        <p:nvSpPr>
          <p:cNvPr id="50"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381000" y="914400"/>
            <a:ext cx="8686800" cy="609600"/>
          </a:xfrm>
        </p:spPr>
        <p:txBody>
          <a:bodyPr/>
          <a:lstStyle/>
          <a:p>
            <a:pPr algn="ctr" eaLnBrk="1" hangingPunct="1">
              <a:defRPr/>
            </a:pPr>
            <a:r>
              <a:rPr lang="en-US" sz="3200" b="1" dirty="0" smtClean="0">
                <a:latin typeface="+mj-lt"/>
              </a:rPr>
              <a:t>Later Studies (</a:t>
            </a:r>
            <a:r>
              <a:rPr lang="en-US" sz="3200" b="1" dirty="0" err="1" smtClean="0">
                <a:latin typeface="+mj-lt"/>
              </a:rPr>
              <a:t>Graen</a:t>
            </a:r>
            <a:r>
              <a:rPr lang="en-US" sz="3200" b="1" dirty="0" smtClean="0">
                <a:latin typeface="+mj-lt"/>
              </a:rPr>
              <a:t> &amp; </a:t>
            </a:r>
            <a:r>
              <a:rPr lang="en-US" sz="3200" b="1" dirty="0" err="1" smtClean="0">
                <a:latin typeface="+mj-lt"/>
              </a:rPr>
              <a:t>Uhl</a:t>
            </a:r>
            <a:r>
              <a:rPr lang="en-US" sz="3200" b="1" dirty="0" smtClean="0">
                <a:latin typeface="+mj-lt"/>
              </a:rPr>
              <a:t>-Bien, 1995)</a:t>
            </a:r>
            <a:r>
              <a:rPr lang="en-US" sz="3200" b="1" dirty="0" smtClean="0">
                <a:effectLst>
                  <a:outerShdw blurRad="38100" dist="38100" dir="2700000" algn="tl">
                    <a:srgbClr val="000000"/>
                  </a:outerShdw>
                </a:effectLst>
                <a:latin typeface="+mj-lt"/>
              </a:rPr>
              <a:t> </a:t>
            </a:r>
          </a:p>
        </p:txBody>
      </p:sp>
      <p:sp>
        <p:nvSpPr>
          <p:cNvPr id="1028" name="Rectangle 3"/>
          <p:cNvSpPr>
            <a:spLocks noGrp="1" noChangeArrowheads="1"/>
          </p:cNvSpPr>
          <p:nvPr>
            <p:ph sz="half" idx="1"/>
          </p:nvPr>
        </p:nvSpPr>
        <p:spPr>
          <a:xfrm>
            <a:off x="457200" y="1828800"/>
            <a:ext cx="8458200" cy="4191000"/>
          </a:xfrm>
        </p:spPr>
        <p:txBody>
          <a:bodyPr/>
          <a:lstStyle/>
          <a:p>
            <a:pPr eaLnBrk="1" hangingPunct="1">
              <a:spcBef>
                <a:spcPct val="0"/>
              </a:spcBef>
              <a:spcAft>
                <a:spcPts val="1200"/>
              </a:spcAft>
              <a:buClr>
                <a:srgbClr val="0070C0"/>
              </a:buClr>
            </a:pPr>
            <a:r>
              <a:rPr lang="en-US" sz="2400" dirty="0" smtClean="0">
                <a:latin typeface="+mn-lt"/>
              </a:rPr>
              <a:t>Initial research primarily addressed </a:t>
            </a:r>
            <a:r>
              <a:rPr lang="en-US" sz="2400" i="1" dirty="0" smtClean="0">
                <a:latin typeface="+mn-lt"/>
              </a:rPr>
              <a:t>differences</a:t>
            </a:r>
            <a:r>
              <a:rPr lang="en-US" sz="2400" dirty="0" smtClean="0">
                <a:latin typeface="+mn-lt"/>
              </a:rPr>
              <a:t> between in-groups and out-groups; later research addressed how LMX theory was related to </a:t>
            </a:r>
            <a:r>
              <a:rPr lang="en-US" sz="2400" i="1" dirty="0" smtClean="0">
                <a:latin typeface="+mn-lt"/>
              </a:rPr>
              <a:t>organizational effectiveness</a:t>
            </a:r>
          </a:p>
          <a:p>
            <a:pPr eaLnBrk="1" hangingPunct="1">
              <a:spcBef>
                <a:spcPct val="0"/>
              </a:spcBef>
              <a:spcAft>
                <a:spcPts val="1200"/>
              </a:spcAft>
              <a:buClr>
                <a:srgbClr val="0070C0"/>
              </a:buClr>
            </a:pPr>
            <a:r>
              <a:rPr lang="en-US" sz="2400" dirty="0" smtClean="0">
                <a:latin typeface="+mn-lt"/>
              </a:rPr>
              <a:t>Later research focus on the quality of leader–member exchanges resulting in positive outcomes for</a:t>
            </a:r>
          </a:p>
          <a:p>
            <a:pPr lvl="1" eaLnBrk="1" hangingPunct="1">
              <a:spcBef>
                <a:spcPct val="0"/>
              </a:spcBef>
              <a:spcAft>
                <a:spcPts val="1200"/>
              </a:spcAft>
              <a:buClr>
                <a:srgbClr val="0070C0"/>
              </a:buClr>
            </a:pPr>
            <a:r>
              <a:rPr lang="en-US" sz="2000" dirty="0" smtClean="0">
                <a:solidFill>
                  <a:schemeClr val="tx1"/>
                </a:solidFill>
              </a:rPr>
              <a:t>Leaders</a:t>
            </a:r>
          </a:p>
          <a:p>
            <a:pPr lvl="1" eaLnBrk="1" hangingPunct="1">
              <a:spcBef>
                <a:spcPct val="0"/>
              </a:spcBef>
              <a:spcAft>
                <a:spcPts val="1200"/>
              </a:spcAft>
              <a:buClr>
                <a:srgbClr val="0070C0"/>
              </a:buClr>
            </a:pPr>
            <a:r>
              <a:rPr lang="en-US" sz="2000" dirty="0" smtClean="0">
                <a:solidFill>
                  <a:schemeClr val="tx1"/>
                </a:solidFill>
              </a:rPr>
              <a:t>Followers</a:t>
            </a:r>
          </a:p>
          <a:p>
            <a:pPr lvl="1" eaLnBrk="1" hangingPunct="1">
              <a:spcBef>
                <a:spcPct val="0"/>
              </a:spcBef>
              <a:spcAft>
                <a:spcPts val="1200"/>
              </a:spcAft>
              <a:buClr>
                <a:srgbClr val="0070C0"/>
              </a:buClr>
            </a:pPr>
            <a:r>
              <a:rPr lang="en-US" sz="2000" dirty="0" smtClean="0">
                <a:solidFill>
                  <a:schemeClr val="tx1"/>
                </a:solidFill>
              </a:rPr>
              <a:t>Groups</a:t>
            </a:r>
          </a:p>
          <a:p>
            <a:pPr lvl="1" eaLnBrk="1" hangingPunct="1">
              <a:spcBef>
                <a:spcPct val="0"/>
              </a:spcBef>
              <a:spcAft>
                <a:spcPts val="1200"/>
              </a:spcAft>
              <a:buClr>
                <a:srgbClr val="0070C0"/>
              </a:buClr>
            </a:pPr>
            <a:r>
              <a:rPr lang="en-US" sz="2000" dirty="0" smtClean="0">
                <a:solidFill>
                  <a:schemeClr val="tx1"/>
                </a:solidFill>
              </a:rPr>
              <a:t>Organizations in general</a:t>
            </a: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7043" name="Rectangle 3"/>
          <p:cNvSpPr>
            <a:spLocks noGrp="1" noChangeArrowheads="1"/>
          </p:cNvSpPr>
          <p:nvPr>
            <p:ph sz="half" idx="1"/>
          </p:nvPr>
        </p:nvSpPr>
        <p:spPr>
          <a:xfrm>
            <a:off x="304800" y="1600200"/>
            <a:ext cx="8839200" cy="4495800"/>
          </a:xfrm>
        </p:spPr>
        <p:txBody>
          <a:bodyPr/>
          <a:lstStyle/>
          <a:p>
            <a:pPr eaLnBrk="1" hangingPunct="1">
              <a:lnSpc>
                <a:spcPct val="90000"/>
              </a:lnSpc>
              <a:buClr>
                <a:srgbClr val="0070C0"/>
              </a:buClr>
              <a:defRPr/>
            </a:pPr>
            <a:endParaRPr lang="en-US" sz="600" b="1" i="1" dirty="0" smtClean="0">
              <a:effectLst>
                <a:outerShdw blurRad="38100" dist="38100" dir="2700000" algn="tl">
                  <a:srgbClr val="C0C0C0"/>
                </a:outerShdw>
              </a:effectLst>
              <a:latin typeface="+mn-lt"/>
            </a:endParaRPr>
          </a:p>
          <a:p>
            <a:pPr eaLnBrk="1" hangingPunct="1">
              <a:lnSpc>
                <a:spcPct val="90000"/>
              </a:lnSpc>
              <a:buClr>
                <a:srgbClr val="0070C0"/>
              </a:buClr>
              <a:defRPr/>
            </a:pPr>
            <a:r>
              <a:rPr lang="en-US" dirty="0" smtClean="0">
                <a:latin typeface="+mn-lt"/>
                <a:cs typeface="Calibri" pitchFamily="34" charset="0"/>
              </a:rPr>
              <a:t>Researchers found that </a:t>
            </a:r>
            <a:r>
              <a:rPr lang="en-US" i="1" dirty="0" smtClean="0">
                <a:latin typeface="+mn-lt"/>
                <a:cs typeface="Calibri" pitchFamily="34" charset="0"/>
              </a:rPr>
              <a:t>high-quality</a:t>
            </a:r>
            <a:r>
              <a:rPr lang="en-US" dirty="0" smtClean="0">
                <a:latin typeface="+mn-lt"/>
                <a:cs typeface="Calibri" pitchFamily="34" charset="0"/>
              </a:rPr>
              <a:t> </a:t>
            </a:r>
            <a:r>
              <a:rPr lang="en-US" dirty="0">
                <a:latin typeface="+mn-lt"/>
                <a:cs typeface="Calibri" pitchFamily="34" charset="0"/>
              </a:rPr>
              <a:t>leader–member </a:t>
            </a:r>
            <a:r>
              <a:rPr lang="en-US" dirty="0" smtClean="0">
                <a:latin typeface="+mn-lt"/>
                <a:cs typeface="Calibri" pitchFamily="34" charset="0"/>
              </a:rPr>
              <a:t>exchanges resulted in</a:t>
            </a:r>
          </a:p>
          <a:p>
            <a:pPr lvl="1" eaLnBrk="1" hangingPunct="1">
              <a:lnSpc>
                <a:spcPct val="90000"/>
              </a:lnSpc>
              <a:buClr>
                <a:srgbClr val="0070C0"/>
              </a:buClr>
              <a:defRPr/>
            </a:pPr>
            <a:r>
              <a:rPr lang="en-US" sz="2000" dirty="0" smtClean="0">
                <a:solidFill>
                  <a:schemeClr val="tx1"/>
                </a:solidFill>
                <a:cs typeface="Calibri" pitchFamily="34" charset="0"/>
              </a:rPr>
              <a:t>Less employee turnover</a:t>
            </a:r>
          </a:p>
          <a:p>
            <a:pPr lvl="1" eaLnBrk="1" hangingPunct="1">
              <a:lnSpc>
                <a:spcPct val="90000"/>
              </a:lnSpc>
              <a:buClr>
                <a:srgbClr val="0070C0"/>
              </a:buClr>
              <a:defRPr/>
            </a:pPr>
            <a:r>
              <a:rPr lang="en-US" sz="2000" dirty="0" smtClean="0">
                <a:solidFill>
                  <a:schemeClr val="tx1"/>
                </a:solidFill>
                <a:cs typeface="Calibri" pitchFamily="34" charset="0"/>
              </a:rPr>
              <a:t>More positive performance evaluations</a:t>
            </a:r>
          </a:p>
          <a:p>
            <a:pPr lvl="1" eaLnBrk="1" hangingPunct="1">
              <a:lnSpc>
                <a:spcPct val="90000"/>
              </a:lnSpc>
              <a:buClr>
                <a:srgbClr val="0070C0"/>
              </a:buClr>
              <a:defRPr/>
            </a:pPr>
            <a:r>
              <a:rPr lang="en-US" sz="2000" dirty="0" smtClean="0">
                <a:solidFill>
                  <a:schemeClr val="tx1"/>
                </a:solidFill>
                <a:cs typeface="Calibri" pitchFamily="34" charset="0"/>
              </a:rPr>
              <a:t>Higher frequency of promotions</a:t>
            </a:r>
          </a:p>
          <a:p>
            <a:pPr lvl="1" eaLnBrk="1" hangingPunct="1">
              <a:lnSpc>
                <a:spcPct val="90000"/>
              </a:lnSpc>
              <a:buClr>
                <a:srgbClr val="0070C0"/>
              </a:buClr>
              <a:defRPr/>
            </a:pPr>
            <a:r>
              <a:rPr lang="en-US" sz="2000" dirty="0" smtClean="0">
                <a:solidFill>
                  <a:schemeClr val="tx1"/>
                </a:solidFill>
                <a:cs typeface="Calibri" pitchFamily="34" charset="0"/>
              </a:rPr>
              <a:t>Greater organizational commitment</a:t>
            </a:r>
          </a:p>
          <a:p>
            <a:pPr lvl="1" eaLnBrk="1" hangingPunct="1">
              <a:lnSpc>
                <a:spcPct val="90000"/>
              </a:lnSpc>
              <a:buClr>
                <a:srgbClr val="0070C0"/>
              </a:buClr>
              <a:defRPr/>
            </a:pPr>
            <a:r>
              <a:rPr lang="en-US" sz="2000" dirty="0" smtClean="0">
                <a:solidFill>
                  <a:schemeClr val="tx1"/>
                </a:solidFill>
                <a:cs typeface="Calibri" pitchFamily="34" charset="0"/>
              </a:rPr>
              <a:t>More desirable work assignments</a:t>
            </a:r>
          </a:p>
          <a:p>
            <a:pPr lvl="1" eaLnBrk="1" hangingPunct="1">
              <a:lnSpc>
                <a:spcPct val="90000"/>
              </a:lnSpc>
              <a:buClr>
                <a:srgbClr val="0070C0"/>
              </a:buClr>
              <a:defRPr/>
            </a:pPr>
            <a:r>
              <a:rPr lang="en-US" sz="2000" dirty="0" smtClean="0">
                <a:solidFill>
                  <a:schemeClr val="tx1"/>
                </a:solidFill>
                <a:cs typeface="Calibri" pitchFamily="34" charset="0"/>
              </a:rPr>
              <a:t>Better job attitudes</a:t>
            </a:r>
          </a:p>
          <a:p>
            <a:pPr lvl="1" eaLnBrk="1" hangingPunct="1">
              <a:lnSpc>
                <a:spcPct val="90000"/>
              </a:lnSpc>
              <a:buClr>
                <a:srgbClr val="0070C0"/>
              </a:buClr>
              <a:defRPr/>
            </a:pPr>
            <a:r>
              <a:rPr lang="en-US" sz="2000" dirty="0" smtClean="0">
                <a:solidFill>
                  <a:schemeClr val="tx1"/>
                </a:solidFill>
                <a:cs typeface="Calibri" pitchFamily="34" charset="0"/>
              </a:rPr>
              <a:t>More attention and support from the leader</a:t>
            </a:r>
          </a:p>
          <a:p>
            <a:pPr lvl="1" eaLnBrk="1" hangingPunct="1">
              <a:lnSpc>
                <a:spcPct val="90000"/>
              </a:lnSpc>
              <a:buClr>
                <a:srgbClr val="0070C0"/>
              </a:buClr>
              <a:defRPr/>
            </a:pPr>
            <a:r>
              <a:rPr lang="en-US" sz="2000" dirty="0" smtClean="0">
                <a:solidFill>
                  <a:schemeClr val="tx1"/>
                </a:solidFill>
                <a:cs typeface="Calibri" pitchFamily="34" charset="0"/>
              </a:rPr>
              <a:t>Greater participation</a:t>
            </a:r>
          </a:p>
          <a:p>
            <a:pPr lvl="1" eaLnBrk="1" hangingPunct="1">
              <a:lnSpc>
                <a:spcPct val="90000"/>
              </a:lnSpc>
              <a:buClr>
                <a:srgbClr val="0070C0"/>
              </a:buClr>
              <a:defRPr/>
            </a:pPr>
            <a:r>
              <a:rPr lang="en-US" sz="2000" dirty="0" smtClean="0">
                <a:solidFill>
                  <a:schemeClr val="tx1"/>
                </a:solidFill>
                <a:cs typeface="Calibri" pitchFamily="34" charset="0"/>
              </a:rPr>
              <a:t>Faster career progress</a:t>
            </a: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
        <p:nvSpPr>
          <p:cNvPr id="9" name="Rectangle 2"/>
          <p:cNvSpPr>
            <a:spLocks noGrp="1" noChangeArrowheads="1"/>
          </p:cNvSpPr>
          <p:nvPr>
            <p:ph type="title"/>
          </p:nvPr>
        </p:nvSpPr>
        <p:spPr>
          <a:xfrm>
            <a:off x="381000" y="914400"/>
            <a:ext cx="8686800" cy="609600"/>
          </a:xfrm>
        </p:spPr>
        <p:txBody>
          <a:bodyPr/>
          <a:lstStyle/>
          <a:p>
            <a:pPr algn="ctr" eaLnBrk="1" hangingPunct="1">
              <a:defRPr/>
            </a:pPr>
            <a:r>
              <a:rPr lang="en-US" sz="3200" b="1" dirty="0" smtClean="0">
                <a:latin typeface="+mj-lt"/>
              </a:rPr>
              <a:t>Later Studies (</a:t>
            </a:r>
            <a:r>
              <a:rPr lang="en-US" sz="3200" b="1" dirty="0" err="1" smtClean="0">
                <a:latin typeface="+mj-lt"/>
              </a:rPr>
              <a:t>Graen</a:t>
            </a:r>
            <a:r>
              <a:rPr lang="en-US" sz="3200" b="1" dirty="0" smtClean="0">
                <a:latin typeface="+mj-lt"/>
              </a:rPr>
              <a:t> &amp; </a:t>
            </a:r>
            <a:r>
              <a:rPr lang="en-US" sz="3200" b="1" dirty="0" err="1" smtClean="0">
                <a:latin typeface="+mj-lt"/>
              </a:rPr>
              <a:t>Uhl</a:t>
            </a:r>
            <a:r>
              <a:rPr lang="en-US" sz="3200" b="1" dirty="0" smtClean="0">
                <a:latin typeface="+mj-lt"/>
              </a:rPr>
              <a:t>-Bien, 1995)</a:t>
            </a:r>
            <a:r>
              <a:rPr lang="en-US" sz="3200" b="1" dirty="0" smtClean="0">
                <a:effectLst>
                  <a:outerShdw blurRad="38100" dist="38100" dir="2700000" algn="tl">
                    <a:srgbClr val="000000"/>
                  </a:outerShdw>
                </a:effectLst>
                <a:latin typeface="+mj-lt"/>
              </a:rPr>
              <a:t> </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92162"/>
            <a:ext cx="8229600" cy="884238"/>
          </a:xfrm>
        </p:spPr>
        <p:txBody>
          <a:bodyPr/>
          <a:lstStyle/>
          <a:p>
            <a:pPr algn="ctr"/>
            <a:r>
              <a:rPr lang="en-US" sz="3200" b="1" dirty="0" smtClean="0">
                <a:latin typeface="+mj-lt"/>
              </a:rPr>
              <a:t>Later Studies</a:t>
            </a:r>
            <a:endParaRPr lang="en-US" sz="3200" b="1" dirty="0">
              <a:latin typeface="+mj-lt"/>
            </a:endParaRPr>
          </a:p>
        </p:txBody>
      </p:sp>
      <p:sp>
        <p:nvSpPr>
          <p:cNvPr id="3" name="Content Placeholder 2"/>
          <p:cNvSpPr>
            <a:spLocks noGrp="1"/>
          </p:cNvSpPr>
          <p:nvPr>
            <p:ph sz="half" idx="1"/>
          </p:nvPr>
        </p:nvSpPr>
        <p:spPr>
          <a:xfrm>
            <a:off x="457200" y="1981200"/>
            <a:ext cx="4038600" cy="3276600"/>
          </a:xfrm>
        </p:spPr>
        <p:txBody>
          <a:bodyPr/>
          <a:lstStyle/>
          <a:p>
            <a:pPr>
              <a:buClr>
                <a:srgbClr val="0070C0"/>
              </a:buClr>
            </a:pPr>
            <a:r>
              <a:rPr lang="en-US" sz="2000" dirty="0" smtClean="0">
                <a:latin typeface="+mn-lt"/>
              </a:rPr>
              <a:t>Gerstner and Day (1997)</a:t>
            </a:r>
          </a:p>
          <a:p>
            <a:pPr>
              <a:buClr>
                <a:srgbClr val="0070C0"/>
              </a:buClr>
            </a:pPr>
            <a:r>
              <a:rPr lang="en-US" sz="2000" dirty="0" smtClean="0">
                <a:latin typeface="+mn-lt"/>
              </a:rPr>
              <a:t>LMX consistently related to member job performance, overall satisfaction, supervisor satisfaction, commitment, role conflict and clarity, turnover intentions.</a:t>
            </a:r>
          </a:p>
          <a:p>
            <a:pPr>
              <a:buClr>
                <a:srgbClr val="0070C0"/>
              </a:buClr>
            </a:pPr>
            <a:r>
              <a:rPr lang="en-US" sz="2000" dirty="0" smtClean="0">
                <a:latin typeface="+mn-lt"/>
              </a:rPr>
              <a:t>Support for psychometric properties of LMX Questionnaire</a:t>
            </a:r>
            <a:endParaRPr lang="en-US" sz="2000" dirty="0">
              <a:latin typeface="+mn-lt"/>
            </a:endParaRPr>
          </a:p>
        </p:txBody>
      </p:sp>
      <p:sp>
        <p:nvSpPr>
          <p:cNvPr id="4" name="Content Placeholder 3"/>
          <p:cNvSpPr>
            <a:spLocks noGrp="1"/>
          </p:cNvSpPr>
          <p:nvPr>
            <p:ph sz="half" idx="2"/>
          </p:nvPr>
        </p:nvSpPr>
        <p:spPr>
          <a:xfrm>
            <a:off x="4648200" y="1981200"/>
            <a:ext cx="4038600" cy="3276600"/>
          </a:xfrm>
        </p:spPr>
        <p:txBody>
          <a:bodyPr/>
          <a:lstStyle/>
          <a:p>
            <a:pPr>
              <a:buClr>
                <a:srgbClr val="0070C0"/>
              </a:buClr>
            </a:pPr>
            <a:r>
              <a:rPr lang="en-US" sz="2000" dirty="0">
                <a:latin typeface="+mn-lt"/>
              </a:rPr>
              <a:t>Ilies, </a:t>
            </a:r>
            <a:r>
              <a:rPr lang="en-US" sz="2000" dirty="0" err="1">
                <a:latin typeface="+mn-lt"/>
              </a:rPr>
              <a:t>Nahrang</a:t>
            </a:r>
            <a:r>
              <a:rPr lang="en-US" sz="2000" dirty="0">
                <a:latin typeface="+mn-lt"/>
              </a:rPr>
              <a:t>, and </a:t>
            </a:r>
            <a:r>
              <a:rPr lang="en-US" sz="2000" dirty="0" err="1">
                <a:latin typeface="+mn-lt"/>
              </a:rPr>
              <a:t>Morgeson</a:t>
            </a:r>
            <a:r>
              <a:rPr lang="en-US" sz="2000" dirty="0">
                <a:latin typeface="+mn-lt"/>
              </a:rPr>
              <a:t> (2007)</a:t>
            </a:r>
          </a:p>
          <a:p>
            <a:pPr>
              <a:buClr>
                <a:srgbClr val="0070C0"/>
              </a:buClr>
            </a:pPr>
            <a:r>
              <a:rPr lang="en-US" sz="2000" dirty="0" smtClean="0">
                <a:latin typeface="+mn-lt"/>
              </a:rPr>
              <a:t>Meta-analysis of 51 research studies</a:t>
            </a:r>
          </a:p>
          <a:p>
            <a:pPr>
              <a:buClr>
                <a:srgbClr val="0070C0"/>
              </a:buClr>
            </a:pPr>
            <a:r>
              <a:rPr lang="en-US" sz="2000" b="1" dirty="0" smtClean="0">
                <a:latin typeface="+mn-lt"/>
              </a:rPr>
              <a:t>Positive relationship between LMX quality and citizenship behaviors </a:t>
            </a:r>
            <a:r>
              <a:rPr lang="en-US" sz="2000" dirty="0" smtClean="0">
                <a:latin typeface="+mn-lt"/>
              </a:rPr>
              <a:t>(discretionary employee behaviors that go beyond the prescribed role, job description, or reward system.</a:t>
            </a:r>
            <a:endParaRPr lang="en-US" sz="2000" dirty="0">
              <a:latin typeface="+mn-lt"/>
            </a:endParaRP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337190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685800" y="1066800"/>
            <a:ext cx="8229600" cy="457200"/>
          </a:xfrm>
        </p:spPr>
        <p:txBody>
          <a:bodyPr/>
          <a:lstStyle/>
          <a:p>
            <a:pPr algn="ctr" eaLnBrk="1" hangingPunct="1">
              <a:lnSpc>
                <a:spcPct val="90000"/>
              </a:lnSpc>
              <a:defRPr/>
            </a:pPr>
            <a:r>
              <a:rPr lang="en-US" altLang="zh-TW" sz="3200" b="1" dirty="0" smtClean="0">
                <a:latin typeface="+mj-lt"/>
                <a:ea typeface="新細明體" pitchFamily="18" charset="-120"/>
              </a:rPr>
              <a:t>Leadership Making </a:t>
            </a:r>
            <a:r>
              <a:rPr lang="en-US" sz="2800" b="1" dirty="0" smtClean="0">
                <a:latin typeface="+mj-lt"/>
              </a:rPr>
              <a:t>(</a:t>
            </a:r>
            <a:r>
              <a:rPr lang="en-US" sz="2800" b="1" dirty="0" err="1" smtClean="0">
                <a:latin typeface="+mj-lt"/>
              </a:rPr>
              <a:t>Graen</a:t>
            </a:r>
            <a:r>
              <a:rPr lang="en-US" sz="2800" b="1" dirty="0" smtClean="0">
                <a:latin typeface="+mj-lt"/>
              </a:rPr>
              <a:t> &amp; </a:t>
            </a:r>
            <a:r>
              <a:rPr lang="en-US" sz="2800" b="1" dirty="0" err="1" smtClean="0">
                <a:latin typeface="+mj-lt"/>
              </a:rPr>
              <a:t>Uhl</a:t>
            </a:r>
            <a:r>
              <a:rPr lang="en-US" sz="2800" b="1" dirty="0" smtClean="0">
                <a:latin typeface="+mj-lt"/>
              </a:rPr>
              <a:t>-Bien, 1995)</a:t>
            </a:r>
            <a:r>
              <a:rPr lang="en-US" sz="2800" b="1" dirty="0" smtClean="0">
                <a:effectLst>
                  <a:outerShdw blurRad="38100" dist="38100" dir="2700000" algn="tl">
                    <a:srgbClr val="000000"/>
                  </a:outerShdw>
                </a:effectLst>
                <a:latin typeface="+mj-lt"/>
              </a:rPr>
              <a:t> </a:t>
            </a:r>
            <a:endParaRPr lang="en-US" altLang="zh-TW" sz="2800" b="1" dirty="0" smtClean="0">
              <a:effectLst>
                <a:outerShdw blurRad="38100" dist="38100" dir="2700000" algn="tl">
                  <a:srgbClr val="000000"/>
                </a:outerShdw>
              </a:effectLst>
              <a:latin typeface="+mj-lt"/>
              <a:ea typeface="新細明體" pitchFamily="18" charset="-120"/>
            </a:endParaRPr>
          </a:p>
        </p:txBody>
      </p:sp>
      <p:sp>
        <p:nvSpPr>
          <p:cNvPr id="22531" name="Rectangle 3"/>
          <p:cNvSpPr>
            <a:spLocks noGrp="1" noChangeArrowheads="1"/>
          </p:cNvSpPr>
          <p:nvPr>
            <p:ph idx="1"/>
          </p:nvPr>
        </p:nvSpPr>
        <p:spPr>
          <a:xfrm>
            <a:off x="457200" y="2057400"/>
            <a:ext cx="8153400" cy="3733800"/>
          </a:xfrm>
        </p:spPr>
        <p:txBody>
          <a:bodyPr/>
          <a:lstStyle/>
          <a:p>
            <a:pPr eaLnBrk="1" hangingPunct="1">
              <a:lnSpc>
                <a:spcPct val="90000"/>
              </a:lnSpc>
              <a:spcBef>
                <a:spcPct val="0"/>
              </a:spcBef>
              <a:buClr>
                <a:srgbClr val="0070C0"/>
              </a:buClr>
              <a:buSzPct val="110000"/>
            </a:pPr>
            <a:r>
              <a:rPr lang="en-US" altLang="zh-TW" sz="2400" b="1" dirty="0" smtClean="0">
                <a:solidFill>
                  <a:srgbClr val="0070C0"/>
                </a:solidFill>
                <a:latin typeface="+mn-lt"/>
                <a:ea typeface="新細明體" pitchFamily="18" charset="-120"/>
                <a:cs typeface="Calibri" pitchFamily="34" charset="0"/>
                <a:sym typeface="Wingdings" pitchFamily="2" charset="2"/>
              </a:rPr>
              <a:t>A prescriptive approach to leadership</a:t>
            </a:r>
            <a:r>
              <a:rPr lang="en-US" altLang="zh-TW" sz="2400" dirty="0" smtClean="0">
                <a:solidFill>
                  <a:srgbClr val="0070C0"/>
                </a:solidFill>
                <a:latin typeface="+mn-lt"/>
                <a:ea typeface="新細明體" pitchFamily="18" charset="-120"/>
                <a:cs typeface="Calibri" pitchFamily="34" charset="0"/>
                <a:sym typeface="Wingdings" pitchFamily="2" charset="2"/>
              </a:rPr>
              <a:t> </a:t>
            </a:r>
            <a:r>
              <a:rPr lang="en-US" altLang="zh-TW" sz="2400" dirty="0" smtClean="0">
                <a:latin typeface="+mn-lt"/>
                <a:ea typeface="新細明體" pitchFamily="18" charset="-120"/>
                <a:cs typeface="Calibri" pitchFamily="34" charset="0"/>
                <a:sym typeface="Wingdings" pitchFamily="2" charset="2"/>
              </a:rPr>
              <a:t>that emphasizes that a leader should develop high-quality exchanges with </a:t>
            </a:r>
            <a:r>
              <a:rPr lang="en-US" altLang="zh-TW" sz="2400" b="1" dirty="0" smtClean="0">
                <a:solidFill>
                  <a:srgbClr val="0070C0"/>
                </a:solidFill>
                <a:latin typeface="+mn-lt"/>
                <a:ea typeface="新細明體" pitchFamily="18" charset="-120"/>
                <a:cs typeface="Calibri" pitchFamily="34" charset="0"/>
                <a:sym typeface="Wingdings" pitchFamily="2" charset="2"/>
              </a:rPr>
              <a:t>all</a:t>
            </a:r>
            <a:r>
              <a:rPr lang="en-US" altLang="zh-TW" sz="2400" b="1" dirty="0" smtClean="0">
                <a:solidFill>
                  <a:srgbClr val="A50021"/>
                </a:solidFill>
                <a:latin typeface="+mn-lt"/>
                <a:ea typeface="新細明體" pitchFamily="18" charset="-120"/>
                <a:cs typeface="Calibri" pitchFamily="34" charset="0"/>
                <a:sym typeface="Wingdings" pitchFamily="2" charset="2"/>
              </a:rPr>
              <a:t> </a:t>
            </a:r>
            <a:r>
              <a:rPr lang="en-US" altLang="zh-TW" sz="2400" dirty="0" smtClean="0">
                <a:latin typeface="+mn-lt"/>
                <a:ea typeface="新細明體" pitchFamily="18" charset="-120"/>
                <a:cs typeface="Calibri" pitchFamily="34" charset="0"/>
                <a:sym typeface="Wingdings" pitchFamily="2" charset="2"/>
              </a:rPr>
              <a:t>of her or his followers, rather than just a few.</a:t>
            </a:r>
          </a:p>
          <a:p>
            <a:pPr eaLnBrk="1" hangingPunct="1">
              <a:lnSpc>
                <a:spcPct val="90000"/>
              </a:lnSpc>
              <a:spcBef>
                <a:spcPct val="0"/>
              </a:spcBef>
              <a:buClr>
                <a:srgbClr val="0070C0"/>
              </a:buClr>
            </a:pPr>
            <a:endParaRPr lang="en-US" altLang="zh-TW" sz="2800" dirty="0" smtClean="0">
              <a:latin typeface="+mn-lt"/>
              <a:ea typeface="新細明體" pitchFamily="18" charset="-120"/>
              <a:cs typeface="Calibri" pitchFamily="34" charset="0"/>
              <a:sym typeface="Wingdings" pitchFamily="2" charset="2"/>
            </a:endParaRPr>
          </a:p>
          <a:p>
            <a:pPr lvl="1" eaLnBrk="1" hangingPunct="1">
              <a:lnSpc>
                <a:spcPct val="90000"/>
              </a:lnSpc>
              <a:spcBef>
                <a:spcPct val="0"/>
              </a:spcBef>
              <a:buClr>
                <a:srgbClr val="0070C0"/>
              </a:buClr>
              <a:buSzPct val="75000"/>
            </a:pPr>
            <a:r>
              <a:rPr lang="en-US" altLang="zh-TW" dirty="0" smtClean="0">
                <a:ea typeface="新細明體" pitchFamily="18" charset="-120"/>
                <a:cs typeface="Calibri" pitchFamily="34" charset="0"/>
                <a:sym typeface="Wingdings" pitchFamily="2" charset="2"/>
              </a:rPr>
              <a:t> </a:t>
            </a:r>
            <a:r>
              <a:rPr lang="en-US" altLang="zh-TW" sz="2000" dirty="0" smtClean="0">
                <a:solidFill>
                  <a:schemeClr val="tx1"/>
                </a:solidFill>
                <a:ea typeface="新細明體" pitchFamily="18" charset="-120"/>
                <a:cs typeface="Calibri" pitchFamily="34" charset="0"/>
                <a:sym typeface="Wingdings" pitchFamily="2" charset="2"/>
              </a:rPr>
              <a:t>Three phases of leadership making which develop over time:</a:t>
            </a:r>
          </a:p>
          <a:p>
            <a:pPr eaLnBrk="1" hangingPunct="1">
              <a:lnSpc>
                <a:spcPct val="150000"/>
              </a:lnSpc>
              <a:spcBef>
                <a:spcPct val="0"/>
              </a:spcBef>
              <a:buFont typeface="Wingdings" pitchFamily="2" charset="2"/>
              <a:buNone/>
            </a:pPr>
            <a:r>
              <a:rPr lang="en-US" altLang="zh-TW" sz="2000" b="1" dirty="0" smtClean="0">
                <a:latin typeface="+mn-lt"/>
                <a:ea typeface="新細明體" pitchFamily="18" charset="-120"/>
                <a:cs typeface="Calibri" pitchFamily="34" charset="0"/>
                <a:sym typeface="Wingdings" pitchFamily="2" charset="2"/>
              </a:rPr>
              <a:t>		(a) stranger phase</a:t>
            </a:r>
          </a:p>
          <a:p>
            <a:pPr eaLnBrk="1" hangingPunct="1">
              <a:lnSpc>
                <a:spcPct val="150000"/>
              </a:lnSpc>
              <a:spcBef>
                <a:spcPct val="0"/>
              </a:spcBef>
              <a:buFont typeface="Wingdings" pitchFamily="2" charset="2"/>
              <a:buNone/>
            </a:pPr>
            <a:r>
              <a:rPr lang="en-US" altLang="zh-TW" sz="2000" b="1" dirty="0" smtClean="0">
                <a:latin typeface="+mn-lt"/>
                <a:ea typeface="新細明體" pitchFamily="18" charset="-120"/>
                <a:cs typeface="Calibri" pitchFamily="34" charset="0"/>
                <a:sym typeface="Wingdings" pitchFamily="2" charset="2"/>
              </a:rPr>
              <a:t>		(b) acquaintance phase</a:t>
            </a:r>
          </a:p>
          <a:p>
            <a:pPr eaLnBrk="1" hangingPunct="1">
              <a:lnSpc>
                <a:spcPct val="150000"/>
              </a:lnSpc>
              <a:spcBef>
                <a:spcPct val="0"/>
              </a:spcBef>
              <a:buFont typeface="Wingdings" pitchFamily="2" charset="2"/>
              <a:buNone/>
            </a:pPr>
            <a:r>
              <a:rPr lang="en-US" altLang="zh-TW" sz="2000" b="1" dirty="0" smtClean="0">
                <a:latin typeface="+mn-lt"/>
                <a:ea typeface="新細明體" pitchFamily="18" charset="-120"/>
                <a:cs typeface="Calibri" pitchFamily="34" charset="0"/>
                <a:sym typeface="Wingdings" pitchFamily="2" charset="2"/>
              </a:rPr>
              <a:t>		(c) mature partnership phase</a:t>
            </a:r>
            <a:endParaRPr lang="en-US" altLang="zh-TW" sz="2000" b="1" dirty="0" smtClean="0">
              <a:latin typeface="+mn-lt"/>
              <a:ea typeface="新細明體" pitchFamily="18" charset="-120"/>
              <a:cs typeface="Calibri" pitchFamily="34" charset="0"/>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5" name="Text Box 14"/>
          <p:cNvSpPr txBox="1">
            <a:spLocks noChangeArrowheads="1"/>
          </p:cNvSpPr>
          <p:nvPr/>
        </p:nvSpPr>
        <p:spPr bwMode="auto">
          <a:xfrm>
            <a:off x="1828800" y="2895600"/>
            <a:ext cx="1884363" cy="396875"/>
          </a:xfrm>
          <a:prstGeom prst="rect">
            <a:avLst/>
          </a:prstGeom>
          <a:noFill/>
          <a:ln w="9525">
            <a:noFill/>
            <a:miter lim="800000"/>
            <a:headEnd/>
            <a:tailEnd/>
          </a:ln>
        </p:spPr>
        <p:txBody>
          <a:bodyPr>
            <a:spAutoFit/>
          </a:bodyPr>
          <a:lstStyle/>
          <a:p>
            <a:pPr algn="ctr" eaLnBrk="0" hangingPunct="0"/>
            <a:r>
              <a:rPr lang="en-US" sz="2000" b="1" i="1">
                <a:solidFill>
                  <a:schemeClr val="bg1"/>
                </a:solidFill>
              </a:rPr>
              <a:t>Scripted</a:t>
            </a:r>
            <a:endParaRPr lang="en-US" sz="2000"/>
          </a:p>
        </p:txBody>
      </p:sp>
      <p:sp>
        <p:nvSpPr>
          <p:cNvPr id="23556" name="Text Box 21"/>
          <p:cNvSpPr txBox="1">
            <a:spLocks noChangeArrowheads="1"/>
          </p:cNvSpPr>
          <p:nvPr/>
        </p:nvSpPr>
        <p:spPr bwMode="auto">
          <a:xfrm>
            <a:off x="1828800" y="3505200"/>
            <a:ext cx="1884363" cy="396875"/>
          </a:xfrm>
          <a:prstGeom prst="rect">
            <a:avLst/>
          </a:prstGeom>
          <a:noFill/>
          <a:ln w="9525">
            <a:noFill/>
            <a:miter lim="800000"/>
            <a:headEnd/>
            <a:tailEnd/>
          </a:ln>
        </p:spPr>
        <p:txBody>
          <a:bodyPr>
            <a:spAutoFit/>
          </a:bodyPr>
          <a:lstStyle/>
          <a:p>
            <a:pPr algn="ctr" eaLnBrk="0" hangingPunct="0"/>
            <a:r>
              <a:rPr lang="en-US" sz="2000" b="1" i="1">
                <a:solidFill>
                  <a:schemeClr val="bg1"/>
                </a:solidFill>
              </a:rPr>
              <a:t>One Way</a:t>
            </a:r>
            <a:endParaRPr lang="en-US" sz="2000"/>
          </a:p>
        </p:txBody>
      </p:sp>
      <p:sp>
        <p:nvSpPr>
          <p:cNvPr id="23557" name="Text Box 22"/>
          <p:cNvSpPr txBox="1">
            <a:spLocks noChangeArrowheads="1"/>
          </p:cNvSpPr>
          <p:nvPr/>
        </p:nvSpPr>
        <p:spPr bwMode="auto">
          <a:xfrm>
            <a:off x="1828800" y="4343400"/>
            <a:ext cx="1884363" cy="396875"/>
          </a:xfrm>
          <a:prstGeom prst="rect">
            <a:avLst/>
          </a:prstGeom>
          <a:noFill/>
          <a:ln w="9525">
            <a:noFill/>
            <a:miter lim="800000"/>
            <a:headEnd/>
            <a:tailEnd/>
          </a:ln>
        </p:spPr>
        <p:txBody>
          <a:bodyPr>
            <a:spAutoFit/>
          </a:bodyPr>
          <a:lstStyle/>
          <a:p>
            <a:pPr algn="ctr" eaLnBrk="0" hangingPunct="0"/>
            <a:r>
              <a:rPr lang="en-US" sz="2000" b="1" i="1">
                <a:solidFill>
                  <a:schemeClr val="bg1"/>
                </a:solidFill>
              </a:rPr>
              <a:t>Low Quality</a:t>
            </a:r>
            <a:endParaRPr lang="en-US" sz="2000"/>
          </a:p>
        </p:txBody>
      </p:sp>
      <p:sp>
        <p:nvSpPr>
          <p:cNvPr id="23558" name="Text Box 23"/>
          <p:cNvSpPr txBox="1">
            <a:spLocks noChangeArrowheads="1"/>
          </p:cNvSpPr>
          <p:nvPr/>
        </p:nvSpPr>
        <p:spPr bwMode="auto">
          <a:xfrm>
            <a:off x="1752600" y="5105400"/>
            <a:ext cx="1884363" cy="396875"/>
          </a:xfrm>
          <a:prstGeom prst="rect">
            <a:avLst/>
          </a:prstGeom>
          <a:noFill/>
          <a:ln w="9525">
            <a:noFill/>
            <a:miter lim="800000"/>
            <a:headEnd/>
            <a:tailEnd/>
          </a:ln>
        </p:spPr>
        <p:txBody>
          <a:bodyPr>
            <a:spAutoFit/>
          </a:bodyPr>
          <a:lstStyle/>
          <a:p>
            <a:pPr algn="ctr" eaLnBrk="0" hangingPunct="0"/>
            <a:r>
              <a:rPr lang="en-US" sz="2000" b="1" i="1">
                <a:solidFill>
                  <a:schemeClr val="bg1"/>
                </a:solidFill>
              </a:rPr>
              <a:t>Self</a:t>
            </a:r>
            <a:endParaRPr lang="en-US" sz="2000"/>
          </a:p>
        </p:txBody>
      </p:sp>
      <p:pic>
        <p:nvPicPr>
          <p:cNvPr id="2" name="Picture 2"/>
          <p:cNvPicPr>
            <a:picLocks noChangeAspect="1" noChangeArrowheads="1"/>
          </p:cNvPicPr>
          <p:nvPr/>
        </p:nvPicPr>
        <p:blipFill>
          <a:blip r:embed="rId3" cstate="print"/>
          <a:srcRect/>
          <a:stretch>
            <a:fillRect/>
          </a:stretch>
        </p:blipFill>
        <p:spPr bwMode="auto">
          <a:xfrm>
            <a:off x="533400" y="1149655"/>
            <a:ext cx="8286228" cy="540354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09600" y="990600"/>
            <a:ext cx="8534400" cy="457200"/>
          </a:xfrm>
        </p:spPr>
        <p:txBody>
          <a:bodyPr/>
          <a:lstStyle/>
          <a:p>
            <a:pPr algn="ctr" eaLnBrk="1" hangingPunct="1">
              <a:lnSpc>
                <a:spcPct val="90000"/>
              </a:lnSpc>
            </a:pPr>
            <a:r>
              <a:rPr lang="en-US" sz="3200" b="1" dirty="0" smtClean="0">
                <a:latin typeface="+mj-lt"/>
              </a:rPr>
              <a:t>Leadership Making</a:t>
            </a:r>
            <a:r>
              <a:rPr lang="en-US" sz="2800" b="1" dirty="0" smtClean="0">
                <a:latin typeface="+mj-lt"/>
              </a:rPr>
              <a:t>  (</a:t>
            </a:r>
            <a:r>
              <a:rPr lang="en-US" sz="2800" b="1" dirty="0" err="1" smtClean="0">
                <a:latin typeface="+mj-lt"/>
              </a:rPr>
              <a:t>Graen</a:t>
            </a:r>
            <a:r>
              <a:rPr lang="en-US" sz="2800" b="1" dirty="0" smtClean="0">
                <a:latin typeface="+mj-lt"/>
              </a:rPr>
              <a:t> &amp; </a:t>
            </a:r>
            <a:r>
              <a:rPr lang="en-US" sz="2800" b="1" dirty="0" err="1" smtClean="0">
                <a:latin typeface="+mj-lt"/>
              </a:rPr>
              <a:t>Uhl</a:t>
            </a:r>
            <a:r>
              <a:rPr lang="en-US" sz="2800" b="1" dirty="0" smtClean="0">
                <a:latin typeface="+mj-lt"/>
              </a:rPr>
              <a:t>-Bien, 1995)</a:t>
            </a:r>
          </a:p>
        </p:txBody>
      </p:sp>
      <p:sp>
        <p:nvSpPr>
          <p:cNvPr id="24582" name="Text Box 20"/>
          <p:cNvSpPr txBox="1">
            <a:spLocks noChangeArrowheads="1"/>
          </p:cNvSpPr>
          <p:nvPr/>
        </p:nvSpPr>
        <p:spPr bwMode="auto">
          <a:xfrm>
            <a:off x="457200" y="1915180"/>
            <a:ext cx="1609223" cy="492443"/>
          </a:xfrm>
          <a:prstGeom prst="rect">
            <a:avLst/>
          </a:prstGeom>
          <a:noFill/>
          <a:ln w="9525">
            <a:noFill/>
            <a:miter lim="800000"/>
            <a:headEnd/>
            <a:tailEnd/>
          </a:ln>
        </p:spPr>
        <p:txBody>
          <a:bodyPr wrap="none">
            <a:spAutoFit/>
          </a:bodyPr>
          <a:lstStyle/>
          <a:p>
            <a:pPr eaLnBrk="0" hangingPunct="0"/>
            <a:r>
              <a:rPr lang="en-US" sz="2600" b="1" dirty="0">
                <a:solidFill>
                  <a:srgbClr val="0070C0"/>
                </a:solidFill>
                <a:latin typeface="Arial Rounded MT Bold" pitchFamily="34" charset="0"/>
              </a:rPr>
              <a:t>Stranger</a:t>
            </a:r>
          </a:p>
        </p:txBody>
      </p:sp>
      <p:sp>
        <p:nvSpPr>
          <p:cNvPr id="16389" name="Text Box 21"/>
          <p:cNvSpPr txBox="1">
            <a:spLocks noChangeArrowheads="1"/>
          </p:cNvSpPr>
          <p:nvPr/>
        </p:nvSpPr>
        <p:spPr bwMode="auto">
          <a:xfrm>
            <a:off x="457200" y="2509659"/>
            <a:ext cx="8001000" cy="3662541"/>
          </a:xfrm>
          <a:prstGeom prst="rect">
            <a:avLst/>
          </a:prstGeom>
          <a:noFill/>
          <a:ln w="9525">
            <a:noFill/>
            <a:miter lim="800000"/>
            <a:headEnd/>
            <a:tailEnd/>
          </a:ln>
          <a:effectLst/>
        </p:spPr>
        <p:txBody>
          <a:bodyPr wrap="square">
            <a:spAutoFit/>
          </a:bodyPr>
          <a:lstStyle/>
          <a:p>
            <a:pPr marL="173038" indent="-173038" eaLnBrk="0" hangingPunct="0">
              <a:spcAft>
                <a:spcPts val="1200"/>
              </a:spcAft>
              <a:buClr>
                <a:srgbClr val="0070C0"/>
              </a:buClr>
              <a:buFont typeface="Wingdings 2" pitchFamily="18" charset="2"/>
              <a:buChar char="÷"/>
              <a:defRPr/>
            </a:pPr>
            <a:r>
              <a:rPr lang="en-US" dirty="0">
                <a:latin typeface="+mn-lt"/>
                <a:cs typeface="Calibri" pitchFamily="34" charset="0"/>
              </a:rPr>
              <a:t>Interactions within the </a:t>
            </a:r>
            <a:r>
              <a:rPr lang="en-US" dirty="0" smtClean="0">
                <a:latin typeface="+mn-lt"/>
                <a:cs typeface="Calibri" pitchFamily="34" charset="0"/>
              </a:rPr>
              <a:t>leader-follower </a:t>
            </a:r>
            <a:r>
              <a:rPr lang="en-US" dirty="0">
                <a:latin typeface="+mn-lt"/>
                <a:cs typeface="Calibri" pitchFamily="34" charset="0"/>
              </a:rPr>
              <a:t>dyad are generally rule bound</a:t>
            </a:r>
          </a:p>
          <a:p>
            <a:pPr eaLnBrk="0" hangingPunct="0">
              <a:spcAft>
                <a:spcPts val="1200"/>
              </a:spcAft>
              <a:buClr>
                <a:srgbClr val="0070C0"/>
              </a:buClr>
              <a:buFont typeface="Wingdings 2" pitchFamily="18" charset="2"/>
              <a:buChar char="÷"/>
              <a:defRPr/>
            </a:pPr>
            <a:r>
              <a:rPr lang="en-US" dirty="0">
                <a:latin typeface="+mn-lt"/>
                <a:cs typeface="Calibri" pitchFamily="34" charset="0"/>
              </a:rPr>
              <a:t> </a:t>
            </a:r>
            <a:r>
              <a:rPr lang="en-US" dirty="0" smtClean="0">
                <a:latin typeface="+mn-lt"/>
                <a:cs typeface="Calibri" pitchFamily="34" charset="0"/>
              </a:rPr>
              <a:t>Rely </a:t>
            </a:r>
            <a:r>
              <a:rPr lang="en-US" dirty="0">
                <a:latin typeface="+mn-lt"/>
                <a:cs typeface="Calibri" pitchFamily="34" charset="0"/>
              </a:rPr>
              <a:t>on contractual relationships</a:t>
            </a:r>
          </a:p>
          <a:p>
            <a:pPr marL="173038" indent="-173038" eaLnBrk="0" hangingPunct="0">
              <a:spcAft>
                <a:spcPts val="1200"/>
              </a:spcAft>
              <a:buClr>
                <a:srgbClr val="0070C0"/>
              </a:buClr>
              <a:buFont typeface="Wingdings 2" pitchFamily="18" charset="2"/>
              <a:buChar char="÷"/>
              <a:defRPr/>
            </a:pPr>
            <a:r>
              <a:rPr lang="en-US" dirty="0" smtClean="0">
                <a:latin typeface="+mn-lt"/>
                <a:cs typeface="Calibri" pitchFamily="34" charset="0"/>
              </a:rPr>
              <a:t> Relate </a:t>
            </a:r>
            <a:r>
              <a:rPr lang="en-US" dirty="0">
                <a:latin typeface="+mn-lt"/>
                <a:cs typeface="Calibri" pitchFamily="34" charset="0"/>
              </a:rPr>
              <a:t>to each other within prescribed  organizational roles</a:t>
            </a:r>
          </a:p>
          <a:p>
            <a:pPr eaLnBrk="0" hangingPunct="0">
              <a:spcAft>
                <a:spcPts val="1200"/>
              </a:spcAft>
              <a:buClr>
                <a:srgbClr val="0070C0"/>
              </a:buClr>
              <a:buFont typeface="Wingdings 2" pitchFamily="18" charset="2"/>
              <a:buChar char="÷"/>
              <a:defRPr/>
            </a:pPr>
            <a:r>
              <a:rPr lang="en-US" dirty="0">
                <a:latin typeface="+mn-lt"/>
                <a:cs typeface="Calibri" pitchFamily="34" charset="0"/>
              </a:rPr>
              <a:t> Experience </a:t>
            </a:r>
            <a:r>
              <a:rPr lang="en-US" dirty="0" smtClean="0">
                <a:latin typeface="+mn-lt"/>
                <a:cs typeface="Calibri" pitchFamily="34" charset="0"/>
              </a:rPr>
              <a:t>lower-quality </a:t>
            </a:r>
            <a:r>
              <a:rPr lang="en-US" dirty="0">
                <a:latin typeface="+mn-lt"/>
                <a:cs typeface="Calibri" pitchFamily="34" charset="0"/>
              </a:rPr>
              <a:t>exchanges</a:t>
            </a:r>
          </a:p>
          <a:p>
            <a:pPr marL="231775" indent="-231775" eaLnBrk="0" hangingPunct="0">
              <a:spcAft>
                <a:spcPts val="1200"/>
              </a:spcAft>
              <a:buClr>
                <a:srgbClr val="0070C0"/>
              </a:buClr>
              <a:buFont typeface="Wingdings 2" pitchFamily="18" charset="2"/>
              <a:buChar char="÷"/>
              <a:defRPr/>
            </a:pPr>
            <a:r>
              <a:rPr lang="en-US" dirty="0">
                <a:latin typeface="+mn-lt"/>
                <a:cs typeface="Calibri" pitchFamily="34" charset="0"/>
              </a:rPr>
              <a:t>Motives of </a:t>
            </a:r>
            <a:r>
              <a:rPr lang="en-US" dirty="0" smtClean="0">
                <a:latin typeface="+mn-lt"/>
                <a:cs typeface="Calibri" pitchFamily="34" charset="0"/>
              </a:rPr>
              <a:t>follower </a:t>
            </a:r>
            <a:r>
              <a:rPr lang="en-US" dirty="0">
                <a:latin typeface="+mn-lt"/>
                <a:cs typeface="Calibri" pitchFamily="34" charset="0"/>
              </a:rPr>
              <a:t>directed toward self-interest rather than good of the group</a:t>
            </a:r>
          </a:p>
        </p:txBody>
      </p:sp>
      <p:sp>
        <p:nvSpPr>
          <p:cNvPr id="16390" name="Rectangle 50"/>
          <p:cNvSpPr>
            <a:spLocks noChangeArrowheads="1"/>
          </p:cNvSpPr>
          <p:nvPr/>
        </p:nvSpPr>
        <p:spPr bwMode="auto">
          <a:xfrm>
            <a:off x="602182" y="1519535"/>
            <a:ext cx="1226618" cy="461665"/>
          </a:xfrm>
          <a:prstGeom prst="rect">
            <a:avLst/>
          </a:prstGeom>
          <a:noFill/>
          <a:ln>
            <a:noFill/>
            <a:headEnd/>
            <a:tailEnd/>
          </a:ln>
          <a:effectLst>
            <a:outerShdw blurRad="50800" dist="38100" dir="5400000" sx="101000" sy="101000" algn="t" rotWithShape="0">
              <a:srgbClr val="005C00">
                <a:alpha val="52000"/>
              </a:srgbClr>
            </a:outerShdw>
          </a:effectLst>
          <a:scene3d>
            <a:camera prst="orthographicFront">
              <a:rot lat="0" lon="0" rev="0"/>
            </a:camera>
            <a:lightRig rig="balanced" dir="t">
              <a:rot lat="0" lon="0" rev="8700000"/>
            </a:lightRig>
          </a:scene3d>
          <a:sp3d>
            <a:bevelT w="190500" h="38100"/>
          </a:sp3d>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US" sz="2600" b="1" dirty="0">
                <a:solidFill>
                  <a:srgbClr val="0070C0"/>
                </a:solidFill>
                <a:latin typeface="Arial Rounded MT Bold" pitchFamily="34" charset="0"/>
                <a:cs typeface="Calibri" pitchFamily="34" charset="0"/>
              </a:rPr>
              <a:t>Phase 1</a:t>
            </a:r>
          </a:p>
        </p:txBody>
      </p:sp>
      <p:sp>
        <p:nvSpPr>
          <p:cNvPr id="9"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85800" y="990600"/>
            <a:ext cx="8229600" cy="304800"/>
          </a:xfrm>
        </p:spPr>
        <p:txBody>
          <a:bodyPr/>
          <a:lstStyle/>
          <a:p>
            <a:pPr eaLnBrk="1" hangingPunct="1"/>
            <a:r>
              <a:rPr lang="en-US" sz="3200" b="1" dirty="0" smtClean="0">
                <a:latin typeface="+mj-lt"/>
              </a:rPr>
              <a:t>Leadership Making </a:t>
            </a:r>
            <a:r>
              <a:rPr lang="en-US" sz="2800" b="1" dirty="0" smtClean="0">
                <a:latin typeface="+mj-lt"/>
              </a:rPr>
              <a:t>(</a:t>
            </a:r>
            <a:r>
              <a:rPr lang="en-US" sz="2800" b="1" dirty="0" err="1" smtClean="0">
                <a:latin typeface="+mj-lt"/>
              </a:rPr>
              <a:t>Graen</a:t>
            </a:r>
            <a:r>
              <a:rPr lang="en-US" sz="2800" b="1" dirty="0" smtClean="0">
                <a:latin typeface="+mj-lt"/>
              </a:rPr>
              <a:t> &amp; </a:t>
            </a:r>
            <a:r>
              <a:rPr lang="en-US" sz="2800" b="1" dirty="0" err="1" smtClean="0">
                <a:latin typeface="+mj-lt"/>
              </a:rPr>
              <a:t>Uhl</a:t>
            </a:r>
            <a:r>
              <a:rPr lang="en-US" sz="2800" b="1" dirty="0" smtClean="0">
                <a:latin typeface="+mj-lt"/>
              </a:rPr>
              <a:t>-Bien, 1995)</a:t>
            </a:r>
          </a:p>
        </p:txBody>
      </p:sp>
      <p:sp>
        <p:nvSpPr>
          <p:cNvPr id="17413" name="Text Box 6"/>
          <p:cNvSpPr txBox="1">
            <a:spLocks noChangeArrowheads="1"/>
          </p:cNvSpPr>
          <p:nvPr/>
        </p:nvSpPr>
        <p:spPr bwMode="auto">
          <a:xfrm>
            <a:off x="457200" y="2447359"/>
            <a:ext cx="8382000" cy="3801041"/>
          </a:xfrm>
          <a:prstGeom prst="rect">
            <a:avLst/>
          </a:prstGeom>
          <a:noFill/>
          <a:ln w="9525">
            <a:noFill/>
            <a:miter lim="800000"/>
            <a:headEnd/>
            <a:tailEnd/>
          </a:ln>
          <a:effectLst/>
        </p:spPr>
        <p:txBody>
          <a:bodyPr wrap="square">
            <a:spAutoFit/>
          </a:bodyPr>
          <a:lstStyle/>
          <a:p>
            <a:pPr marL="231775" indent="-231775" eaLnBrk="0" hangingPunct="0">
              <a:buClr>
                <a:srgbClr val="0070C0"/>
              </a:buClr>
              <a:buFont typeface="Wingdings 2" pitchFamily="18" charset="2"/>
              <a:buChar char="÷"/>
              <a:defRPr/>
            </a:pPr>
            <a:r>
              <a:rPr lang="en-US" dirty="0">
                <a:latin typeface="+mn-lt"/>
                <a:cs typeface="Calibri" pitchFamily="34" charset="0"/>
              </a:rPr>
              <a:t>Begins with an “offer” by </a:t>
            </a:r>
            <a:r>
              <a:rPr lang="en-US" dirty="0" smtClean="0">
                <a:latin typeface="+mn-lt"/>
                <a:cs typeface="Calibri" pitchFamily="34" charset="0"/>
              </a:rPr>
              <a:t>leader/follower </a:t>
            </a:r>
            <a:r>
              <a:rPr lang="en-US" dirty="0">
                <a:latin typeface="+mn-lt"/>
                <a:cs typeface="Calibri" pitchFamily="34" charset="0"/>
              </a:rPr>
              <a:t>for improved career-oriented social exchanges </a:t>
            </a:r>
          </a:p>
          <a:p>
            <a:pPr eaLnBrk="0" hangingPunct="0">
              <a:buClr>
                <a:srgbClr val="0070C0"/>
              </a:buClr>
              <a:buFont typeface="Wingdings 2" pitchFamily="18" charset="2"/>
              <a:buChar char="÷"/>
              <a:defRPr/>
            </a:pPr>
            <a:r>
              <a:rPr lang="en-US" dirty="0">
                <a:latin typeface="+mn-lt"/>
                <a:cs typeface="Calibri" pitchFamily="34" charset="0"/>
              </a:rPr>
              <a:t> Testing period for both, assessing whether </a:t>
            </a:r>
          </a:p>
          <a:p>
            <a:pPr lvl="1" eaLnBrk="0" hangingPunct="0">
              <a:buClr>
                <a:srgbClr val="0070C0"/>
              </a:buClr>
              <a:buSzPct val="80000"/>
              <a:buFont typeface="Wingdings 2" pitchFamily="18" charset="2"/>
              <a:buChar char="®"/>
              <a:defRPr/>
            </a:pPr>
            <a:r>
              <a:rPr lang="en-US" sz="2000" dirty="0">
                <a:latin typeface="+mn-lt"/>
                <a:cs typeface="Calibri" pitchFamily="34" charset="0"/>
              </a:rPr>
              <a:t> the </a:t>
            </a:r>
            <a:r>
              <a:rPr lang="en-US" sz="2000" dirty="0" smtClean="0">
                <a:latin typeface="+mn-lt"/>
                <a:cs typeface="Calibri" pitchFamily="34" charset="0"/>
              </a:rPr>
              <a:t>follower </a:t>
            </a:r>
            <a:r>
              <a:rPr lang="en-US" sz="2000" dirty="0">
                <a:latin typeface="+mn-lt"/>
                <a:cs typeface="Calibri" pitchFamily="34" charset="0"/>
              </a:rPr>
              <a:t>is interested in taking on new roles </a:t>
            </a:r>
          </a:p>
          <a:p>
            <a:pPr lvl="1" eaLnBrk="0" hangingPunct="0">
              <a:buClr>
                <a:srgbClr val="0070C0"/>
              </a:buClr>
              <a:buSzPct val="80000"/>
              <a:buFont typeface="Wingdings 2" pitchFamily="18" charset="2"/>
              <a:buChar char="®"/>
              <a:defRPr/>
            </a:pPr>
            <a:r>
              <a:rPr lang="en-US" sz="2000" dirty="0">
                <a:latin typeface="+mn-lt"/>
                <a:cs typeface="Calibri" pitchFamily="34" charset="0"/>
              </a:rPr>
              <a:t> leader is willing to provide new challenges</a:t>
            </a:r>
          </a:p>
          <a:p>
            <a:pPr eaLnBrk="0" hangingPunct="0">
              <a:buClr>
                <a:srgbClr val="0070C0"/>
              </a:buClr>
              <a:buFont typeface="Wingdings 2" pitchFamily="18" charset="2"/>
              <a:buChar char="÷"/>
              <a:defRPr/>
            </a:pPr>
            <a:endParaRPr lang="en-US" sz="900" dirty="0">
              <a:latin typeface="+mn-lt"/>
              <a:cs typeface="Calibri" pitchFamily="34" charset="0"/>
            </a:endParaRPr>
          </a:p>
          <a:p>
            <a:pPr marL="231775" indent="-231775" eaLnBrk="0" hangingPunct="0">
              <a:buClr>
                <a:srgbClr val="0070C0"/>
              </a:buClr>
              <a:buFont typeface="Wingdings 2" pitchFamily="18" charset="2"/>
              <a:buChar char="÷"/>
              <a:defRPr/>
            </a:pPr>
            <a:r>
              <a:rPr lang="en-US" dirty="0">
                <a:latin typeface="+mn-lt"/>
                <a:cs typeface="Calibri" pitchFamily="34" charset="0"/>
              </a:rPr>
              <a:t>Shift in dyad from formalized interactions to new ways of relating</a:t>
            </a:r>
          </a:p>
          <a:p>
            <a:pPr marL="231775" indent="-231775" eaLnBrk="0" hangingPunct="0">
              <a:buClr>
                <a:srgbClr val="0070C0"/>
              </a:buClr>
              <a:buFont typeface="Wingdings 2" pitchFamily="18" charset="2"/>
              <a:buChar char="÷"/>
              <a:defRPr/>
            </a:pPr>
            <a:r>
              <a:rPr lang="en-US" dirty="0">
                <a:latin typeface="+mn-lt"/>
                <a:cs typeface="Calibri" pitchFamily="34" charset="0"/>
              </a:rPr>
              <a:t>Quality of exchanges </a:t>
            </a:r>
            <a:r>
              <a:rPr lang="en-US" dirty="0" smtClean="0">
                <a:latin typeface="+mn-lt"/>
                <a:cs typeface="Calibri" pitchFamily="34" charset="0"/>
              </a:rPr>
              <a:t>improves </a:t>
            </a:r>
            <a:r>
              <a:rPr lang="en-US" dirty="0">
                <a:latin typeface="+mn-lt"/>
                <a:cs typeface="Calibri" pitchFamily="34" charset="0"/>
              </a:rPr>
              <a:t>along with greater trust &amp; respect</a:t>
            </a:r>
          </a:p>
          <a:p>
            <a:pPr eaLnBrk="0" hangingPunct="0">
              <a:buClr>
                <a:srgbClr val="0070C0"/>
              </a:buClr>
              <a:buFont typeface="Wingdings 2" pitchFamily="18" charset="2"/>
              <a:buChar char="÷"/>
              <a:defRPr/>
            </a:pPr>
            <a:r>
              <a:rPr lang="en-US" dirty="0">
                <a:latin typeface="+mn-lt"/>
                <a:cs typeface="Calibri" pitchFamily="34" charset="0"/>
              </a:rPr>
              <a:t> Less focus on self-interest, more on goals of the group</a:t>
            </a:r>
          </a:p>
        </p:txBody>
      </p:sp>
      <p:sp>
        <p:nvSpPr>
          <p:cNvPr id="25608" name="Rectangle 9"/>
          <p:cNvSpPr>
            <a:spLocks noChangeArrowheads="1"/>
          </p:cNvSpPr>
          <p:nvPr/>
        </p:nvSpPr>
        <p:spPr bwMode="auto">
          <a:xfrm>
            <a:off x="533400" y="1519237"/>
            <a:ext cx="1470274" cy="492443"/>
          </a:xfrm>
          <a:prstGeom prst="rect">
            <a:avLst/>
          </a:prstGeom>
          <a:noFill/>
          <a:ln w="9525">
            <a:noFill/>
            <a:miter lim="800000"/>
            <a:headEnd/>
            <a:tailEnd/>
          </a:ln>
        </p:spPr>
        <p:txBody>
          <a:bodyPr wrap="none">
            <a:spAutoFit/>
          </a:bodyPr>
          <a:lstStyle/>
          <a:p>
            <a:pPr eaLnBrk="0" hangingPunct="0"/>
            <a:r>
              <a:rPr lang="en-US" sz="2600" b="1" dirty="0">
                <a:solidFill>
                  <a:srgbClr val="0070C0"/>
                </a:solidFill>
                <a:latin typeface="Arial Rounded MT Bold" pitchFamily="34" charset="0"/>
                <a:ea typeface="Calibri" pitchFamily="34" charset="0"/>
                <a:cs typeface="Calibri" pitchFamily="34" charset="0"/>
              </a:rPr>
              <a:t>Phase 2</a:t>
            </a:r>
          </a:p>
        </p:txBody>
      </p:sp>
      <p:sp>
        <p:nvSpPr>
          <p:cNvPr id="9" name="Rectangle 8"/>
          <p:cNvSpPr/>
          <p:nvPr/>
        </p:nvSpPr>
        <p:spPr>
          <a:xfrm>
            <a:off x="533400" y="1869757"/>
            <a:ext cx="3581400" cy="492443"/>
          </a:xfrm>
          <a:prstGeom prst="rect">
            <a:avLst/>
          </a:prstGeom>
        </p:spPr>
        <p:txBody>
          <a:bodyPr wrap="square">
            <a:spAutoFit/>
          </a:bodyPr>
          <a:lstStyle/>
          <a:p>
            <a:pPr lvl="0" eaLnBrk="0" hangingPunct="0"/>
            <a:r>
              <a:rPr lang="en-US" sz="2600" b="1" dirty="0" smtClean="0">
                <a:solidFill>
                  <a:srgbClr val="0070C0"/>
                </a:solidFill>
                <a:latin typeface="Arial Rounded MT Bold" pitchFamily="34" charset="0"/>
              </a:rPr>
              <a:t>Acquaintance</a:t>
            </a:r>
            <a:endParaRPr lang="en-US" sz="2600" b="1" dirty="0">
              <a:solidFill>
                <a:srgbClr val="0070C0"/>
              </a:solidFill>
              <a:latin typeface="Arial Rounded MT Bold" pitchFamily="34" charset="0"/>
            </a:endParaRPr>
          </a:p>
        </p:txBody>
      </p:sp>
      <p:sp>
        <p:nvSpPr>
          <p:cNvPr id="10"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09600" y="914400"/>
            <a:ext cx="8686800" cy="457200"/>
          </a:xfrm>
        </p:spPr>
        <p:txBody>
          <a:bodyPr/>
          <a:lstStyle/>
          <a:p>
            <a:pPr algn="ctr" eaLnBrk="1" hangingPunct="1"/>
            <a:r>
              <a:rPr lang="en-US" sz="3200" b="1" dirty="0" smtClean="0">
                <a:latin typeface="+mj-lt"/>
              </a:rPr>
              <a:t>Leadership Making </a:t>
            </a:r>
            <a:r>
              <a:rPr lang="en-US" sz="2800" b="1" dirty="0" smtClean="0">
                <a:latin typeface="+mj-lt"/>
              </a:rPr>
              <a:t>(</a:t>
            </a:r>
            <a:r>
              <a:rPr lang="en-US" sz="2800" b="1" dirty="0" err="1" smtClean="0">
                <a:latin typeface="+mj-lt"/>
              </a:rPr>
              <a:t>Graen</a:t>
            </a:r>
            <a:r>
              <a:rPr lang="en-US" sz="2800" b="1" dirty="0" smtClean="0">
                <a:latin typeface="+mj-lt"/>
              </a:rPr>
              <a:t> &amp; </a:t>
            </a:r>
            <a:r>
              <a:rPr lang="en-US" sz="2800" b="1" dirty="0" err="1" smtClean="0">
                <a:latin typeface="+mj-lt"/>
              </a:rPr>
              <a:t>Uhl</a:t>
            </a:r>
            <a:r>
              <a:rPr lang="en-US" sz="2800" b="1" dirty="0" smtClean="0">
                <a:latin typeface="+mj-lt"/>
              </a:rPr>
              <a:t>-Bien, 1995)</a:t>
            </a:r>
          </a:p>
        </p:txBody>
      </p:sp>
      <p:sp>
        <p:nvSpPr>
          <p:cNvPr id="26630" name="Text Box 4"/>
          <p:cNvSpPr txBox="1">
            <a:spLocks noChangeArrowheads="1"/>
          </p:cNvSpPr>
          <p:nvPr/>
        </p:nvSpPr>
        <p:spPr bwMode="auto">
          <a:xfrm>
            <a:off x="457200" y="1976735"/>
            <a:ext cx="3045449" cy="461665"/>
          </a:xfrm>
          <a:prstGeom prst="rect">
            <a:avLst/>
          </a:prstGeom>
          <a:noFill/>
          <a:ln w="9525">
            <a:noFill/>
            <a:miter lim="800000"/>
            <a:headEnd/>
            <a:tailEnd/>
          </a:ln>
        </p:spPr>
        <p:txBody>
          <a:bodyPr wrap="none">
            <a:spAutoFit/>
          </a:bodyPr>
          <a:lstStyle/>
          <a:p>
            <a:pPr eaLnBrk="0" hangingPunct="0"/>
            <a:r>
              <a:rPr lang="en-US" b="1" dirty="0">
                <a:solidFill>
                  <a:srgbClr val="0070C0"/>
                </a:solidFill>
                <a:latin typeface="Arial Rounded MT Bold" pitchFamily="34" charset="0"/>
              </a:rPr>
              <a:t>Mature Partnership</a:t>
            </a:r>
          </a:p>
        </p:txBody>
      </p:sp>
      <p:sp>
        <p:nvSpPr>
          <p:cNvPr id="18437" name="Text Box 5"/>
          <p:cNvSpPr txBox="1">
            <a:spLocks noChangeArrowheads="1"/>
          </p:cNvSpPr>
          <p:nvPr/>
        </p:nvSpPr>
        <p:spPr bwMode="auto">
          <a:xfrm>
            <a:off x="381000" y="2470190"/>
            <a:ext cx="8610600" cy="3016210"/>
          </a:xfrm>
          <a:prstGeom prst="rect">
            <a:avLst/>
          </a:prstGeom>
          <a:noFill/>
          <a:ln w="9525">
            <a:noFill/>
            <a:miter lim="800000"/>
            <a:headEnd/>
            <a:tailEnd/>
          </a:ln>
          <a:effectLst/>
        </p:spPr>
        <p:txBody>
          <a:bodyPr wrap="square">
            <a:spAutoFit/>
          </a:bodyPr>
          <a:lstStyle/>
          <a:p>
            <a:pPr eaLnBrk="0" hangingPunct="0">
              <a:spcAft>
                <a:spcPts val="600"/>
              </a:spcAft>
              <a:buClr>
                <a:srgbClr val="0070C0"/>
              </a:buClr>
              <a:buFont typeface="Wingdings 2" pitchFamily="18" charset="2"/>
              <a:buChar char="÷"/>
              <a:defRPr/>
            </a:pPr>
            <a:r>
              <a:rPr lang="en-US" sz="2000" dirty="0" smtClean="0">
                <a:latin typeface="+mn-lt"/>
                <a:cs typeface="Calibri" pitchFamily="34" charset="0"/>
              </a:rPr>
              <a:t>Marked </a:t>
            </a:r>
            <a:r>
              <a:rPr lang="en-US" sz="2000" dirty="0">
                <a:latin typeface="+mn-lt"/>
                <a:cs typeface="Calibri" pitchFamily="34" charset="0"/>
              </a:rPr>
              <a:t>by high-quality  </a:t>
            </a:r>
            <a:r>
              <a:rPr lang="en-US" sz="2000" dirty="0" smtClean="0">
                <a:latin typeface="+mn-lt"/>
                <a:cs typeface="Calibri" pitchFamily="34" charset="0"/>
              </a:rPr>
              <a:t>leader–member </a:t>
            </a:r>
            <a:r>
              <a:rPr lang="en-US" sz="2000" dirty="0">
                <a:latin typeface="+mn-lt"/>
                <a:cs typeface="Calibri" pitchFamily="34" charset="0"/>
              </a:rPr>
              <a:t>exchanges</a:t>
            </a:r>
          </a:p>
          <a:p>
            <a:pPr marL="231775" indent="-231775" eaLnBrk="0" hangingPunct="0">
              <a:spcAft>
                <a:spcPts val="600"/>
              </a:spcAft>
              <a:buClr>
                <a:srgbClr val="0070C0"/>
              </a:buClr>
              <a:buFont typeface="Wingdings 2" pitchFamily="18" charset="2"/>
              <a:buChar char="÷"/>
              <a:defRPr/>
            </a:pPr>
            <a:r>
              <a:rPr lang="en-US" sz="2000" dirty="0">
                <a:latin typeface="+mn-lt"/>
                <a:cs typeface="Calibri" pitchFamily="34" charset="0"/>
              </a:rPr>
              <a:t>Experience high degree of mutual trust, respect, and obligation toward each other</a:t>
            </a:r>
          </a:p>
          <a:p>
            <a:pPr eaLnBrk="0" hangingPunct="0">
              <a:spcAft>
                <a:spcPts val="600"/>
              </a:spcAft>
              <a:buClr>
                <a:srgbClr val="0070C0"/>
              </a:buClr>
              <a:buFont typeface="Wingdings 2" pitchFamily="18" charset="2"/>
              <a:buChar char="÷"/>
              <a:defRPr/>
            </a:pPr>
            <a:r>
              <a:rPr lang="en-US" sz="2000" dirty="0">
                <a:latin typeface="+mn-lt"/>
                <a:cs typeface="Calibri" pitchFamily="34" charset="0"/>
              </a:rPr>
              <a:t> Tested relationship and found it dependable</a:t>
            </a:r>
          </a:p>
          <a:p>
            <a:pPr eaLnBrk="0" hangingPunct="0">
              <a:spcAft>
                <a:spcPts val="600"/>
              </a:spcAft>
              <a:buClr>
                <a:srgbClr val="0070C0"/>
              </a:buClr>
              <a:buFont typeface="Wingdings 2" pitchFamily="18" charset="2"/>
              <a:buChar char="÷"/>
              <a:defRPr/>
            </a:pPr>
            <a:r>
              <a:rPr lang="en-US" sz="2000" dirty="0">
                <a:latin typeface="+mn-lt"/>
                <a:cs typeface="Calibri" pitchFamily="34" charset="0"/>
              </a:rPr>
              <a:t> High degree of reciprocity between leaders and subordinates</a:t>
            </a:r>
          </a:p>
          <a:p>
            <a:pPr eaLnBrk="0" hangingPunct="0">
              <a:spcAft>
                <a:spcPts val="600"/>
              </a:spcAft>
              <a:buClr>
                <a:srgbClr val="0070C0"/>
              </a:buClr>
              <a:buFont typeface="Wingdings 2" pitchFamily="18" charset="2"/>
              <a:buChar char="÷"/>
              <a:defRPr/>
            </a:pPr>
            <a:r>
              <a:rPr lang="en-US" sz="2000" dirty="0">
                <a:latin typeface="+mn-lt"/>
                <a:cs typeface="Calibri" pitchFamily="34" charset="0"/>
              </a:rPr>
              <a:t> May depend on each other for favors and special assistance</a:t>
            </a:r>
          </a:p>
          <a:p>
            <a:pPr eaLnBrk="0" hangingPunct="0">
              <a:spcAft>
                <a:spcPts val="600"/>
              </a:spcAft>
              <a:buClr>
                <a:srgbClr val="0070C0"/>
              </a:buClr>
              <a:buFont typeface="Wingdings 2" pitchFamily="18" charset="2"/>
              <a:buChar char="÷"/>
              <a:defRPr/>
            </a:pPr>
            <a:r>
              <a:rPr lang="en-US" sz="2000" dirty="0">
                <a:latin typeface="+mn-lt"/>
                <a:cs typeface="Calibri" pitchFamily="34" charset="0"/>
              </a:rPr>
              <a:t> Highly developed patterns of relating that produce positive</a:t>
            </a:r>
          </a:p>
          <a:p>
            <a:pPr marL="231775" indent="-231775" eaLnBrk="0" hangingPunct="0">
              <a:spcAft>
                <a:spcPts val="600"/>
              </a:spcAft>
              <a:buClr>
                <a:srgbClr val="0070C0"/>
              </a:buClr>
              <a:buFont typeface="Wingdings 2" pitchFamily="18" charset="2"/>
              <a:buChar char="÷"/>
              <a:defRPr/>
            </a:pPr>
            <a:r>
              <a:rPr lang="en-US" sz="2000" dirty="0">
                <a:latin typeface="+mn-lt"/>
                <a:cs typeface="Calibri" pitchFamily="34" charset="0"/>
              </a:rPr>
              <a:t>  outcomes for both themselves &amp; the organization</a:t>
            </a:r>
          </a:p>
        </p:txBody>
      </p:sp>
      <p:sp>
        <p:nvSpPr>
          <p:cNvPr id="76806" name="Text Box 6"/>
          <p:cNvSpPr txBox="1">
            <a:spLocks noChangeArrowheads="1"/>
          </p:cNvSpPr>
          <p:nvPr/>
        </p:nvSpPr>
        <p:spPr bwMode="auto">
          <a:xfrm>
            <a:off x="457200" y="1595735"/>
            <a:ext cx="1470274" cy="492443"/>
          </a:xfrm>
          <a:prstGeom prst="rect">
            <a:avLst/>
          </a:prstGeom>
          <a:noFill/>
          <a:ln>
            <a:noFill/>
          </a:ln>
          <a:effectLst/>
          <a:extLst/>
        </p:spPr>
        <p:txBody>
          <a:bodyPr wrap="none">
            <a:spAutoFit/>
          </a:bodyPr>
          <a:lstStyle/>
          <a:p>
            <a:pPr eaLnBrk="0" hangingPunct="0">
              <a:defRPr/>
            </a:pPr>
            <a:r>
              <a:rPr lang="en-US" sz="2600" b="1" dirty="0">
                <a:solidFill>
                  <a:srgbClr val="0070C0"/>
                </a:solidFill>
                <a:latin typeface="Arial Rounded MT Bold" pitchFamily="34" charset="0"/>
                <a:cs typeface="Calibri" pitchFamily="34" charset="0"/>
              </a:rPr>
              <a:t>Phase</a:t>
            </a:r>
            <a:r>
              <a:rPr lang="en-US" sz="2600" b="1" dirty="0">
                <a:solidFill>
                  <a:srgbClr val="0070C0"/>
                </a:solidFill>
                <a:effectLst>
                  <a:outerShdw blurRad="38100" dist="38100" dir="2700000" algn="tl">
                    <a:srgbClr val="000000"/>
                  </a:outerShdw>
                </a:effectLst>
                <a:latin typeface="Arial Rounded MT Bold" pitchFamily="34" charset="0"/>
              </a:rPr>
              <a:t> </a:t>
            </a:r>
            <a:r>
              <a:rPr lang="en-US" sz="2600" b="1" dirty="0">
                <a:solidFill>
                  <a:srgbClr val="0070C0"/>
                </a:solidFill>
                <a:latin typeface="Arial Rounded MT Bold" pitchFamily="34" charset="0"/>
                <a:cs typeface="Calibri" pitchFamily="34" charset="0"/>
              </a:rPr>
              <a:t>3</a:t>
            </a:r>
          </a:p>
        </p:txBody>
      </p:sp>
      <p:sp>
        <p:nvSpPr>
          <p:cNvPr id="26633" name="Text Box 8"/>
          <p:cNvSpPr txBox="1">
            <a:spLocks noChangeArrowheads="1"/>
          </p:cNvSpPr>
          <p:nvPr/>
        </p:nvSpPr>
        <p:spPr bwMode="auto">
          <a:xfrm>
            <a:off x="498475" y="5692914"/>
            <a:ext cx="8264525" cy="707886"/>
          </a:xfrm>
          <a:prstGeom prst="rect">
            <a:avLst/>
          </a:prstGeom>
          <a:noFill/>
          <a:ln w="9525">
            <a:noFill/>
            <a:miter lim="800000"/>
            <a:headEnd/>
            <a:tailEnd/>
          </a:ln>
        </p:spPr>
        <p:txBody>
          <a:bodyPr wrap="square">
            <a:spAutoFit/>
          </a:bodyPr>
          <a:lstStyle/>
          <a:p>
            <a:pPr algn="ctr" eaLnBrk="0" hangingPunct="0"/>
            <a:r>
              <a:rPr lang="en-US" sz="2000" dirty="0">
                <a:latin typeface="+mn-lt"/>
                <a:ea typeface="Calibri" pitchFamily="34" charset="0"/>
                <a:cs typeface="Calibri" pitchFamily="34" charset="0"/>
              </a:rPr>
              <a:t>Partnerships are </a:t>
            </a:r>
            <a:r>
              <a:rPr lang="en-US" sz="2000" i="1" dirty="0">
                <a:latin typeface="+mn-lt"/>
                <a:ea typeface="Calibri" pitchFamily="34" charset="0"/>
                <a:cs typeface="Calibri" pitchFamily="34" charset="0"/>
              </a:rPr>
              <a:t>transformational</a:t>
            </a:r>
            <a:r>
              <a:rPr lang="en-US" sz="2000" dirty="0">
                <a:latin typeface="+mn-lt"/>
                <a:ea typeface="Calibri" pitchFamily="34" charset="0"/>
                <a:cs typeface="Calibri" pitchFamily="34" charset="0"/>
              </a:rPr>
              <a:t> – moving beyond self-interest to accomplish greater good of the team &amp; organization</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ctrTitle" idx="4294967295"/>
          </p:nvPr>
        </p:nvSpPr>
        <p:spPr>
          <a:xfrm>
            <a:off x="381000" y="533400"/>
            <a:ext cx="8991600" cy="1371600"/>
          </a:xfrm>
        </p:spPr>
        <p:txBody>
          <a:bodyPr/>
          <a:lstStyle/>
          <a:p>
            <a:pPr eaLnBrk="1" hangingPunct="1"/>
            <a:r>
              <a:rPr lang="en-US" sz="3200" dirty="0" smtClean="0">
                <a:latin typeface="+mj-lt"/>
              </a:rPr>
              <a:t>How Does the LMX Theory Approach Work?</a:t>
            </a:r>
          </a:p>
        </p:txBody>
      </p:sp>
      <p:sp>
        <p:nvSpPr>
          <p:cNvPr id="27651" name="Rectangle 3"/>
          <p:cNvSpPr>
            <a:spLocks noGrp="1" noChangeArrowheads="1"/>
          </p:cNvSpPr>
          <p:nvPr>
            <p:ph type="subTitle" idx="4294967295"/>
          </p:nvPr>
        </p:nvSpPr>
        <p:spPr>
          <a:xfrm>
            <a:off x="609600" y="2057400"/>
            <a:ext cx="4610100" cy="3581400"/>
          </a:xfrm>
        </p:spPr>
        <p:txBody>
          <a:bodyPr/>
          <a:lstStyle/>
          <a:p>
            <a:pPr algn="l" eaLnBrk="1" hangingPunct="1">
              <a:lnSpc>
                <a:spcPct val="150000"/>
              </a:lnSpc>
              <a:buClr>
                <a:srgbClr val="0070C0"/>
              </a:buClr>
              <a:buFont typeface="Wingdings 2" pitchFamily="18" charset="2"/>
              <a:buChar char="÷"/>
            </a:pPr>
            <a:r>
              <a:rPr lang="en-US" sz="2800" dirty="0" smtClean="0">
                <a:solidFill>
                  <a:schemeClr val="tx1"/>
                </a:solidFill>
                <a:latin typeface="+mn-lt"/>
              </a:rPr>
              <a:t> Focus of LMX Theory </a:t>
            </a:r>
          </a:p>
          <a:p>
            <a:pPr algn="l" eaLnBrk="1" hangingPunct="1">
              <a:lnSpc>
                <a:spcPct val="150000"/>
              </a:lnSpc>
              <a:buClr>
                <a:srgbClr val="0070C0"/>
              </a:buClr>
              <a:buFont typeface="Wingdings 2" pitchFamily="18" charset="2"/>
              <a:buChar char="÷"/>
            </a:pPr>
            <a:r>
              <a:rPr lang="en-US" sz="2800" dirty="0" smtClean="0">
                <a:solidFill>
                  <a:schemeClr val="tx1"/>
                </a:solidFill>
                <a:latin typeface="+mn-lt"/>
              </a:rPr>
              <a:t> Strengths</a:t>
            </a:r>
          </a:p>
          <a:p>
            <a:pPr algn="l" eaLnBrk="1" hangingPunct="1">
              <a:lnSpc>
                <a:spcPct val="150000"/>
              </a:lnSpc>
              <a:buClr>
                <a:srgbClr val="0070C0"/>
              </a:buClr>
              <a:buFont typeface="Wingdings 2" pitchFamily="18" charset="2"/>
              <a:buChar char="÷"/>
            </a:pPr>
            <a:r>
              <a:rPr lang="en-US" sz="2800" dirty="0" smtClean="0">
                <a:solidFill>
                  <a:schemeClr val="tx1"/>
                </a:solidFill>
                <a:latin typeface="+mn-lt"/>
              </a:rPr>
              <a:t> Criticisms</a:t>
            </a:r>
          </a:p>
          <a:p>
            <a:pPr algn="l" eaLnBrk="1" hangingPunct="1">
              <a:lnSpc>
                <a:spcPct val="150000"/>
              </a:lnSpc>
              <a:buClr>
                <a:srgbClr val="0070C0"/>
              </a:buClr>
              <a:buFont typeface="Wingdings 2" pitchFamily="18" charset="2"/>
              <a:buChar char="÷"/>
            </a:pPr>
            <a:r>
              <a:rPr lang="en-US" sz="2800" dirty="0" smtClean="0">
                <a:solidFill>
                  <a:schemeClr val="tx1"/>
                </a:solidFill>
                <a:latin typeface="+mn-lt"/>
              </a:rPr>
              <a:t> Application</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04800" y="990600"/>
            <a:ext cx="8610600" cy="381000"/>
          </a:xfrm>
        </p:spPr>
        <p:txBody>
          <a:bodyPr/>
          <a:lstStyle/>
          <a:p>
            <a:pPr algn="ctr" eaLnBrk="1" hangingPunct="1"/>
            <a:r>
              <a:rPr lang="en-US" altLang="zh-TW" sz="3200" b="1" dirty="0" smtClean="0">
                <a:latin typeface="+mj-lt"/>
                <a:ea typeface="新細明體" pitchFamily="18" charset="-120"/>
              </a:rPr>
              <a:t>How Does LMX Theory Work?</a:t>
            </a:r>
          </a:p>
        </p:txBody>
      </p:sp>
      <p:sp>
        <p:nvSpPr>
          <p:cNvPr id="28675" name="Rectangle 3"/>
          <p:cNvSpPr>
            <a:spLocks noGrp="1" noChangeArrowheads="1"/>
          </p:cNvSpPr>
          <p:nvPr>
            <p:ph idx="1"/>
          </p:nvPr>
        </p:nvSpPr>
        <p:spPr>
          <a:xfrm>
            <a:off x="304800" y="1981200"/>
            <a:ext cx="8534400" cy="3505200"/>
          </a:xfrm>
        </p:spPr>
        <p:txBody>
          <a:bodyPr/>
          <a:lstStyle/>
          <a:p>
            <a:pPr eaLnBrk="1" hangingPunct="1">
              <a:spcBef>
                <a:spcPct val="0"/>
              </a:spcBef>
              <a:buClr>
                <a:srgbClr val="0070C0"/>
              </a:buClr>
            </a:pPr>
            <a:r>
              <a:rPr lang="en-US" altLang="zh-TW" sz="2400" b="1" dirty="0" smtClean="0">
                <a:latin typeface="+mn-lt"/>
                <a:ea typeface="新細明體" pitchFamily="18" charset="-120"/>
                <a:cs typeface="Calibri" pitchFamily="34" charset="0"/>
                <a:sym typeface="Wingdings" pitchFamily="2" charset="2"/>
              </a:rPr>
              <a:t>LMX theory works in two ways: It describes leadership and it prescribes leadership</a:t>
            </a:r>
          </a:p>
          <a:p>
            <a:pPr lvl="1" eaLnBrk="1" hangingPunct="1">
              <a:spcBef>
                <a:spcPct val="0"/>
              </a:spcBef>
              <a:buClr>
                <a:srgbClr val="0070C0"/>
              </a:buClr>
              <a:buSzPct val="75000"/>
            </a:pPr>
            <a:r>
              <a:rPr lang="en-US" altLang="zh-TW" sz="2000" b="1" dirty="0" smtClean="0">
                <a:solidFill>
                  <a:schemeClr val="tx1"/>
                </a:solidFill>
                <a:ea typeface="新細明體" pitchFamily="18" charset="-120"/>
                <a:cs typeface="Calibri" pitchFamily="34" charset="0"/>
                <a:sym typeface="Wingdings" pitchFamily="2" charset="2"/>
              </a:rPr>
              <a:t>In both -  the central concept is the dyadic relationship</a:t>
            </a:r>
            <a:br>
              <a:rPr lang="en-US" altLang="zh-TW" sz="2000" b="1" dirty="0" smtClean="0">
                <a:solidFill>
                  <a:schemeClr val="tx1"/>
                </a:solidFill>
                <a:ea typeface="新細明體" pitchFamily="18" charset="-120"/>
                <a:cs typeface="Calibri" pitchFamily="34" charset="0"/>
                <a:sym typeface="Wingdings" pitchFamily="2" charset="2"/>
              </a:rPr>
            </a:br>
            <a:endParaRPr lang="en-US" altLang="zh-TW" sz="2000" b="1" i="1" dirty="0" smtClean="0">
              <a:solidFill>
                <a:schemeClr val="tx1"/>
              </a:solidFill>
              <a:ea typeface="新細明體" pitchFamily="18" charset="-120"/>
              <a:cs typeface="Calibri" pitchFamily="34" charset="0"/>
              <a:sym typeface="Wingdings" pitchFamily="2" charset="2"/>
            </a:endParaRPr>
          </a:p>
          <a:p>
            <a:pPr eaLnBrk="1" hangingPunct="1">
              <a:spcBef>
                <a:spcPct val="0"/>
              </a:spcBef>
              <a:buClr>
                <a:srgbClr val="0070C0"/>
              </a:buClr>
              <a:buFont typeface="Wingdings" pitchFamily="2" charset="2"/>
              <a:buNone/>
            </a:pPr>
            <a:r>
              <a:rPr lang="en-US" altLang="zh-TW" sz="2400" b="1" dirty="0" smtClean="0">
                <a:latin typeface="+mn-lt"/>
                <a:ea typeface="新細明體" pitchFamily="18" charset="-120"/>
                <a:cs typeface="Calibri" pitchFamily="34" charset="0"/>
                <a:sym typeface="Wingdings" pitchFamily="2" charset="2"/>
              </a:rPr>
              <a:t>	Descriptively</a:t>
            </a:r>
            <a:r>
              <a:rPr lang="en-US" altLang="zh-TW" sz="2400" b="1" i="1" dirty="0" smtClean="0">
                <a:latin typeface="+mn-lt"/>
                <a:ea typeface="新細明體" pitchFamily="18" charset="-120"/>
                <a:cs typeface="Calibri" pitchFamily="34" charset="0"/>
                <a:sym typeface="Wingdings" pitchFamily="2" charset="2"/>
              </a:rPr>
              <a:t>:</a:t>
            </a:r>
          </a:p>
          <a:p>
            <a:pPr eaLnBrk="1" hangingPunct="1">
              <a:spcBef>
                <a:spcPct val="0"/>
              </a:spcBef>
              <a:buClr>
                <a:srgbClr val="0070C0"/>
              </a:buClr>
            </a:pPr>
            <a:r>
              <a:rPr lang="en-US" altLang="zh-TW" sz="2000" dirty="0" smtClean="0">
                <a:latin typeface="+mn-lt"/>
                <a:ea typeface="新細明體" pitchFamily="18" charset="-120"/>
                <a:cs typeface="Calibri" pitchFamily="34" charset="0"/>
                <a:sym typeface="Wingdings" pitchFamily="2" charset="2"/>
              </a:rPr>
              <a:t>It suggests that it is important to recognize the existence of in-groups &amp; out-groups within an organization</a:t>
            </a:r>
          </a:p>
          <a:p>
            <a:pPr eaLnBrk="1" hangingPunct="1">
              <a:buClr>
                <a:srgbClr val="0070C0"/>
              </a:buClr>
            </a:pPr>
            <a:r>
              <a:rPr lang="en-US" sz="2000" dirty="0" smtClean="0">
                <a:latin typeface="+mn-lt"/>
                <a:ea typeface="新細明體" pitchFamily="18" charset="-120"/>
                <a:cs typeface="Calibri" pitchFamily="34" charset="0"/>
              </a:rPr>
              <a:t>Significant differences in how goals are accomplished using in-groups vs. out-groups</a:t>
            </a:r>
          </a:p>
          <a:p>
            <a:pPr eaLnBrk="1" hangingPunct="1">
              <a:buClr>
                <a:srgbClr val="0070C0"/>
              </a:buClr>
            </a:pPr>
            <a:r>
              <a:rPr lang="en-US" sz="2000" dirty="0" smtClean="0">
                <a:latin typeface="+mn-lt"/>
                <a:ea typeface="新細明體" pitchFamily="18" charset="-120"/>
                <a:cs typeface="Calibri" pitchFamily="34" charset="0"/>
              </a:rPr>
              <a:t>Relevant differences in in-group vs. out-group behaviors</a:t>
            </a:r>
          </a:p>
          <a:p>
            <a:pPr eaLnBrk="1" hangingPunct="1">
              <a:spcBef>
                <a:spcPct val="0"/>
              </a:spcBef>
            </a:pPr>
            <a:endParaRPr lang="en-US" altLang="zh-TW" sz="2800" dirty="0" smtClean="0">
              <a:ea typeface="新細明體" pitchFamily="18" charset="-120"/>
              <a:cs typeface="Calibri" pitchFamily="34" charset="0"/>
              <a:sym typeface="Wingdings" pitchFamily="2" charset="2"/>
            </a:endParaRPr>
          </a:p>
        </p:txBody>
      </p:sp>
      <p:sp>
        <p:nvSpPr>
          <p:cNvPr id="89092" name="Rectangle 4"/>
          <p:cNvSpPr>
            <a:spLocks noChangeArrowheads="1"/>
          </p:cNvSpPr>
          <p:nvPr/>
        </p:nvSpPr>
        <p:spPr bwMode="auto">
          <a:xfrm>
            <a:off x="685800" y="5410200"/>
            <a:ext cx="7543800" cy="2438400"/>
          </a:xfrm>
          <a:prstGeom prst="rect">
            <a:avLst/>
          </a:prstGeom>
          <a:noFill/>
          <a:ln>
            <a:noFill/>
          </a:ln>
          <a:effectLst/>
          <a:extLst/>
        </p:spPr>
        <p:txBody>
          <a:bodyPr/>
          <a:lstStyle/>
          <a:p>
            <a:pPr marL="342900" indent="-342900" eaLnBrk="0" hangingPunct="0">
              <a:spcBef>
                <a:spcPct val="20000"/>
              </a:spcBef>
              <a:defRPr/>
            </a:pPr>
            <a:endParaRPr lang="en-US" sz="800" b="1">
              <a:solidFill>
                <a:schemeClr val="tx2"/>
              </a:solidFill>
              <a:effectLst>
                <a:outerShdw blurRad="38100" dist="38100" dir="2700000" algn="tl">
                  <a:srgbClr val="C0C0C0"/>
                </a:outerShdw>
              </a:effectLst>
              <a:latin typeface="Arial" charset="0"/>
            </a:endParaRP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Rectangle 12"/>
          <p:cNvSpPr>
            <a:spLocks noGrp="1" noChangeArrowheads="1"/>
          </p:cNvSpPr>
          <p:nvPr>
            <p:ph type="title"/>
          </p:nvPr>
        </p:nvSpPr>
        <p:spPr>
          <a:xfrm>
            <a:off x="457200" y="990600"/>
            <a:ext cx="8534400" cy="457200"/>
          </a:xfrm>
        </p:spPr>
        <p:txBody>
          <a:bodyPr/>
          <a:lstStyle/>
          <a:p>
            <a:pPr algn="ctr" eaLnBrk="1" hangingPunct="1"/>
            <a:r>
              <a:rPr lang="en-US" altLang="zh-TW" sz="3200" b="1" dirty="0" smtClean="0">
                <a:latin typeface="+mj-lt"/>
                <a:ea typeface="新細明體" pitchFamily="18" charset="-120"/>
              </a:rPr>
              <a:t>How Does LMX Theory Work?</a:t>
            </a:r>
          </a:p>
        </p:txBody>
      </p:sp>
      <p:sp>
        <p:nvSpPr>
          <p:cNvPr id="29699" name="Rectangle 4"/>
          <p:cNvSpPr>
            <a:spLocks noGrp="1" noChangeArrowheads="1"/>
          </p:cNvSpPr>
          <p:nvPr>
            <p:ph sz="half" idx="1"/>
          </p:nvPr>
        </p:nvSpPr>
        <p:spPr>
          <a:xfrm>
            <a:off x="304800" y="2209800"/>
            <a:ext cx="8686800" cy="3505200"/>
          </a:xfrm>
        </p:spPr>
        <p:txBody>
          <a:bodyPr/>
          <a:lstStyle/>
          <a:p>
            <a:pPr marL="347663" indent="-290513" eaLnBrk="1" hangingPunct="1">
              <a:buClr>
                <a:srgbClr val="0070C0"/>
              </a:buClr>
              <a:buNone/>
            </a:pPr>
            <a:r>
              <a:rPr lang="en-US" sz="2400" dirty="0" smtClean="0">
                <a:latin typeface="+mn-lt"/>
                <a:ea typeface="Calibri" pitchFamily="34" charset="0"/>
                <a:cs typeface="Calibri" pitchFamily="34" charset="0"/>
              </a:rPr>
              <a:t>Best understood within the </a:t>
            </a:r>
            <a:r>
              <a:rPr lang="en-US" sz="2400" i="1" dirty="0" smtClean="0">
                <a:solidFill>
                  <a:srgbClr val="006699"/>
                </a:solidFill>
                <a:latin typeface="+mn-lt"/>
                <a:ea typeface="Calibri" pitchFamily="34" charset="0"/>
                <a:cs typeface="Calibri" pitchFamily="34" charset="0"/>
              </a:rPr>
              <a:t>Leadership–Making Model </a:t>
            </a:r>
          </a:p>
          <a:p>
            <a:pPr marL="347663" indent="-290513" eaLnBrk="1" hangingPunct="1">
              <a:buClr>
                <a:srgbClr val="0070C0"/>
              </a:buClr>
              <a:buFont typeface="Wingdings 2" pitchFamily="18" charset="2"/>
              <a:buNone/>
            </a:pPr>
            <a:r>
              <a:rPr lang="en-US" sz="2400" i="1" dirty="0" smtClean="0">
                <a:latin typeface="+mn-lt"/>
                <a:ea typeface="Calibri" pitchFamily="34" charset="0"/>
                <a:cs typeface="Calibri" pitchFamily="34" charset="0"/>
              </a:rPr>
              <a:t>(</a:t>
            </a:r>
            <a:r>
              <a:rPr lang="en-US" sz="2400" i="1" dirty="0" err="1" smtClean="0">
                <a:latin typeface="+mn-lt"/>
                <a:ea typeface="Calibri" pitchFamily="34" charset="0"/>
                <a:cs typeface="Calibri" pitchFamily="34" charset="0"/>
              </a:rPr>
              <a:t>Graen</a:t>
            </a:r>
            <a:r>
              <a:rPr lang="en-US" sz="2400" i="1" dirty="0" smtClean="0">
                <a:latin typeface="+mn-lt"/>
                <a:ea typeface="Calibri" pitchFamily="34" charset="0"/>
                <a:cs typeface="Calibri" pitchFamily="34" charset="0"/>
              </a:rPr>
              <a:t> &amp; </a:t>
            </a:r>
            <a:r>
              <a:rPr lang="en-US" sz="2400" i="1" dirty="0" err="1" smtClean="0">
                <a:latin typeface="+mn-lt"/>
                <a:ea typeface="Calibri" pitchFamily="34" charset="0"/>
                <a:cs typeface="Calibri" pitchFamily="34" charset="0"/>
              </a:rPr>
              <a:t>Uhl</a:t>
            </a:r>
            <a:r>
              <a:rPr lang="en-US" sz="2400" i="1" dirty="0" smtClean="0">
                <a:latin typeface="+mn-lt"/>
                <a:ea typeface="Calibri" pitchFamily="34" charset="0"/>
                <a:cs typeface="Calibri" pitchFamily="34" charset="0"/>
              </a:rPr>
              <a:t>-Bien, 1995)</a:t>
            </a:r>
            <a:endParaRPr lang="en-US" sz="2400" dirty="0" smtClean="0">
              <a:latin typeface="+mn-lt"/>
              <a:ea typeface="Calibri" pitchFamily="34" charset="0"/>
              <a:cs typeface="Calibri" pitchFamily="34" charset="0"/>
            </a:endParaRPr>
          </a:p>
          <a:p>
            <a:pPr marL="347663" lvl="1" indent="-290513" eaLnBrk="1" hangingPunct="1">
              <a:buClr>
                <a:srgbClr val="0070C0"/>
              </a:buClr>
            </a:pPr>
            <a:r>
              <a:rPr lang="en-US" sz="2000" dirty="0" smtClean="0">
                <a:solidFill>
                  <a:schemeClr val="tx1"/>
                </a:solidFill>
                <a:ea typeface="Calibri" pitchFamily="34" charset="0"/>
                <a:cs typeface="Calibri" pitchFamily="34" charset="0"/>
              </a:rPr>
              <a:t>Leader forms special relationships with all followers</a:t>
            </a:r>
          </a:p>
          <a:p>
            <a:pPr marL="347663" lvl="1" indent="-290513" eaLnBrk="1" hangingPunct="1">
              <a:buClr>
                <a:srgbClr val="0070C0"/>
              </a:buClr>
            </a:pPr>
            <a:r>
              <a:rPr lang="en-US" sz="2000" dirty="0" smtClean="0">
                <a:solidFill>
                  <a:schemeClr val="tx1"/>
                </a:solidFill>
                <a:ea typeface="Calibri" pitchFamily="34" charset="0"/>
                <a:cs typeface="Calibri" pitchFamily="34" charset="0"/>
              </a:rPr>
              <a:t>Leader should offer each follower an opportunity for new roles/responsibilities</a:t>
            </a:r>
          </a:p>
          <a:p>
            <a:pPr marL="347663" lvl="1" indent="-290513" eaLnBrk="1" hangingPunct="1">
              <a:buClr>
                <a:srgbClr val="0070C0"/>
              </a:buClr>
            </a:pPr>
            <a:r>
              <a:rPr lang="en-US" sz="2000" dirty="0" smtClean="0">
                <a:solidFill>
                  <a:schemeClr val="tx1"/>
                </a:solidFill>
                <a:ea typeface="Calibri" pitchFamily="34" charset="0"/>
                <a:cs typeface="Calibri" pitchFamily="34" charset="0"/>
              </a:rPr>
              <a:t>Leader should nurture high-quality exchanges with all followers</a:t>
            </a:r>
          </a:p>
          <a:p>
            <a:pPr marL="347663" lvl="1" indent="-290513" eaLnBrk="1" hangingPunct="1">
              <a:buClr>
                <a:srgbClr val="0070C0"/>
              </a:buClr>
            </a:pPr>
            <a:r>
              <a:rPr lang="en-US" sz="2000" dirty="0" smtClean="0">
                <a:solidFill>
                  <a:schemeClr val="tx1"/>
                </a:solidFill>
                <a:ea typeface="Calibri" pitchFamily="34" charset="0"/>
                <a:cs typeface="Calibri" pitchFamily="34" charset="0"/>
              </a:rPr>
              <a:t>Rather than concentrating on differences, leader focuses on ways to build trust &amp; respect with </a:t>
            </a:r>
            <a:r>
              <a:rPr lang="en-US" sz="2000" u="sng" dirty="0" smtClean="0">
                <a:solidFill>
                  <a:schemeClr val="tx1"/>
                </a:solidFill>
                <a:ea typeface="Calibri" pitchFamily="34" charset="0"/>
                <a:cs typeface="Calibri" pitchFamily="34" charset="0"/>
              </a:rPr>
              <a:t>all</a:t>
            </a:r>
            <a:r>
              <a:rPr lang="en-US" sz="2000" dirty="0" smtClean="0">
                <a:solidFill>
                  <a:schemeClr val="tx1"/>
                </a:solidFill>
                <a:ea typeface="Calibri" pitchFamily="34" charset="0"/>
                <a:cs typeface="Calibri" pitchFamily="34" charset="0"/>
              </a:rPr>
              <a:t> followers, resulting in entire work group becoming an in-group</a:t>
            </a:r>
          </a:p>
        </p:txBody>
      </p:sp>
      <p:sp>
        <p:nvSpPr>
          <p:cNvPr id="29700" name="Rectangle 9"/>
          <p:cNvSpPr>
            <a:spLocks noChangeArrowheads="1"/>
          </p:cNvSpPr>
          <p:nvPr/>
        </p:nvSpPr>
        <p:spPr bwMode="auto">
          <a:xfrm>
            <a:off x="304800" y="1757368"/>
            <a:ext cx="2526782" cy="452432"/>
          </a:xfrm>
          <a:prstGeom prst="rect">
            <a:avLst/>
          </a:prstGeom>
          <a:noFill/>
          <a:ln w="9525">
            <a:noFill/>
            <a:miter lim="800000"/>
            <a:headEnd/>
            <a:tailEnd/>
          </a:ln>
        </p:spPr>
        <p:txBody>
          <a:bodyPr wrap="none">
            <a:spAutoFit/>
          </a:bodyPr>
          <a:lstStyle/>
          <a:p>
            <a:pPr eaLnBrk="0" hangingPunct="0">
              <a:lnSpc>
                <a:spcPct val="90000"/>
              </a:lnSpc>
            </a:pPr>
            <a:r>
              <a:rPr lang="en-US" altLang="zh-TW" sz="2600" b="1" dirty="0">
                <a:solidFill>
                  <a:srgbClr val="0070C0"/>
                </a:solidFill>
                <a:latin typeface="Arial Rounded MT Bold" pitchFamily="34" charset="0"/>
                <a:ea typeface="新細明體" pitchFamily="18" charset="-120"/>
                <a:sym typeface="Wingdings" pitchFamily="2" charset="2"/>
              </a:rPr>
              <a:t>Prescriptively:</a:t>
            </a: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09600" y="914400"/>
            <a:ext cx="7772400" cy="457200"/>
          </a:xfrm>
        </p:spPr>
        <p:txBody>
          <a:bodyPr/>
          <a:lstStyle/>
          <a:p>
            <a:pPr algn="ctr" eaLnBrk="1" hangingPunct="1"/>
            <a:r>
              <a:rPr lang="en-US" sz="3200" b="1" dirty="0" smtClean="0">
                <a:latin typeface="+mn-lt"/>
              </a:rPr>
              <a:t>Strengths</a:t>
            </a:r>
          </a:p>
        </p:txBody>
      </p:sp>
      <p:sp>
        <p:nvSpPr>
          <p:cNvPr id="30723" name="Rectangle 3"/>
          <p:cNvSpPr>
            <a:spLocks noGrp="1" noChangeArrowheads="1"/>
          </p:cNvSpPr>
          <p:nvPr>
            <p:ph idx="1"/>
          </p:nvPr>
        </p:nvSpPr>
        <p:spPr>
          <a:xfrm>
            <a:off x="304800" y="1676400"/>
            <a:ext cx="8686800" cy="4038600"/>
          </a:xfrm>
        </p:spPr>
        <p:txBody>
          <a:bodyPr/>
          <a:lstStyle/>
          <a:p>
            <a:pPr eaLnBrk="1" hangingPunct="1">
              <a:spcAft>
                <a:spcPct val="25000"/>
              </a:spcAft>
              <a:buClr>
                <a:srgbClr val="0070C0"/>
              </a:buClr>
            </a:pPr>
            <a:r>
              <a:rPr lang="en-US" sz="2400" dirty="0" smtClean="0">
                <a:latin typeface="+mn-lt"/>
              </a:rPr>
              <a:t>LMX theory </a:t>
            </a:r>
            <a:r>
              <a:rPr lang="en-US" sz="2400" b="1" i="1" dirty="0" smtClean="0">
                <a:latin typeface="+mn-lt"/>
              </a:rPr>
              <a:t>validates</a:t>
            </a:r>
            <a:r>
              <a:rPr lang="en-US" sz="2400" dirty="0" smtClean="0">
                <a:latin typeface="+mn-lt"/>
              </a:rPr>
              <a:t> our experience of how people within organizations relate to one another and the leader</a:t>
            </a:r>
          </a:p>
          <a:p>
            <a:pPr eaLnBrk="1" hangingPunct="1">
              <a:spcAft>
                <a:spcPct val="25000"/>
              </a:spcAft>
              <a:buClr>
                <a:srgbClr val="0070C0"/>
              </a:buClr>
            </a:pPr>
            <a:r>
              <a:rPr lang="en-US" sz="2400" dirty="0" smtClean="0">
                <a:latin typeface="+mn-lt"/>
              </a:rPr>
              <a:t>LMX theory is the only leadership approach that makes the </a:t>
            </a:r>
            <a:r>
              <a:rPr lang="en-US" sz="2400" b="1" i="1" dirty="0" smtClean="0">
                <a:latin typeface="+mn-lt"/>
              </a:rPr>
              <a:t>dyadic relationship </a:t>
            </a:r>
            <a:r>
              <a:rPr lang="en-US" sz="2400" dirty="0" smtClean="0">
                <a:latin typeface="+mn-lt"/>
              </a:rPr>
              <a:t>the centerpiece of the leadership process</a:t>
            </a:r>
          </a:p>
          <a:p>
            <a:pPr eaLnBrk="1" hangingPunct="1">
              <a:spcAft>
                <a:spcPct val="25000"/>
              </a:spcAft>
              <a:buClr>
                <a:srgbClr val="0070C0"/>
              </a:buClr>
            </a:pPr>
            <a:r>
              <a:rPr lang="en-US" sz="2400" dirty="0" smtClean="0">
                <a:latin typeface="+mn-lt"/>
              </a:rPr>
              <a:t>LMX theory directs our attention to </a:t>
            </a:r>
            <a:r>
              <a:rPr lang="en-US" sz="2400" b="1" i="1" dirty="0" smtClean="0">
                <a:latin typeface="+mn-lt"/>
              </a:rPr>
              <a:t>the importance of communication </a:t>
            </a:r>
            <a:r>
              <a:rPr lang="en-US" sz="2400" dirty="0" smtClean="0">
                <a:latin typeface="+mn-lt"/>
              </a:rPr>
              <a:t>in</a:t>
            </a:r>
            <a:r>
              <a:rPr lang="en-US" sz="2400" b="1" i="1" dirty="0" smtClean="0">
                <a:latin typeface="+mn-lt"/>
              </a:rPr>
              <a:t> </a:t>
            </a:r>
            <a:r>
              <a:rPr lang="en-US" sz="2400" i="1" dirty="0" smtClean="0">
                <a:latin typeface="+mn-lt"/>
              </a:rPr>
              <a:t>leadership</a:t>
            </a:r>
            <a:endParaRPr lang="en-US" sz="2400" dirty="0" smtClean="0">
              <a:latin typeface="+mn-lt"/>
            </a:endParaRPr>
          </a:p>
          <a:p>
            <a:pPr eaLnBrk="1" hangingPunct="1">
              <a:spcAft>
                <a:spcPct val="25000"/>
              </a:spcAft>
              <a:buClr>
                <a:srgbClr val="0070C0"/>
              </a:buClr>
            </a:pPr>
            <a:r>
              <a:rPr lang="en-US" sz="2400" b="1" i="1" dirty="0" smtClean="0">
                <a:latin typeface="+mn-lt"/>
              </a:rPr>
              <a:t>Solid </a:t>
            </a:r>
            <a:r>
              <a:rPr lang="en-US" sz="2400" dirty="0" smtClean="0">
                <a:latin typeface="+mn-lt"/>
              </a:rPr>
              <a:t>research foundation on how the practice of LMX theory is related to positive organizational outcomes</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533400" y="990600"/>
            <a:ext cx="7772400" cy="304800"/>
          </a:xfrm>
        </p:spPr>
        <p:txBody>
          <a:bodyPr/>
          <a:lstStyle/>
          <a:p>
            <a:pPr algn="ctr" eaLnBrk="1" hangingPunct="1"/>
            <a:r>
              <a:rPr lang="en-US" sz="3200" b="1" dirty="0" smtClean="0">
                <a:latin typeface="+mj-lt"/>
              </a:rPr>
              <a:t>Criticisms</a:t>
            </a:r>
          </a:p>
        </p:txBody>
      </p:sp>
      <p:sp>
        <p:nvSpPr>
          <p:cNvPr id="31747" name="Rectangle 3"/>
          <p:cNvSpPr>
            <a:spLocks noGrp="1" noChangeArrowheads="1"/>
          </p:cNvSpPr>
          <p:nvPr>
            <p:ph idx="1"/>
          </p:nvPr>
        </p:nvSpPr>
        <p:spPr>
          <a:xfrm>
            <a:off x="457200" y="1676400"/>
            <a:ext cx="8153400" cy="4114800"/>
          </a:xfrm>
        </p:spPr>
        <p:txBody>
          <a:bodyPr/>
          <a:lstStyle/>
          <a:p>
            <a:pPr eaLnBrk="1" hangingPunct="1">
              <a:lnSpc>
                <a:spcPct val="90000"/>
              </a:lnSpc>
              <a:spcBef>
                <a:spcPct val="60000"/>
              </a:spcBef>
              <a:buClr>
                <a:srgbClr val="0070C0"/>
              </a:buClr>
            </a:pPr>
            <a:r>
              <a:rPr lang="en-US" sz="2400" dirty="0" smtClean="0">
                <a:latin typeface="+mn-lt"/>
              </a:rPr>
              <a:t>Inadvertently supports the development of privileged groups in the workplace; </a:t>
            </a:r>
            <a:r>
              <a:rPr lang="en-US" sz="2400" i="1" dirty="0" smtClean="0">
                <a:latin typeface="+mn-lt"/>
              </a:rPr>
              <a:t>appears unfair and discriminatory</a:t>
            </a:r>
            <a:endParaRPr lang="en-US" sz="2400" dirty="0" smtClean="0">
              <a:latin typeface="+mn-lt"/>
            </a:endParaRPr>
          </a:p>
          <a:p>
            <a:pPr eaLnBrk="1" hangingPunct="1">
              <a:lnSpc>
                <a:spcPct val="90000"/>
              </a:lnSpc>
              <a:spcBef>
                <a:spcPct val="60000"/>
              </a:spcBef>
              <a:buClr>
                <a:srgbClr val="0070C0"/>
              </a:buClr>
            </a:pPr>
            <a:r>
              <a:rPr lang="en-US" sz="2400" dirty="0" smtClean="0">
                <a:latin typeface="+mn-lt"/>
              </a:rPr>
              <a:t>The </a:t>
            </a:r>
            <a:r>
              <a:rPr lang="en-US" sz="2400" i="1" dirty="0" smtClean="0">
                <a:latin typeface="+mn-lt"/>
              </a:rPr>
              <a:t>basic theoretical ideas</a:t>
            </a:r>
            <a:r>
              <a:rPr lang="en-US" sz="2400" dirty="0" smtClean="0">
                <a:latin typeface="+mn-lt"/>
              </a:rPr>
              <a:t> of LMX are not fully developed</a:t>
            </a:r>
          </a:p>
          <a:p>
            <a:pPr lvl="1" eaLnBrk="1" hangingPunct="1">
              <a:lnSpc>
                <a:spcPct val="90000"/>
              </a:lnSpc>
              <a:spcBef>
                <a:spcPct val="0"/>
              </a:spcBef>
              <a:buClr>
                <a:srgbClr val="0070C0"/>
              </a:buClr>
              <a:buFontTx/>
              <a:buChar char="•"/>
            </a:pPr>
            <a:r>
              <a:rPr lang="en-US" altLang="zh-TW" sz="2000" i="1" dirty="0" smtClean="0">
                <a:solidFill>
                  <a:schemeClr val="tx1"/>
                </a:solidFill>
                <a:ea typeface="新細明體" pitchFamily="18" charset="-120"/>
              </a:rPr>
              <a:t>How are high-quality </a:t>
            </a:r>
            <a:r>
              <a:rPr lang="en-US" altLang="zh-TW" sz="2000" i="1" dirty="0">
                <a:solidFill>
                  <a:schemeClr val="tx1"/>
                </a:solidFill>
                <a:ea typeface="新細明體" pitchFamily="18" charset="-120"/>
              </a:rPr>
              <a:t>leader–member </a:t>
            </a:r>
            <a:r>
              <a:rPr lang="en-US" altLang="zh-TW" sz="2000" i="1" dirty="0" smtClean="0">
                <a:solidFill>
                  <a:schemeClr val="tx1"/>
                </a:solidFill>
                <a:ea typeface="新細明體" pitchFamily="18" charset="-120"/>
              </a:rPr>
              <a:t>exchanges  created?  </a:t>
            </a:r>
          </a:p>
          <a:p>
            <a:pPr lvl="1" eaLnBrk="1" hangingPunct="1">
              <a:lnSpc>
                <a:spcPct val="90000"/>
              </a:lnSpc>
              <a:spcBef>
                <a:spcPct val="0"/>
              </a:spcBef>
              <a:buClr>
                <a:srgbClr val="0070C0"/>
              </a:buClr>
              <a:buFontTx/>
              <a:buChar char="•"/>
            </a:pPr>
            <a:r>
              <a:rPr lang="en-US" altLang="zh-TW" sz="2000" i="1" dirty="0" smtClean="0">
                <a:solidFill>
                  <a:schemeClr val="tx1"/>
                </a:solidFill>
                <a:ea typeface="新細明體" pitchFamily="18" charset="-120"/>
              </a:rPr>
              <a:t>What are the means to achieve building trust, respect, and obligation? What are the guidelines?</a:t>
            </a:r>
            <a:endParaRPr lang="en-US" sz="2000" dirty="0" smtClean="0">
              <a:solidFill>
                <a:schemeClr val="tx1"/>
              </a:solidFill>
            </a:endParaRPr>
          </a:p>
          <a:p>
            <a:pPr eaLnBrk="1" hangingPunct="1">
              <a:lnSpc>
                <a:spcPct val="90000"/>
              </a:lnSpc>
              <a:spcBef>
                <a:spcPct val="60000"/>
              </a:spcBef>
              <a:buClr>
                <a:srgbClr val="0070C0"/>
              </a:buClr>
            </a:pPr>
            <a:r>
              <a:rPr lang="en-US" sz="2400" dirty="0" smtClean="0">
                <a:latin typeface="+mn-lt"/>
              </a:rPr>
              <a:t>Because of </a:t>
            </a:r>
            <a:r>
              <a:rPr lang="en-US" sz="2400" i="1" dirty="0" smtClean="0">
                <a:latin typeface="+mn-lt"/>
              </a:rPr>
              <a:t>various scales and levels of analysis,</a:t>
            </a:r>
            <a:r>
              <a:rPr lang="en-US" sz="2400" dirty="0" smtClean="0">
                <a:latin typeface="+mn-lt"/>
              </a:rPr>
              <a:t> measurement of </a:t>
            </a:r>
            <a:r>
              <a:rPr lang="en-US" sz="2400" dirty="0">
                <a:latin typeface="+mn-lt"/>
              </a:rPr>
              <a:t>leader–member </a:t>
            </a:r>
            <a:r>
              <a:rPr lang="en-US" sz="2400" dirty="0" smtClean="0">
                <a:latin typeface="+mn-lt"/>
              </a:rPr>
              <a:t>exchanges is being questioned</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81000" y="990600"/>
            <a:ext cx="8534400" cy="381000"/>
          </a:xfrm>
        </p:spPr>
        <p:txBody>
          <a:bodyPr/>
          <a:lstStyle/>
          <a:p>
            <a:pPr algn="ctr" eaLnBrk="1" hangingPunct="1"/>
            <a:r>
              <a:rPr lang="en-US" sz="3200" b="1" dirty="0" smtClean="0">
                <a:latin typeface="+mj-lt"/>
              </a:rPr>
              <a:t>Application</a:t>
            </a:r>
          </a:p>
        </p:txBody>
      </p:sp>
      <p:sp>
        <p:nvSpPr>
          <p:cNvPr id="32771" name="Rectangle 3"/>
          <p:cNvSpPr>
            <a:spLocks noGrp="1" noChangeArrowheads="1"/>
          </p:cNvSpPr>
          <p:nvPr>
            <p:ph sz="half" idx="1"/>
          </p:nvPr>
        </p:nvSpPr>
        <p:spPr>
          <a:xfrm>
            <a:off x="304800" y="1676400"/>
            <a:ext cx="8534400" cy="4572000"/>
          </a:xfrm>
        </p:spPr>
        <p:txBody>
          <a:bodyPr/>
          <a:lstStyle/>
          <a:p>
            <a:pPr eaLnBrk="1" hangingPunct="1">
              <a:spcBef>
                <a:spcPct val="0"/>
              </a:spcBef>
              <a:spcAft>
                <a:spcPts val="1200"/>
              </a:spcAft>
              <a:buClr>
                <a:srgbClr val="0070C0"/>
              </a:buClr>
            </a:pPr>
            <a:r>
              <a:rPr lang="en-US" sz="2000" dirty="0" smtClean="0">
                <a:latin typeface="+mn-lt"/>
              </a:rPr>
              <a:t>Applicable to all levels of management and different types of organizations</a:t>
            </a:r>
          </a:p>
          <a:p>
            <a:pPr eaLnBrk="1" hangingPunct="1">
              <a:spcBef>
                <a:spcPct val="0"/>
              </a:spcBef>
              <a:spcAft>
                <a:spcPts val="1200"/>
              </a:spcAft>
              <a:buClr>
                <a:srgbClr val="0070C0"/>
              </a:buClr>
            </a:pPr>
            <a:r>
              <a:rPr lang="en-US" sz="2000" dirty="0" smtClean="0">
                <a:latin typeface="+mn-lt"/>
              </a:rPr>
              <a:t>Directs managers to assess their leadership from a relationship perspective</a:t>
            </a:r>
          </a:p>
          <a:p>
            <a:pPr eaLnBrk="1" hangingPunct="1">
              <a:spcBef>
                <a:spcPct val="0"/>
              </a:spcBef>
              <a:spcAft>
                <a:spcPts val="1200"/>
              </a:spcAft>
              <a:buClr>
                <a:srgbClr val="0070C0"/>
              </a:buClr>
            </a:pPr>
            <a:r>
              <a:rPr lang="en-US" sz="2000" dirty="0" smtClean="0">
                <a:latin typeface="+mn-lt"/>
              </a:rPr>
              <a:t>Sensitizes managers to how in-groups and out-groups develop within their work units</a:t>
            </a:r>
          </a:p>
          <a:p>
            <a:pPr eaLnBrk="1" hangingPunct="1">
              <a:spcBef>
                <a:spcPct val="0"/>
              </a:spcBef>
              <a:spcAft>
                <a:spcPts val="1200"/>
              </a:spcAft>
              <a:buClr>
                <a:srgbClr val="0070C0"/>
              </a:buClr>
            </a:pPr>
            <a:r>
              <a:rPr lang="en-US" sz="2000" dirty="0" smtClean="0">
                <a:latin typeface="+mn-lt"/>
              </a:rPr>
              <a:t>Can be used to explain how CEOs strategically develop special relationships with select individuals in upper management</a:t>
            </a:r>
          </a:p>
          <a:p>
            <a:pPr eaLnBrk="1" hangingPunct="1">
              <a:spcBef>
                <a:spcPct val="0"/>
              </a:spcBef>
              <a:spcAft>
                <a:spcPts val="1200"/>
              </a:spcAft>
              <a:buClr>
                <a:srgbClr val="0070C0"/>
              </a:buClr>
            </a:pPr>
            <a:r>
              <a:rPr lang="en-US" sz="2000" dirty="0" smtClean="0">
                <a:latin typeface="+mn-lt"/>
              </a:rPr>
              <a:t>Can be used to explain how individuals create leadership networks at various levels throughout an organization</a:t>
            </a:r>
          </a:p>
          <a:p>
            <a:pPr eaLnBrk="1" hangingPunct="1">
              <a:spcBef>
                <a:spcPct val="0"/>
              </a:spcBef>
              <a:spcAft>
                <a:spcPts val="1200"/>
              </a:spcAft>
              <a:buClr>
                <a:srgbClr val="0070C0"/>
              </a:buClr>
            </a:pPr>
            <a:r>
              <a:rPr lang="en-US" sz="2000" dirty="0" smtClean="0">
                <a:latin typeface="+mn-lt"/>
              </a:rPr>
              <a:t>Can be applied in different types of organizations—volunteer, business, education, and government settings</a:t>
            </a: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Seminars</a:t>
            </a:r>
            <a:endParaRPr lang="en-GB" dirty="0"/>
          </a:p>
        </p:txBody>
      </p:sp>
      <p:sp>
        <p:nvSpPr>
          <p:cNvPr id="3" name="Content Placeholder 2"/>
          <p:cNvSpPr>
            <a:spLocks noGrp="1"/>
          </p:cNvSpPr>
          <p:nvPr>
            <p:ph sz="half" idx="1"/>
          </p:nvPr>
        </p:nvSpPr>
        <p:spPr>
          <a:xfrm>
            <a:off x="3390900" y="2667000"/>
            <a:ext cx="2362200" cy="3048000"/>
          </a:xfrm>
        </p:spPr>
        <p:txBody>
          <a:bodyPr/>
          <a:lstStyle/>
          <a:p>
            <a:r>
              <a:rPr lang="en-GB" dirty="0" smtClean="0"/>
              <a:t>Case 7.1</a:t>
            </a:r>
          </a:p>
          <a:p>
            <a:r>
              <a:rPr lang="en-GB" dirty="0" smtClean="0"/>
              <a:t>Case 7.2</a:t>
            </a:r>
            <a:endParaRPr lang="en-GB" dirty="0"/>
          </a:p>
        </p:txBody>
      </p:sp>
    </p:spTree>
    <p:extLst>
      <p:ext uri="{BB962C8B-B14F-4D97-AF65-F5344CB8AC3E}">
        <p14:creationId xmlns:p14="http://schemas.microsoft.com/office/powerpoint/2010/main" val="3784866089"/>
      </p:ext>
    </p:extLst>
  </p:cSld>
  <p:clrMapOvr>
    <a:masterClrMapping/>
  </p:clrMapOvr>
</p:sld>
</file>

<file path=ppt/theme/theme1.xml><?xml version="1.0" encoding="utf-8"?>
<a:theme xmlns:a="http://schemas.openxmlformats.org/drawingml/2006/main" name="1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6972</TotalTime>
  <Words>1990</Words>
  <Application>Microsoft Office PowerPoint</Application>
  <PresentationFormat>On-screen Show (4:3)</PresentationFormat>
  <Paragraphs>238</Paragraphs>
  <Slides>25</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新細明體</vt:lpstr>
      <vt:lpstr>Arial</vt:lpstr>
      <vt:lpstr>Arial Rounded MT Bold</vt:lpstr>
      <vt:lpstr>Calibri</vt:lpstr>
      <vt:lpstr>Times New Roman</vt:lpstr>
      <vt:lpstr>Wingdings</vt:lpstr>
      <vt:lpstr>Wingdings 2</vt:lpstr>
      <vt:lpstr>1_Custom Design</vt:lpstr>
      <vt:lpstr>Week 4   Leader–Member Exchange Theory</vt:lpstr>
      <vt:lpstr>Overview</vt:lpstr>
      <vt:lpstr>Definition</vt:lpstr>
      <vt:lpstr>Dimensions of Leadership</vt:lpstr>
      <vt:lpstr>LMX Theory Description</vt:lpstr>
      <vt:lpstr>PowerPoint Presentation</vt:lpstr>
      <vt:lpstr>Early Studies</vt:lpstr>
      <vt:lpstr>Early Studies</vt:lpstr>
      <vt:lpstr>Early Studies</vt:lpstr>
      <vt:lpstr>In-Group &amp; Out-Group Followers</vt:lpstr>
      <vt:lpstr>Later Studies (Graen &amp; Uhl-Bien, 1995) </vt:lpstr>
      <vt:lpstr>Later Studies (Graen &amp; Uhl-Bien, 1995) </vt:lpstr>
      <vt:lpstr>Later Studies</vt:lpstr>
      <vt:lpstr>Leadership Making (Graen &amp; Uhl-Bien, 1995) </vt:lpstr>
      <vt:lpstr>PowerPoint Presentation</vt:lpstr>
      <vt:lpstr>Leadership Making  (Graen &amp; Uhl-Bien, 1995)</vt:lpstr>
      <vt:lpstr>Leadership Making (Graen &amp; Uhl-Bien, 1995)</vt:lpstr>
      <vt:lpstr>Leadership Making (Graen &amp; Uhl-Bien, 1995)</vt:lpstr>
      <vt:lpstr>How Does the LMX Theory Approach Work?</vt:lpstr>
      <vt:lpstr>How Does LMX Theory Work?</vt:lpstr>
      <vt:lpstr>How Does LMX Theory Work?</vt:lpstr>
      <vt:lpstr>Strengths</vt:lpstr>
      <vt:lpstr>Criticisms</vt:lpstr>
      <vt:lpstr>Application</vt:lpstr>
      <vt:lpstr>Seminars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Virginia Gregory</dc:creator>
  <cp:lastModifiedBy>L0237_User</cp:lastModifiedBy>
  <cp:revision>328</cp:revision>
  <dcterms:created xsi:type="dcterms:W3CDTF">2000-11-13T21:29:08Z</dcterms:created>
  <dcterms:modified xsi:type="dcterms:W3CDTF">2017-02-11T17:47:01Z</dcterms:modified>
</cp:coreProperties>
</file>