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51" r:id="rId1"/>
  </p:sldMasterIdLst>
  <p:notesMasterIdLst>
    <p:notesMasterId r:id="rId3"/>
  </p:notesMasterIdLst>
  <p:sldIdLst>
    <p:sldId id="256" r:id="rId2"/>
  </p:sldIdLst>
  <p:sldSz cx="21945600" cy="32918400"/>
  <p:notesSz cx="14262100" cy="100838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33" d="100"/>
          <a:sy n="33" d="100"/>
        </p:scale>
        <p:origin x="1579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0121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1pPr>
    <a:lvl2pPr marL="1030300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2pPr>
    <a:lvl3pPr marL="2060600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3pPr>
    <a:lvl4pPr marL="3090901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4pPr>
    <a:lvl5pPr marL="4121201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5pPr>
    <a:lvl6pPr marL="5151501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6pPr>
    <a:lvl7pPr marL="6181801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7pPr>
    <a:lvl8pPr marL="7212101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8pPr>
    <a:lvl9pPr marL="8242402" algn="l" defTabSz="2060600" rtl="0" eaLnBrk="1" latinLnBrk="0" hangingPunct="1">
      <a:defRPr sz="270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5920" y="5387342"/>
            <a:ext cx="18653760" cy="11460480"/>
          </a:xfrm>
        </p:spPr>
        <p:txBody>
          <a:bodyPr anchor="b"/>
          <a:lstStyle>
            <a:lvl1pPr algn="ctr">
              <a:defRPr sz="1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200" y="17289782"/>
            <a:ext cx="16459200" cy="7947658"/>
          </a:xfrm>
        </p:spPr>
        <p:txBody>
          <a:bodyPr/>
          <a:lstStyle>
            <a:lvl1pPr marL="0" indent="0" algn="ctr">
              <a:buNone/>
              <a:defRPr sz="5760"/>
            </a:lvl1pPr>
            <a:lvl2pPr marL="1097280" indent="0" algn="ctr">
              <a:buNone/>
              <a:defRPr sz="4800"/>
            </a:lvl2pPr>
            <a:lvl3pPr marL="2194560" indent="0" algn="ctr">
              <a:buNone/>
              <a:defRPr sz="4320"/>
            </a:lvl3pPr>
            <a:lvl4pPr marL="3291840" indent="0" algn="ctr">
              <a:buNone/>
              <a:defRPr sz="3840"/>
            </a:lvl4pPr>
            <a:lvl5pPr marL="4389120" indent="0" algn="ctr">
              <a:buNone/>
              <a:defRPr sz="3840"/>
            </a:lvl5pPr>
            <a:lvl6pPr marL="5486400" indent="0" algn="ctr">
              <a:buNone/>
              <a:defRPr sz="3840"/>
            </a:lvl6pPr>
            <a:lvl7pPr marL="6583680" indent="0" algn="ctr">
              <a:buNone/>
              <a:defRPr sz="3840"/>
            </a:lvl7pPr>
            <a:lvl8pPr marL="7680960" indent="0" algn="ctr">
              <a:buNone/>
              <a:defRPr sz="3840"/>
            </a:lvl8pPr>
            <a:lvl9pPr marL="8778240" indent="0" algn="ctr">
              <a:buNone/>
              <a:defRPr sz="38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4505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35822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7331" y="8206749"/>
            <a:ext cx="18928080" cy="13693138"/>
          </a:xfrm>
        </p:spPr>
        <p:txBody>
          <a:bodyPr anchor="b"/>
          <a:lstStyle>
            <a:lvl1pPr>
              <a:defRPr sz="1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97331" y="22029429"/>
            <a:ext cx="18928080" cy="7200898"/>
          </a:xfrm>
        </p:spPr>
        <p:txBody>
          <a:bodyPr/>
          <a:lstStyle>
            <a:lvl1pPr marL="0" indent="0">
              <a:buNone/>
              <a:defRPr sz="5760">
                <a:solidFill>
                  <a:schemeClr val="tx1"/>
                </a:solidFill>
              </a:defRPr>
            </a:lvl1pPr>
            <a:lvl2pPr marL="1097280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2pPr>
            <a:lvl3pPr marL="2194560" indent="0">
              <a:buNone/>
              <a:defRPr sz="4320">
                <a:solidFill>
                  <a:schemeClr val="tx1">
                    <a:tint val="75000"/>
                  </a:schemeClr>
                </a:solidFill>
              </a:defRPr>
            </a:lvl3pPr>
            <a:lvl4pPr marL="329184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4pPr>
            <a:lvl5pPr marL="438912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5pPr>
            <a:lvl6pPr marL="548640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6pPr>
            <a:lvl7pPr marL="658368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7pPr>
            <a:lvl8pPr marL="768096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8pPr>
            <a:lvl9pPr marL="877824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20419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8760" y="8763000"/>
            <a:ext cx="9326880" cy="208864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09960" y="8763000"/>
            <a:ext cx="9326880" cy="208864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87214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1618" y="1752607"/>
            <a:ext cx="18928080" cy="6362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1621" y="8069582"/>
            <a:ext cx="9284016" cy="3954778"/>
          </a:xfrm>
        </p:spPr>
        <p:txBody>
          <a:bodyPr anchor="b"/>
          <a:lstStyle>
            <a:lvl1pPr marL="0" indent="0">
              <a:buNone/>
              <a:defRPr sz="5760" b="1"/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11621" y="12024360"/>
            <a:ext cx="9284016" cy="176860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109961" y="8069582"/>
            <a:ext cx="9329738" cy="3954778"/>
          </a:xfrm>
        </p:spPr>
        <p:txBody>
          <a:bodyPr anchor="b"/>
          <a:lstStyle>
            <a:lvl1pPr marL="0" indent="0">
              <a:buNone/>
              <a:defRPr sz="5760" b="1"/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109961" y="12024360"/>
            <a:ext cx="9329738" cy="176860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62890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45886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05749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1619" y="2194560"/>
            <a:ext cx="7078027" cy="7680960"/>
          </a:xfrm>
        </p:spPr>
        <p:txBody>
          <a:bodyPr anchor="b"/>
          <a:lstStyle>
            <a:lvl1pPr>
              <a:defRPr sz="7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9738" y="4739647"/>
            <a:ext cx="11109960" cy="23393400"/>
          </a:xfrm>
        </p:spPr>
        <p:txBody>
          <a:bodyPr/>
          <a:lstStyle>
            <a:lvl1pPr>
              <a:defRPr sz="7680"/>
            </a:lvl1pPr>
            <a:lvl2pPr>
              <a:defRPr sz="6720"/>
            </a:lvl2pPr>
            <a:lvl3pPr>
              <a:defRPr sz="5760"/>
            </a:lvl3pPr>
            <a:lvl4pPr>
              <a:defRPr sz="4800"/>
            </a:lvl4pPr>
            <a:lvl5pPr>
              <a:defRPr sz="4800"/>
            </a:lvl5pPr>
            <a:lvl6pPr>
              <a:defRPr sz="4800"/>
            </a:lvl6pPr>
            <a:lvl7pPr>
              <a:defRPr sz="4800"/>
            </a:lvl7pPr>
            <a:lvl8pPr>
              <a:defRPr sz="4800"/>
            </a:lvl8pPr>
            <a:lvl9pPr>
              <a:defRPr sz="4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11619" y="9875520"/>
            <a:ext cx="7078027" cy="18295622"/>
          </a:xfrm>
        </p:spPr>
        <p:txBody>
          <a:bodyPr/>
          <a:lstStyle>
            <a:lvl1pPr marL="0" indent="0">
              <a:buNone/>
              <a:defRPr sz="384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14460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1619" y="2194560"/>
            <a:ext cx="7078027" cy="7680960"/>
          </a:xfrm>
        </p:spPr>
        <p:txBody>
          <a:bodyPr anchor="b"/>
          <a:lstStyle>
            <a:lvl1pPr>
              <a:defRPr sz="7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329738" y="4739647"/>
            <a:ext cx="11109960" cy="23393400"/>
          </a:xfrm>
        </p:spPr>
        <p:txBody>
          <a:bodyPr anchor="t"/>
          <a:lstStyle>
            <a:lvl1pPr marL="0" indent="0">
              <a:buNone/>
              <a:defRPr sz="7680"/>
            </a:lvl1pPr>
            <a:lvl2pPr marL="1097280" indent="0">
              <a:buNone/>
              <a:defRPr sz="6720"/>
            </a:lvl2pPr>
            <a:lvl3pPr marL="2194560" indent="0">
              <a:buNone/>
              <a:defRPr sz="5760"/>
            </a:lvl3pPr>
            <a:lvl4pPr marL="3291840" indent="0">
              <a:buNone/>
              <a:defRPr sz="4800"/>
            </a:lvl4pPr>
            <a:lvl5pPr marL="4389120" indent="0">
              <a:buNone/>
              <a:defRPr sz="4800"/>
            </a:lvl5pPr>
            <a:lvl6pPr marL="5486400" indent="0">
              <a:buNone/>
              <a:defRPr sz="4800"/>
            </a:lvl6pPr>
            <a:lvl7pPr marL="6583680" indent="0">
              <a:buNone/>
              <a:defRPr sz="4800"/>
            </a:lvl7pPr>
            <a:lvl8pPr marL="7680960" indent="0">
              <a:buNone/>
              <a:defRPr sz="4800"/>
            </a:lvl8pPr>
            <a:lvl9pPr marL="8778240" indent="0">
              <a:buNone/>
              <a:defRPr sz="4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11619" y="9875520"/>
            <a:ext cx="7078027" cy="18295622"/>
          </a:xfrm>
        </p:spPr>
        <p:txBody>
          <a:bodyPr/>
          <a:lstStyle>
            <a:lvl1pPr marL="0" indent="0">
              <a:buNone/>
              <a:defRPr sz="384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0067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81818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704821" y="1752600"/>
            <a:ext cx="4732020" cy="2789682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08761" y="1752600"/>
            <a:ext cx="13921740" cy="2789682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35647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PTIST_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579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08760" y="1752607"/>
            <a:ext cx="18928080" cy="6362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08760" y="8763000"/>
            <a:ext cx="18928080" cy="20886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08760" y="30510487"/>
            <a:ext cx="493776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269480" y="30510487"/>
            <a:ext cx="740664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499080" y="30510487"/>
            <a:ext cx="493776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241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</p:sldLayoutIdLst>
  <p:hf sldNum="0" hdr="0" ftr="0" dt="0"/>
  <p:txStyles>
    <p:titleStyle>
      <a:lvl1pPr algn="l" defTabSz="2194560" rtl="0" eaLnBrk="1" latinLnBrk="0" hangingPunct="1">
        <a:lnSpc>
          <a:spcPct val="90000"/>
        </a:lnSpc>
        <a:spcBef>
          <a:spcPct val="0"/>
        </a:spcBef>
        <a:buNone/>
        <a:defRPr sz="105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48640" indent="-548640" algn="l" defTabSz="219456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6720" kern="1200">
          <a:solidFill>
            <a:schemeClr val="tx1"/>
          </a:solidFill>
          <a:latin typeface="+mn-lt"/>
          <a:ea typeface="+mn-ea"/>
          <a:cs typeface="+mn-cs"/>
        </a:defRPr>
      </a:lvl1pPr>
      <a:lvl2pPr marL="1645920" indent="-548640" algn="l" defTabSz="219456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576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0" indent="-548640" algn="l" defTabSz="219456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3pPr>
      <a:lvl4pPr marL="3840480" indent="-548640" algn="l" defTabSz="219456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4pPr>
      <a:lvl5pPr marL="4937760" indent="-548640" algn="l" defTabSz="219456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5pPr>
      <a:lvl6pPr marL="6035040" indent="-548640" algn="l" defTabSz="219456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6pPr>
      <a:lvl7pPr marL="7132320" indent="-548640" algn="l" defTabSz="219456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7pPr>
      <a:lvl8pPr marL="8229600" indent="-548640" algn="l" defTabSz="219456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8pPr>
      <a:lvl9pPr marL="9326880" indent="-548640" algn="l" defTabSz="219456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2pPr>
      <a:lvl3pPr marL="219456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3pPr>
      <a:lvl4pPr marL="329184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4pPr>
      <a:lvl5pPr marL="438912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5pPr>
      <a:lvl6pPr marL="548640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6pPr>
      <a:lvl7pPr marL="658368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7pPr>
      <a:lvl8pPr marL="768096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8pPr>
      <a:lvl9pPr marL="877824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sv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Picture 81">
            <a:extLst>
              <a:ext uri="{FF2B5EF4-FFF2-40B4-BE49-F238E27FC236}">
                <a16:creationId xmlns:a16="http://schemas.microsoft.com/office/drawing/2014/main" id="{60956ED4-23A0-C660-8DC0-8BE1E459B8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4656" y="22367770"/>
            <a:ext cx="10088343" cy="3630754"/>
          </a:xfrm>
          <a:prstGeom prst="rect">
            <a:avLst/>
          </a:prstGeom>
        </p:spPr>
      </p:pic>
      <p:sp>
        <p:nvSpPr>
          <p:cNvPr id="18" name="Shape 14"/>
          <p:cNvSpPr/>
          <p:nvPr/>
        </p:nvSpPr>
        <p:spPr>
          <a:xfrm>
            <a:off x="236875" y="12147730"/>
            <a:ext cx="10088343" cy="4895473"/>
          </a:xfrm>
          <a:prstGeom prst="rect">
            <a:avLst/>
          </a:prstGeom>
          <a:solidFill>
            <a:schemeClr val="bg1"/>
          </a:solidFill>
          <a:ln w="12700">
            <a:solidFill>
              <a:srgbClr val="E8E8E8"/>
            </a:solidFill>
            <a:prstDash val="solid"/>
          </a:ln>
        </p:spPr>
        <p:txBody>
          <a:bodyPr/>
          <a:lstStyle/>
          <a:p>
            <a:endParaRPr lang="en-GB" sz="882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Shape 41">
            <a:extLst>
              <a:ext uri="{FF2B5EF4-FFF2-40B4-BE49-F238E27FC236}">
                <a16:creationId xmlns:a16="http://schemas.microsoft.com/office/drawing/2014/main" id="{304B7D88-6874-AD3D-F131-184838446385}"/>
              </a:ext>
            </a:extLst>
          </p:cNvPr>
          <p:cNvSpPr/>
          <p:nvPr/>
        </p:nvSpPr>
        <p:spPr>
          <a:xfrm>
            <a:off x="625200" y="29205990"/>
            <a:ext cx="10088343" cy="598013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Shape 43"/>
          <p:cNvSpPr/>
          <p:nvPr/>
        </p:nvSpPr>
        <p:spPr>
          <a:xfrm>
            <a:off x="11321742" y="27061323"/>
            <a:ext cx="10088343" cy="4038654"/>
          </a:xfrm>
          <a:prstGeom prst="rect">
            <a:avLst/>
          </a:prstGeom>
          <a:solidFill>
            <a:schemeClr val="bg1"/>
          </a:solidFill>
          <a:ln w="12700">
            <a:solidFill>
              <a:srgbClr val="E8E8E8"/>
            </a:solidFill>
            <a:prstDash val="solid"/>
          </a:ln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hape 0"/>
          <p:cNvSpPr/>
          <p:nvPr/>
        </p:nvSpPr>
        <p:spPr>
          <a:xfrm>
            <a:off x="-38143" y="21617"/>
            <a:ext cx="21991482" cy="4201173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-38144" y="4180340"/>
            <a:ext cx="21983743" cy="76111"/>
          </a:xfrm>
          <a:prstGeom prst="rect">
            <a:avLst/>
          </a:prstGeom>
          <a:solidFill>
            <a:srgbClr val="C00000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63343" y="80552"/>
            <a:ext cx="13819647" cy="552786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2800" b="1" dirty="0">
                <a:solidFill>
                  <a:srgbClr val="FFFFFF">
                    <a:alpha val="66667"/>
                  </a:srgbClr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University of Wales Trinity Saint David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25200" y="661010"/>
            <a:ext cx="20618914" cy="1990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20000"/>
              </a:lnSpc>
            </a:pPr>
            <a:r>
              <a:rPr lang="en-US" sz="4800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Optimisation of a Compressed Air </a:t>
            </a:r>
          </a:p>
          <a:p>
            <a:pPr>
              <a:lnSpc>
                <a:spcPct val="120000"/>
              </a:lnSpc>
            </a:pPr>
            <a:r>
              <a:rPr lang="en-US" sz="4800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System at Renishaw plc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59974" y="2399449"/>
            <a:ext cx="11055718" cy="71862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4000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Ryan Lewis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25200" y="3219843"/>
            <a:ext cx="11055718" cy="552786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3600" dirty="0">
                <a:solidFill>
                  <a:srgbClr val="FFFFFF">
                    <a:alpha val="80000"/>
                  </a:srgbClr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Supervisor: Andrew Thorne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588825" y="3168479"/>
            <a:ext cx="9397360" cy="116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>
              <a:lnSpc>
                <a:spcPct val="130000"/>
              </a:lnSpc>
            </a:pPr>
            <a:r>
              <a:rPr lang="en-US" sz="1959" dirty="0">
                <a:solidFill>
                  <a:srgbClr val="FFFFFF">
                    <a:alpha val="80000"/>
                  </a:srgbClr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School of</a:t>
            </a:r>
            <a:r>
              <a:rPr lang="en-US" sz="1959" b="1" dirty="0">
                <a:solidFill>
                  <a:srgbClr val="FFFFFF">
                    <a:alpha val="80000"/>
                  </a:srgbClr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Engineering</a:t>
            </a:r>
            <a:endParaRPr lang="en-US" sz="3482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30000"/>
              </a:lnSpc>
            </a:pPr>
            <a:r>
              <a:rPr lang="en-US" sz="1959" dirty="0">
                <a:solidFill>
                  <a:srgbClr val="FFFFFF">
                    <a:alpha val="80000"/>
                  </a:srgbClr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BEng (Hons) Mechanical &amp; Manufacturing Engineering</a:t>
            </a:r>
            <a:endParaRPr lang="en-US" sz="348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42228" y="4388625"/>
            <a:ext cx="10088343" cy="718622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46299" y="4327842"/>
            <a:ext cx="10088343" cy="71862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INTRODUCTION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66884" y="11803889"/>
            <a:ext cx="10088343" cy="468758"/>
          </a:xfrm>
          <a:prstGeom prst="rect">
            <a:avLst/>
          </a:prstGeom>
          <a:solidFill>
            <a:schemeClr val="bg1"/>
          </a:solidFill>
          <a:ln w="12700">
            <a:solidFill>
              <a:srgbClr val="E8E8E8"/>
            </a:solidFill>
            <a:prstDash val="solid"/>
          </a:ln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66884" y="4865301"/>
            <a:ext cx="10505916" cy="43957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Compressed air is one of the most expensive and energy-intensive utilities in manufacturing. This project investigated the </a:t>
            </a:r>
            <a:r>
              <a:rPr lang="en-US" sz="2800" dirty="0" err="1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optimisation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of the compressed air system at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Renishaw plc's Miskin facility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through a structured, data-driven approach.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spcBef>
                <a:spcPts val="871"/>
              </a:spcBef>
            </a:pP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The site operates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10 VSD compressors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(nine 37kW + one 75kW) serving CNC machines across two production halls 24/7</a:t>
            </a:r>
            <a:r>
              <a:rPr lang="en-US" sz="2394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.</a:t>
            </a:r>
            <a:endParaRPr lang="en-US" sz="239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757808" y="11796897"/>
            <a:ext cx="9646114" cy="5527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ct val="130000"/>
              </a:lnSpc>
            </a:pPr>
            <a:r>
              <a:rPr lang="en-US" sz="2200" dirty="0">
                <a:solidFill>
                  <a:srgbClr val="5D6D7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Hall 2: Atlas Copco Compressors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426136" y="13746014"/>
            <a:ext cx="10309458" cy="718622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451428" y="13698573"/>
            <a:ext cx="10088343" cy="71862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PROJECT OBJECTIVES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6"/>
          <p:cNvSpPr/>
          <p:nvPr/>
        </p:nvSpPr>
        <p:spPr>
          <a:xfrm>
            <a:off x="577441" y="19043539"/>
            <a:ext cx="10088343" cy="718622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625200" y="18996098"/>
            <a:ext cx="10088343" cy="71862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3482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METHODOLOGY</a:t>
            </a:r>
            <a:endParaRPr lang="en-US" sz="348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18"/>
          <p:cNvSpPr/>
          <p:nvPr/>
        </p:nvSpPr>
        <p:spPr>
          <a:xfrm>
            <a:off x="466884" y="19826746"/>
            <a:ext cx="10088343" cy="7020381"/>
          </a:xfrm>
          <a:prstGeom prst="rect">
            <a:avLst/>
          </a:prstGeom>
          <a:solidFill>
            <a:schemeClr val="bg1"/>
          </a:solidFill>
          <a:ln w="12700">
            <a:solidFill>
              <a:srgbClr val="E8E8E8"/>
            </a:solidFill>
            <a:prstDash val="solid"/>
          </a:ln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19"/>
          <p:cNvSpPr/>
          <p:nvPr/>
        </p:nvSpPr>
        <p:spPr>
          <a:xfrm>
            <a:off x="693920" y="19880555"/>
            <a:ext cx="9646114" cy="60806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2800" b="1" dirty="0">
                <a:solidFill>
                  <a:srgbClr val="1B4F72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Phase 1: End-Use Optimisation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0"/>
          <p:cNvSpPr/>
          <p:nvPr/>
        </p:nvSpPr>
        <p:spPr>
          <a:xfrm>
            <a:off x="710901" y="20542736"/>
            <a:ext cx="9646114" cy="34272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497502" indent="-497502">
              <a:lnSpc>
                <a:spcPct val="140000"/>
              </a:lnSpc>
              <a:buFont typeface="+mj-lt"/>
              <a:buAutoNum type="arabicPeriod"/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Leak Survey: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FLIR Si124 acoustic camera identified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77 leaks; 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Estimated annual cost of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£43,200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7502" indent="-497502">
              <a:lnSpc>
                <a:spcPct val="140000"/>
              </a:lnSpc>
              <a:spcBef>
                <a:spcPts val="653"/>
              </a:spcBef>
              <a:buFont typeface="+mj-lt"/>
              <a:buAutoNum type="arabicPeriod"/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Pressure Audit: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NC4 regulator assessment across 30+ CNC machines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7502" indent="-497502">
              <a:lnSpc>
                <a:spcPct val="140000"/>
              </a:lnSpc>
              <a:spcBef>
                <a:spcPts val="653"/>
              </a:spcBef>
              <a:buFont typeface="+mj-lt"/>
              <a:buAutoNum type="arabicPeriod"/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Monitoring: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Keyence MP-F and FD-EP sensors for machine-level flow data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1"/>
          <p:cNvSpPr/>
          <p:nvPr/>
        </p:nvSpPr>
        <p:spPr>
          <a:xfrm>
            <a:off x="11141140" y="4350178"/>
            <a:ext cx="10282460" cy="718622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2"/>
          <p:cNvSpPr/>
          <p:nvPr/>
        </p:nvSpPr>
        <p:spPr>
          <a:xfrm>
            <a:off x="11055916" y="4326563"/>
            <a:ext cx="10088343" cy="71862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3482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KEY RESULTS</a:t>
            </a:r>
            <a:endParaRPr lang="en-US" sz="348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23"/>
          <p:cNvSpPr/>
          <p:nvPr/>
        </p:nvSpPr>
        <p:spPr>
          <a:xfrm>
            <a:off x="10555227" y="6693992"/>
            <a:ext cx="10088343" cy="9315605"/>
          </a:xfrm>
          <a:prstGeom prst="rect">
            <a:avLst/>
          </a:prstGeom>
          <a:solidFill>
            <a:schemeClr val="bg1"/>
          </a:solidFill>
          <a:ln w="12700">
            <a:solidFill>
              <a:srgbClr val="E8E8E8"/>
            </a:solidFill>
            <a:prstDash val="solid"/>
          </a:ln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Shape 24"/>
          <p:cNvSpPr/>
          <p:nvPr/>
        </p:nvSpPr>
        <p:spPr>
          <a:xfrm>
            <a:off x="11217132" y="5224111"/>
            <a:ext cx="2709756" cy="2155865"/>
          </a:xfrm>
          <a:prstGeom prst="roundRect">
            <a:avLst>
              <a:gd name="adj" fmla="val 5000"/>
            </a:avLst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5"/>
          <p:cNvSpPr/>
          <p:nvPr/>
        </p:nvSpPr>
        <p:spPr>
          <a:xfrm>
            <a:off x="10129395" y="5552780"/>
            <a:ext cx="4698680" cy="82917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4788" b="1" dirty="0">
                <a:solidFill>
                  <a:srgbClr val="C0000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43</a:t>
            </a:r>
            <a:endParaRPr lang="en-US" sz="4788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6"/>
          <p:cNvSpPr/>
          <p:nvPr/>
        </p:nvSpPr>
        <p:spPr>
          <a:xfrm>
            <a:off x="10222670" y="6428052"/>
            <a:ext cx="4698680" cy="9950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140000"/>
              </a:lnSpc>
            </a:pPr>
            <a:r>
              <a:rPr lang="en-US" sz="2394" b="1" dirty="0"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Leaks Repaired</a:t>
            </a:r>
            <a:endParaRPr lang="en-US" sz="2394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Shape 27"/>
          <p:cNvSpPr/>
          <p:nvPr/>
        </p:nvSpPr>
        <p:spPr>
          <a:xfrm>
            <a:off x="18669238" y="5211021"/>
            <a:ext cx="2709756" cy="2155865"/>
          </a:xfrm>
          <a:prstGeom prst="roundRect">
            <a:avLst>
              <a:gd name="adj" fmla="val 5000"/>
            </a:avLst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28"/>
          <p:cNvSpPr/>
          <p:nvPr/>
        </p:nvSpPr>
        <p:spPr>
          <a:xfrm>
            <a:off x="17825247" y="5611620"/>
            <a:ext cx="4698680" cy="82917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4788" b="1" dirty="0">
                <a:solidFill>
                  <a:srgbClr val="C0000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£98,500 </a:t>
            </a:r>
            <a:endParaRPr lang="en-US" sz="4788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29"/>
          <p:cNvSpPr/>
          <p:nvPr/>
        </p:nvSpPr>
        <p:spPr>
          <a:xfrm>
            <a:off x="17772276" y="6431062"/>
            <a:ext cx="4698680" cy="9950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140000"/>
              </a:lnSpc>
            </a:pPr>
            <a:r>
              <a:rPr lang="en-US" sz="2394" b="1" dirty="0"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Annual Savings</a:t>
            </a:r>
            <a:endParaRPr lang="en-US" sz="2394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Shape 30"/>
          <p:cNvSpPr/>
          <p:nvPr/>
        </p:nvSpPr>
        <p:spPr>
          <a:xfrm>
            <a:off x="11217132" y="7527154"/>
            <a:ext cx="2709756" cy="2155865"/>
          </a:xfrm>
          <a:prstGeom prst="roundRect">
            <a:avLst>
              <a:gd name="adj" fmla="val 5000"/>
            </a:avLst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31"/>
          <p:cNvSpPr/>
          <p:nvPr/>
        </p:nvSpPr>
        <p:spPr>
          <a:xfrm>
            <a:off x="10191604" y="7980843"/>
            <a:ext cx="4698680" cy="82917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4788" b="1" dirty="0">
                <a:solidFill>
                  <a:srgbClr val="C0000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21.4%</a:t>
            </a:r>
            <a:endParaRPr lang="en-US" sz="4788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32"/>
          <p:cNvSpPr/>
          <p:nvPr/>
        </p:nvSpPr>
        <p:spPr>
          <a:xfrm>
            <a:off x="10191604" y="8771307"/>
            <a:ext cx="4698680" cy="5607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140000"/>
              </a:lnSpc>
            </a:pPr>
            <a:r>
              <a:rPr lang="en-US" sz="2394" b="1" dirty="0"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Power Reduction</a:t>
            </a:r>
            <a:endParaRPr lang="en-US" sz="2394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Shape 33"/>
          <p:cNvSpPr/>
          <p:nvPr/>
        </p:nvSpPr>
        <p:spPr>
          <a:xfrm>
            <a:off x="18688067" y="7526075"/>
            <a:ext cx="2709756" cy="2155865"/>
          </a:xfrm>
          <a:prstGeom prst="roundRect">
            <a:avLst>
              <a:gd name="adj" fmla="val 5000"/>
            </a:avLst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 34"/>
          <p:cNvSpPr/>
          <p:nvPr/>
        </p:nvSpPr>
        <p:spPr>
          <a:xfrm>
            <a:off x="17741210" y="7942423"/>
            <a:ext cx="4698680" cy="82917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4788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81,000</a:t>
            </a:r>
            <a:endParaRPr lang="en-US" sz="4788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 35"/>
          <p:cNvSpPr/>
          <p:nvPr/>
        </p:nvSpPr>
        <p:spPr>
          <a:xfrm>
            <a:off x="17693605" y="8761865"/>
            <a:ext cx="4698680" cy="9950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140000"/>
              </a:lnSpc>
            </a:pPr>
            <a:r>
              <a:rPr lang="en-US" sz="2394" b="1" dirty="0"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kg CO₂e Saved</a:t>
            </a:r>
            <a:endParaRPr lang="en-US" sz="2394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 36"/>
          <p:cNvSpPr/>
          <p:nvPr/>
        </p:nvSpPr>
        <p:spPr>
          <a:xfrm>
            <a:off x="11253916" y="10133007"/>
            <a:ext cx="9646114" cy="43224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Compressor Performance: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Average power reduced from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291.0 kW to 228.6 kW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, despite adding 5 new CNC machines</a:t>
            </a:r>
          </a:p>
          <a:p>
            <a:pPr>
              <a:lnSpc>
                <a:spcPct val="140000"/>
              </a:lnSpc>
              <a:spcBef>
                <a:spcPts val="871"/>
              </a:spcBef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Pressure Rationalisation: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30 NC4 units adjusted →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£769/year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and                           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633 kg CO₂e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savings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spcBef>
                <a:spcPts val="871"/>
              </a:spcBef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Idle Consumption: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40000"/>
              </a:lnSpc>
              <a:spcBef>
                <a:spcPts val="871"/>
              </a:spcBef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40.5%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of air was consumed during non-productive states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Shape 37"/>
          <p:cNvSpPr/>
          <p:nvPr/>
        </p:nvSpPr>
        <p:spPr>
          <a:xfrm>
            <a:off x="11067159" y="18814056"/>
            <a:ext cx="10088343" cy="718622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 38"/>
          <p:cNvSpPr/>
          <p:nvPr/>
        </p:nvSpPr>
        <p:spPr>
          <a:xfrm>
            <a:off x="11141140" y="18738980"/>
            <a:ext cx="10088343" cy="71862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CONCLUSIONS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 40"/>
          <p:cNvSpPr/>
          <p:nvPr/>
        </p:nvSpPr>
        <p:spPr>
          <a:xfrm>
            <a:off x="11115625" y="20349814"/>
            <a:ext cx="10227019" cy="61375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Substantial energy, cost, and carbon savings can be achieved through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systematic demand-side optimisation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without major capital investment.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CUSUM analysis confirmed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sustained expenditure  improvement over time.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spcBef>
                <a:spcPts val="871"/>
              </a:spcBef>
            </a:pPr>
            <a:endParaRPr lang="en-US" sz="2800" dirty="0">
              <a:solidFill>
                <a:srgbClr val="2C3E50"/>
              </a:solidFill>
              <a:latin typeface="Arial" panose="020B0604020202020204" pitchFamily="34" charset="0"/>
              <a:ea typeface="Liter" pitchFamily="34" charset="-122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spcBef>
                <a:spcPts val="871"/>
              </a:spcBef>
            </a:pPr>
            <a:endParaRPr lang="en-US" sz="2800" dirty="0">
              <a:solidFill>
                <a:srgbClr val="2C3E50"/>
              </a:solidFill>
              <a:latin typeface="Arial" panose="020B0604020202020204" pitchFamily="34" charset="0"/>
              <a:ea typeface="Liter" pitchFamily="34" charset="-122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spcBef>
                <a:spcPts val="871"/>
              </a:spcBef>
            </a:pPr>
            <a:endParaRPr lang="en-US" sz="2800" dirty="0">
              <a:solidFill>
                <a:srgbClr val="2C3E50"/>
              </a:solidFill>
              <a:latin typeface="Arial" panose="020B0604020202020204" pitchFamily="34" charset="0"/>
              <a:ea typeface="Liter" pitchFamily="34" charset="-122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spcBef>
                <a:spcPts val="871"/>
              </a:spcBef>
            </a:pPr>
            <a:endParaRPr lang="en-US" sz="2800" dirty="0">
              <a:solidFill>
                <a:srgbClr val="2C3E50"/>
              </a:solidFill>
              <a:latin typeface="Arial" panose="020B0604020202020204" pitchFamily="34" charset="0"/>
              <a:ea typeface="Liter" pitchFamily="34" charset="-122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spcBef>
                <a:spcPts val="871"/>
              </a:spcBef>
            </a:pPr>
            <a:endParaRPr lang="en-US" sz="2800" dirty="0">
              <a:solidFill>
                <a:srgbClr val="2C3E50"/>
              </a:solidFill>
              <a:latin typeface="Arial" panose="020B0604020202020204" pitchFamily="34" charset="0"/>
              <a:ea typeface="Liter" pitchFamily="34" charset="-122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spcBef>
                <a:spcPts val="871"/>
              </a:spcBef>
            </a:pP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The project provides a 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practical framework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for improving compressed air efficiency in manufacturing environments</a:t>
            </a:r>
            <a:r>
              <a:rPr lang="en-US" sz="2394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.</a:t>
            </a:r>
            <a:endParaRPr lang="en-US" sz="239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Shape 41"/>
          <p:cNvSpPr/>
          <p:nvPr/>
        </p:nvSpPr>
        <p:spPr>
          <a:xfrm>
            <a:off x="11114143" y="27143074"/>
            <a:ext cx="10088343" cy="718622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 42"/>
          <p:cNvSpPr/>
          <p:nvPr/>
        </p:nvSpPr>
        <p:spPr>
          <a:xfrm>
            <a:off x="11012400" y="27087471"/>
            <a:ext cx="10088343" cy="71862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RECOMMENDATIONS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 44"/>
          <p:cNvSpPr/>
          <p:nvPr/>
        </p:nvSpPr>
        <p:spPr>
          <a:xfrm>
            <a:off x="11347188" y="27884938"/>
            <a:ext cx="10831455" cy="32512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200000"/>
              </a:lnSpc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      Leak Management: 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Regular leak surveys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  <a:spcBef>
                <a:spcPts val="653"/>
              </a:spcBef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      Preventative Maintenance: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Target recurring failures.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  <a:spcBef>
                <a:spcPts val="653"/>
              </a:spcBef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      Control: 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Roll out Auto-Isolation for all machines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  <a:spcBef>
                <a:spcPts val="653"/>
              </a:spcBef>
            </a:pP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     </a:t>
            </a:r>
            <a:r>
              <a:rPr lang="en-US" sz="2800" b="1" dirty="0" err="1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Behaviour</a:t>
            </a:r>
            <a:r>
              <a:rPr lang="en-US" sz="2800" b="1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:</a:t>
            </a:r>
            <a:r>
              <a:rPr lang="en-US" sz="2800" dirty="0">
                <a:solidFill>
                  <a:srgbClr val="2C3E5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Awareness and reporting training for all staff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Text 47"/>
          <p:cNvSpPr/>
          <p:nvPr/>
        </p:nvSpPr>
        <p:spPr>
          <a:xfrm>
            <a:off x="647282" y="29530646"/>
            <a:ext cx="20618914" cy="19105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2800" dirty="0">
                <a:solidFill>
                  <a:srgbClr val="5D6D7E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Grateful thanks to Renishaw plc and the maintenance team at                                                                                                               Miskin for their support. Thanks to Hayley Dexis for the acoustic                                                                                                 survey services</a:t>
            </a:r>
            <a:r>
              <a:rPr lang="en-US" sz="1959" dirty="0">
                <a:solidFill>
                  <a:srgbClr val="5D6D7E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.</a:t>
            </a:r>
            <a:endParaRPr lang="en-US" sz="1959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 49"/>
          <p:cNvSpPr/>
          <p:nvPr/>
        </p:nvSpPr>
        <p:spPr>
          <a:xfrm>
            <a:off x="625199" y="32278171"/>
            <a:ext cx="20618914" cy="7032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dirty="0"/>
              <a:t>FLIR (2026). </a:t>
            </a:r>
            <a:r>
              <a:rPr lang="en-GB" i="1" dirty="0"/>
              <a:t>FLIR Acoustic Cameras Si1-Series &amp; Si124 Series</a:t>
            </a:r>
            <a:r>
              <a:rPr lang="en-GB" dirty="0"/>
              <a:t>. [online] Available at: https://flir.custhelp.com/app/answers/detail/a_id/6490/~/flir-acoustic-cameras-si1-series-&amp;-si124-series [Accessed 24 Jun. 2026].</a:t>
            </a:r>
          </a:p>
          <a:p>
            <a:r>
              <a:rPr lang="en-GB" dirty="0"/>
              <a:t>United Air Power (2020). </a:t>
            </a:r>
            <a:r>
              <a:rPr lang="en-GB" i="1" dirty="0"/>
              <a:t>Repair Compressed Air Leaks and Save Money - United Air Power Ltd</a:t>
            </a:r>
            <a:r>
              <a:rPr lang="en-GB" dirty="0"/>
              <a:t>. [online] United Air Power Ltd. Available at: https://unitedairpower.co.uk/advice/compressed-air-leaks/.</a:t>
            </a:r>
          </a:p>
          <a:p>
            <a:r>
              <a:rPr lang="en-GB" dirty="0"/>
              <a:t>‌</a:t>
            </a:r>
          </a:p>
          <a:p>
            <a:pPr>
              <a:lnSpc>
                <a:spcPct val="130000"/>
              </a:lnSpc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6" name="Image 1" descr="https://kimi-img.moonshot.cn/pub/slides/okc/n7krg7grsxkay/mnt/agents/output/viva/images/5_History_and_Timeline_University_of.png">
            <a:extLst>
              <a:ext uri="{FF2B5EF4-FFF2-40B4-BE49-F238E27FC236}">
                <a16:creationId xmlns:a16="http://schemas.microsoft.com/office/drawing/2014/main" id="{C7034D39-7DC0-71E4-5DE0-EDF970A5D05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9143" r="-9143"/>
          <a:stretch/>
        </p:blipFill>
        <p:spPr>
          <a:xfrm>
            <a:off x="13645663" y="236555"/>
            <a:ext cx="7733332" cy="2100586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A9AEDAC6-4E74-8669-2A6A-4DFB37571C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45662" y="2705042"/>
            <a:ext cx="7644333" cy="1106684"/>
          </a:xfrm>
          <a:prstGeom prst="rect">
            <a:avLst/>
          </a:prstGeom>
        </p:spPr>
      </p:pic>
      <p:pic>
        <p:nvPicPr>
          <p:cNvPr id="62" name="Image 0">
            <a:extLst>
              <a:ext uri="{FF2B5EF4-FFF2-40B4-BE49-F238E27FC236}">
                <a16:creationId xmlns:a16="http://schemas.microsoft.com/office/drawing/2014/main" id="{AD5F9EBF-3706-22E1-4818-02B82F3863D3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6"/>
          <a:stretch/>
        </p:blipFill>
        <p:spPr>
          <a:xfrm>
            <a:off x="456602" y="9079506"/>
            <a:ext cx="10295084" cy="2653370"/>
          </a:xfrm>
          <a:prstGeom prst="roundRect">
            <a:avLst>
              <a:gd name="adj" fmla="val 3000"/>
            </a:avLst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EC3DB32D-AD06-CAB6-52BD-F2552AD507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1489" y="14813841"/>
            <a:ext cx="4858834" cy="3854984"/>
          </a:xfrm>
          <a:prstGeom prst="rect">
            <a:avLst/>
          </a:prstGeom>
        </p:spPr>
      </p:pic>
      <p:sp>
        <p:nvSpPr>
          <p:cNvPr id="67" name="TextBox 66">
            <a:extLst>
              <a:ext uri="{FF2B5EF4-FFF2-40B4-BE49-F238E27FC236}">
                <a16:creationId xmlns:a16="http://schemas.microsoft.com/office/drawing/2014/main" id="{B215A25A-4EFF-2CA4-C7AF-BE27657743BC}"/>
              </a:ext>
            </a:extLst>
          </p:cNvPr>
          <p:cNvSpPr txBox="1"/>
          <p:nvPr/>
        </p:nvSpPr>
        <p:spPr>
          <a:xfrm>
            <a:off x="5692973" y="15212764"/>
            <a:ext cx="452969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1878" indent="-621878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Reduce Energy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878" indent="-621878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Reduce Costs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878" indent="-621878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Reduce Emissions</a:t>
            </a:r>
          </a:p>
        </p:txBody>
      </p:sp>
      <p:sp>
        <p:nvSpPr>
          <p:cNvPr id="51" name="Text 46"/>
          <p:cNvSpPr/>
          <p:nvPr/>
        </p:nvSpPr>
        <p:spPr>
          <a:xfrm>
            <a:off x="671082" y="29159128"/>
            <a:ext cx="20618914" cy="552786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 Acknowledgements</a:t>
            </a:r>
            <a:endParaRPr lang="en-US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Shape 41">
            <a:extLst>
              <a:ext uri="{FF2B5EF4-FFF2-40B4-BE49-F238E27FC236}">
                <a16:creationId xmlns:a16="http://schemas.microsoft.com/office/drawing/2014/main" id="{8805FD4F-8791-1900-2B56-DFF0D07EA47F}"/>
              </a:ext>
            </a:extLst>
          </p:cNvPr>
          <p:cNvSpPr/>
          <p:nvPr/>
        </p:nvSpPr>
        <p:spPr>
          <a:xfrm>
            <a:off x="625199" y="31277370"/>
            <a:ext cx="10088343" cy="706110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 48"/>
          <p:cNvSpPr/>
          <p:nvPr/>
        </p:nvSpPr>
        <p:spPr>
          <a:xfrm>
            <a:off x="804686" y="31283452"/>
            <a:ext cx="20618914" cy="552786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Key References</a:t>
            </a:r>
            <a:endParaRPr lang="en-US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89813B01-75B8-1C7C-AA73-B6CAD6B3BEE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50147" y="15032681"/>
            <a:ext cx="10256683" cy="3772613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10AD340F-0402-3D2A-5912-220DFC4098C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926888" y="5158098"/>
            <a:ext cx="4715509" cy="4598782"/>
          </a:xfrm>
          <a:prstGeom prst="rect">
            <a:avLst/>
          </a:prstGeom>
        </p:spPr>
      </p:pic>
      <p:pic>
        <p:nvPicPr>
          <p:cNvPr id="84" name="Graphic 83" descr="Tools outline">
            <a:extLst>
              <a:ext uri="{FF2B5EF4-FFF2-40B4-BE49-F238E27FC236}">
                <a16:creationId xmlns:a16="http://schemas.microsoft.com/office/drawing/2014/main" id="{91E94695-CB2F-632E-8FD7-339ADFFD01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158096" y="27905262"/>
            <a:ext cx="692057" cy="692057"/>
          </a:xfrm>
          <a:prstGeom prst="rect">
            <a:avLst/>
          </a:prstGeom>
        </p:spPr>
      </p:pic>
      <p:pic>
        <p:nvPicPr>
          <p:cNvPr id="86" name="Graphic 85" descr="Brain in head with solid fill">
            <a:extLst>
              <a:ext uri="{FF2B5EF4-FFF2-40B4-BE49-F238E27FC236}">
                <a16:creationId xmlns:a16="http://schemas.microsoft.com/office/drawing/2014/main" id="{258C1114-AA4A-3412-760D-8B80925649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042672" y="30739721"/>
            <a:ext cx="761921" cy="761921"/>
          </a:xfrm>
          <a:prstGeom prst="rect">
            <a:avLst/>
          </a:prstGeom>
        </p:spPr>
      </p:pic>
      <p:pic>
        <p:nvPicPr>
          <p:cNvPr id="88" name="Graphic 87" descr="Single gear outline">
            <a:extLst>
              <a:ext uri="{FF2B5EF4-FFF2-40B4-BE49-F238E27FC236}">
                <a16:creationId xmlns:a16="http://schemas.microsoft.com/office/drawing/2014/main" id="{AFB794A0-4B8C-A2A9-F5CA-99B7EBECA3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001748" y="28824532"/>
            <a:ext cx="914400" cy="914400"/>
          </a:xfrm>
          <a:prstGeom prst="rect">
            <a:avLst/>
          </a:prstGeom>
        </p:spPr>
      </p:pic>
      <p:pic>
        <p:nvPicPr>
          <p:cNvPr id="90" name="Graphic 89" descr="Traffic light with solid fill">
            <a:extLst>
              <a:ext uri="{FF2B5EF4-FFF2-40B4-BE49-F238E27FC236}">
                <a16:creationId xmlns:a16="http://schemas.microsoft.com/office/drawing/2014/main" id="{1B12F828-CA39-435B-1DEB-0BF25EBAEA0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001748" y="29652830"/>
            <a:ext cx="914400" cy="914400"/>
          </a:xfrm>
          <a:prstGeom prst="rect">
            <a:avLst/>
          </a:prstGeom>
        </p:spPr>
      </p:pic>
      <p:sp>
        <p:nvSpPr>
          <p:cNvPr id="94" name="Shape 9">
            <a:extLst>
              <a:ext uri="{FF2B5EF4-FFF2-40B4-BE49-F238E27FC236}">
                <a16:creationId xmlns:a16="http://schemas.microsoft.com/office/drawing/2014/main" id="{CA6F4A0E-4821-655C-4A03-27D0361CE68C}"/>
              </a:ext>
            </a:extLst>
          </p:cNvPr>
          <p:cNvSpPr/>
          <p:nvPr/>
        </p:nvSpPr>
        <p:spPr>
          <a:xfrm>
            <a:off x="466886" y="28414207"/>
            <a:ext cx="4510230" cy="442619"/>
          </a:xfrm>
          <a:prstGeom prst="rect">
            <a:avLst/>
          </a:prstGeom>
          <a:solidFill>
            <a:schemeClr val="bg1"/>
          </a:solidFill>
          <a:ln w="12700">
            <a:solidFill>
              <a:srgbClr val="E8E8E8"/>
            </a:solidFill>
            <a:prstDash val="solid"/>
          </a:ln>
        </p:spPr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FLIR SI124 Ultrasonic camera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FLIR (2026)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6" name="Picture 95">
            <a:extLst>
              <a:ext uri="{FF2B5EF4-FFF2-40B4-BE49-F238E27FC236}">
                <a16:creationId xmlns:a16="http://schemas.microsoft.com/office/drawing/2014/main" id="{42901673-4C2C-4439-3D03-812CCE96311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77114" y="24434247"/>
            <a:ext cx="5756216" cy="4028799"/>
          </a:xfrm>
          <a:prstGeom prst="rect">
            <a:avLst/>
          </a:prstGeom>
        </p:spPr>
      </p:pic>
      <p:sp>
        <p:nvSpPr>
          <p:cNvPr id="100" name="Shape 9">
            <a:extLst>
              <a:ext uri="{FF2B5EF4-FFF2-40B4-BE49-F238E27FC236}">
                <a16:creationId xmlns:a16="http://schemas.microsoft.com/office/drawing/2014/main" id="{5DBF61AF-2F0C-67D3-FD49-E5599536C7DB}"/>
              </a:ext>
            </a:extLst>
          </p:cNvPr>
          <p:cNvSpPr/>
          <p:nvPr/>
        </p:nvSpPr>
        <p:spPr>
          <a:xfrm>
            <a:off x="4977113" y="28404476"/>
            <a:ext cx="5774573" cy="442619"/>
          </a:xfrm>
          <a:prstGeom prst="rect">
            <a:avLst/>
          </a:prstGeom>
          <a:solidFill>
            <a:schemeClr val="bg1"/>
          </a:solidFill>
          <a:ln w="12700">
            <a:solidFill>
              <a:srgbClr val="E8E8E8"/>
            </a:solidFill>
            <a:prstDash val="solid"/>
          </a:ln>
        </p:spPr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of money leaking from a pipe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Air Power (2020)</a:t>
            </a:r>
          </a:p>
        </p:txBody>
      </p:sp>
      <p:pic>
        <p:nvPicPr>
          <p:cNvPr id="104" name="Picture 103">
            <a:extLst>
              <a:ext uri="{FF2B5EF4-FFF2-40B4-BE49-F238E27FC236}">
                <a16:creationId xmlns:a16="http://schemas.microsoft.com/office/drawing/2014/main" id="{69105720-2B2C-C0EF-2593-A733365704E1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66886" y="24610044"/>
            <a:ext cx="4510230" cy="3801005"/>
          </a:xfrm>
          <a:prstGeom prst="rect">
            <a:avLst/>
          </a:prstGeom>
        </p:spPr>
      </p:pic>
      <p:sp>
        <p:nvSpPr>
          <p:cNvPr id="110" name="Shape 12">
            <a:extLst>
              <a:ext uri="{FF2B5EF4-FFF2-40B4-BE49-F238E27FC236}">
                <a16:creationId xmlns:a16="http://schemas.microsoft.com/office/drawing/2014/main" id="{94AC070D-3F04-9E8A-C05F-F8B3BDE82EEA}"/>
              </a:ext>
            </a:extLst>
          </p:cNvPr>
          <p:cNvSpPr/>
          <p:nvPr/>
        </p:nvSpPr>
        <p:spPr>
          <a:xfrm>
            <a:off x="466884" y="12558390"/>
            <a:ext cx="3682525" cy="718622"/>
          </a:xfrm>
          <a:prstGeom prst="rect">
            <a:avLst/>
          </a:prstGeom>
          <a:solidFill>
            <a:srgbClr val="1B4F72"/>
          </a:solidFill>
          <a:ln/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BASELINE</a:t>
            </a:r>
          </a:p>
        </p:txBody>
      </p:sp>
      <p:sp>
        <p:nvSpPr>
          <p:cNvPr id="112" name="Shape 24">
            <a:extLst>
              <a:ext uri="{FF2B5EF4-FFF2-40B4-BE49-F238E27FC236}">
                <a16:creationId xmlns:a16="http://schemas.microsoft.com/office/drawing/2014/main" id="{CDB311E3-736D-4AAF-F4AD-4F1C7D03F42C}"/>
              </a:ext>
            </a:extLst>
          </p:cNvPr>
          <p:cNvSpPr/>
          <p:nvPr/>
        </p:nvSpPr>
        <p:spPr>
          <a:xfrm>
            <a:off x="4281854" y="12417314"/>
            <a:ext cx="3184741" cy="1129524"/>
          </a:xfrm>
          <a:prstGeom prst="roundRect">
            <a:avLst>
              <a:gd name="adj" fmla="val 5000"/>
            </a:avLst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4" name="Shape 24">
            <a:extLst>
              <a:ext uri="{FF2B5EF4-FFF2-40B4-BE49-F238E27FC236}">
                <a16:creationId xmlns:a16="http://schemas.microsoft.com/office/drawing/2014/main" id="{5AA77708-35B4-65D7-19AE-116698FF529D}"/>
              </a:ext>
            </a:extLst>
          </p:cNvPr>
          <p:cNvSpPr/>
          <p:nvPr/>
        </p:nvSpPr>
        <p:spPr>
          <a:xfrm>
            <a:off x="7535397" y="12433765"/>
            <a:ext cx="3184741" cy="1129524"/>
          </a:xfrm>
          <a:prstGeom prst="roundRect">
            <a:avLst>
              <a:gd name="adj" fmla="val 5000"/>
            </a:avLst>
          </a:prstGeom>
          <a:solidFill>
            <a:schemeClr val="accent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 sz="8827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8" name="Text 31">
            <a:extLst>
              <a:ext uri="{FF2B5EF4-FFF2-40B4-BE49-F238E27FC236}">
                <a16:creationId xmlns:a16="http://schemas.microsoft.com/office/drawing/2014/main" id="{33C920BC-6AB8-01BC-FA34-B54D524C1A92}"/>
              </a:ext>
            </a:extLst>
          </p:cNvPr>
          <p:cNvSpPr/>
          <p:nvPr/>
        </p:nvSpPr>
        <p:spPr>
          <a:xfrm>
            <a:off x="3574214" y="12340174"/>
            <a:ext cx="4698680" cy="82917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4788" b="1" dirty="0">
                <a:solidFill>
                  <a:srgbClr val="C0000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£396,000</a:t>
            </a:r>
            <a:endParaRPr lang="en-US" sz="4788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0" name="Text 31">
            <a:extLst>
              <a:ext uri="{FF2B5EF4-FFF2-40B4-BE49-F238E27FC236}">
                <a16:creationId xmlns:a16="http://schemas.microsoft.com/office/drawing/2014/main" id="{8E63849D-F4F1-F94B-4A58-DBF166B4045C}"/>
              </a:ext>
            </a:extLst>
          </p:cNvPr>
          <p:cNvSpPr/>
          <p:nvPr/>
        </p:nvSpPr>
        <p:spPr>
          <a:xfrm>
            <a:off x="6866678" y="12307943"/>
            <a:ext cx="4698680" cy="82917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4788" b="1" dirty="0">
                <a:solidFill>
                  <a:srgbClr val="C00000"/>
                </a:solidFill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1.84 GW</a:t>
            </a:r>
            <a:endParaRPr lang="en-US" sz="4788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" name="Text 32">
            <a:extLst>
              <a:ext uri="{FF2B5EF4-FFF2-40B4-BE49-F238E27FC236}">
                <a16:creationId xmlns:a16="http://schemas.microsoft.com/office/drawing/2014/main" id="{8F31154C-DF23-6FE7-C5B5-2E67EA00B9DE}"/>
              </a:ext>
            </a:extLst>
          </p:cNvPr>
          <p:cNvSpPr/>
          <p:nvPr/>
        </p:nvSpPr>
        <p:spPr>
          <a:xfrm>
            <a:off x="6778427" y="13039456"/>
            <a:ext cx="4698680" cy="5607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140000"/>
              </a:lnSpc>
            </a:pPr>
            <a:r>
              <a:rPr lang="en-US" sz="2394" b="1" dirty="0"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Annual consumption</a:t>
            </a:r>
            <a:endParaRPr lang="en-US" sz="2394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4" name="Text 32">
            <a:extLst>
              <a:ext uri="{FF2B5EF4-FFF2-40B4-BE49-F238E27FC236}">
                <a16:creationId xmlns:a16="http://schemas.microsoft.com/office/drawing/2014/main" id="{2EF189D4-33DF-5BBB-2A37-9BE77A80FCE5}"/>
              </a:ext>
            </a:extLst>
          </p:cNvPr>
          <p:cNvSpPr/>
          <p:nvPr/>
        </p:nvSpPr>
        <p:spPr>
          <a:xfrm>
            <a:off x="3609595" y="13053698"/>
            <a:ext cx="4559141" cy="5607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ct val="140000"/>
              </a:lnSpc>
            </a:pPr>
            <a:r>
              <a:rPr lang="en-US" sz="2394" b="1" dirty="0">
                <a:latin typeface="Arial" panose="020B0604020202020204" pitchFamily="34" charset="0"/>
                <a:ea typeface="Liter" pitchFamily="34" charset="-122"/>
                <a:cs typeface="Arial" panose="020B0604020202020204" pitchFamily="34" charset="0"/>
              </a:rPr>
              <a:t>Estimate annual cost</a:t>
            </a:r>
            <a:endParaRPr lang="en-US" sz="2394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6" name="Picture 125">
            <a:extLst>
              <a:ext uri="{FF2B5EF4-FFF2-40B4-BE49-F238E27FC236}">
                <a16:creationId xmlns:a16="http://schemas.microsoft.com/office/drawing/2014/main" id="{1262CA6A-6C1C-6CD4-E465-7066F536135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720138" y="261982"/>
            <a:ext cx="2266047" cy="2693676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15592</TotalTime>
  <Words>453</Words>
  <Application>Microsoft Office PowerPoint</Application>
  <PresentationFormat>Custom</PresentationFormat>
  <Paragraphs>68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Calibri Light</vt:lpstr>
      <vt:lpstr>Times New Roman</vt:lpstr>
      <vt:lpstr>Arial</vt:lpstr>
      <vt:lpstr>Office 2013 - 2022 Theme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Optimisation of a Compressed Air System at Renishaw plc</dc:title>
  <dc:subject>Optimisation of a Compressed Air System at Renishaw plc</dc:subject>
  <dc:creator>Kimi</dc:creator>
  <cp:lastModifiedBy>Ryan Lewis (2318511)</cp:lastModifiedBy>
  <cp:revision>6</cp:revision>
  <dcterms:created xsi:type="dcterms:W3CDTF">2026-06-08T14:26:07Z</dcterms:created>
  <dcterms:modified xsi:type="dcterms:W3CDTF">2026-07-04T08:42:36Z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{"Label":"Optimisation of a Compressed Air System at Renishaw plc","ContentProducer":"001191110108MACG2KBH8F10000","ProduceID":"19ea76e5-74e2-807d-8000-0000ebf6bfc8","ReservedCode1":"","ContentPropagator":"001191110108MACG2KBH8F20000","PropagateID":"19ea76e5-74e2-807d-8000-0000ebf6bfc8","ReservedCode2":""}</vt:lpwstr>
  </property>
</Properties>
</file>