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Lst>
  <p:sldSz cy="6858000" cx="12192000"/>
  <p:notesSz cx="6858000" cy="12192000"/>
  <p:embeddedFontLst>
    <p:embeddedFont>
      <p:font typeface="IBM Plex Sans"/>
      <p:regular r:id="rId32"/>
      <p:bold r:id="rId33"/>
      <p:italic r:id="rId34"/>
      <p:boldItalic r:id="rId35"/>
    </p:embeddedFont>
    <p:embeddedFont>
      <p:font typeface="IBM Plex Mono"/>
      <p:regular r:id="rId36"/>
      <p:bold r:id="rId37"/>
      <p:italic r:id="rId38"/>
      <p:boldItalic r:id="rId39"/>
    </p:embeddedFont>
    <p:embeddedFont>
      <p:font typeface="Space Grotesk"/>
      <p:regular r:id="rId40"/>
      <p:bold r:id="rId4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91B8A33A-4064-461A-B91F-3346CD210699}">
  <a:tblStyle styleId="{91B8A33A-4064-461A-B91F-3346CD210699}"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font" Target="fonts/SpaceGrotesk-regular.fntdata"/><Relationship Id="rId20" Type="http://schemas.openxmlformats.org/officeDocument/2006/relationships/slide" Target="slides/slide15.xml"/><Relationship Id="rId41" Type="http://schemas.openxmlformats.org/officeDocument/2006/relationships/font" Target="fonts/SpaceGrotesk-bold.fntdata"/><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font" Target="fonts/IBMPlexSans-bold.fntdata"/><Relationship Id="rId10" Type="http://schemas.openxmlformats.org/officeDocument/2006/relationships/slide" Target="slides/slide5.xml"/><Relationship Id="rId32" Type="http://schemas.openxmlformats.org/officeDocument/2006/relationships/font" Target="fonts/IBMPlexSans-regular.fntdata"/><Relationship Id="rId13" Type="http://schemas.openxmlformats.org/officeDocument/2006/relationships/slide" Target="slides/slide8.xml"/><Relationship Id="rId35" Type="http://schemas.openxmlformats.org/officeDocument/2006/relationships/font" Target="fonts/IBMPlexSans-boldItalic.fntdata"/><Relationship Id="rId12" Type="http://schemas.openxmlformats.org/officeDocument/2006/relationships/slide" Target="slides/slide7.xml"/><Relationship Id="rId34" Type="http://schemas.openxmlformats.org/officeDocument/2006/relationships/font" Target="fonts/IBMPlexSans-italic.fntdata"/><Relationship Id="rId15" Type="http://schemas.openxmlformats.org/officeDocument/2006/relationships/slide" Target="slides/slide10.xml"/><Relationship Id="rId37" Type="http://schemas.openxmlformats.org/officeDocument/2006/relationships/font" Target="fonts/IBMPlexMono-bold.fntdata"/><Relationship Id="rId14" Type="http://schemas.openxmlformats.org/officeDocument/2006/relationships/slide" Target="slides/slide9.xml"/><Relationship Id="rId36" Type="http://schemas.openxmlformats.org/officeDocument/2006/relationships/font" Target="fonts/IBMPlexMono-regular.fntdata"/><Relationship Id="rId17" Type="http://schemas.openxmlformats.org/officeDocument/2006/relationships/slide" Target="slides/slide12.xml"/><Relationship Id="rId39" Type="http://schemas.openxmlformats.org/officeDocument/2006/relationships/font" Target="fonts/IBMPlexMono-boldItalic.fntdata"/><Relationship Id="rId16" Type="http://schemas.openxmlformats.org/officeDocument/2006/relationships/slide" Target="slides/slide11.xml"/><Relationship Id="rId38" Type="http://schemas.openxmlformats.org/officeDocument/2006/relationships/font" Target="fonts/IBMPlexMono-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Good morning everyone. My name is Deep Desai, student ID 2421862, and my project is a blockchain-based system for secure file upload and integrity verification. The basic idea is simple: when a file is uploaded, I encrypt it, take its SHA-256 fingerprint, and store that fingerprint on a blockchain, so if anyone changes the file later, the system can tell. I'll go through why I picked this, how I built it, what the tests showed, and then I'll show you the system running.</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 name="Shape 26"/>
        <p:cNvGrpSpPr/>
        <p:nvPr/>
      </p:nvGrpSpPr>
      <p:grpSpPr>
        <a:xfrm>
          <a:off x="0" y="0"/>
          <a:ext cx="0" cy="0"/>
          <a:chOff x="0" y="0"/>
          <a:chExt cx="0" cy="0"/>
        </a:xfrm>
      </p:grpSpPr>
      <p:sp>
        <p:nvSpPr>
          <p:cNvPr id="27" name="Google Shape;2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 name="Google Shape;28;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plan for the next fifteen minutes or so. First why the problem matters and what I set out to do, then the background and design, then the system itself and the results. I'll finish with a live demo and my conclusions, and then I'm happy to take questions.</a:t>
            </a:r>
            <a:endParaRPr/>
          </a:p>
        </p:txBody>
      </p:sp>
      <p:sp>
        <p:nvSpPr>
          <p:cNvPr id="29" name="Google Shape;29;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 name="Shape 51"/>
        <p:cNvGrpSpPr/>
        <p:nvPr/>
      </p:nvGrpSpPr>
      <p:grpSpPr>
        <a:xfrm>
          <a:off x="0" y="0"/>
          <a:ext cx="0" cy="0"/>
          <a:chOff x="0" y="0"/>
          <a:chExt cx="0" cy="0"/>
        </a:xfrm>
      </p:grpSpPr>
      <p:sp>
        <p:nvSpPr>
          <p:cNvPr id="52" name="Google Shape;5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 name="Google Shape;5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So why this topic? Almost every organisation now runs on digital files, and a lot of trust sits on those files being real. If one number in a financial report or one dosage in a medical record is changed, the damage can be serious. What worried me is that in most systems, a change like that can happen quietly. Encryption is usually the first answer people give, but encryption only hides the content. It doesn't tell you whether the file was changed. That gap is really what motivated this project. [Add one line here in your own words about why the topic interests you personally, for example from your coursework or work experience.]</a:t>
            </a:r>
            <a:endParaRPr/>
          </a:p>
        </p:txBody>
      </p:sp>
      <p:sp>
        <p:nvSpPr>
          <p:cNvPr id="54" name="Google Shape;5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4" name="Google Shape;7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Here's the core problem. Hashing with SHA-256 is the usual way to check integrity, but it depends completely on the stored reference hash. In a normal setup, the file and its hash live in the same database. So if an attacker gets in, they can change the file and then just update the hash, and the check will happily pass. On the right is what I did differently: the fingerprint goes onto a blockchain, where old records can't be rewritten without breaking the chain.</a:t>
            </a:r>
            <a:endParaRPr/>
          </a:p>
        </p:txBody>
      </p:sp>
      <p:sp>
        <p:nvSpPr>
          <p:cNvPr id="75" name="Google Shape;7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4" name="Google Shape;10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my main research question. To answer it properly I broke it into six smaller questions, which you can see on the right. The first one I answered mostly from the literature, the middle ones through building and testing the system, and the last one in my discussion of limitations.</a:t>
            </a:r>
            <a:endParaRPr/>
          </a:p>
        </p:txBody>
      </p:sp>
      <p:sp>
        <p:nvSpPr>
          <p:cNvPr id="105" name="Google Shape;10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8" name="Google Shape;118;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My aim was not just to study the problem but to actually build something that addresses it and then test it. The seven objectives follow the order of the work: the first two came from the literature review, three to five were about building the system, and six and seven were about testing and comparing it. I'll come back to these at the end to show how each one was met.</a:t>
            </a:r>
            <a:endParaRPr/>
          </a:p>
        </p:txBody>
      </p:sp>
      <p:sp>
        <p:nvSpPr>
          <p:cNvPr id="119" name="Google Shape;119;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4" name="Google Shape;14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Quickly, the three building blocks. AES is the NIST standard symmetric cipher, and I use it to keep files secret. SHA-256 gives every file a fixed-length fingerprint, and even a one-bit change produces a totally different hash, which makes it very sensitive to tampering. Blockchain, which came from Nakamoto's Bitcoin paper, chains blocks together by their hashes. That's the property I care about: if an old record is edited, the chain breaks. Each one covers a weakness in the others.</a:t>
            </a:r>
            <a:endParaRPr/>
          </a:p>
        </p:txBody>
      </p:sp>
      <p:sp>
        <p:nvSpPr>
          <p:cNvPr id="145" name="Google Shape;14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8" name="Google Shape;16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When I went through the literature, I saw a pattern. Early work relied on encryption. Later work added hashing but still kept hashes in ordinary databases. Blockchain studies fixed that, but a lot of them stay at the concept level, or leave out encryption, or don't have a usable interface. And very few actually attack their own system to see if tampering is caught. So the gap I focused on was: one working system that brings all of these together and is tested against a real tampering attempt.</a:t>
            </a:r>
            <a:endParaRPr/>
          </a:p>
        </p:txBody>
      </p:sp>
      <p:sp>
        <p:nvSpPr>
          <p:cNvPr id="169" name="Google Shape;16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For the methodology I used Design Science Research. It's common in information systems and security work because the output is an artefact, here a piece of software, and you judge it by how well it solves a defined problem. I went through five stages. Each one fed the next, so the problems from the literature turned into requirements, the requirements shaped the design, and the testing checked the result against those same requirements.</a:t>
            </a:r>
            <a:endParaRPr/>
          </a:p>
        </p:txBody>
      </p:sp>
      <p:sp>
        <p:nvSpPr>
          <p:cNvPr id="183" name="Google Shape;183;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2" name="Google Shape;21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From the problem analysis I set ten functional requirements, covering everything from registration to the attack simulation, and seven non-functional ones. I treated security, reliability, usability and performance as the most important. Each functional requirement has a matching test case later on, so you'll see them again in the testing section.</a:t>
            </a:r>
            <a:endParaRPr/>
          </a:p>
        </p:txBody>
      </p:sp>
      <p:sp>
        <p:nvSpPr>
          <p:cNvPr id="213" name="Google Shape;21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0" name="Google Shape;26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architecture. I went for a layered design so each job has its own module: app.py for routes, encryption.py, blockchain.py and the SQLite database. After the user logs in and uploads, the file splits into two paths. On the left it's encrypted and stored. On the right it's hashed and the hash goes onto the blockchain. The two come back together at verification. I used Flask and SQLite because they're lightweight and easy to run locally, which suits a prototype.</a:t>
            </a:r>
            <a:endParaRPr/>
          </a:p>
        </p:txBody>
      </p:sp>
      <p:sp>
        <p:nvSpPr>
          <p:cNvPr id="261" name="Google Shape;26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0" name="Shape 280"/>
        <p:cNvGrpSpPr/>
        <p:nvPr/>
      </p:nvGrpSpPr>
      <p:grpSpPr>
        <a:xfrm>
          <a:off x="0" y="0"/>
          <a:ext cx="0" cy="0"/>
          <a:chOff x="0" y="0"/>
          <a:chExt cx="0" cy="0"/>
        </a:xfrm>
      </p:grpSpPr>
      <p:sp>
        <p:nvSpPr>
          <p:cNvPr id="281" name="Google Shape;28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2" name="Google Shape;282;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full workflow in eight steps. A lot of systems rely on just one control, usually access control. Here there are several layers, so an attacker has to get past more than one. Steps one to six happen when the file is uploaded. Seven and eight happen whenever the user asks for verification, and that's where tampering gets caught.</a:t>
            </a:r>
            <a:endParaRPr/>
          </a:p>
        </p:txBody>
      </p:sp>
      <p:sp>
        <p:nvSpPr>
          <p:cNvPr id="283" name="Google Shape;283;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4" name="Google Shape;324;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ledger page from my running system. I wrote the blockchain myself in blockchain.py. Each block keeps the index, a timestamp, the file name, the file's SHA-256 hash and the hash of the previous block. Block zero is the genesis block, so its previous hash is just zero. If you look at block one, its previous hash is exactly block zero's hash. That's what makes it tamper-evident: change something in an old block and its hash changes, so the next block no longer points to it, and the validation function picks that up.</a:t>
            </a:r>
            <a:endParaRPr/>
          </a:p>
        </p:txBody>
      </p:sp>
      <p:sp>
        <p:nvSpPr>
          <p:cNvPr id="325" name="Google Shape;325;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 name="Shape 336"/>
        <p:cNvGrpSpPr/>
        <p:nvPr/>
      </p:nvGrpSpPr>
      <p:grpSpPr>
        <a:xfrm>
          <a:off x="0" y="0"/>
          <a:ext cx="0" cy="0"/>
          <a:chOff x="0" y="0"/>
          <a:chExt cx="0" cy="0"/>
        </a:xfrm>
      </p:grpSpPr>
      <p:sp>
        <p:nvSpPr>
          <p:cNvPr id="337" name="Google Shape;337;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8" name="Google Shape;338;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Now the implementation. Everything starts with an account. The user registers with a username and password, which are stored in the database, and then logs in. Only after a successful login does a session start, so none of the file features can be reached without it. In testing, wrong passwords and direct access without logging in were both blocked.</a:t>
            </a:r>
            <a:endParaRPr/>
          </a:p>
        </p:txBody>
      </p:sp>
      <p:sp>
        <p:nvSpPr>
          <p:cNvPr id="339" name="Google Shape;339;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9" name="Shape 349"/>
        <p:cNvGrpSpPr/>
        <p:nvPr/>
      </p:nvGrpSpPr>
      <p:grpSpPr>
        <a:xfrm>
          <a:off x="0" y="0"/>
          <a:ext cx="0" cy="0"/>
          <a:chOff x="0" y="0"/>
          <a:chExt cx="0" cy="0"/>
        </a:xfrm>
      </p:grpSpPr>
      <p:sp>
        <p:nvSpPr>
          <p:cNvPr id="350" name="Google Shape;350;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1" name="Google Shape;351;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dashboard, which is really the control panel of the system. When I upload a file, in this case my own report, three things happen in one go: the file is encrypted, its SHA-256 hash is calculated, and that hash is written to the blockchain. The result page shows the file name, the full hash and the blockchain status. From here you can download the encrypted or decrypted copy, or run the attack simulation, which I'll come to in a moment.</a:t>
            </a:r>
            <a:endParaRPr/>
          </a:p>
        </p:txBody>
      </p:sp>
      <p:sp>
        <p:nvSpPr>
          <p:cNvPr id="352" name="Google Shape;352;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2" name="Shape 362"/>
        <p:cNvGrpSpPr/>
        <p:nvPr/>
      </p:nvGrpSpPr>
      <p:grpSpPr>
        <a:xfrm>
          <a:off x="0" y="0"/>
          <a:ext cx="0" cy="0"/>
          <a:chOff x="0" y="0"/>
          <a:chExt cx="0" cy="0"/>
        </a:xfrm>
      </p:grpSpPr>
      <p:sp>
        <p:nvSpPr>
          <p:cNvPr id="363" name="Google Shape;363;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4" name="Google Shape;364;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Here I downloaded the encrypted version and opened it in a text editor. As you can see, it's just noise. So even if someone copied the whole storage folder, they'd get nothing useful without the key. And when you download the decrypted version, the original comes back exactly as it was, which shows encryption and decryption are working as a pair.</a:t>
            </a:r>
            <a:endParaRPr/>
          </a:p>
        </p:txBody>
      </p:sp>
      <p:sp>
        <p:nvSpPr>
          <p:cNvPr id="365" name="Google Shape;365;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1" name="Shape 381"/>
        <p:cNvGrpSpPr/>
        <p:nvPr/>
      </p:nvGrpSpPr>
      <p:grpSpPr>
        <a:xfrm>
          <a:off x="0" y="0"/>
          <a:ext cx="0" cy="0"/>
          <a:chOff x="0" y="0"/>
          <a:chExt cx="0" cy="0"/>
        </a:xfrm>
      </p:grpSpPr>
      <p:sp>
        <p:nvSpPr>
          <p:cNvPr id="382" name="Google Shape;382;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3" name="Google Shape;383;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part I think matters most. I didn't want to just assume tamper detection works, so I built an attack simulation. It deliberately changes a stored file, the way an attacker with access to the server might. The system then re-hashes the file and compares it with the hash on the blockchain. Because even a tiny change produces a completely different hash, they don't match, and the user gets the Integrity Verification Failed page. And the attacker can't cover it up by editing a database, because the original hash is on the chain.</a:t>
            </a:r>
            <a:endParaRPr/>
          </a:p>
        </p:txBody>
      </p:sp>
      <p:sp>
        <p:nvSpPr>
          <p:cNvPr id="384" name="Google Shape;384;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3" name="Google Shape;403;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Something I noticed during testing: after the attack, if you try to download the decrypted file, it fails with MAC check failed. That's because my decrypt function uses decrypt_and_verify, which checks the authentication tag on the ciphertext before giving back any data. So tampering is actually caught twice, once by the blockchain hash check and once by the cipher itself. To be honest about it, right now the user sees a Flask error page, which isn't ideal. In a real deployment I'd catch that error, show a proper warning, and turn off debug mode so file paths aren't exposed.</a:t>
            </a:r>
            <a:endParaRPr/>
          </a:p>
        </p:txBody>
      </p:sp>
      <p:sp>
        <p:nvSpPr>
          <p:cNvPr id="404" name="Google Shape;404;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6" name="Shape 416"/>
        <p:cNvGrpSpPr/>
        <p:nvPr/>
      </p:nvGrpSpPr>
      <p:grpSpPr>
        <a:xfrm>
          <a:off x="0" y="0"/>
          <a:ext cx="0" cy="0"/>
          <a:chOff x="0" y="0"/>
          <a:chExt cx="0" cy="0"/>
        </a:xfrm>
      </p:grpSpPr>
      <p:sp>
        <p:nvSpPr>
          <p:cNvPr id="417" name="Google Shape;417;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8" name="Google Shape;418;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For testing I covered functionality, authentication, encryption, hashing, the blockchain, integrity and the attack simulation. All eight functional tests passed. I tested integrity in both directions on purpose: an untouched file should pass, so there are no false alarms, and a tampered file should fail. Both behaved correctly. I should be clear that these are pass or fail tests in a local environment; I didn't run timed benchmarks or tests with very large files.</a:t>
            </a:r>
            <a:endParaRPr/>
          </a:p>
        </p:txBody>
      </p:sp>
      <p:sp>
        <p:nvSpPr>
          <p:cNvPr id="419" name="Google Shape;419;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2" name="Shape 432"/>
        <p:cNvGrpSpPr/>
        <p:nvPr/>
      </p:nvGrpSpPr>
      <p:grpSpPr>
        <a:xfrm>
          <a:off x="0" y="0"/>
          <a:ext cx="0" cy="0"/>
          <a:chOff x="0" y="0"/>
          <a:chExt cx="0" cy="0"/>
        </a:xfrm>
      </p:grpSpPr>
      <p:sp>
        <p:nvSpPr>
          <p:cNvPr id="433" name="Google Shape;433;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4" name="Google Shape;434;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So what do the results mean? Compared with a typical storage setup, my system adds hash verification, blockchain records and tamper detection on top of encryption. For me the most interesting finding is that the real improvement comes from where the hash is stored. Encryption and hashing on their own are well known. Putting the reference hash on a chain is what closes the gap where an attacker changes both the file and the hash. That's my answer to the main research question. It lines up with what Zheng and Crosby describe, but here it's shown in a system that was actually attacked and tested.</a:t>
            </a:r>
            <a:endParaRPr/>
          </a:p>
        </p:txBody>
      </p:sp>
      <p:sp>
        <p:nvSpPr>
          <p:cNvPr id="435" name="Google Shape;435;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6" name="Shape 446"/>
        <p:cNvGrpSpPr/>
        <p:nvPr/>
      </p:nvGrpSpPr>
      <p:grpSpPr>
        <a:xfrm>
          <a:off x="0" y="0"/>
          <a:ext cx="0" cy="0"/>
          <a:chOff x="0" y="0"/>
          <a:chExt cx="0" cy="0"/>
        </a:xfrm>
      </p:grpSpPr>
      <p:sp>
        <p:nvSpPr>
          <p:cNvPr id="447" name="Google Shape;447;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8" name="Google Shape;448;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 want to be upfront about the limits. The biggest one is that the blockchain runs on one node. It proves the idea, but whoever controls that server could in theory rebuild the whole chain. A proper multi-node network with consensus would fix that, although that brings its own issues like scalability and the 51 percent attack described in the literature. Files are stored locally, login is password-only, and I haven't done large-scale performance testing. Each limitation on the left lines up with a future step on the right.</a:t>
            </a:r>
            <a:endParaRPr/>
          </a:p>
        </p:txBody>
      </p:sp>
      <p:sp>
        <p:nvSpPr>
          <p:cNvPr id="449" name="Google Shape;449;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1" name="Shape 461"/>
        <p:cNvGrpSpPr/>
        <p:nvPr/>
      </p:nvGrpSpPr>
      <p:grpSpPr>
        <a:xfrm>
          <a:off x="0" y="0"/>
          <a:ext cx="0" cy="0"/>
          <a:chOff x="0" y="0"/>
          <a:chExt cx="0" cy="0"/>
        </a:xfrm>
      </p:grpSpPr>
      <p:sp>
        <p:nvSpPr>
          <p:cNvPr id="462" name="Google Shape;462;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63" name="Google Shape;463;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Now I'll show you the system running. (Switch to the browser.) Before the viva: start the Flask app, have a small test file ready, and keep this deck open as a backup in case anything goes wrong. Go through the six steps in order. After the attack in step 6, you can also click Download Decrypted File to show the MAC check failure. Aim for about four to five minutes.</a:t>
            </a:r>
            <a:endParaRPr/>
          </a:p>
        </p:txBody>
      </p:sp>
      <p:sp>
        <p:nvSpPr>
          <p:cNvPr id="464" name="Google Shape;464;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2" name="Shape 482"/>
        <p:cNvGrpSpPr/>
        <p:nvPr/>
      </p:nvGrpSpPr>
      <p:grpSpPr>
        <a:xfrm>
          <a:off x="0" y="0"/>
          <a:ext cx="0" cy="0"/>
          <a:chOff x="0" y="0"/>
          <a:chExt cx="0" cy="0"/>
        </a:xfrm>
      </p:grpSpPr>
      <p:sp>
        <p:nvSpPr>
          <p:cNvPr id="483" name="Google Shape;483;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4" name="Google Shape;484;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To wrap up, here are the seven objectives from the start, and how each one was met. The literature covered the first, and the system and its testing covered the rest. My main contribution is a working, tested example rather than just a model on paper, and it's lightweight enough for a university or a small organisation where something like Hyperledger would be too heavy. If I carried this further, the first step would be a multi-node network so the ledger is genuinely decentralised. Thank you.</a:t>
            </a:r>
            <a:endParaRPr/>
          </a:p>
        </p:txBody>
      </p:sp>
      <p:sp>
        <p:nvSpPr>
          <p:cNvPr id="485" name="Google Shape;485;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4" name="Shape 494"/>
        <p:cNvGrpSpPr/>
        <p:nvPr/>
      </p:nvGrpSpPr>
      <p:grpSpPr>
        <a:xfrm>
          <a:off x="0" y="0"/>
          <a:ext cx="0" cy="0"/>
          <a:chOff x="0" y="0"/>
          <a:chExt cx="0" cy="0"/>
        </a:xfrm>
      </p:grpSpPr>
      <p:sp>
        <p:nvSpPr>
          <p:cNvPr id="495" name="Google Shape;495;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6" name="Google Shape;496;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References cited in this presentation, in IEEE style and numbered in the order they first appear. The full list is in the report.</a:t>
            </a:r>
            <a:endParaRPr/>
          </a:p>
        </p:txBody>
      </p:sp>
      <p:sp>
        <p:nvSpPr>
          <p:cNvPr id="497" name="Google Shape;497;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9" name="Shape 519"/>
        <p:cNvGrpSpPr/>
        <p:nvPr/>
      </p:nvGrpSpPr>
      <p:grpSpPr>
        <a:xfrm>
          <a:off x="0" y="0"/>
          <a:ext cx="0" cy="0"/>
          <a:chOff x="0" y="0"/>
          <a:chExt cx="0" cy="0"/>
        </a:xfrm>
      </p:grpSpPr>
      <p:sp>
        <p:nvSpPr>
          <p:cNvPr id="520" name="Google Shape;520;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1" name="Google Shape;521;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Second page of references.</a:t>
            </a:r>
            <a:endParaRPr/>
          </a:p>
        </p:txBody>
      </p:sp>
      <p:sp>
        <p:nvSpPr>
          <p:cNvPr id="522" name="Google Shape;522;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2" name="Shape 542"/>
        <p:cNvGrpSpPr/>
        <p:nvPr/>
      </p:nvGrpSpPr>
      <p:grpSpPr>
        <a:xfrm>
          <a:off x="0" y="0"/>
          <a:ext cx="0" cy="0"/>
          <a:chOff x="0" y="0"/>
          <a:chExt cx="0" cy="0"/>
        </a:xfrm>
      </p:grpSpPr>
      <p:sp>
        <p:nvSpPr>
          <p:cNvPr id="543" name="Google Shape;543;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44" name="Google Shape;544;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Questions to prepare for: (1) Why build your own blockchain instead of Ethereum or Hyperledger? It keeps the integrity logic simple and visible for a prototype; the trade-off is single-node trust. (2) If you control the server, can't you rewrite the whole chain? On one node, yes. That's why multi-node consensus is my first future step. (3) Where is the AES key kept and how would you protect it? At the moment in a protected key file on the server; in production I'd use a key management service or an HSM. (4) Why SHA-256? It's a NIST standard, fast, and collision resistant. (5) What about very large files? Not tested yet; I'd hash and encrypt them in chunks.</a:t>
            </a:r>
            <a:endParaRPr/>
          </a:p>
        </p:txBody>
      </p:sp>
      <p:sp>
        <p:nvSpPr>
          <p:cNvPr id="545" name="Google Shape;545;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8.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11.pn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4.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1630"/>
        </a:solidFill>
      </p:bgPr>
    </p:bg>
    <p:spTree>
      <p:nvGrpSpPr>
        <p:cNvPr id="15" name="Shape 15"/>
        <p:cNvGrpSpPr/>
        <p:nvPr/>
      </p:nvGrpSpPr>
      <p:grpSpPr>
        <a:xfrm>
          <a:off x="0" y="0"/>
          <a:ext cx="0" cy="0"/>
          <a:chOff x="0" y="0"/>
          <a:chExt cx="0" cy="0"/>
        </a:xfrm>
      </p:grpSpPr>
      <p:sp>
        <p:nvSpPr>
          <p:cNvPr id="16" name="Google Shape;16;p3"/>
          <p:cNvSpPr/>
          <p:nvPr/>
        </p:nvSpPr>
        <p:spPr>
          <a:xfrm>
            <a:off x="0" y="0"/>
            <a:ext cx="12192000" cy="6858000"/>
          </a:xfrm>
          <a:prstGeom prst="rect">
            <a:avLst/>
          </a:prstGeom>
          <a:gradFill>
            <a:gsLst>
              <a:gs pos="0">
                <a:srgbClr val="0B1630"/>
              </a:gs>
              <a:gs pos="100000">
                <a:srgbClr val="102348"/>
              </a:gs>
            </a:gsLst>
            <a:lin ang="27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p:nvPr/>
        </p:nvSpPr>
        <p:spPr>
          <a:xfrm>
            <a:off x="812800" y="812800"/>
            <a:ext cx="2400300" cy="901700"/>
          </a:xfrm>
          <a:prstGeom prst="roundRect">
            <a:avLst>
              <a:gd fmla="val 8451" name="adj"/>
            </a:avLst>
          </a:prstGeom>
          <a:solidFill>
            <a:srgbClr val="F3F5F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University of Wales Trinity Saint David logo" id="18" name="Google Shape;18;p3"/>
          <p:cNvPicPr preferRelativeResize="0"/>
          <p:nvPr/>
        </p:nvPicPr>
        <p:blipFill rotWithShape="1">
          <a:blip r:embed="rId3">
            <a:alphaModFix/>
          </a:blip>
          <a:srcRect b="-222" l="0" r="0" t="-222"/>
          <a:stretch/>
        </p:blipFill>
        <p:spPr>
          <a:xfrm>
            <a:off x="965200" y="914400"/>
            <a:ext cx="2095500" cy="698500"/>
          </a:xfrm>
          <a:prstGeom prst="rect">
            <a:avLst/>
          </a:prstGeom>
          <a:noFill/>
          <a:ln>
            <a:noFill/>
          </a:ln>
        </p:spPr>
      </p:pic>
      <p:sp>
        <p:nvSpPr>
          <p:cNvPr id="19" name="Google Shape;19;p3"/>
          <p:cNvSpPr/>
          <p:nvPr/>
        </p:nvSpPr>
        <p:spPr>
          <a:xfrm>
            <a:off x="812800" y="2689542"/>
            <a:ext cx="10883392"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1400"/>
              <a:buFont typeface="IBM Plex Sans"/>
              <a:buNone/>
            </a:pPr>
            <a:r>
              <a:rPr b="0" i="0" lang="en-US" sz="1400" u="none" cap="none" strike="noStrike">
                <a:solidFill>
                  <a:srgbClr val="38BDF8"/>
                </a:solidFill>
                <a:latin typeface="IBM Plex Sans"/>
                <a:ea typeface="IBM Plex Sans"/>
                <a:cs typeface="IBM Plex Sans"/>
                <a:sym typeface="IBM Plex Sans"/>
              </a:rPr>
              <a:t>MSc Cybersecurity and Digital Forensics | Master's Project (ACFA7003) | Final Viva and Demo</a:t>
            </a:r>
            <a:endParaRPr b="0" i="0" sz="1400" u="none" cap="none" strike="noStrike">
              <a:solidFill>
                <a:schemeClr val="dk1"/>
              </a:solidFill>
              <a:latin typeface="Calibri"/>
              <a:ea typeface="Calibri"/>
              <a:cs typeface="Calibri"/>
              <a:sym typeface="Calibri"/>
            </a:endParaRPr>
          </a:p>
        </p:txBody>
      </p:sp>
      <p:sp>
        <p:nvSpPr>
          <p:cNvPr id="20" name="Google Shape;20;p3"/>
          <p:cNvSpPr/>
          <p:nvPr/>
        </p:nvSpPr>
        <p:spPr>
          <a:xfrm>
            <a:off x="812800" y="3141663"/>
            <a:ext cx="9810750" cy="178562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F3F5F8"/>
              </a:buClr>
              <a:buSzPts val="4200"/>
              <a:buFont typeface="Space Grotesk"/>
              <a:buNone/>
            </a:pPr>
            <a:r>
              <a:rPr b="1" i="0" lang="en-US" sz="4200" u="none" cap="none" strike="noStrike">
                <a:solidFill>
                  <a:srgbClr val="F3F5F8"/>
                </a:solidFill>
                <a:latin typeface="Space Grotesk"/>
                <a:ea typeface="Space Grotesk"/>
                <a:cs typeface="Space Grotesk"/>
                <a:sym typeface="Space Grotesk"/>
              </a:rPr>
              <a:t>Blockchain-Based Secure File Upload and Integrity Verification System</a:t>
            </a:r>
            <a:endParaRPr b="0" i="0" sz="4200" u="none" cap="none" strike="noStrike">
              <a:solidFill>
                <a:schemeClr val="dk1"/>
              </a:solidFill>
              <a:latin typeface="Calibri"/>
              <a:ea typeface="Calibri"/>
              <a:cs typeface="Calibri"/>
              <a:sym typeface="Calibri"/>
            </a:endParaRPr>
          </a:p>
        </p:txBody>
      </p:sp>
      <p:sp>
        <p:nvSpPr>
          <p:cNvPr id="21" name="Google Shape;21;p3"/>
          <p:cNvSpPr/>
          <p:nvPr/>
        </p:nvSpPr>
        <p:spPr>
          <a:xfrm>
            <a:off x="812800" y="5105083"/>
            <a:ext cx="9156700"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700"/>
              <a:buFont typeface="IBM Plex Sans"/>
              <a:buNone/>
            </a:pPr>
            <a:r>
              <a:rPr b="0" i="0" lang="en-US" sz="1700" u="none" cap="none" strike="noStrike">
                <a:solidFill>
                  <a:srgbClr val="BFD0E6"/>
                </a:solidFill>
                <a:latin typeface="IBM Plex Sans"/>
                <a:ea typeface="IBM Plex Sans"/>
                <a:cs typeface="IBM Plex Sans"/>
                <a:sym typeface="IBM Plex Sans"/>
              </a:rPr>
              <a:t>Using AES encryption, SHA-256 hashing and a blockchain ledger</a:t>
            </a:r>
            <a:endParaRPr b="0" i="0" sz="1700" u="none" cap="none" strike="noStrike">
              <a:solidFill>
                <a:schemeClr val="dk1"/>
              </a:solidFill>
              <a:latin typeface="Calibri"/>
              <a:ea typeface="Calibri"/>
              <a:cs typeface="Calibri"/>
              <a:sym typeface="Calibri"/>
            </a:endParaRPr>
          </a:p>
        </p:txBody>
      </p:sp>
      <p:cxnSp>
        <p:nvCxnSpPr>
          <p:cNvPr id="22" name="Google Shape;22;p3"/>
          <p:cNvCxnSpPr/>
          <p:nvPr/>
        </p:nvCxnSpPr>
        <p:spPr>
          <a:xfrm>
            <a:off x="812800" y="5616892"/>
            <a:ext cx="10566400" cy="0"/>
          </a:xfrm>
          <a:prstGeom prst="straightConnector1">
            <a:avLst/>
          </a:prstGeom>
          <a:noFill/>
          <a:ln cap="flat" cmpd="sng" w="12700">
            <a:solidFill>
              <a:srgbClr val="2A3F66"/>
            </a:solidFill>
            <a:prstDash val="solid"/>
            <a:round/>
            <a:headEnd len="sm" w="sm" type="none"/>
            <a:tailEnd len="sm" w="sm" type="none"/>
          </a:ln>
        </p:spPr>
      </p:cxnSp>
      <p:sp>
        <p:nvSpPr>
          <p:cNvPr id="23" name="Google Shape;23;p3"/>
          <p:cNvSpPr/>
          <p:nvPr/>
        </p:nvSpPr>
        <p:spPr>
          <a:xfrm>
            <a:off x="812800" y="5796280"/>
            <a:ext cx="1891731"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F3F5F8"/>
              </a:buClr>
              <a:buSzPts val="1400"/>
              <a:buFont typeface="IBM Plex Sans"/>
              <a:buNone/>
            </a:pPr>
            <a:r>
              <a:rPr b="1" i="0" lang="en-US" sz="1400" u="none" cap="none" strike="noStrike">
                <a:solidFill>
                  <a:srgbClr val="F3F5F8"/>
                </a:solidFill>
                <a:latin typeface="IBM Plex Sans"/>
                <a:ea typeface="IBM Plex Sans"/>
                <a:cs typeface="IBM Plex Sans"/>
                <a:sym typeface="IBM Plex Sans"/>
              </a:rPr>
              <a:t>Deep Desai</a:t>
            </a:r>
            <a:r>
              <a:rPr b="0" i="0" lang="en-US" sz="1400" u="none" cap="none" strike="noStrike">
                <a:solidFill>
                  <a:srgbClr val="F3F5F8"/>
                </a:solidFill>
                <a:latin typeface="IBM Plex Sans"/>
                <a:ea typeface="IBM Plex Sans"/>
                <a:cs typeface="IBM Plex Sans"/>
                <a:sym typeface="IBM Plex Sans"/>
              </a:rPr>
              <a:t> (2421862)</a:t>
            </a:r>
            <a:endParaRPr b="0" i="0" sz="1400" u="none" cap="none" strike="noStrike">
              <a:solidFill>
                <a:schemeClr val="dk1"/>
              </a:solidFill>
              <a:latin typeface="Calibri"/>
              <a:ea typeface="Calibri"/>
              <a:cs typeface="Calibri"/>
              <a:sym typeface="Calibri"/>
            </a:endParaRPr>
          </a:p>
        </p:txBody>
      </p:sp>
      <p:sp>
        <p:nvSpPr>
          <p:cNvPr id="24" name="Google Shape;24;p3"/>
          <p:cNvSpPr/>
          <p:nvPr/>
        </p:nvSpPr>
        <p:spPr>
          <a:xfrm>
            <a:off x="3005032" y="5796280"/>
            <a:ext cx="2695340"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400"/>
              <a:buFont typeface="IBM Plex Sans"/>
              <a:buNone/>
            </a:pPr>
            <a:r>
              <a:rPr b="0" i="0" lang="en-US" sz="1400" u="none" cap="none" strike="noStrike">
                <a:solidFill>
                  <a:srgbClr val="BFD0E6"/>
                </a:solidFill>
                <a:latin typeface="IBM Plex Sans"/>
                <a:ea typeface="IBM Plex Sans"/>
                <a:cs typeface="IBM Plex Sans"/>
                <a:sym typeface="IBM Plex Sans"/>
              </a:rPr>
              <a:t>Supervisor: Mohammed Ghanem</a:t>
            </a:r>
            <a:endParaRPr b="0" i="0" sz="1400" u="none" cap="none" strike="noStrike">
              <a:solidFill>
                <a:schemeClr val="dk1"/>
              </a:solidFill>
              <a:latin typeface="Calibri"/>
              <a:ea typeface="Calibri"/>
              <a:cs typeface="Calibri"/>
              <a:sym typeface="Calibri"/>
            </a:endParaRPr>
          </a:p>
        </p:txBody>
      </p:sp>
      <p:sp>
        <p:nvSpPr>
          <p:cNvPr id="25" name="Google Shape;25;p3"/>
          <p:cNvSpPr/>
          <p:nvPr/>
        </p:nvSpPr>
        <p:spPr>
          <a:xfrm>
            <a:off x="5977467" y="5796280"/>
            <a:ext cx="1807794"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400"/>
              <a:buFont typeface="IBM Plex Sans"/>
              <a:buNone/>
            </a:pPr>
            <a:r>
              <a:rPr b="0" i="0" lang="en-US" sz="1400" u="none" cap="none" strike="noStrike">
                <a:solidFill>
                  <a:srgbClr val="BFD0E6"/>
                </a:solidFill>
                <a:latin typeface="IBM Plex Sans"/>
                <a:ea typeface="IBM Plex Sans"/>
                <a:cs typeface="IBM Plex Sans"/>
                <a:sym typeface="IBM Plex Sans"/>
              </a:rPr>
              <a:t>UWTSD London, 2026</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30" name="Shape 30"/>
        <p:cNvGrpSpPr/>
        <p:nvPr/>
      </p:nvGrpSpPr>
      <p:grpSpPr>
        <a:xfrm>
          <a:off x="0" y="0"/>
          <a:ext cx="0" cy="0"/>
          <a:chOff x="0" y="0"/>
          <a:chExt cx="0" cy="0"/>
        </a:xfrm>
      </p:grpSpPr>
      <p:sp>
        <p:nvSpPr>
          <p:cNvPr id="31" name="Google Shape;31;p4"/>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4"/>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Outline</a:t>
            </a:r>
            <a:endParaRPr b="0" i="0" sz="3000" u="none" cap="none" strike="noStrike">
              <a:solidFill>
                <a:schemeClr val="dk1"/>
              </a:solidFill>
              <a:latin typeface="Calibri"/>
              <a:ea typeface="Calibri"/>
              <a:cs typeface="Calibri"/>
              <a:sym typeface="Calibri"/>
            </a:endParaRPr>
          </a:p>
        </p:txBody>
      </p:sp>
      <p:cxnSp>
        <p:nvCxnSpPr>
          <p:cNvPr id="33" name="Google Shape;33;p4"/>
          <p:cNvCxnSpPr/>
          <p:nvPr/>
        </p:nvCxnSpPr>
        <p:spPr>
          <a:xfrm>
            <a:off x="812800" y="2339023"/>
            <a:ext cx="4978400" cy="0"/>
          </a:xfrm>
          <a:prstGeom prst="straightConnector1">
            <a:avLst/>
          </a:prstGeom>
          <a:noFill/>
          <a:ln cap="flat" cmpd="sng" w="9525">
            <a:solidFill>
              <a:srgbClr val="D3DAE3"/>
            </a:solidFill>
            <a:prstDash val="solid"/>
            <a:round/>
            <a:headEnd len="sm" w="sm" type="none"/>
            <a:tailEnd len="sm" w="sm" type="none"/>
          </a:ln>
        </p:spPr>
      </p:cxnSp>
      <p:sp>
        <p:nvSpPr>
          <p:cNvPr id="34" name="Google Shape;34;p4"/>
          <p:cNvSpPr/>
          <p:nvPr/>
        </p:nvSpPr>
        <p:spPr>
          <a:xfrm>
            <a:off x="812800" y="1892300"/>
            <a:ext cx="5127752"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700"/>
              <a:buFont typeface="IBM Plex Sans"/>
              <a:buNone/>
            </a:pPr>
            <a:r>
              <a:rPr b="1" i="0" lang="en-US" sz="1700" u="none" cap="none" strike="noStrike">
                <a:solidFill>
                  <a:srgbClr val="0369A1"/>
                </a:solidFill>
                <a:latin typeface="IBM Plex Sans"/>
                <a:ea typeface="IBM Plex Sans"/>
                <a:cs typeface="IBM Plex Sans"/>
                <a:sym typeface="IBM Plex Sans"/>
              </a:rPr>
              <a:t>01</a:t>
            </a:r>
            <a:r>
              <a:rPr b="0" i="0" lang="en-US" sz="1700" u="none" cap="none" strike="noStrike">
                <a:solidFill>
                  <a:srgbClr val="13203A"/>
                </a:solidFill>
                <a:latin typeface="IBM Plex Sans"/>
                <a:ea typeface="IBM Plex Sans"/>
                <a:cs typeface="IBM Plex Sans"/>
                <a:sym typeface="IBM Plex Sans"/>
              </a:rPr>
              <a:t>   Motivation and problem statement</a:t>
            </a:r>
            <a:endParaRPr b="0" i="0" sz="1700" u="none" cap="none" strike="noStrike">
              <a:solidFill>
                <a:schemeClr val="dk1"/>
              </a:solidFill>
              <a:latin typeface="Calibri"/>
              <a:ea typeface="Calibri"/>
              <a:cs typeface="Calibri"/>
              <a:sym typeface="Calibri"/>
            </a:endParaRPr>
          </a:p>
        </p:txBody>
      </p:sp>
      <p:cxnSp>
        <p:nvCxnSpPr>
          <p:cNvPr id="35" name="Google Shape;35;p4"/>
          <p:cNvCxnSpPr/>
          <p:nvPr/>
        </p:nvCxnSpPr>
        <p:spPr>
          <a:xfrm>
            <a:off x="812800" y="2928620"/>
            <a:ext cx="4978400" cy="0"/>
          </a:xfrm>
          <a:prstGeom prst="straightConnector1">
            <a:avLst/>
          </a:prstGeom>
          <a:noFill/>
          <a:ln cap="flat" cmpd="sng" w="9525">
            <a:solidFill>
              <a:srgbClr val="D3DAE3"/>
            </a:solidFill>
            <a:prstDash val="solid"/>
            <a:round/>
            <a:headEnd len="sm" w="sm" type="none"/>
            <a:tailEnd len="sm" w="sm" type="none"/>
          </a:ln>
        </p:spPr>
      </p:cxnSp>
      <p:sp>
        <p:nvSpPr>
          <p:cNvPr id="36" name="Google Shape;36;p4"/>
          <p:cNvSpPr/>
          <p:nvPr/>
        </p:nvSpPr>
        <p:spPr>
          <a:xfrm>
            <a:off x="812800" y="2481897"/>
            <a:ext cx="5127752"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700"/>
              <a:buFont typeface="IBM Plex Sans"/>
              <a:buNone/>
            </a:pPr>
            <a:r>
              <a:rPr b="1" i="0" lang="en-US" sz="1700" u="none" cap="none" strike="noStrike">
                <a:solidFill>
                  <a:srgbClr val="0369A1"/>
                </a:solidFill>
                <a:latin typeface="IBM Plex Sans"/>
                <a:ea typeface="IBM Plex Sans"/>
                <a:cs typeface="IBM Plex Sans"/>
                <a:sym typeface="IBM Plex Sans"/>
              </a:rPr>
              <a:t>02</a:t>
            </a:r>
            <a:r>
              <a:rPr b="0" i="0" lang="en-US" sz="1700" u="none" cap="none" strike="noStrike">
                <a:solidFill>
                  <a:srgbClr val="13203A"/>
                </a:solidFill>
                <a:latin typeface="IBM Plex Sans"/>
                <a:ea typeface="IBM Plex Sans"/>
                <a:cs typeface="IBM Plex Sans"/>
                <a:sym typeface="IBM Plex Sans"/>
              </a:rPr>
              <a:t>   Research question, aim and objectives</a:t>
            </a:r>
            <a:endParaRPr b="0" i="0" sz="1700" u="none" cap="none" strike="noStrike">
              <a:solidFill>
                <a:schemeClr val="dk1"/>
              </a:solidFill>
              <a:latin typeface="Calibri"/>
              <a:ea typeface="Calibri"/>
              <a:cs typeface="Calibri"/>
              <a:sym typeface="Calibri"/>
            </a:endParaRPr>
          </a:p>
        </p:txBody>
      </p:sp>
      <p:cxnSp>
        <p:nvCxnSpPr>
          <p:cNvPr id="37" name="Google Shape;37;p4"/>
          <p:cNvCxnSpPr/>
          <p:nvPr/>
        </p:nvCxnSpPr>
        <p:spPr>
          <a:xfrm>
            <a:off x="812800" y="3518217"/>
            <a:ext cx="4978400" cy="0"/>
          </a:xfrm>
          <a:prstGeom prst="straightConnector1">
            <a:avLst/>
          </a:prstGeom>
          <a:noFill/>
          <a:ln cap="flat" cmpd="sng" w="9525">
            <a:solidFill>
              <a:srgbClr val="D3DAE3"/>
            </a:solidFill>
            <a:prstDash val="solid"/>
            <a:round/>
            <a:headEnd len="sm" w="sm" type="none"/>
            <a:tailEnd len="sm" w="sm" type="none"/>
          </a:ln>
        </p:spPr>
      </p:cxnSp>
      <p:sp>
        <p:nvSpPr>
          <p:cNvPr id="38" name="Google Shape;38;p4"/>
          <p:cNvSpPr/>
          <p:nvPr/>
        </p:nvSpPr>
        <p:spPr>
          <a:xfrm>
            <a:off x="812800" y="3071495"/>
            <a:ext cx="5127752"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700"/>
              <a:buFont typeface="IBM Plex Sans"/>
              <a:buNone/>
            </a:pPr>
            <a:r>
              <a:rPr b="1" i="0" lang="en-US" sz="1700" u="none" cap="none" strike="noStrike">
                <a:solidFill>
                  <a:srgbClr val="0369A1"/>
                </a:solidFill>
                <a:latin typeface="IBM Plex Sans"/>
                <a:ea typeface="IBM Plex Sans"/>
                <a:cs typeface="IBM Plex Sans"/>
                <a:sym typeface="IBM Plex Sans"/>
              </a:rPr>
              <a:t>03</a:t>
            </a:r>
            <a:r>
              <a:rPr b="0" i="0" lang="en-US" sz="1700" u="none" cap="none" strike="noStrike">
                <a:solidFill>
                  <a:srgbClr val="13203A"/>
                </a:solidFill>
                <a:latin typeface="IBM Plex Sans"/>
                <a:ea typeface="IBM Plex Sans"/>
                <a:cs typeface="IBM Plex Sans"/>
                <a:sym typeface="IBM Plex Sans"/>
              </a:rPr>
              <a:t>   Background and literature review</a:t>
            </a:r>
            <a:endParaRPr b="0" i="0" sz="1700" u="none" cap="none" strike="noStrike">
              <a:solidFill>
                <a:schemeClr val="dk1"/>
              </a:solidFill>
              <a:latin typeface="Calibri"/>
              <a:ea typeface="Calibri"/>
              <a:cs typeface="Calibri"/>
              <a:sym typeface="Calibri"/>
            </a:endParaRPr>
          </a:p>
        </p:txBody>
      </p:sp>
      <p:cxnSp>
        <p:nvCxnSpPr>
          <p:cNvPr id="39" name="Google Shape;39;p4"/>
          <p:cNvCxnSpPr/>
          <p:nvPr/>
        </p:nvCxnSpPr>
        <p:spPr>
          <a:xfrm>
            <a:off x="812800" y="4107815"/>
            <a:ext cx="4978400" cy="0"/>
          </a:xfrm>
          <a:prstGeom prst="straightConnector1">
            <a:avLst/>
          </a:prstGeom>
          <a:noFill/>
          <a:ln cap="flat" cmpd="sng" w="9525">
            <a:solidFill>
              <a:srgbClr val="D3DAE3"/>
            </a:solidFill>
            <a:prstDash val="solid"/>
            <a:round/>
            <a:headEnd len="sm" w="sm" type="none"/>
            <a:tailEnd len="sm" w="sm" type="none"/>
          </a:ln>
        </p:spPr>
      </p:cxnSp>
      <p:sp>
        <p:nvSpPr>
          <p:cNvPr id="40" name="Google Shape;40;p4"/>
          <p:cNvSpPr/>
          <p:nvPr/>
        </p:nvSpPr>
        <p:spPr>
          <a:xfrm>
            <a:off x="812800" y="3661093"/>
            <a:ext cx="5127752"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700"/>
              <a:buFont typeface="IBM Plex Sans"/>
              <a:buNone/>
            </a:pPr>
            <a:r>
              <a:rPr b="1" i="0" lang="en-US" sz="1700" u="none" cap="none" strike="noStrike">
                <a:solidFill>
                  <a:srgbClr val="0369A1"/>
                </a:solidFill>
                <a:latin typeface="IBM Plex Sans"/>
                <a:ea typeface="IBM Plex Sans"/>
                <a:cs typeface="IBM Plex Sans"/>
                <a:sym typeface="IBM Plex Sans"/>
              </a:rPr>
              <a:t>04</a:t>
            </a:r>
            <a:r>
              <a:rPr b="0" i="0" lang="en-US" sz="1700" u="none" cap="none" strike="noStrike">
                <a:solidFill>
                  <a:srgbClr val="13203A"/>
                </a:solidFill>
                <a:latin typeface="IBM Plex Sans"/>
                <a:ea typeface="IBM Plex Sans"/>
                <a:cs typeface="IBM Plex Sans"/>
                <a:sym typeface="IBM Plex Sans"/>
              </a:rPr>
              <a:t>   Methodology and system design</a:t>
            </a:r>
            <a:endParaRPr b="0" i="0" sz="1700" u="none" cap="none" strike="noStrike">
              <a:solidFill>
                <a:schemeClr val="dk1"/>
              </a:solidFill>
              <a:latin typeface="Calibri"/>
              <a:ea typeface="Calibri"/>
              <a:cs typeface="Calibri"/>
              <a:sym typeface="Calibri"/>
            </a:endParaRPr>
          </a:p>
        </p:txBody>
      </p:sp>
      <p:cxnSp>
        <p:nvCxnSpPr>
          <p:cNvPr id="41" name="Google Shape;41;p4"/>
          <p:cNvCxnSpPr/>
          <p:nvPr/>
        </p:nvCxnSpPr>
        <p:spPr>
          <a:xfrm>
            <a:off x="6400800" y="2339023"/>
            <a:ext cx="4978400" cy="0"/>
          </a:xfrm>
          <a:prstGeom prst="straightConnector1">
            <a:avLst/>
          </a:prstGeom>
          <a:noFill/>
          <a:ln cap="flat" cmpd="sng" w="9525">
            <a:solidFill>
              <a:srgbClr val="D3DAE3"/>
            </a:solidFill>
            <a:prstDash val="solid"/>
            <a:round/>
            <a:headEnd len="sm" w="sm" type="none"/>
            <a:tailEnd len="sm" w="sm" type="none"/>
          </a:ln>
        </p:spPr>
      </p:cxnSp>
      <p:sp>
        <p:nvSpPr>
          <p:cNvPr id="42" name="Google Shape;42;p4"/>
          <p:cNvSpPr/>
          <p:nvPr/>
        </p:nvSpPr>
        <p:spPr>
          <a:xfrm>
            <a:off x="6400800" y="1892300"/>
            <a:ext cx="5127752"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700"/>
              <a:buFont typeface="IBM Plex Sans"/>
              <a:buNone/>
            </a:pPr>
            <a:r>
              <a:rPr b="1" i="0" lang="en-US" sz="1700" u="none" cap="none" strike="noStrike">
                <a:solidFill>
                  <a:srgbClr val="0369A1"/>
                </a:solidFill>
                <a:latin typeface="IBM Plex Sans"/>
                <a:ea typeface="IBM Plex Sans"/>
                <a:cs typeface="IBM Plex Sans"/>
                <a:sym typeface="IBM Plex Sans"/>
              </a:rPr>
              <a:t>05</a:t>
            </a:r>
            <a:r>
              <a:rPr b="0" i="0" lang="en-US" sz="1700" u="none" cap="none" strike="noStrike">
                <a:solidFill>
                  <a:srgbClr val="13203A"/>
                </a:solidFill>
                <a:latin typeface="IBM Plex Sans"/>
                <a:ea typeface="IBM Plex Sans"/>
                <a:cs typeface="IBM Plex Sans"/>
                <a:sym typeface="IBM Plex Sans"/>
              </a:rPr>
              <a:t>   Implementation</a:t>
            </a:r>
            <a:endParaRPr b="0" i="0" sz="1700" u="none" cap="none" strike="noStrike">
              <a:solidFill>
                <a:schemeClr val="dk1"/>
              </a:solidFill>
              <a:latin typeface="Calibri"/>
              <a:ea typeface="Calibri"/>
              <a:cs typeface="Calibri"/>
              <a:sym typeface="Calibri"/>
            </a:endParaRPr>
          </a:p>
        </p:txBody>
      </p:sp>
      <p:cxnSp>
        <p:nvCxnSpPr>
          <p:cNvPr id="43" name="Google Shape;43;p4"/>
          <p:cNvCxnSpPr/>
          <p:nvPr/>
        </p:nvCxnSpPr>
        <p:spPr>
          <a:xfrm>
            <a:off x="6400800" y="2928620"/>
            <a:ext cx="4978400" cy="0"/>
          </a:xfrm>
          <a:prstGeom prst="straightConnector1">
            <a:avLst/>
          </a:prstGeom>
          <a:noFill/>
          <a:ln cap="flat" cmpd="sng" w="9525">
            <a:solidFill>
              <a:srgbClr val="D3DAE3"/>
            </a:solidFill>
            <a:prstDash val="solid"/>
            <a:round/>
            <a:headEnd len="sm" w="sm" type="none"/>
            <a:tailEnd len="sm" w="sm" type="none"/>
          </a:ln>
        </p:spPr>
      </p:cxnSp>
      <p:sp>
        <p:nvSpPr>
          <p:cNvPr id="44" name="Google Shape;44;p4"/>
          <p:cNvSpPr/>
          <p:nvPr/>
        </p:nvSpPr>
        <p:spPr>
          <a:xfrm>
            <a:off x="6400800" y="2481897"/>
            <a:ext cx="5127752"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700"/>
              <a:buFont typeface="IBM Plex Sans"/>
              <a:buNone/>
            </a:pPr>
            <a:r>
              <a:rPr b="1" i="0" lang="en-US" sz="1700" u="none" cap="none" strike="noStrike">
                <a:solidFill>
                  <a:srgbClr val="0369A1"/>
                </a:solidFill>
                <a:latin typeface="IBM Plex Sans"/>
                <a:ea typeface="IBM Plex Sans"/>
                <a:cs typeface="IBM Plex Sans"/>
                <a:sym typeface="IBM Plex Sans"/>
              </a:rPr>
              <a:t>06</a:t>
            </a:r>
            <a:r>
              <a:rPr b="0" i="0" lang="en-US" sz="1700" u="none" cap="none" strike="noStrike">
                <a:solidFill>
                  <a:srgbClr val="13203A"/>
                </a:solidFill>
                <a:latin typeface="IBM Plex Sans"/>
                <a:ea typeface="IBM Plex Sans"/>
                <a:cs typeface="IBM Plex Sans"/>
                <a:sym typeface="IBM Plex Sans"/>
              </a:rPr>
              <a:t>   Testing, evaluation and discussion</a:t>
            </a:r>
            <a:endParaRPr b="0" i="0" sz="1700" u="none" cap="none" strike="noStrike">
              <a:solidFill>
                <a:schemeClr val="dk1"/>
              </a:solidFill>
              <a:latin typeface="Calibri"/>
              <a:ea typeface="Calibri"/>
              <a:cs typeface="Calibri"/>
              <a:sym typeface="Calibri"/>
            </a:endParaRPr>
          </a:p>
        </p:txBody>
      </p:sp>
      <p:cxnSp>
        <p:nvCxnSpPr>
          <p:cNvPr id="45" name="Google Shape;45;p4"/>
          <p:cNvCxnSpPr/>
          <p:nvPr/>
        </p:nvCxnSpPr>
        <p:spPr>
          <a:xfrm>
            <a:off x="6400800" y="3518217"/>
            <a:ext cx="4978400" cy="0"/>
          </a:xfrm>
          <a:prstGeom prst="straightConnector1">
            <a:avLst/>
          </a:prstGeom>
          <a:noFill/>
          <a:ln cap="flat" cmpd="sng" w="9525">
            <a:solidFill>
              <a:srgbClr val="D3DAE3"/>
            </a:solidFill>
            <a:prstDash val="solid"/>
            <a:round/>
            <a:headEnd len="sm" w="sm" type="none"/>
            <a:tailEnd len="sm" w="sm" type="none"/>
          </a:ln>
        </p:spPr>
      </p:cxnSp>
      <p:sp>
        <p:nvSpPr>
          <p:cNvPr id="46" name="Google Shape;46;p4"/>
          <p:cNvSpPr/>
          <p:nvPr/>
        </p:nvSpPr>
        <p:spPr>
          <a:xfrm>
            <a:off x="6400800" y="3071495"/>
            <a:ext cx="5127752"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700"/>
              <a:buFont typeface="IBM Plex Sans"/>
              <a:buNone/>
            </a:pPr>
            <a:r>
              <a:rPr b="1" i="0" lang="en-US" sz="1700" u="none" cap="none" strike="noStrike">
                <a:solidFill>
                  <a:srgbClr val="0369A1"/>
                </a:solidFill>
                <a:latin typeface="IBM Plex Sans"/>
                <a:ea typeface="IBM Plex Sans"/>
                <a:cs typeface="IBM Plex Sans"/>
                <a:sym typeface="IBM Plex Sans"/>
              </a:rPr>
              <a:t>07</a:t>
            </a:r>
            <a:r>
              <a:rPr b="0" i="0" lang="en-US" sz="1700" u="none" cap="none" strike="noStrike">
                <a:solidFill>
                  <a:srgbClr val="13203A"/>
                </a:solidFill>
                <a:latin typeface="IBM Plex Sans"/>
                <a:ea typeface="IBM Plex Sans"/>
                <a:cs typeface="IBM Plex Sans"/>
                <a:sym typeface="IBM Plex Sans"/>
              </a:rPr>
              <a:t>   Limitations and future work</a:t>
            </a:r>
            <a:endParaRPr b="0" i="0" sz="1700" u="none" cap="none" strike="noStrike">
              <a:solidFill>
                <a:schemeClr val="dk1"/>
              </a:solidFill>
              <a:latin typeface="Calibri"/>
              <a:ea typeface="Calibri"/>
              <a:cs typeface="Calibri"/>
              <a:sym typeface="Calibri"/>
            </a:endParaRPr>
          </a:p>
        </p:txBody>
      </p:sp>
      <p:cxnSp>
        <p:nvCxnSpPr>
          <p:cNvPr id="47" name="Google Shape;47;p4"/>
          <p:cNvCxnSpPr/>
          <p:nvPr/>
        </p:nvCxnSpPr>
        <p:spPr>
          <a:xfrm>
            <a:off x="6400800" y="4107815"/>
            <a:ext cx="4978400" cy="0"/>
          </a:xfrm>
          <a:prstGeom prst="straightConnector1">
            <a:avLst/>
          </a:prstGeom>
          <a:noFill/>
          <a:ln cap="flat" cmpd="sng" w="9525">
            <a:solidFill>
              <a:srgbClr val="D3DAE3"/>
            </a:solidFill>
            <a:prstDash val="solid"/>
            <a:round/>
            <a:headEnd len="sm" w="sm" type="none"/>
            <a:tailEnd len="sm" w="sm" type="none"/>
          </a:ln>
        </p:spPr>
      </p:cxnSp>
      <p:sp>
        <p:nvSpPr>
          <p:cNvPr id="48" name="Google Shape;48;p4"/>
          <p:cNvSpPr/>
          <p:nvPr/>
        </p:nvSpPr>
        <p:spPr>
          <a:xfrm>
            <a:off x="6400800" y="3661093"/>
            <a:ext cx="5127752" cy="3276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700"/>
              <a:buFont typeface="IBM Plex Sans"/>
              <a:buNone/>
            </a:pPr>
            <a:r>
              <a:rPr b="1" i="0" lang="en-US" sz="1700" u="none" cap="none" strike="noStrike">
                <a:solidFill>
                  <a:srgbClr val="0369A1"/>
                </a:solidFill>
                <a:latin typeface="IBM Plex Sans"/>
                <a:ea typeface="IBM Plex Sans"/>
                <a:cs typeface="IBM Plex Sans"/>
                <a:sym typeface="IBM Plex Sans"/>
              </a:rPr>
              <a:t>08</a:t>
            </a:r>
            <a:r>
              <a:rPr b="0" i="0" lang="en-US" sz="1700" u="none" cap="none" strike="noStrike">
                <a:solidFill>
                  <a:srgbClr val="13203A"/>
                </a:solidFill>
                <a:latin typeface="IBM Plex Sans"/>
                <a:ea typeface="IBM Plex Sans"/>
                <a:cs typeface="IBM Plex Sans"/>
                <a:sym typeface="IBM Plex Sans"/>
              </a:rPr>
              <a:t>   Live demo and conclusion</a:t>
            </a:r>
            <a:endParaRPr b="0" i="0" sz="1700" u="none" cap="none" strike="noStrike">
              <a:solidFill>
                <a:schemeClr val="dk1"/>
              </a:solidFill>
              <a:latin typeface="Calibri"/>
              <a:ea typeface="Calibri"/>
              <a:cs typeface="Calibri"/>
              <a:sym typeface="Calibri"/>
            </a:endParaRPr>
          </a:p>
        </p:txBody>
      </p:sp>
      <p:sp>
        <p:nvSpPr>
          <p:cNvPr id="49" name="Google Shape;49;p4"/>
          <p:cNvSpPr/>
          <p:nvPr/>
        </p:nvSpPr>
        <p:spPr>
          <a:xfrm>
            <a:off x="812800" y="6238239"/>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50" name="Google Shape;50;p4"/>
          <p:cNvSpPr/>
          <p:nvPr/>
        </p:nvSpPr>
        <p:spPr>
          <a:xfrm>
            <a:off x="10566400" y="6238239"/>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2</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55" name="Shape 55"/>
        <p:cNvGrpSpPr/>
        <p:nvPr/>
      </p:nvGrpSpPr>
      <p:grpSpPr>
        <a:xfrm>
          <a:off x="0" y="0"/>
          <a:ext cx="0" cy="0"/>
          <a:chOff x="0" y="0"/>
          <a:chExt cx="0" cy="0"/>
        </a:xfrm>
      </p:grpSpPr>
      <p:sp>
        <p:nvSpPr>
          <p:cNvPr id="56" name="Google Shape;56;p5"/>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5"/>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Motivation</a:t>
            </a:r>
            <a:endParaRPr b="0" i="0" sz="3000" u="none" cap="none" strike="noStrike">
              <a:solidFill>
                <a:schemeClr val="dk1"/>
              </a:solidFill>
              <a:latin typeface="Calibri"/>
              <a:ea typeface="Calibri"/>
              <a:cs typeface="Calibri"/>
              <a:sym typeface="Calibri"/>
            </a:endParaRPr>
          </a:p>
        </p:txBody>
      </p:sp>
      <p:sp>
        <p:nvSpPr>
          <p:cNvPr id="58" name="Google Shape;58;p5"/>
          <p:cNvSpPr/>
          <p:nvPr/>
        </p:nvSpPr>
        <p:spPr>
          <a:xfrm>
            <a:off x="812800" y="1701800"/>
            <a:ext cx="4854258" cy="3134360"/>
          </a:xfrm>
          <a:prstGeom prst="roundRect">
            <a:avLst>
              <a:gd fmla="val 3241" name="adj"/>
            </a:avLst>
          </a:prstGeom>
          <a:solidFill>
            <a:srgbClr val="0B1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5"/>
          <p:cNvSpPr/>
          <p:nvPr/>
        </p:nvSpPr>
        <p:spPr>
          <a:xfrm>
            <a:off x="1117600" y="2473961"/>
            <a:ext cx="4371997" cy="121412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2600"/>
              <a:buFont typeface="Space Grotesk"/>
              <a:buNone/>
            </a:pPr>
            <a:r>
              <a:rPr b="1" lang="en-US" sz="2600">
                <a:solidFill>
                  <a:srgbClr val="F3F5F8"/>
                </a:solidFill>
                <a:latin typeface="Space Grotesk"/>
                <a:ea typeface="Space Grotesk"/>
                <a:cs typeface="Space Grotesk"/>
                <a:sym typeface="Space Grotesk"/>
              </a:rPr>
              <a:t>How would we know if someone silently changed a saved file?</a:t>
            </a:r>
            <a:endParaRPr b="0" i="0" sz="2600" u="none" cap="none" strike="noStrike">
              <a:solidFill>
                <a:schemeClr val="dk1"/>
              </a:solidFill>
              <a:latin typeface="Calibri"/>
              <a:ea typeface="Calibri"/>
              <a:cs typeface="Calibri"/>
              <a:sym typeface="Calibri"/>
            </a:endParaRPr>
          </a:p>
        </p:txBody>
      </p:sp>
      <p:sp>
        <p:nvSpPr>
          <p:cNvPr id="60" name="Google Shape;60;p5"/>
          <p:cNvSpPr/>
          <p:nvPr/>
        </p:nvSpPr>
        <p:spPr>
          <a:xfrm>
            <a:off x="1117600" y="3815080"/>
            <a:ext cx="4371997"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400"/>
              <a:buFont typeface="IBM Plex Sans"/>
              <a:buNone/>
            </a:pPr>
            <a:r>
              <a:rPr b="0" i="0" lang="en-US" sz="1400" u="none" cap="none" strike="noStrike">
                <a:solidFill>
                  <a:srgbClr val="BFD0E6"/>
                </a:solidFill>
                <a:latin typeface="IBM Plex Sans"/>
                <a:ea typeface="IBM Plex Sans"/>
                <a:cs typeface="IBM Plex Sans"/>
                <a:sym typeface="IBM Plex Sans"/>
              </a:rPr>
              <a:t>This question is what started the project.</a:t>
            </a:r>
            <a:endParaRPr b="0" i="0" sz="1400" u="none" cap="none" strike="noStrike">
              <a:solidFill>
                <a:schemeClr val="dk1"/>
              </a:solidFill>
              <a:latin typeface="Calibri"/>
              <a:ea typeface="Calibri"/>
              <a:cs typeface="Calibri"/>
              <a:sym typeface="Calibri"/>
            </a:endParaRPr>
          </a:p>
        </p:txBody>
      </p:sp>
      <p:cxnSp>
        <p:nvCxnSpPr>
          <p:cNvPr id="61" name="Google Shape;61;p5"/>
          <p:cNvCxnSpPr/>
          <p:nvPr/>
        </p:nvCxnSpPr>
        <p:spPr>
          <a:xfrm>
            <a:off x="6089333" y="1701800"/>
            <a:ext cx="0" cy="1092200"/>
          </a:xfrm>
          <a:prstGeom prst="straightConnector1">
            <a:avLst/>
          </a:prstGeom>
          <a:noFill/>
          <a:ln cap="flat" cmpd="sng" w="31750">
            <a:solidFill>
              <a:srgbClr val="0369A1"/>
            </a:solidFill>
            <a:prstDash val="solid"/>
            <a:round/>
            <a:headEnd len="sm" w="sm" type="none"/>
            <a:tailEnd len="sm" w="sm" type="none"/>
          </a:ln>
        </p:spPr>
      </p:cxnSp>
      <p:sp>
        <p:nvSpPr>
          <p:cNvPr id="62" name="Google Shape;62;p5"/>
          <p:cNvSpPr/>
          <p:nvPr/>
        </p:nvSpPr>
        <p:spPr>
          <a:xfrm>
            <a:off x="6283008" y="1727200"/>
            <a:ext cx="5249078" cy="26924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600"/>
              <a:buFont typeface="IBM Plex Sans"/>
              <a:buNone/>
            </a:pPr>
            <a:r>
              <a:rPr b="1" i="0" lang="en-US" sz="1600" u="none" cap="none" strike="noStrike">
                <a:solidFill>
                  <a:srgbClr val="13203A"/>
                </a:solidFill>
                <a:latin typeface="IBM Plex Sans"/>
                <a:ea typeface="IBM Plex Sans"/>
                <a:cs typeface="IBM Plex Sans"/>
                <a:sym typeface="IBM Plex Sans"/>
              </a:rPr>
              <a:t>Files drive real decisions</a:t>
            </a:r>
            <a:endParaRPr b="0" i="0" sz="1600" u="none" cap="none" strike="noStrike">
              <a:solidFill>
                <a:schemeClr val="dk1"/>
              </a:solidFill>
              <a:latin typeface="Calibri"/>
              <a:ea typeface="Calibri"/>
              <a:cs typeface="Calibri"/>
              <a:sym typeface="Calibri"/>
            </a:endParaRPr>
          </a:p>
        </p:txBody>
      </p:sp>
      <p:sp>
        <p:nvSpPr>
          <p:cNvPr id="63" name="Google Shape;63;p5"/>
          <p:cNvSpPr/>
          <p:nvPr/>
        </p:nvSpPr>
        <p:spPr>
          <a:xfrm>
            <a:off x="6283008" y="2021839"/>
            <a:ext cx="5249078" cy="7721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400"/>
              <a:buFont typeface="IBM Plex Sans"/>
              <a:buNone/>
            </a:pPr>
            <a:r>
              <a:rPr lang="en-US">
                <a:solidFill>
                  <a:srgbClr val="4A5568"/>
                </a:solidFill>
                <a:latin typeface="IBM Plex Sans"/>
                <a:ea typeface="IBM Plex Sans"/>
                <a:cs typeface="IBM Plex Sans"/>
                <a:sym typeface="IBM Plex Sans"/>
              </a:rPr>
              <a:t>All patient files, contracts and research information must be genuine. One improper choice can arise from one modified figure or sentence.</a:t>
            </a:r>
            <a:endParaRPr b="0" i="0" sz="1400" u="none" cap="none" strike="noStrike">
              <a:solidFill>
                <a:schemeClr val="dk1"/>
              </a:solidFill>
              <a:latin typeface="Calibri"/>
              <a:ea typeface="Calibri"/>
              <a:cs typeface="Calibri"/>
              <a:sym typeface="Calibri"/>
            </a:endParaRPr>
          </a:p>
        </p:txBody>
      </p:sp>
      <p:cxnSp>
        <p:nvCxnSpPr>
          <p:cNvPr id="64" name="Google Shape;64;p5"/>
          <p:cNvCxnSpPr/>
          <p:nvPr/>
        </p:nvCxnSpPr>
        <p:spPr>
          <a:xfrm>
            <a:off x="6089333" y="2971800"/>
            <a:ext cx="0" cy="843280"/>
          </a:xfrm>
          <a:prstGeom prst="straightConnector1">
            <a:avLst/>
          </a:prstGeom>
          <a:noFill/>
          <a:ln cap="flat" cmpd="sng" w="31750">
            <a:solidFill>
              <a:srgbClr val="0369A1"/>
            </a:solidFill>
            <a:prstDash val="solid"/>
            <a:round/>
            <a:headEnd len="sm" w="sm" type="none"/>
            <a:tailEnd len="sm" w="sm" type="none"/>
          </a:ln>
        </p:spPr>
      </p:cxnSp>
      <p:sp>
        <p:nvSpPr>
          <p:cNvPr id="65" name="Google Shape;65;p5"/>
          <p:cNvSpPr/>
          <p:nvPr/>
        </p:nvSpPr>
        <p:spPr>
          <a:xfrm>
            <a:off x="6283008" y="2997200"/>
            <a:ext cx="5249078" cy="26924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600"/>
              <a:buFont typeface="IBM Plex Sans"/>
              <a:buNone/>
            </a:pPr>
            <a:r>
              <a:rPr b="1" i="0" lang="en-US" sz="1600" u="none" cap="none" strike="noStrike">
                <a:solidFill>
                  <a:srgbClr val="13203A"/>
                </a:solidFill>
                <a:latin typeface="IBM Plex Sans"/>
                <a:ea typeface="IBM Plex Sans"/>
                <a:cs typeface="IBM Plex Sans"/>
                <a:sym typeface="IBM Plex Sans"/>
              </a:rPr>
              <a:t>Tampering is often silent</a:t>
            </a:r>
            <a:endParaRPr b="0" i="0" sz="1600" u="none" cap="none" strike="noStrike">
              <a:solidFill>
                <a:schemeClr val="dk1"/>
              </a:solidFill>
              <a:latin typeface="Calibri"/>
              <a:ea typeface="Calibri"/>
              <a:cs typeface="Calibri"/>
              <a:sym typeface="Calibri"/>
            </a:endParaRPr>
          </a:p>
        </p:txBody>
      </p:sp>
      <p:sp>
        <p:nvSpPr>
          <p:cNvPr id="66" name="Google Shape;66;p5"/>
          <p:cNvSpPr/>
          <p:nvPr/>
        </p:nvSpPr>
        <p:spPr>
          <a:xfrm>
            <a:off x="6283008" y="3291839"/>
            <a:ext cx="5249078" cy="5232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400"/>
              <a:buFont typeface="IBM Plex Sans"/>
              <a:buNone/>
            </a:pPr>
            <a:r>
              <a:rPr b="0" i="0" lang="en-US" sz="1400" u="none" cap="none" strike="noStrike">
                <a:solidFill>
                  <a:srgbClr val="4A5568"/>
                </a:solidFill>
                <a:latin typeface="IBM Plex Sans"/>
                <a:ea typeface="IBM Plex Sans"/>
                <a:cs typeface="IBM Plex Sans"/>
                <a:sym typeface="IBM Plex Sans"/>
              </a:rPr>
              <a:t>Insiders, ransomware and intruders can edit files in central storage, and it may be weeks before anyone notices.</a:t>
            </a:r>
            <a:endParaRPr b="0" i="0" sz="1400" u="none" cap="none" strike="noStrike">
              <a:solidFill>
                <a:schemeClr val="dk1"/>
              </a:solidFill>
              <a:latin typeface="Calibri"/>
              <a:ea typeface="Calibri"/>
              <a:cs typeface="Calibri"/>
              <a:sym typeface="Calibri"/>
            </a:endParaRPr>
          </a:p>
        </p:txBody>
      </p:sp>
      <p:cxnSp>
        <p:nvCxnSpPr>
          <p:cNvPr id="67" name="Google Shape;67;p5"/>
          <p:cNvCxnSpPr/>
          <p:nvPr/>
        </p:nvCxnSpPr>
        <p:spPr>
          <a:xfrm>
            <a:off x="6089333" y="3992880"/>
            <a:ext cx="0" cy="843280"/>
          </a:xfrm>
          <a:prstGeom prst="straightConnector1">
            <a:avLst/>
          </a:prstGeom>
          <a:noFill/>
          <a:ln cap="flat" cmpd="sng" w="31750">
            <a:solidFill>
              <a:srgbClr val="0369A1"/>
            </a:solidFill>
            <a:prstDash val="solid"/>
            <a:round/>
            <a:headEnd len="sm" w="sm" type="none"/>
            <a:tailEnd len="sm" w="sm" type="none"/>
          </a:ln>
        </p:spPr>
      </p:cxnSp>
      <p:sp>
        <p:nvSpPr>
          <p:cNvPr id="68" name="Google Shape;68;p5"/>
          <p:cNvSpPr/>
          <p:nvPr/>
        </p:nvSpPr>
        <p:spPr>
          <a:xfrm>
            <a:off x="6283008" y="4018280"/>
            <a:ext cx="5249078" cy="26924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600"/>
              <a:buFont typeface="IBM Plex Sans"/>
              <a:buNone/>
            </a:pPr>
            <a:r>
              <a:rPr b="1" i="0" lang="en-US" sz="1600" u="none" cap="none" strike="noStrike">
                <a:solidFill>
                  <a:srgbClr val="13203A"/>
                </a:solidFill>
                <a:latin typeface="IBM Plex Sans"/>
                <a:ea typeface="IBM Plex Sans"/>
                <a:cs typeface="IBM Plex Sans"/>
                <a:sym typeface="IBM Plex Sans"/>
              </a:rPr>
              <a:t>Encryption alone does not answer it</a:t>
            </a:r>
            <a:endParaRPr b="0" i="0" sz="1600" u="none" cap="none" strike="noStrike">
              <a:solidFill>
                <a:schemeClr val="dk1"/>
              </a:solidFill>
              <a:latin typeface="Calibri"/>
              <a:ea typeface="Calibri"/>
              <a:cs typeface="Calibri"/>
              <a:sym typeface="Calibri"/>
            </a:endParaRPr>
          </a:p>
        </p:txBody>
      </p:sp>
      <p:sp>
        <p:nvSpPr>
          <p:cNvPr id="69" name="Google Shape;69;p5"/>
          <p:cNvSpPr/>
          <p:nvPr/>
        </p:nvSpPr>
        <p:spPr>
          <a:xfrm>
            <a:off x="6283008" y="4312920"/>
            <a:ext cx="5249078" cy="5232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400"/>
              <a:buFont typeface="IBM Plex Sans"/>
              <a:buNone/>
            </a:pPr>
            <a:r>
              <a:rPr b="0" i="0" lang="en-US" sz="1400" u="none" cap="none" strike="noStrike">
                <a:solidFill>
                  <a:srgbClr val="4A5568"/>
                </a:solidFill>
                <a:latin typeface="IBM Plex Sans"/>
                <a:ea typeface="IBM Plex Sans"/>
                <a:cs typeface="IBM Plex Sans"/>
                <a:sym typeface="IBM Plex Sans"/>
              </a:rPr>
              <a:t>It keeps data secret, but it cannot prove that a file is still the same as when it was saved.</a:t>
            </a:r>
            <a:endParaRPr b="0" i="0" sz="1400" u="none" cap="none" strike="noStrike">
              <a:solidFill>
                <a:schemeClr val="dk1"/>
              </a:solidFill>
              <a:latin typeface="Calibri"/>
              <a:ea typeface="Calibri"/>
              <a:cs typeface="Calibri"/>
              <a:sym typeface="Calibri"/>
            </a:endParaRPr>
          </a:p>
        </p:txBody>
      </p:sp>
      <p:sp>
        <p:nvSpPr>
          <p:cNvPr id="70" name="Google Shape;70;p5"/>
          <p:cNvSpPr/>
          <p:nvPr/>
        </p:nvSpPr>
        <p:spPr>
          <a:xfrm>
            <a:off x="812800" y="6238239"/>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71" name="Google Shape;71;p5"/>
          <p:cNvSpPr/>
          <p:nvPr/>
        </p:nvSpPr>
        <p:spPr>
          <a:xfrm>
            <a:off x="10566400" y="6238239"/>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3</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76" name="Shape 76"/>
        <p:cNvGrpSpPr/>
        <p:nvPr/>
      </p:nvGrpSpPr>
      <p:grpSpPr>
        <a:xfrm>
          <a:off x="0" y="0"/>
          <a:ext cx="0" cy="0"/>
          <a:chOff x="0" y="0"/>
          <a:chExt cx="0" cy="0"/>
        </a:xfrm>
      </p:grpSpPr>
      <p:sp>
        <p:nvSpPr>
          <p:cNvPr id="77" name="Google Shape;77;p6"/>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6"/>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Problem Statement</a:t>
            </a:r>
            <a:endParaRPr b="0" i="0" sz="3000" u="none" cap="none" strike="noStrike">
              <a:solidFill>
                <a:schemeClr val="dk1"/>
              </a:solidFill>
              <a:latin typeface="Calibri"/>
              <a:ea typeface="Calibri"/>
              <a:cs typeface="Calibri"/>
              <a:sym typeface="Calibri"/>
            </a:endParaRPr>
          </a:p>
        </p:txBody>
      </p:sp>
      <p:sp>
        <p:nvSpPr>
          <p:cNvPr id="79" name="Google Shape;79;p6"/>
          <p:cNvSpPr/>
          <p:nvPr/>
        </p:nvSpPr>
        <p:spPr>
          <a:xfrm>
            <a:off x="812800" y="1524000"/>
            <a:ext cx="10137775" cy="2921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500"/>
              <a:buFont typeface="IBM Plex Sans"/>
              <a:buNone/>
            </a:pPr>
            <a:r>
              <a:rPr b="0" i="0" lang="en-US" sz="1500" u="none" cap="none" strike="noStrike">
                <a:solidFill>
                  <a:srgbClr val="4A5568"/>
                </a:solidFill>
                <a:latin typeface="IBM Plex Sans"/>
                <a:ea typeface="IBM Plex Sans"/>
                <a:cs typeface="IBM Plex Sans"/>
                <a:sym typeface="IBM Plex Sans"/>
              </a:rPr>
              <a:t>A hash check is only as trustworthy as the place where the original hash is stored.</a:t>
            </a:r>
            <a:endParaRPr b="0" i="0" sz="1500" u="none" cap="none" strike="noStrike">
              <a:solidFill>
                <a:schemeClr val="dk1"/>
              </a:solidFill>
              <a:latin typeface="Calibri"/>
              <a:ea typeface="Calibri"/>
              <a:cs typeface="Calibri"/>
              <a:sym typeface="Calibri"/>
            </a:endParaRPr>
          </a:p>
        </p:txBody>
      </p:sp>
      <p:sp>
        <p:nvSpPr>
          <p:cNvPr id="80" name="Google Shape;80;p6"/>
          <p:cNvSpPr/>
          <p:nvPr/>
        </p:nvSpPr>
        <p:spPr>
          <a:xfrm>
            <a:off x="819150" y="2051050"/>
            <a:ext cx="5118100" cy="3784600"/>
          </a:xfrm>
          <a:prstGeom prst="roundRect">
            <a:avLst>
              <a:gd fmla="val 2517" name="adj"/>
            </a:avLst>
          </a:prstGeom>
          <a:solidFill>
            <a:srgbClr val="FDF1E8"/>
          </a:solidFill>
          <a:ln cap="flat" cmpd="sng" w="12700">
            <a:solidFill>
              <a:srgbClr val="C2410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6"/>
          <p:cNvSpPr/>
          <p:nvPr/>
        </p:nvSpPr>
        <p:spPr>
          <a:xfrm>
            <a:off x="1049338" y="2281238"/>
            <a:ext cx="4797457" cy="29972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9A3412"/>
              </a:buClr>
              <a:buSzPts val="1800"/>
              <a:buFont typeface="Space Grotesk"/>
              <a:buNone/>
            </a:pPr>
            <a:r>
              <a:rPr b="1" i="0" lang="en-US" sz="1800" u="none" cap="none" strike="noStrike">
                <a:solidFill>
                  <a:srgbClr val="9A3412"/>
                </a:solidFill>
                <a:latin typeface="Space Grotesk"/>
                <a:ea typeface="Space Grotesk"/>
                <a:cs typeface="Space Grotesk"/>
                <a:sym typeface="Space Grotesk"/>
              </a:rPr>
              <a:t>Traditional storage</a:t>
            </a:r>
            <a:endParaRPr b="0" i="0" sz="1800" u="none" cap="none" strike="noStrike">
              <a:solidFill>
                <a:schemeClr val="dk1"/>
              </a:solidFill>
              <a:latin typeface="Calibri"/>
              <a:ea typeface="Calibri"/>
              <a:cs typeface="Calibri"/>
              <a:sym typeface="Calibri"/>
            </a:endParaRPr>
          </a:p>
        </p:txBody>
      </p:sp>
      <p:sp>
        <p:nvSpPr>
          <p:cNvPr id="82" name="Google Shape;82;p6"/>
          <p:cNvSpPr/>
          <p:nvPr/>
        </p:nvSpPr>
        <p:spPr>
          <a:xfrm>
            <a:off x="1049338" y="2657157"/>
            <a:ext cx="4657725" cy="435610"/>
          </a:xfrm>
          <a:prstGeom prst="roundRect">
            <a:avLst>
              <a:gd fmla="val 14577" name="adj"/>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6"/>
          <p:cNvSpPr/>
          <p:nvPr/>
        </p:nvSpPr>
        <p:spPr>
          <a:xfrm>
            <a:off x="1176338" y="2746057"/>
            <a:ext cx="4535837" cy="28321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450"/>
              <a:buFont typeface="IBM Plex Sans"/>
              <a:buNone/>
            </a:pPr>
            <a:r>
              <a:rPr b="0" i="0" lang="en-US" sz="1450" u="none" cap="none" strike="noStrike">
                <a:solidFill>
                  <a:srgbClr val="13203A"/>
                </a:solidFill>
                <a:latin typeface="IBM Plex Sans"/>
                <a:ea typeface="IBM Plex Sans"/>
                <a:cs typeface="IBM Plex Sans"/>
                <a:sym typeface="IBM Plex Sans"/>
              </a:rPr>
              <a:t>1. Files and their hashes sit in one database</a:t>
            </a:r>
            <a:endParaRPr b="0" i="0" sz="1450" u="none" cap="none" strike="noStrike">
              <a:solidFill>
                <a:schemeClr val="dk1"/>
              </a:solidFill>
              <a:latin typeface="Calibri"/>
              <a:ea typeface="Calibri"/>
              <a:cs typeface="Calibri"/>
              <a:sym typeface="Calibri"/>
            </a:endParaRPr>
          </a:p>
        </p:txBody>
      </p:sp>
      <p:sp>
        <p:nvSpPr>
          <p:cNvPr id="84" name="Google Shape;84;p6"/>
          <p:cNvSpPr/>
          <p:nvPr/>
        </p:nvSpPr>
        <p:spPr>
          <a:xfrm>
            <a:off x="1049338" y="3194368"/>
            <a:ext cx="4657725" cy="435610"/>
          </a:xfrm>
          <a:prstGeom prst="roundRect">
            <a:avLst>
              <a:gd fmla="val 14577" name="adj"/>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6"/>
          <p:cNvSpPr/>
          <p:nvPr/>
        </p:nvSpPr>
        <p:spPr>
          <a:xfrm>
            <a:off x="1176338" y="3283268"/>
            <a:ext cx="4535837" cy="28321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450"/>
              <a:buFont typeface="IBM Plex Sans"/>
              <a:buNone/>
            </a:pPr>
            <a:r>
              <a:rPr b="0" i="0" lang="en-US" sz="1450" u="none" cap="none" strike="noStrike">
                <a:solidFill>
                  <a:srgbClr val="13203A"/>
                </a:solidFill>
                <a:latin typeface="IBM Plex Sans"/>
                <a:ea typeface="IBM Plex Sans"/>
                <a:cs typeface="IBM Plex Sans"/>
                <a:sym typeface="IBM Plex Sans"/>
              </a:rPr>
              <a:t>2. An attacker gets in and edits a file</a:t>
            </a:r>
            <a:endParaRPr b="0" i="0" sz="1450" u="none" cap="none" strike="noStrike">
              <a:solidFill>
                <a:schemeClr val="dk1"/>
              </a:solidFill>
              <a:latin typeface="Calibri"/>
              <a:ea typeface="Calibri"/>
              <a:cs typeface="Calibri"/>
              <a:sym typeface="Calibri"/>
            </a:endParaRPr>
          </a:p>
        </p:txBody>
      </p:sp>
      <p:sp>
        <p:nvSpPr>
          <p:cNvPr id="86" name="Google Shape;86;p6"/>
          <p:cNvSpPr/>
          <p:nvPr/>
        </p:nvSpPr>
        <p:spPr>
          <a:xfrm>
            <a:off x="1049338" y="3731577"/>
            <a:ext cx="4657725" cy="435610"/>
          </a:xfrm>
          <a:prstGeom prst="roundRect">
            <a:avLst>
              <a:gd fmla="val 14577" name="adj"/>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6"/>
          <p:cNvSpPr/>
          <p:nvPr/>
        </p:nvSpPr>
        <p:spPr>
          <a:xfrm>
            <a:off x="1176338" y="3820477"/>
            <a:ext cx="4535837" cy="28321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450"/>
              <a:buFont typeface="IBM Plex Sans"/>
              <a:buNone/>
            </a:pPr>
            <a:r>
              <a:rPr b="0" i="0" lang="en-US" sz="1450" u="none" cap="none" strike="noStrike">
                <a:solidFill>
                  <a:srgbClr val="13203A"/>
                </a:solidFill>
                <a:latin typeface="IBM Plex Sans"/>
                <a:ea typeface="IBM Plex Sans"/>
                <a:cs typeface="IBM Plex Sans"/>
                <a:sym typeface="IBM Plex Sans"/>
              </a:rPr>
              <a:t>3. They update the stored hash to match</a:t>
            </a:r>
            <a:endParaRPr b="0" i="0" sz="1450" u="none" cap="none" strike="noStrike">
              <a:solidFill>
                <a:schemeClr val="dk1"/>
              </a:solidFill>
              <a:latin typeface="Calibri"/>
              <a:ea typeface="Calibri"/>
              <a:cs typeface="Calibri"/>
              <a:sym typeface="Calibri"/>
            </a:endParaRPr>
          </a:p>
        </p:txBody>
      </p:sp>
      <p:sp>
        <p:nvSpPr>
          <p:cNvPr id="88" name="Google Shape;88;p6"/>
          <p:cNvSpPr/>
          <p:nvPr/>
        </p:nvSpPr>
        <p:spPr>
          <a:xfrm>
            <a:off x="1049338" y="4268788"/>
            <a:ext cx="4657725" cy="435610"/>
          </a:xfrm>
          <a:prstGeom prst="roundRect">
            <a:avLst>
              <a:gd fmla="val 14577" name="adj"/>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6"/>
          <p:cNvSpPr/>
          <p:nvPr/>
        </p:nvSpPr>
        <p:spPr>
          <a:xfrm>
            <a:off x="1176338" y="4357688"/>
            <a:ext cx="4535837" cy="28321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9A3412"/>
              </a:buClr>
              <a:buSzPts val="1450"/>
              <a:buFont typeface="IBM Plex Sans"/>
              <a:buNone/>
            </a:pPr>
            <a:r>
              <a:rPr b="1" i="0" lang="en-US" sz="1450" u="none" cap="none" strike="noStrike">
                <a:solidFill>
                  <a:srgbClr val="9A3412"/>
                </a:solidFill>
                <a:latin typeface="IBM Plex Sans"/>
                <a:ea typeface="IBM Plex Sans"/>
                <a:cs typeface="IBM Plex Sans"/>
                <a:sym typeface="IBM Plex Sans"/>
              </a:rPr>
              <a:t>4. The integrity check still passes</a:t>
            </a:r>
            <a:endParaRPr b="0" i="0" sz="1450" u="none" cap="none" strike="noStrike">
              <a:solidFill>
                <a:schemeClr val="dk1"/>
              </a:solidFill>
              <a:latin typeface="Calibri"/>
              <a:ea typeface="Calibri"/>
              <a:cs typeface="Calibri"/>
              <a:sym typeface="Calibri"/>
            </a:endParaRPr>
          </a:p>
        </p:txBody>
      </p:sp>
      <p:sp>
        <p:nvSpPr>
          <p:cNvPr id="90" name="Google Shape;90;p6"/>
          <p:cNvSpPr/>
          <p:nvPr/>
        </p:nvSpPr>
        <p:spPr>
          <a:xfrm>
            <a:off x="6254750" y="2051050"/>
            <a:ext cx="5118100" cy="3784600"/>
          </a:xfrm>
          <a:prstGeom prst="roundRect">
            <a:avLst>
              <a:gd fmla="val 2517" name="adj"/>
            </a:avLst>
          </a:prstGeom>
          <a:solidFill>
            <a:srgbClr val="E6F3FA"/>
          </a:solidFill>
          <a:ln cap="flat" cmpd="sng" w="12700">
            <a:solidFill>
              <a:srgbClr val="0369A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6"/>
          <p:cNvSpPr/>
          <p:nvPr/>
        </p:nvSpPr>
        <p:spPr>
          <a:xfrm>
            <a:off x="6484938" y="2281238"/>
            <a:ext cx="4797457" cy="29972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075985"/>
              </a:buClr>
              <a:buSzPts val="1800"/>
              <a:buFont typeface="Space Grotesk"/>
              <a:buNone/>
            </a:pPr>
            <a:r>
              <a:rPr b="1" i="0" lang="en-US" sz="1800" u="none" cap="none" strike="noStrike">
                <a:solidFill>
                  <a:srgbClr val="075985"/>
                </a:solidFill>
                <a:latin typeface="Space Grotesk"/>
                <a:ea typeface="Space Grotesk"/>
                <a:cs typeface="Space Grotesk"/>
                <a:sym typeface="Space Grotesk"/>
              </a:rPr>
              <a:t>My proposed approach</a:t>
            </a:r>
            <a:endParaRPr b="0" i="0" sz="1800" u="none" cap="none" strike="noStrike">
              <a:solidFill>
                <a:schemeClr val="dk1"/>
              </a:solidFill>
              <a:latin typeface="Calibri"/>
              <a:ea typeface="Calibri"/>
              <a:cs typeface="Calibri"/>
              <a:sym typeface="Calibri"/>
            </a:endParaRPr>
          </a:p>
        </p:txBody>
      </p:sp>
      <p:sp>
        <p:nvSpPr>
          <p:cNvPr id="92" name="Google Shape;92;p6"/>
          <p:cNvSpPr/>
          <p:nvPr/>
        </p:nvSpPr>
        <p:spPr>
          <a:xfrm>
            <a:off x="6484938" y="2657157"/>
            <a:ext cx="4657725" cy="435610"/>
          </a:xfrm>
          <a:prstGeom prst="roundRect">
            <a:avLst>
              <a:gd fmla="val 14577" name="adj"/>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6"/>
          <p:cNvSpPr/>
          <p:nvPr/>
        </p:nvSpPr>
        <p:spPr>
          <a:xfrm>
            <a:off x="6611938" y="2746057"/>
            <a:ext cx="4535837" cy="28321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450"/>
              <a:buFont typeface="IBM Plex Sans"/>
              <a:buNone/>
            </a:pPr>
            <a:r>
              <a:rPr b="0" i="0" lang="en-US" sz="1450" u="none" cap="none" strike="noStrike">
                <a:solidFill>
                  <a:srgbClr val="13203A"/>
                </a:solidFill>
                <a:latin typeface="IBM Plex Sans"/>
                <a:ea typeface="IBM Plex Sans"/>
                <a:cs typeface="IBM Plex Sans"/>
                <a:sym typeface="IBM Plex Sans"/>
              </a:rPr>
              <a:t>1. AES encrypts the file before storage</a:t>
            </a:r>
            <a:endParaRPr b="0" i="0" sz="1450" u="none" cap="none" strike="noStrike">
              <a:solidFill>
                <a:schemeClr val="dk1"/>
              </a:solidFill>
              <a:latin typeface="Calibri"/>
              <a:ea typeface="Calibri"/>
              <a:cs typeface="Calibri"/>
              <a:sym typeface="Calibri"/>
            </a:endParaRPr>
          </a:p>
        </p:txBody>
      </p:sp>
      <p:sp>
        <p:nvSpPr>
          <p:cNvPr id="94" name="Google Shape;94;p6"/>
          <p:cNvSpPr/>
          <p:nvPr/>
        </p:nvSpPr>
        <p:spPr>
          <a:xfrm>
            <a:off x="6484938" y="3194368"/>
            <a:ext cx="4657725" cy="435610"/>
          </a:xfrm>
          <a:prstGeom prst="roundRect">
            <a:avLst>
              <a:gd fmla="val 14577" name="adj"/>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6"/>
          <p:cNvSpPr/>
          <p:nvPr/>
        </p:nvSpPr>
        <p:spPr>
          <a:xfrm>
            <a:off x="6611938" y="3283268"/>
            <a:ext cx="4535837" cy="28321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450"/>
              <a:buFont typeface="IBM Plex Sans"/>
              <a:buNone/>
            </a:pPr>
            <a:r>
              <a:rPr b="0" i="0" lang="en-US" sz="1450" u="none" cap="none" strike="noStrike">
                <a:solidFill>
                  <a:srgbClr val="13203A"/>
                </a:solidFill>
                <a:latin typeface="IBM Plex Sans"/>
                <a:ea typeface="IBM Plex Sans"/>
                <a:cs typeface="IBM Plex Sans"/>
                <a:sym typeface="IBM Plex Sans"/>
              </a:rPr>
              <a:t>2. SHA-256 creates the file's fingerprint</a:t>
            </a:r>
            <a:endParaRPr b="0" i="0" sz="1450" u="none" cap="none" strike="noStrike">
              <a:solidFill>
                <a:schemeClr val="dk1"/>
              </a:solidFill>
              <a:latin typeface="Calibri"/>
              <a:ea typeface="Calibri"/>
              <a:cs typeface="Calibri"/>
              <a:sym typeface="Calibri"/>
            </a:endParaRPr>
          </a:p>
        </p:txBody>
      </p:sp>
      <p:sp>
        <p:nvSpPr>
          <p:cNvPr id="96" name="Google Shape;96;p6"/>
          <p:cNvSpPr/>
          <p:nvPr/>
        </p:nvSpPr>
        <p:spPr>
          <a:xfrm>
            <a:off x="6484938" y="3731577"/>
            <a:ext cx="4657725" cy="435610"/>
          </a:xfrm>
          <a:prstGeom prst="roundRect">
            <a:avLst>
              <a:gd fmla="val 14577" name="adj"/>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6"/>
          <p:cNvSpPr/>
          <p:nvPr/>
        </p:nvSpPr>
        <p:spPr>
          <a:xfrm>
            <a:off x="6611938" y="3820477"/>
            <a:ext cx="4535837" cy="28321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450"/>
              <a:buFont typeface="IBM Plex Sans"/>
              <a:buNone/>
            </a:pPr>
            <a:r>
              <a:rPr b="0" i="0" lang="en-US" sz="1450" u="none" cap="none" strike="noStrike">
                <a:solidFill>
                  <a:srgbClr val="13203A"/>
                </a:solidFill>
                <a:latin typeface="IBM Plex Sans"/>
                <a:ea typeface="IBM Plex Sans"/>
                <a:cs typeface="IBM Plex Sans"/>
                <a:sym typeface="IBM Plex Sans"/>
              </a:rPr>
              <a:t>3. The fingerprint goes onto a blockchain</a:t>
            </a:r>
            <a:endParaRPr b="0" i="0" sz="1450" u="none" cap="none" strike="noStrike">
              <a:solidFill>
                <a:schemeClr val="dk1"/>
              </a:solidFill>
              <a:latin typeface="Calibri"/>
              <a:ea typeface="Calibri"/>
              <a:cs typeface="Calibri"/>
              <a:sym typeface="Calibri"/>
            </a:endParaRPr>
          </a:p>
        </p:txBody>
      </p:sp>
      <p:sp>
        <p:nvSpPr>
          <p:cNvPr id="98" name="Google Shape;98;p6"/>
          <p:cNvSpPr/>
          <p:nvPr/>
        </p:nvSpPr>
        <p:spPr>
          <a:xfrm>
            <a:off x="6484938" y="4268788"/>
            <a:ext cx="4657725" cy="435610"/>
          </a:xfrm>
          <a:prstGeom prst="roundRect">
            <a:avLst>
              <a:gd fmla="val 14577" name="adj"/>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6"/>
          <p:cNvSpPr/>
          <p:nvPr/>
        </p:nvSpPr>
        <p:spPr>
          <a:xfrm>
            <a:off x="6611938" y="4357688"/>
            <a:ext cx="4535837" cy="28321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75985"/>
              </a:buClr>
              <a:buSzPts val="1450"/>
              <a:buFont typeface="IBM Plex Sans"/>
              <a:buNone/>
            </a:pPr>
            <a:r>
              <a:rPr b="1" i="0" lang="en-US" sz="1450" u="none" cap="none" strike="noStrike">
                <a:solidFill>
                  <a:srgbClr val="075985"/>
                </a:solidFill>
                <a:latin typeface="IBM Plex Sans"/>
                <a:ea typeface="IBM Plex Sans"/>
                <a:cs typeface="IBM Plex Sans"/>
                <a:sym typeface="IBM Plex Sans"/>
              </a:rPr>
              <a:t>4. Any later change shows as a mismatch</a:t>
            </a:r>
            <a:endParaRPr b="0" i="0" sz="1450" u="none" cap="none" strike="noStrike">
              <a:solidFill>
                <a:schemeClr val="dk1"/>
              </a:solidFill>
              <a:latin typeface="Calibri"/>
              <a:ea typeface="Calibri"/>
              <a:cs typeface="Calibri"/>
              <a:sym typeface="Calibri"/>
            </a:endParaRPr>
          </a:p>
        </p:txBody>
      </p:sp>
      <p:sp>
        <p:nvSpPr>
          <p:cNvPr id="100" name="Google Shape;100;p6"/>
          <p:cNvSpPr/>
          <p:nvPr/>
        </p:nvSpPr>
        <p:spPr>
          <a:xfrm>
            <a:off x="812800" y="6238239"/>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101" name="Google Shape;101;p6"/>
          <p:cNvSpPr/>
          <p:nvPr/>
        </p:nvSpPr>
        <p:spPr>
          <a:xfrm>
            <a:off x="10566400" y="6238239"/>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4</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106" name="Shape 106"/>
        <p:cNvGrpSpPr/>
        <p:nvPr/>
      </p:nvGrpSpPr>
      <p:grpSpPr>
        <a:xfrm>
          <a:off x="0" y="0"/>
          <a:ext cx="0" cy="0"/>
          <a:chOff x="0" y="0"/>
          <a:chExt cx="0" cy="0"/>
        </a:xfrm>
      </p:grpSpPr>
      <p:sp>
        <p:nvSpPr>
          <p:cNvPr id="107" name="Google Shape;107;p7"/>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7"/>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Research Questions</a:t>
            </a:r>
            <a:endParaRPr b="0" i="0" sz="3000" u="none" cap="none" strike="noStrike">
              <a:solidFill>
                <a:schemeClr val="dk1"/>
              </a:solidFill>
              <a:latin typeface="Calibri"/>
              <a:ea typeface="Calibri"/>
              <a:cs typeface="Calibri"/>
              <a:sym typeface="Calibri"/>
            </a:endParaRPr>
          </a:p>
        </p:txBody>
      </p:sp>
      <p:sp>
        <p:nvSpPr>
          <p:cNvPr id="109" name="Google Shape;109;p7"/>
          <p:cNvSpPr/>
          <p:nvPr/>
        </p:nvSpPr>
        <p:spPr>
          <a:xfrm>
            <a:off x="812800" y="1701800"/>
            <a:ext cx="5410200" cy="2390140"/>
          </a:xfrm>
          <a:prstGeom prst="roundRect">
            <a:avLst>
              <a:gd fmla="val 4251" name="adj"/>
            </a:avLst>
          </a:prstGeom>
          <a:solidFill>
            <a:srgbClr val="0B1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7"/>
          <p:cNvSpPr/>
          <p:nvPr/>
        </p:nvSpPr>
        <p:spPr>
          <a:xfrm>
            <a:off x="1117600" y="2006600"/>
            <a:ext cx="494461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1300"/>
              <a:buFont typeface="IBM Plex Sans"/>
              <a:buNone/>
            </a:pPr>
            <a:r>
              <a:rPr b="1" i="0" lang="en-US" sz="1300" u="none" cap="none" strike="noStrike">
                <a:solidFill>
                  <a:srgbClr val="38BDF8"/>
                </a:solidFill>
                <a:latin typeface="IBM Plex Sans"/>
                <a:ea typeface="IBM Plex Sans"/>
                <a:cs typeface="IBM Plex Sans"/>
                <a:sym typeface="IBM Plex Sans"/>
              </a:rPr>
              <a:t>Primary question</a:t>
            </a:r>
            <a:endParaRPr b="0" i="0" sz="1300" u="none" cap="none" strike="noStrike">
              <a:solidFill>
                <a:schemeClr val="dk1"/>
              </a:solidFill>
              <a:latin typeface="Calibri"/>
              <a:ea typeface="Calibri"/>
              <a:cs typeface="Calibri"/>
              <a:sym typeface="Calibri"/>
            </a:endParaRPr>
          </a:p>
        </p:txBody>
      </p:sp>
      <p:sp>
        <p:nvSpPr>
          <p:cNvPr id="111" name="Google Shape;111;p7"/>
          <p:cNvSpPr/>
          <p:nvPr/>
        </p:nvSpPr>
        <p:spPr>
          <a:xfrm>
            <a:off x="1117600" y="2390139"/>
            <a:ext cx="4944618" cy="1422400"/>
          </a:xfrm>
          <a:prstGeom prst="rect">
            <a:avLst/>
          </a:prstGeom>
          <a:noFill/>
          <a:ln>
            <a:noFill/>
          </a:ln>
        </p:spPr>
        <p:txBody>
          <a:bodyPr anchorCtr="0" anchor="t" bIns="0" lIns="0" spcFirstLastPara="1" rIns="0" wrap="square" tIns="0">
            <a:noAutofit/>
          </a:bodyPr>
          <a:lstStyle/>
          <a:p>
            <a:pPr indent="0" lvl="0" marL="0" marR="0" rtl="0" algn="l">
              <a:lnSpc>
                <a:spcPct val="125000"/>
              </a:lnSpc>
              <a:spcBef>
                <a:spcPts val="0"/>
              </a:spcBef>
              <a:spcAft>
                <a:spcPts val="0"/>
              </a:spcAft>
              <a:buClr>
                <a:srgbClr val="F3F5F8"/>
              </a:buClr>
              <a:buSzPts val="2200"/>
              <a:buFont typeface="Space Grotesk"/>
              <a:buNone/>
            </a:pPr>
            <a:r>
              <a:rPr b="1" i="0" lang="en-US" sz="2200" u="none" cap="none" strike="noStrike">
                <a:solidFill>
                  <a:srgbClr val="F3F5F8"/>
                </a:solidFill>
                <a:latin typeface="Space Grotesk"/>
                <a:ea typeface="Space Grotesk"/>
                <a:cs typeface="Space Grotesk"/>
                <a:sym typeface="Space Grotesk"/>
              </a:rPr>
              <a:t>How can blockchain, used together with AES encryption and SHA-256 hashing, improve the security and integrity of digital file storage?</a:t>
            </a:r>
            <a:endParaRPr b="0" i="0" sz="2200" u="none" cap="none" strike="noStrike">
              <a:solidFill>
                <a:schemeClr val="dk1"/>
              </a:solidFill>
              <a:latin typeface="Calibri"/>
              <a:ea typeface="Calibri"/>
              <a:cs typeface="Calibri"/>
              <a:sym typeface="Calibri"/>
            </a:endParaRPr>
          </a:p>
        </p:txBody>
      </p:sp>
      <p:sp>
        <p:nvSpPr>
          <p:cNvPr id="112" name="Google Shape;112;p7"/>
          <p:cNvSpPr/>
          <p:nvPr/>
        </p:nvSpPr>
        <p:spPr>
          <a:xfrm>
            <a:off x="6578600" y="1701800"/>
            <a:ext cx="494461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300"/>
              <a:buFont typeface="IBM Plex Sans"/>
              <a:buNone/>
            </a:pPr>
            <a:r>
              <a:rPr b="1" i="0" lang="en-US" sz="1300" u="none" cap="none" strike="noStrike">
                <a:solidFill>
                  <a:srgbClr val="0369A1"/>
                </a:solidFill>
                <a:latin typeface="IBM Plex Sans"/>
                <a:ea typeface="IBM Plex Sans"/>
                <a:cs typeface="IBM Plex Sans"/>
                <a:sym typeface="IBM Plex Sans"/>
              </a:rPr>
              <a:t>Secondary questions</a:t>
            </a:r>
            <a:endParaRPr b="0" i="0" sz="1300" u="none" cap="none" strike="noStrike">
              <a:solidFill>
                <a:schemeClr val="dk1"/>
              </a:solidFill>
              <a:latin typeface="Calibri"/>
              <a:ea typeface="Calibri"/>
              <a:cs typeface="Calibri"/>
              <a:sym typeface="Calibri"/>
            </a:endParaRPr>
          </a:p>
        </p:txBody>
      </p:sp>
      <p:sp>
        <p:nvSpPr>
          <p:cNvPr id="113" name="Google Shape;113;p7"/>
          <p:cNvSpPr/>
          <p:nvPr/>
        </p:nvSpPr>
        <p:spPr>
          <a:xfrm>
            <a:off x="6578600" y="2034539"/>
            <a:ext cx="4944618" cy="1465580"/>
          </a:xfrm>
          <a:prstGeom prst="rect">
            <a:avLst/>
          </a:prstGeom>
          <a:noFill/>
          <a:ln>
            <a:noFill/>
          </a:ln>
        </p:spPr>
        <p:txBody>
          <a:bodyPr anchorCtr="0" anchor="t" bIns="0" lIns="0" spcFirstLastPara="1" rIns="0" wrap="square" tIns="0">
            <a:noAutofit/>
          </a:bodyPr>
          <a:lstStyle/>
          <a:p>
            <a:pPr indent="-205740" lvl="0" marL="205740" marR="0" rtl="0" algn="l">
              <a:lnSpc>
                <a:spcPct val="140000"/>
              </a:lnSpc>
              <a:spcBef>
                <a:spcPts val="0"/>
              </a:spcBef>
              <a:spcAft>
                <a:spcPts val="0"/>
              </a:spcAft>
              <a:buClr>
                <a:srgbClr val="13203A"/>
              </a:buClr>
              <a:buSzPts val="1350"/>
              <a:buFont typeface="IBM Plex Sans"/>
              <a:buAutoNum type="arabicPeriod"/>
            </a:pPr>
            <a:r>
              <a:rPr b="0" i="0" lang="en-US" sz="1350" u="none" cap="none" strike="noStrike">
                <a:solidFill>
                  <a:srgbClr val="13203A"/>
                </a:solidFill>
                <a:latin typeface="IBM Plex Sans"/>
                <a:ea typeface="IBM Plex Sans"/>
                <a:cs typeface="IBM Plex Sans"/>
                <a:sym typeface="IBM Plex Sans"/>
              </a:rPr>
              <a:t>What are the main weaknesses of traditional file storage?</a:t>
            </a:r>
            <a:endParaRPr b="0" i="0" sz="1350" u="none" cap="none" strike="noStrike">
              <a:solidFill>
                <a:schemeClr val="dk1"/>
              </a:solidFill>
              <a:latin typeface="Calibri"/>
              <a:ea typeface="Calibri"/>
              <a:cs typeface="Calibri"/>
              <a:sym typeface="Calibri"/>
            </a:endParaRPr>
          </a:p>
          <a:p>
            <a:pPr indent="-205740" lvl="0" marL="205740" marR="0" rtl="0" algn="l">
              <a:lnSpc>
                <a:spcPct val="140000"/>
              </a:lnSpc>
              <a:spcBef>
                <a:spcPts val="0"/>
              </a:spcBef>
              <a:spcAft>
                <a:spcPts val="0"/>
              </a:spcAft>
              <a:buClr>
                <a:srgbClr val="13203A"/>
              </a:buClr>
              <a:buSzPts val="1350"/>
              <a:buFont typeface="IBM Plex Sans"/>
              <a:buAutoNum type="arabicPeriod"/>
            </a:pPr>
            <a:r>
              <a:rPr b="0" i="0" lang="en-US" sz="1350" u="none" cap="none" strike="noStrike">
                <a:solidFill>
                  <a:srgbClr val="13203A"/>
                </a:solidFill>
                <a:latin typeface="IBM Plex Sans"/>
                <a:ea typeface="IBM Plex Sans"/>
                <a:cs typeface="IBM Plex Sans"/>
                <a:sym typeface="IBM Plex Sans"/>
              </a:rPr>
              <a:t>How well does AES protect uploaded files?</a:t>
            </a:r>
            <a:endParaRPr b="0" i="0" sz="1350" u="none" cap="none" strike="noStrike">
              <a:solidFill>
                <a:schemeClr val="dk1"/>
              </a:solidFill>
              <a:latin typeface="Calibri"/>
              <a:ea typeface="Calibri"/>
              <a:cs typeface="Calibri"/>
              <a:sym typeface="Calibri"/>
            </a:endParaRPr>
          </a:p>
          <a:p>
            <a:pPr indent="-205740" lvl="0" marL="205740" marR="0" rtl="0" algn="l">
              <a:lnSpc>
                <a:spcPct val="140000"/>
              </a:lnSpc>
              <a:spcBef>
                <a:spcPts val="0"/>
              </a:spcBef>
              <a:spcAft>
                <a:spcPts val="0"/>
              </a:spcAft>
              <a:buClr>
                <a:srgbClr val="13203A"/>
              </a:buClr>
              <a:buSzPts val="1350"/>
              <a:buFont typeface="IBM Plex Sans"/>
              <a:buAutoNum type="arabicPeriod"/>
            </a:pPr>
            <a:r>
              <a:rPr b="0" i="0" lang="en-US" sz="1350" u="none" cap="none" strike="noStrike">
                <a:solidFill>
                  <a:srgbClr val="13203A"/>
                </a:solidFill>
                <a:latin typeface="IBM Plex Sans"/>
                <a:ea typeface="IBM Plex Sans"/>
                <a:cs typeface="IBM Plex Sans"/>
                <a:sym typeface="IBM Plex Sans"/>
              </a:rPr>
              <a:t>How can SHA-256 reveal tampering?</a:t>
            </a:r>
            <a:endParaRPr b="0" i="0" sz="1350" u="none" cap="none" strike="noStrike">
              <a:solidFill>
                <a:schemeClr val="dk1"/>
              </a:solidFill>
              <a:latin typeface="Calibri"/>
              <a:ea typeface="Calibri"/>
              <a:cs typeface="Calibri"/>
              <a:sym typeface="Calibri"/>
            </a:endParaRPr>
          </a:p>
          <a:p>
            <a:pPr indent="-205740" lvl="0" marL="205740" marR="0" rtl="0" algn="l">
              <a:lnSpc>
                <a:spcPct val="140000"/>
              </a:lnSpc>
              <a:spcBef>
                <a:spcPts val="0"/>
              </a:spcBef>
              <a:spcAft>
                <a:spcPts val="0"/>
              </a:spcAft>
              <a:buClr>
                <a:srgbClr val="13203A"/>
              </a:buClr>
              <a:buSzPts val="1350"/>
              <a:buFont typeface="IBM Plex Sans"/>
              <a:buAutoNum type="arabicPeriod"/>
            </a:pPr>
            <a:r>
              <a:rPr b="0" i="0" lang="en-US" sz="1350" u="none" cap="none" strike="noStrike">
                <a:solidFill>
                  <a:srgbClr val="13203A"/>
                </a:solidFill>
                <a:latin typeface="IBM Plex Sans"/>
                <a:ea typeface="IBM Plex Sans"/>
                <a:cs typeface="IBM Plex Sans"/>
                <a:sym typeface="IBM Plex Sans"/>
              </a:rPr>
              <a:t>What does blockchain add as a store for integrity records?</a:t>
            </a:r>
            <a:endParaRPr b="0" i="0" sz="1350" u="none" cap="none" strike="noStrike">
              <a:solidFill>
                <a:schemeClr val="dk1"/>
              </a:solidFill>
              <a:latin typeface="Calibri"/>
              <a:ea typeface="Calibri"/>
              <a:cs typeface="Calibri"/>
              <a:sym typeface="Calibri"/>
            </a:endParaRPr>
          </a:p>
          <a:p>
            <a:pPr indent="-205740" lvl="0" marL="205740" marR="0" rtl="0" algn="l">
              <a:lnSpc>
                <a:spcPct val="140000"/>
              </a:lnSpc>
              <a:spcBef>
                <a:spcPts val="0"/>
              </a:spcBef>
              <a:spcAft>
                <a:spcPts val="0"/>
              </a:spcAft>
              <a:buClr>
                <a:srgbClr val="13203A"/>
              </a:buClr>
              <a:buSzPts val="1350"/>
              <a:buFont typeface="IBM Plex Sans"/>
              <a:buAutoNum type="arabicPeriod"/>
            </a:pPr>
            <a:r>
              <a:rPr b="0" i="0" lang="en-US" sz="1350" u="none" cap="none" strike="noStrike">
                <a:solidFill>
                  <a:srgbClr val="13203A"/>
                </a:solidFill>
                <a:latin typeface="IBM Plex Sans"/>
                <a:ea typeface="IBM Plex Sans"/>
                <a:cs typeface="IBM Plex Sans"/>
                <a:sym typeface="IBM Plex Sans"/>
              </a:rPr>
              <a:t>How reliably can the framework detect changes?</a:t>
            </a:r>
            <a:endParaRPr b="0" i="0" sz="1350" u="none" cap="none" strike="noStrike">
              <a:solidFill>
                <a:schemeClr val="dk1"/>
              </a:solidFill>
              <a:latin typeface="Calibri"/>
              <a:ea typeface="Calibri"/>
              <a:cs typeface="Calibri"/>
              <a:sym typeface="Calibri"/>
            </a:endParaRPr>
          </a:p>
          <a:p>
            <a:pPr indent="-205740" lvl="0" marL="205740" marR="0" rtl="0" algn="l">
              <a:lnSpc>
                <a:spcPct val="140000"/>
              </a:lnSpc>
              <a:spcBef>
                <a:spcPts val="0"/>
              </a:spcBef>
              <a:spcAft>
                <a:spcPts val="0"/>
              </a:spcAft>
              <a:buClr>
                <a:srgbClr val="13203A"/>
              </a:buClr>
              <a:buSzPts val="1350"/>
              <a:buFont typeface="IBM Plex Sans"/>
              <a:buAutoNum type="arabicPeriod"/>
            </a:pPr>
            <a:r>
              <a:rPr b="0" i="0" lang="en-US" sz="1350" u="none" cap="none" strike="noStrike">
                <a:solidFill>
                  <a:srgbClr val="13203A"/>
                </a:solidFill>
                <a:latin typeface="IBM Plex Sans"/>
                <a:ea typeface="IBM Plex Sans"/>
                <a:cs typeface="IBM Plex Sans"/>
                <a:sym typeface="IBM Plex Sans"/>
              </a:rPr>
              <a:t>What are the benefits and drawbacks of adding blockchain?</a:t>
            </a:r>
            <a:endParaRPr b="0" i="0" sz="1350" u="none" cap="none" strike="noStrike">
              <a:solidFill>
                <a:schemeClr val="dk1"/>
              </a:solidFill>
              <a:latin typeface="Calibri"/>
              <a:ea typeface="Calibri"/>
              <a:cs typeface="Calibri"/>
              <a:sym typeface="Calibri"/>
            </a:endParaRPr>
          </a:p>
        </p:txBody>
      </p:sp>
      <p:sp>
        <p:nvSpPr>
          <p:cNvPr id="114" name="Google Shape;114;p7"/>
          <p:cNvSpPr/>
          <p:nvPr/>
        </p:nvSpPr>
        <p:spPr>
          <a:xfrm>
            <a:off x="812800" y="6238239"/>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115" name="Google Shape;115;p7"/>
          <p:cNvSpPr/>
          <p:nvPr/>
        </p:nvSpPr>
        <p:spPr>
          <a:xfrm>
            <a:off x="10566400" y="6238239"/>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5</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120" name="Shape 120"/>
        <p:cNvGrpSpPr/>
        <p:nvPr/>
      </p:nvGrpSpPr>
      <p:grpSpPr>
        <a:xfrm>
          <a:off x="0" y="0"/>
          <a:ext cx="0" cy="0"/>
          <a:chOff x="0" y="0"/>
          <a:chExt cx="0" cy="0"/>
        </a:xfrm>
      </p:grpSpPr>
      <p:sp>
        <p:nvSpPr>
          <p:cNvPr id="121" name="Google Shape;121;p8"/>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8"/>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Aim and Objectives</a:t>
            </a:r>
            <a:endParaRPr b="0" i="0" sz="3000" u="none" cap="none" strike="noStrike">
              <a:solidFill>
                <a:schemeClr val="dk1"/>
              </a:solidFill>
              <a:latin typeface="Calibri"/>
              <a:ea typeface="Calibri"/>
              <a:cs typeface="Calibri"/>
              <a:sym typeface="Calibri"/>
            </a:endParaRPr>
          </a:p>
        </p:txBody>
      </p:sp>
      <p:sp>
        <p:nvSpPr>
          <p:cNvPr id="123" name="Google Shape;123;p8"/>
          <p:cNvSpPr/>
          <p:nvPr/>
        </p:nvSpPr>
        <p:spPr>
          <a:xfrm>
            <a:off x="812800" y="1625600"/>
            <a:ext cx="10566400" cy="1170940"/>
          </a:xfrm>
          <a:prstGeom prst="roundRect">
            <a:avLst>
              <a:gd fmla="val 7592" name="adj"/>
            </a:avLst>
          </a:prstGeom>
          <a:solidFill>
            <a:srgbClr val="0B1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8"/>
          <p:cNvSpPr/>
          <p:nvPr/>
        </p:nvSpPr>
        <p:spPr>
          <a:xfrm>
            <a:off x="1041400" y="1803400"/>
            <a:ext cx="10412476"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1300"/>
              <a:buFont typeface="IBM Plex Sans"/>
              <a:buNone/>
            </a:pPr>
            <a:r>
              <a:rPr b="1" i="0" lang="en-US" sz="1300" u="none" cap="none" strike="noStrike">
                <a:solidFill>
                  <a:srgbClr val="38BDF8"/>
                </a:solidFill>
                <a:latin typeface="IBM Plex Sans"/>
                <a:ea typeface="IBM Plex Sans"/>
                <a:cs typeface="IBM Plex Sans"/>
                <a:sym typeface="IBM Plex Sans"/>
              </a:rPr>
              <a:t>Aim</a:t>
            </a:r>
            <a:endParaRPr b="0" i="0" sz="1300" u="none" cap="none" strike="noStrike">
              <a:solidFill>
                <a:schemeClr val="dk1"/>
              </a:solidFill>
              <a:latin typeface="Calibri"/>
              <a:ea typeface="Calibri"/>
              <a:cs typeface="Calibri"/>
              <a:sym typeface="Calibri"/>
            </a:endParaRPr>
          </a:p>
        </p:txBody>
      </p:sp>
      <p:sp>
        <p:nvSpPr>
          <p:cNvPr id="125" name="Google Shape;125;p8"/>
          <p:cNvSpPr/>
          <p:nvPr/>
        </p:nvSpPr>
        <p:spPr>
          <a:xfrm>
            <a:off x="1041400" y="2085339"/>
            <a:ext cx="10412476" cy="5588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F3F5F8"/>
              </a:buClr>
              <a:buSzPts val="1500"/>
              <a:buFont typeface="IBM Plex Sans"/>
              <a:buNone/>
            </a:pPr>
            <a:r>
              <a:rPr b="0" i="0" lang="en-US" sz="1500" u="none" cap="none" strike="noStrike">
                <a:solidFill>
                  <a:srgbClr val="F3F5F8"/>
                </a:solidFill>
                <a:latin typeface="IBM Plex Sans"/>
                <a:ea typeface="IBM Plex Sans"/>
                <a:cs typeface="IBM Plex Sans"/>
                <a:sym typeface="IBM Plex Sans"/>
              </a:rPr>
              <a:t>To design, build and evaluate a blockchain-based secure file upload and integrity verification system that uses AES and SHA-256 to improve confidentiality, integrity and tamper detection.</a:t>
            </a:r>
            <a:endParaRPr b="0" i="0" sz="1500" u="none" cap="none" strike="noStrike">
              <a:solidFill>
                <a:schemeClr val="dk1"/>
              </a:solidFill>
              <a:latin typeface="Calibri"/>
              <a:ea typeface="Calibri"/>
              <a:cs typeface="Calibri"/>
              <a:sym typeface="Calibri"/>
            </a:endParaRPr>
          </a:p>
        </p:txBody>
      </p:sp>
      <p:cxnSp>
        <p:nvCxnSpPr>
          <p:cNvPr id="126" name="Google Shape;126;p8"/>
          <p:cNvCxnSpPr/>
          <p:nvPr/>
        </p:nvCxnSpPr>
        <p:spPr>
          <a:xfrm>
            <a:off x="812800" y="3447732"/>
            <a:ext cx="5283200" cy="0"/>
          </a:xfrm>
          <a:prstGeom prst="straightConnector1">
            <a:avLst/>
          </a:prstGeom>
          <a:noFill/>
          <a:ln cap="flat" cmpd="sng" w="9525">
            <a:solidFill>
              <a:srgbClr val="D3DAE3"/>
            </a:solidFill>
            <a:prstDash val="solid"/>
            <a:round/>
            <a:headEnd len="sm" w="sm" type="none"/>
            <a:tailEnd len="sm" w="sm" type="none"/>
          </a:ln>
        </p:spPr>
      </p:cxnSp>
      <p:sp>
        <p:nvSpPr>
          <p:cNvPr id="127" name="Google Shape;127;p8"/>
          <p:cNvSpPr/>
          <p:nvPr/>
        </p:nvSpPr>
        <p:spPr>
          <a:xfrm>
            <a:off x="812800" y="3114039"/>
            <a:ext cx="5441696" cy="26543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50"/>
              <a:buFont typeface="IBM Plex Sans"/>
              <a:buNone/>
            </a:pPr>
            <a:r>
              <a:rPr b="1" i="0" lang="en-US" sz="1350" u="none" cap="none" strike="noStrike">
                <a:solidFill>
                  <a:srgbClr val="13203A"/>
                </a:solidFill>
                <a:latin typeface="IBM Plex Sans"/>
                <a:ea typeface="IBM Plex Sans"/>
                <a:cs typeface="IBM Plex Sans"/>
                <a:sym typeface="IBM Plex Sans"/>
              </a:rPr>
              <a:t>O1</a:t>
            </a:r>
            <a:r>
              <a:rPr b="0" i="0" lang="en-US" sz="1350" u="none" cap="none" strike="noStrike">
                <a:solidFill>
                  <a:srgbClr val="13203A"/>
                </a:solidFill>
                <a:latin typeface="IBM Plex Sans"/>
                <a:ea typeface="IBM Plex Sans"/>
                <a:cs typeface="IBM Plex Sans"/>
                <a:sym typeface="IBM Plex Sans"/>
              </a:rPr>
              <a:t>  Identify the weaknesses of conventional file storage</a:t>
            </a:r>
            <a:endParaRPr b="0" i="0" sz="1350" u="none" cap="none" strike="noStrike">
              <a:solidFill>
                <a:schemeClr val="dk1"/>
              </a:solidFill>
              <a:latin typeface="Calibri"/>
              <a:ea typeface="Calibri"/>
              <a:cs typeface="Calibri"/>
              <a:sym typeface="Calibri"/>
            </a:endParaRPr>
          </a:p>
        </p:txBody>
      </p:sp>
      <p:cxnSp>
        <p:nvCxnSpPr>
          <p:cNvPr id="128" name="Google Shape;128;p8"/>
          <p:cNvCxnSpPr/>
          <p:nvPr/>
        </p:nvCxnSpPr>
        <p:spPr>
          <a:xfrm>
            <a:off x="6096000" y="3447732"/>
            <a:ext cx="5283200" cy="0"/>
          </a:xfrm>
          <a:prstGeom prst="straightConnector1">
            <a:avLst/>
          </a:prstGeom>
          <a:noFill/>
          <a:ln cap="flat" cmpd="sng" w="9525">
            <a:solidFill>
              <a:srgbClr val="D3DAE3"/>
            </a:solidFill>
            <a:prstDash val="solid"/>
            <a:round/>
            <a:headEnd len="sm" w="sm" type="none"/>
            <a:tailEnd len="sm" w="sm" type="none"/>
          </a:ln>
        </p:spPr>
      </p:cxnSp>
      <p:sp>
        <p:nvSpPr>
          <p:cNvPr id="129" name="Google Shape;129;p8"/>
          <p:cNvSpPr/>
          <p:nvPr/>
        </p:nvSpPr>
        <p:spPr>
          <a:xfrm>
            <a:off x="6096000" y="3114039"/>
            <a:ext cx="5441696" cy="26543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50"/>
              <a:buFont typeface="IBM Plex Sans"/>
              <a:buNone/>
            </a:pPr>
            <a:r>
              <a:rPr b="1" i="0" lang="en-US" sz="1350" u="none" cap="none" strike="noStrike">
                <a:solidFill>
                  <a:srgbClr val="13203A"/>
                </a:solidFill>
                <a:latin typeface="IBM Plex Sans"/>
                <a:ea typeface="IBM Plex Sans"/>
                <a:cs typeface="IBM Plex Sans"/>
                <a:sym typeface="IBM Plex Sans"/>
              </a:rPr>
              <a:t>O5</a:t>
            </a:r>
            <a:r>
              <a:rPr b="0" i="0" lang="en-US" sz="1350" u="none" cap="none" strike="noStrike">
                <a:solidFill>
                  <a:srgbClr val="13203A"/>
                </a:solidFill>
                <a:latin typeface="IBM Plex Sans"/>
                <a:ea typeface="IBM Plex Sans"/>
                <a:cs typeface="IBM Plex Sans"/>
                <a:sym typeface="IBM Plex Sans"/>
              </a:rPr>
              <a:t>  Build a working system with Flask</a:t>
            </a:r>
            <a:endParaRPr b="0" i="0" sz="1350" u="none" cap="none" strike="noStrike">
              <a:solidFill>
                <a:schemeClr val="dk1"/>
              </a:solidFill>
              <a:latin typeface="Calibri"/>
              <a:ea typeface="Calibri"/>
              <a:cs typeface="Calibri"/>
              <a:sym typeface="Calibri"/>
            </a:endParaRPr>
          </a:p>
        </p:txBody>
      </p:sp>
      <p:cxnSp>
        <p:nvCxnSpPr>
          <p:cNvPr id="130" name="Google Shape;130;p8"/>
          <p:cNvCxnSpPr/>
          <p:nvPr/>
        </p:nvCxnSpPr>
        <p:spPr>
          <a:xfrm>
            <a:off x="812800" y="3873501"/>
            <a:ext cx="5283200" cy="0"/>
          </a:xfrm>
          <a:prstGeom prst="straightConnector1">
            <a:avLst/>
          </a:prstGeom>
          <a:noFill/>
          <a:ln cap="flat" cmpd="sng" w="9525">
            <a:solidFill>
              <a:srgbClr val="D3DAE3"/>
            </a:solidFill>
            <a:prstDash val="solid"/>
            <a:round/>
            <a:headEnd len="sm" w="sm" type="none"/>
            <a:tailEnd len="sm" w="sm" type="none"/>
          </a:ln>
        </p:spPr>
      </p:cxnSp>
      <p:sp>
        <p:nvSpPr>
          <p:cNvPr id="131" name="Google Shape;131;p8"/>
          <p:cNvSpPr/>
          <p:nvPr/>
        </p:nvSpPr>
        <p:spPr>
          <a:xfrm>
            <a:off x="812800" y="3539809"/>
            <a:ext cx="5441696" cy="26543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50"/>
              <a:buFont typeface="IBM Plex Sans"/>
              <a:buNone/>
            </a:pPr>
            <a:r>
              <a:rPr b="1" i="0" lang="en-US" sz="1350" u="none" cap="none" strike="noStrike">
                <a:solidFill>
                  <a:srgbClr val="13203A"/>
                </a:solidFill>
                <a:latin typeface="IBM Plex Sans"/>
                <a:ea typeface="IBM Plex Sans"/>
                <a:cs typeface="IBM Plex Sans"/>
                <a:sym typeface="IBM Plex Sans"/>
              </a:rPr>
              <a:t>O2</a:t>
            </a:r>
            <a:r>
              <a:rPr b="0" i="0" lang="en-US" sz="1350" u="none" cap="none" strike="noStrike">
                <a:solidFill>
                  <a:srgbClr val="13203A"/>
                </a:solidFill>
                <a:latin typeface="IBM Plex Sans"/>
                <a:ea typeface="IBM Plex Sans"/>
                <a:cs typeface="IBM Plex Sans"/>
                <a:sym typeface="IBM Plex Sans"/>
              </a:rPr>
              <a:t>  Examine blockchain for tamper-resistant records</a:t>
            </a:r>
            <a:endParaRPr b="0" i="0" sz="1350" u="none" cap="none" strike="noStrike">
              <a:solidFill>
                <a:schemeClr val="dk1"/>
              </a:solidFill>
              <a:latin typeface="Calibri"/>
              <a:ea typeface="Calibri"/>
              <a:cs typeface="Calibri"/>
              <a:sym typeface="Calibri"/>
            </a:endParaRPr>
          </a:p>
        </p:txBody>
      </p:sp>
      <p:cxnSp>
        <p:nvCxnSpPr>
          <p:cNvPr id="132" name="Google Shape;132;p8"/>
          <p:cNvCxnSpPr/>
          <p:nvPr/>
        </p:nvCxnSpPr>
        <p:spPr>
          <a:xfrm>
            <a:off x="6096000" y="3873501"/>
            <a:ext cx="5283200" cy="0"/>
          </a:xfrm>
          <a:prstGeom prst="straightConnector1">
            <a:avLst/>
          </a:prstGeom>
          <a:noFill/>
          <a:ln cap="flat" cmpd="sng" w="9525">
            <a:solidFill>
              <a:srgbClr val="D3DAE3"/>
            </a:solidFill>
            <a:prstDash val="solid"/>
            <a:round/>
            <a:headEnd len="sm" w="sm" type="none"/>
            <a:tailEnd len="sm" w="sm" type="none"/>
          </a:ln>
        </p:spPr>
      </p:cxnSp>
      <p:sp>
        <p:nvSpPr>
          <p:cNvPr id="133" name="Google Shape;133;p8"/>
          <p:cNvSpPr/>
          <p:nvPr/>
        </p:nvSpPr>
        <p:spPr>
          <a:xfrm>
            <a:off x="6096000" y="3539809"/>
            <a:ext cx="5441696" cy="26543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50"/>
              <a:buFont typeface="IBM Plex Sans"/>
              <a:buNone/>
            </a:pPr>
            <a:r>
              <a:rPr b="1" i="0" lang="en-US" sz="1350" u="none" cap="none" strike="noStrike">
                <a:solidFill>
                  <a:srgbClr val="13203A"/>
                </a:solidFill>
                <a:latin typeface="IBM Plex Sans"/>
                <a:ea typeface="IBM Plex Sans"/>
                <a:cs typeface="IBM Plex Sans"/>
                <a:sym typeface="IBM Plex Sans"/>
              </a:rPr>
              <a:t>O6</a:t>
            </a:r>
            <a:r>
              <a:rPr b="0" i="0" lang="en-US" sz="1350" u="none" cap="none" strike="noStrike">
                <a:solidFill>
                  <a:srgbClr val="13203A"/>
                </a:solidFill>
                <a:latin typeface="IBM Plex Sans"/>
                <a:ea typeface="IBM Plex Sans"/>
                <a:cs typeface="IBM Plex Sans"/>
                <a:sym typeface="IBM Plex Sans"/>
              </a:rPr>
              <a:t>  Test its performance, security and effectiveness</a:t>
            </a:r>
            <a:endParaRPr b="0" i="0" sz="1350" u="none" cap="none" strike="noStrike">
              <a:solidFill>
                <a:schemeClr val="dk1"/>
              </a:solidFill>
              <a:latin typeface="Calibri"/>
              <a:ea typeface="Calibri"/>
              <a:cs typeface="Calibri"/>
              <a:sym typeface="Calibri"/>
            </a:endParaRPr>
          </a:p>
        </p:txBody>
      </p:sp>
      <p:cxnSp>
        <p:nvCxnSpPr>
          <p:cNvPr id="134" name="Google Shape;134;p8"/>
          <p:cNvCxnSpPr/>
          <p:nvPr/>
        </p:nvCxnSpPr>
        <p:spPr>
          <a:xfrm>
            <a:off x="812800" y="4299268"/>
            <a:ext cx="5283200" cy="0"/>
          </a:xfrm>
          <a:prstGeom prst="straightConnector1">
            <a:avLst/>
          </a:prstGeom>
          <a:noFill/>
          <a:ln cap="flat" cmpd="sng" w="9525">
            <a:solidFill>
              <a:srgbClr val="D3DAE3"/>
            </a:solidFill>
            <a:prstDash val="solid"/>
            <a:round/>
            <a:headEnd len="sm" w="sm" type="none"/>
            <a:tailEnd len="sm" w="sm" type="none"/>
          </a:ln>
        </p:spPr>
      </p:cxnSp>
      <p:sp>
        <p:nvSpPr>
          <p:cNvPr id="135" name="Google Shape;135;p8"/>
          <p:cNvSpPr/>
          <p:nvPr/>
        </p:nvSpPr>
        <p:spPr>
          <a:xfrm>
            <a:off x="812800" y="3965575"/>
            <a:ext cx="5441696" cy="26543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50"/>
              <a:buFont typeface="IBM Plex Sans"/>
              <a:buNone/>
            </a:pPr>
            <a:r>
              <a:rPr b="1" i="0" lang="en-US" sz="1350" u="none" cap="none" strike="noStrike">
                <a:solidFill>
                  <a:srgbClr val="13203A"/>
                </a:solidFill>
                <a:latin typeface="IBM Plex Sans"/>
                <a:ea typeface="IBM Plex Sans"/>
                <a:cs typeface="IBM Plex Sans"/>
                <a:sym typeface="IBM Plex Sans"/>
              </a:rPr>
              <a:t>O3</a:t>
            </a:r>
            <a:r>
              <a:rPr b="0" i="0" lang="en-US" sz="1350" u="none" cap="none" strike="noStrike">
                <a:solidFill>
                  <a:srgbClr val="13203A"/>
                </a:solidFill>
                <a:latin typeface="IBM Plex Sans"/>
                <a:ea typeface="IBM Plex Sans"/>
                <a:cs typeface="IBM Plex Sans"/>
                <a:sym typeface="IBM Plex Sans"/>
              </a:rPr>
              <a:t>  Assess AES for file confidentiality</a:t>
            </a:r>
            <a:endParaRPr b="0" i="0" sz="1350" u="none" cap="none" strike="noStrike">
              <a:solidFill>
                <a:schemeClr val="dk1"/>
              </a:solidFill>
              <a:latin typeface="Calibri"/>
              <a:ea typeface="Calibri"/>
              <a:cs typeface="Calibri"/>
              <a:sym typeface="Calibri"/>
            </a:endParaRPr>
          </a:p>
        </p:txBody>
      </p:sp>
      <p:cxnSp>
        <p:nvCxnSpPr>
          <p:cNvPr id="136" name="Google Shape;136;p8"/>
          <p:cNvCxnSpPr/>
          <p:nvPr/>
        </p:nvCxnSpPr>
        <p:spPr>
          <a:xfrm>
            <a:off x="6096000" y="4299268"/>
            <a:ext cx="5283200" cy="0"/>
          </a:xfrm>
          <a:prstGeom prst="straightConnector1">
            <a:avLst/>
          </a:prstGeom>
          <a:noFill/>
          <a:ln cap="flat" cmpd="sng" w="9525">
            <a:solidFill>
              <a:srgbClr val="D3DAE3"/>
            </a:solidFill>
            <a:prstDash val="solid"/>
            <a:round/>
            <a:headEnd len="sm" w="sm" type="none"/>
            <a:tailEnd len="sm" w="sm" type="none"/>
          </a:ln>
        </p:spPr>
      </p:cxnSp>
      <p:sp>
        <p:nvSpPr>
          <p:cNvPr id="137" name="Google Shape;137;p8"/>
          <p:cNvSpPr/>
          <p:nvPr/>
        </p:nvSpPr>
        <p:spPr>
          <a:xfrm>
            <a:off x="6096000" y="3965575"/>
            <a:ext cx="5441696" cy="26543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50"/>
              <a:buFont typeface="IBM Plex Sans"/>
              <a:buNone/>
            </a:pPr>
            <a:r>
              <a:rPr b="1" i="0" lang="en-US" sz="1350" u="none" cap="none" strike="noStrike">
                <a:solidFill>
                  <a:srgbClr val="13203A"/>
                </a:solidFill>
                <a:latin typeface="IBM Plex Sans"/>
                <a:ea typeface="IBM Plex Sans"/>
                <a:cs typeface="IBM Plex Sans"/>
                <a:sym typeface="IBM Plex Sans"/>
              </a:rPr>
              <a:t>O7</a:t>
            </a:r>
            <a:r>
              <a:rPr b="0" i="0" lang="en-US" sz="1350" u="none" cap="none" strike="noStrike">
                <a:solidFill>
                  <a:srgbClr val="13203A"/>
                </a:solidFill>
                <a:latin typeface="IBM Plex Sans"/>
                <a:ea typeface="IBM Plex Sans"/>
                <a:cs typeface="IBM Plex Sans"/>
                <a:sym typeface="IBM Plex Sans"/>
              </a:rPr>
              <a:t>  Judge whether it beats traditional storage</a:t>
            </a:r>
            <a:endParaRPr b="0" i="0" sz="1350" u="none" cap="none" strike="noStrike">
              <a:solidFill>
                <a:schemeClr val="dk1"/>
              </a:solidFill>
              <a:latin typeface="Calibri"/>
              <a:ea typeface="Calibri"/>
              <a:cs typeface="Calibri"/>
              <a:sym typeface="Calibri"/>
            </a:endParaRPr>
          </a:p>
        </p:txBody>
      </p:sp>
      <p:cxnSp>
        <p:nvCxnSpPr>
          <p:cNvPr id="138" name="Google Shape;138;p8"/>
          <p:cNvCxnSpPr/>
          <p:nvPr/>
        </p:nvCxnSpPr>
        <p:spPr>
          <a:xfrm>
            <a:off x="812800" y="4725034"/>
            <a:ext cx="5283200" cy="0"/>
          </a:xfrm>
          <a:prstGeom prst="straightConnector1">
            <a:avLst/>
          </a:prstGeom>
          <a:noFill/>
          <a:ln cap="flat" cmpd="sng" w="9525">
            <a:solidFill>
              <a:srgbClr val="D3DAE3"/>
            </a:solidFill>
            <a:prstDash val="solid"/>
            <a:round/>
            <a:headEnd len="sm" w="sm" type="none"/>
            <a:tailEnd len="sm" w="sm" type="none"/>
          </a:ln>
        </p:spPr>
      </p:cxnSp>
      <p:sp>
        <p:nvSpPr>
          <p:cNvPr id="139" name="Google Shape;139;p8"/>
          <p:cNvSpPr/>
          <p:nvPr/>
        </p:nvSpPr>
        <p:spPr>
          <a:xfrm>
            <a:off x="812800" y="4391341"/>
            <a:ext cx="5441696" cy="26543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50"/>
              <a:buFont typeface="IBM Plex Sans"/>
              <a:buNone/>
            </a:pPr>
            <a:r>
              <a:rPr b="1" i="0" lang="en-US" sz="1350" u="none" cap="none" strike="noStrike">
                <a:solidFill>
                  <a:srgbClr val="13203A"/>
                </a:solidFill>
                <a:latin typeface="IBM Plex Sans"/>
                <a:ea typeface="IBM Plex Sans"/>
                <a:cs typeface="IBM Plex Sans"/>
                <a:sym typeface="IBM Plex Sans"/>
              </a:rPr>
              <a:t>O4</a:t>
            </a:r>
            <a:r>
              <a:rPr b="0" i="0" lang="en-US" sz="1350" u="none" cap="none" strike="noStrike">
                <a:solidFill>
                  <a:srgbClr val="13203A"/>
                </a:solidFill>
                <a:latin typeface="IBM Plex Sans"/>
                <a:ea typeface="IBM Plex Sans"/>
                <a:cs typeface="IBM Plex Sans"/>
                <a:sym typeface="IBM Plex Sans"/>
              </a:rPr>
              <a:t>  Use SHA-256 to verify integrity and detect tampering</a:t>
            </a:r>
            <a:endParaRPr b="0" i="0" sz="1350" u="none" cap="none" strike="noStrike">
              <a:solidFill>
                <a:schemeClr val="dk1"/>
              </a:solidFill>
              <a:latin typeface="Calibri"/>
              <a:ea typeface="Calibri"/>
              <a:cs typeface="Calibri"/>
              <a:sym typeface="Calibri"/>
            </a:endParaRPr>
          </a:p>
        </p:txBody>
      </p:sp>
      <p:sp>
        <p:nvSpPr>
          <p:cNvPr id="140" name="Google Shape;140;p8"/>
          <p:cNvSpPr/>
          <p:nvPr/>
        </p:nvSpPr>
        <p:spPr>
          <a:xfrm>
            <a:off x="812800" y="6238239"/>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141" name="Google Shape;141;p8"/>
          <p:cNvSpPr/>
          <p:nvPr/>
        </p:nvSpPr>
        <p:spPr>
          <a:xfrm>
            <a:off x="10566400" y="6238239"/>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6</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146" name="Shape 146"/>
        <p:cNvGrpSpPr/>
        <p:nvPr/>
      </p:nvGrpSpPr>
      <p:grpSpPr>
        <a:xfrm>
          <a:off x="0" y="0"/>
          <a:ext cx="0" cy="0"/>
          <a:chOff x="0" y="0"/>
          <a:chExt cx="0" cy="0"/>
        </a:xfrm>
      </p:grpSpPr>
      <p:sp>
        <p:nvSpPr>
          <p:cNvPr id="147" name="Google Shape;147;p9"/>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9"/>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Background: The Three Core Technologies</a:t>
            </a:r>
            <a:endParaRPr b="0" i="0" sz="3000" u="none" cap="none" strike="noStrike">
              <a:solidFill>
                <a:schemeClr val="dk1"/>
              </a:solidFill>
              <a:latin typeface="Calibri"/>
              <a:ea typeface="Calibri"/>
              <a:cs typeface="Calibri"/>
              <a:sym typeface="Calibri"/>
            </a:endParaRPr>
          </a:p>
        </p:txBody>
      </p:sp>
      <p:sp>
        <p:nvSpPr>
          <p:cNvPr id="149" name="Google Shape;149;p9"/>
          <p:cNvSpPr/>
          <p:nvPr/>
        </p:nvSpPr>
        <p:spPr>
          <a:xfrm>
            <a:off x="815975" y="1704975"/>
            <a:ext cx="3380317" cy="2550795"/>
          </a:xfrm>
          <a:prstGeom prst="roundRect">
            <a:avLst>
              <a:gd fmla="val 3361"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9"/>
          <p:cNvSpPr/>
          <p:nvPr/>
        </p:nvSpPr>
        <p:spPr>
          <a:xfrm>
            <a:off x="1049338" y="1938337"/>
            <a:ext cx="3000999" cy="3302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2000"/>
              <a:buFont typeface="Space Grotesk"/>
              <a:buNone/>
            </a:pPr>
            <a:r>
              <a:rPr b="1" i="0" lang="en-US" sz="2000" u="none" cap="none" strike="noStrike">
                <a:solidFill>
                  <a:srgbClr val="13203A"/>
                </a:solidFill>
                <a:latin typeface="Space Grotesk"/>
                <a:ea typeface="Space Grotesk"/>
                <a:cs typeface="Space Grotesk"/>
                <a:sym typeface="Space Grotesk"/>
              </a:rPr>
              <a:t>AES</a:t>
            </a:r>
            <a:endParaRPr b="0" i="0" sz="2000" u="none" cap="none" strike="noStrike">
              <a:solidFill>
                <a:schemeClr val="dk1"/>
              </a:solidFill>
              <a:latin typeface="Calibri"/>
              <a:ea typeface="Calibri"/>
              <a:cs typeface="Calibri"/>
              <a:sym typeface="Calibri"/>
            </a:endParaRPr>
          </a:p>
        </p:txBody>
      </p:sp>
      <p:sp>
        <p:nvSpPr>
          <p:cNvPr id="151" name="Google Shape;151;p9"/>
          <p:cNvSpPr/>
          <p:nvPr/>
        </p:nvSpPr>
        <p:spPr>
          <a:xfrm>
            <a:off x="1049338" y="2357438"/>
            <a:ext cx="3000999" cy="743585"/>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Symmetric block cipher adopted by NIST to replace DES, with 128, 192 or 256-bit keys.</a:t>
            </a:r>
            <a:endParaRPr b="0" i="0" sz="1300" u="none" cap="none" strike="noStrike">
              <a:solidFill>
                <a:schemeClr val="dk1"/>
              </a:solidFill>
              <a:latin typeface="Calibri"/>
              <a:ea typeface="Calibri"/>
              <a:cs typeface="Calibri"/>
              <a:sym typeface="Calibri"/>
            </a:endParaRPr>
          </a:p>
        </p:txBody>
      </p:sp>
      <p:sp>
        <p:nvSpPr>
          <p:cNvPr id="152" name="Google Shape;152;p9"/>
          <p:cNvSpPr/>
          <p:nvPr/>
        </p:nvSpPr>
        <p:spPr>
          <a:xfrm>
            <a:off x="1049338" y="3189923"/>
            <a:ext cx="3000999" cy="504190"/>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Fast, well studied and resistant to brute force.</a:t>
            </a:r>
            <a:endParaRPr b="0" i="0" sz="1300" u="none" cap="none" strike="noStrike">
              <a:solidFill>
                <a:schemeClr val="dk1"/>
              </a:solidFill>
              <a:latin typeface="Calibri"/>
              <a:ea typeface="Calibri"/>
              <a:cs typeface="Calibri"/>
              <a:sym typeface="Calibri"/>
            </a:endParaRPr>
          </a:p>
        </p:txBody>
      </p:sp>
      <p:sp>
        <p:nvSpPr>
          <p:cNvPr id="153" name="Google Shape;153;p9"/>
          <p:cNvSpPr/>
          <p:nvPr/>
        </p:nvSpPr>
        <p:spPr>
          <a:xfrm>
            <a:off x="1049338" y="3783013"/>
            <a:ext cx="3000999" cy="264795"/>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Role here:</a:t>
            </a:r>
            <a:r>
              <a:rPr b="0" i="0" lang="en-US" sz="1300" u="none" cap="none" strike="noStrike">
                <a:solidFill>
                  <a:srgbClr val="13203A"/>
                </a:solidFill>
                <a:latin typeface="IBM Plex Sans"/>
                <a:ea typeface="IBM Plex Sans"/>
                <a:cs typeface="IBM Plex Sans"/>
                <a:sym typeface="IBM Plex Sans"/>
              </a:rPr>
              <a:t> confidentiality</a:t>
            </a:r>
            <a:endParaRPr b="0" i="0" sz="1300" u="none" cap="none" strike="noStrike">
              <a:solidFill>
                <a:schemeClr val="dk1"/>
              </a:solidFill>
              <a:latin typeface="Calibri"/>
              <a:ea typeface="Calibri"/>
              <a:cs typeface="Calibri"/>
              <a:sym typeface="Calibri"/>
            </a:endParaRPr>
          </a:p>
        </p:txBody>
      </p:sp>
      <p:sp>
        <p:nvSpPr>
          <p:cNvPr id="154" name="Google Shape;154;p9"/>
          <p:cNvSpPr/>
          <p:nvPr/>
        </p:nvSpPr>
        <p:spPr>
          <a:xfrm>
            <a:off x="4405842" y="1704975"/>
            <a:ext cx="3380317" cy="2550795"/>
          </a:xfrm>
          <a:prstGeom prst="roundRect">
            <a:avLst>
              <a:gd fmla="val 3361"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9"/>
          <p:cNvSpPr/>
          <p:nvPr/>
        </p:nvSpPr>
        <p:spPr>
          <a:xfrm>
            <a:off x="4639204" y="1938337"/>
            <a:ext cx="3000999" cy="3302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2000"/>
              <a:buFont typeface="Space Grotesk"/>
              <a:buNone/>
            </a:pPr>
            <a:r>
              <a:rPr b="1" i="0" lang="en-US" sz="2000" u="none" cap="none" strike="noStrike">
                <a:solidFill>
                  <a:srgbClr val="13203A"/>
                </a:solidFill>
                <a:latin typeface="Space Grotesk"/>
                <a:ea typeface="Space Grotesk"/>
                <a:cs typeface="Space Grotesk"/>
                <a:sym typeface="Space Grotesk"/>
              </a:rPr>
              <a:t>SHA-256</a:t>
            </a:r>
            <a:endParaRPr b="0" i="0" sz="2000" u="none" cap="none" strike="noStrike">
              <a:solidFill>
                <a:schemeClr val="dk1"/>
              </a:solidFill>
              <a:latin typeface="Calibri"/>
              <a:ea typeface="Calibri"/>
              <a:cs typeface="Calibri"/>
              <a:sym typeface="Calibri"/>
            </a:endParaRPr>
          </a:p>
        </p:txBody>
      </p:sp>
      <p:sp>
        <p:nvSpPr>
          <p:cNvPr id="156" name="Google Shape;156;p9"/>
          <p:cNvSpPr/>
          <p:nvPr/>
        </p:nvSpPr>
        <p:spPr>
          <a:xfrm>
            <a:off x="4639204" y="2357438"/>
            <a:ext cx="3000999" cy="743585"/>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Produces a fixed 256-bit digest for any input, and is one-way and collision resistant.</a:t>
            </a:r>
            <a:endParaRPr b="0" i="0" sz="1300" u="none" cap="none" strike="noStrike">
              <a:solidFill>
                <a:schemeClr val="dk1"/>
              </a:solidFill>
              <a:latin typeface="Calibri"/>
              <a:ea typeface="Calibri"/>
              <a:cs typeface="Calibri"/>
              <a:sym typeface="Calibri"/>
            </a:endParaRPr>
          </a:p>
        </p:txBody>
      </p:sp>
      <p:sp>
        <p:nvSpPr>
          <p:cNvPr id="157" name="Google Shape;157;p9"/>
          <p:cNvSpPr/>
          <p:nvPr/>
        </p:nvSpPr>
        <p:spPr>
          <a:xfrm>
            <a:off x="4639204" y="3189923"/>
            <a:ext cx="3000999" cy="504190"/>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Change one bit of the file and the hash changes completely.</a:t>
            </a:r>
            <a:endParaRPr b="0" i="0" sz="1300" u="none" cap="none" strike="noStrike">
              <a:solidFill>
                <a:schemeClr val="dk1"/>
              </a:solidFill>
              <a:latin typeface="Calibri"/>
              <a:ea typeface="Calibri"/>
              <a:cs typeface="Calibri"/>
              <a:sym typeface="Calibri"/>
            </a:endParaRPr>
          </a:p>
        </p:txBody>
      </p:sp>
      <p:sp>
        <p:nvSpPr>
          <p:cNvPr id="158" name="Google Shape;158;p9"/>
          <p:cNvSpPr/>
          <p:nvPr/>
        </p:nvSpPr>
        <p:spPr>
          <a:xfrm>
            <a:off x="4639204" y="3783013"/>
            <a:ext cx="3000999" cy="264795"/>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Role here:</a:t>
            </a:r>
            <a:r>
              <a:rPr b="0" i="0" lang="en-US" sz="1300" u="none" cap="none" strike="noStrike">
                <a:solidFill>
                  <a:srgbClr val="13203A"/>
                </a:solidFill>
                <a:latin typeface="IBM Plex Sans"/>
                <a:ea typeface="IBM Plex Sans"/>
                <a:cs typeface="IBM Plex Sans"/>
                <a:sym typeface="IBM Plex Sans"/>
              </a:rPr>
              <a:t> integrity check</a:t>
            </a:r>
            <a:endParaRPr b="0" i="0" sz="1300" u="none" cap="none" strike="noStrike">
              <a:solidFill>
                <a:schemeClr val="dk1"/>
              </a:solidFill>
              <a:latin typeface="Calibri"/>
              <a:ea typeface="Calibri"/>
              <a:cs typeface="Calibri"/>
              <a:sym typeface="Calibri"/>
            </a:endParaRPr>
          </a:p>
        </p:txBody>
      </p:sp>
      <p:sp>
        <p:nvSpPr>
          <p:cNvPr id="159" name="Google Shape;159;p9"/>
          <p:cNvSpPr/>
          <p:nvPr/>
        </p:nvSpPr>
        <p:spPr>
          <a:xfrm>
            <a:off x="7995708" y="1704975"/>
            <a:ext cx="3380317" cy="2550795"/>
          </a:xfrm>
          <a:prstGeom prst="roundRect">
            <a:avLst>
              <a:gd fmla="val 3361"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9"/>
          <p:cNvSpPr/>
          <p:nvPr/>
        </p:nvSpPr>
        <p:spPr>
          <a:xfrm>
            <a:off x="8229071" y="1938337"/>
            <a:ext cx="3000999" cy="3302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2000"/>
              <a:buFont typeface="Space Grotesk"/>
              <a:buNone/>
            </a:pPr>
            <a:r>
              <a:rPr b="1" i="0" lang="en-US" sz="2000" u="none" cap="none" strike="noStrike">
                <a:solidFill>
                  <a:srgbClr val="13203A"/>
                </a:solidFill>
                <a:latin typeface="Space Grotesk"/>
                <a:ea typeface="Space Grotesk"/>
                <a:cs typeface="Space Grotesk"/>
                <a:sym typeface="Space Grotesk"/>
              </a:rPr>
              <a:t>Blockchain</a:t>
            </a:r>
            <a:endParaRPr b="0" i="0" sz="2000" u="none" cap="none" strike="noStrike">
              <a:solidFill>
                <a:schemeClr val="dk1"/>
              </a:solidFill>
              <a:latin typeface="Calibri"/>
              <a:ea typeface="Calibri"/>
              <a:cs typeface="Calibri"/>
              <a:sym typeface="Calibri"/>
            </a:endParaRPr>
          </a:p>
        </p:txBody>
      </p:sp>
      <p:sp>
        <p:nvSpPr>
          <p:cNvPr id="161" name="Google Shape;161;p9"/>
          <p:cNvSpPr/>
          <p:nvPr/>
        </p:nvSpPr>
        <p:spPr>
          <a:xfrm>
            <a:off x="8229071" y="2357438"/>
            <a:ext cx="3000999" cy="504190"/>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A ledger where each block holds the hash of the one before it.</a:t>
            </a:r>
            <a:endParaRPr b="0" i="0" sz="1300" u="none" cap="none" strike="noStrike">
              <a:solidFill>
                <a:schemeClr val="dk1"/>
              </a:solidFill>
              <a:latin typeface="Calibri"/>
              <a:ea typeface="Calibri"/>
              <a:cs typeface="Calibri"/>
              <a:sym typeface="Calibri"/>
            </a:endParaRPr>
          </a:p>
        </p:txBody>
      </p:sp>
      <p:sp>
        <p:nvSpPr>
          <p:cNvPr id="162" name="Google Shape;162;p9"/>
          <p:cNvSpPr/>
          <p:nvPr/>
        </p:nvSpPr>
        <p:spPr>
          <a:xfrm>
            <a:off x="8229071" y="2950527"/>
            <a:ext cx="3000999" cy="504190"/>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Editing an old record breaks every later link, so the edit is easy to spot.</a:t>
            </a:r>
            <a:endParaRPr b="0" i="0" sz="1300" u="none" cap="none" strike="noStrike">
              <a:solidFill>
                <a:schemeClr val="dk1"/>
              </a:solidFill>
              <a:latin typeface="Calibri"/>
              <a:ea typeface="Calibri"/>
              <a:cs typeface="Calibri"/>
              <a:sym typeface="Calibri"/>
            </a:endParaRPr>
          </a:p>
        </p:txBody>
      </p:sp>
      <p:sp>
        <p:nvSpPr>
          <p:cNvPr id="163" name="Google Shape;163;p9"/>
          <p:cNvSpPr/>
          <p:nvPr/>
        </p:nvSpPr>
        <p:spPr>
          <a:xfrm>
            <a:off x="8229071" y="3543616"/>
            <a:ext cx="3000999" cy="264795"/>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Role here:</a:t>
            </a:r>
            <a:r>
              <a:rPr b="0" i="0" lang="en-US" sz="1300" u="none" cap="none" strike="noStrike">
                <a:solidFill>
                  <a:srgbClr val="13203A"/>
                </a:solidFill>
                <a:latin typeface="IBM Plex Sans"/>
                <a:ea typeface="IBM Plex Sans"/>
                <a:cs typeface="IBM Plex Sans"/>
                <a:sym typeface="IBM Plex Sans"/>
              </a:rPr>
              <a:t> trusted hash store</a:t>
            </a:r>
            <a:endParaRPr b="0" i="0" sz="1300" u="none" cap="none" strike="noStrike">
              <a:solidFill>
                <a:schemeClr val="dk1"/>
              </a:solidFill>
              <a:latin typeface="Calibri"/>
              <a:ea typeface="Calibri"/>
              <a:cs typeface="Calibri"/>
              <a:sym typeface="Calibri"/>
            </a:endParaRPr>
          </a:p>
        </p:txBody>
      </p:sp>
      <p:sp>
        <p:nvSpPr>
          <p:cNvPr id="164" name="Google Shape;164;p9"/>
          <p:cNvSpPr/>
          <p:nvPr/>
        </p:nvSpPr>
        <p:spPr>
          <a:xfrm>
            <a:off x="812800" y="6238239"/>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165" name="Google Shape;165;p9"/>
          <p:cNvSpPr/>
          <p:nvPr/>
        </p:nvSpPr>
        <p:spPr>
          <a:xfrm>
            <a:off x="10566400" y="6238239"/>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7</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170" name="Shape 170"/>
        <p:cNvGrpSpPr/>
        <p:nvPr/>
      </p:nvGrpSpPr>
      <p:grpSpPr>
        <a:xfrm>
          <a:off x="0" y="0"/>
          <a:ext cx="0" cy="0"/>
          <a:chOff x="0" y="0"/>
          <a:chExt cx="0" cy="0"/>
        </a:xfrm>
      </p:grpSpPr>
      <p:sp>
        <p:nvSpPr>
          <p:cNvPr id="171" name="Google Shape;171;p10"/>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0"/>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Literature Review and Research Gap</a:t>
            </a:r>
            <a:endParaRPr b="0" i="0" sz="3000" u="none" cap="none" strike="noStrike">
              <a:solidFill>
                <a:schemeClr val="dk1"/>
              </a:solidFill>
              <a:latin typeface="Calibri"/>
              <a:ea typeface="Calibri"/>
              <a:cs typeface="Calibri"/>
              <a:sym typeface="Calibri"/>
            </a:endParaRPr>
          </a:p>
        </p:txBody>
      </p:sp>
      <p:sp>
        <p:nvSpPr>
          <p:cNvPr id="173" name="Google Shape;173;p10"/>
          <p:cNvSpPr/>
          <p:nvPr/>
        </p:nvSpPr>
        <p:spPr>
          <a:xfrm>
            <a:off x="812800" y="1625600"/>
            <a:ext cx="10566400" cy="2490470"/>
          </a:xfrm>
          <a:prstGeom prst="rect">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aphicFrame>
        <p:nvGraphicFramePr>
          <p:cNvPr id="174" name="Google Shape;174;p10"/>
          <p:cNvGraphicFramePr/>
          <p:nvPr/>
        </p:nvGraphicFramePr>
        <p:xfrm>
          <a:off x="820738" y="1633538"/>
          <a:ext cx="3000000" cy="3000000"/>
        </p:xfrm>
        <a:graphic>
          <a:graphicData uri="http://schemas.openxmlformats.org/drawingml/2006/table">
            <a:tbl>
              <a:tblPr>
                <a:noFill/>
                <a:tableStyleId>{91B8A33A-4064-461A-B91F-3346CD210699}</a:tableStyleId>
              </a:tblPr>
              <a:tblGrid>
                <a:gridCol w="2956375"/>
                <a:gridCol w="1900525"/>
                <a:gridCol w="1900525"/>
                <a:gridCol w="1900525"/>
                <a:gridCol w="1900525"/>
              </a:tblGrid>
              <a:tr h="354650">
                <a:tc>
                  <a:txBody>
                    <a:bodyPr/>
                    <a:lstStyle/>
                    <a:p>
                      <a:pPr indent="0" lvl="0" marL="0" marR="0" rtl="0" algn="l">
                        <a:lnSpc>
                          <a:spcPct val="140000"/>
                        </a:lnSpc>
                        <a:spcBef>
                          <a:spcPts val="0"/>
                        </a:spcBef>
                        <a:spcAft>
                          <a:spcPts val="0"/>
                        </a:spcAft>
                        <a:buClr>
                          <a:srgbClr val="F3F5F8"/>
                        </a:buClr>
                        <a:buSzPts val="1300"/>
                        <a:buFont typeface="IBM Plex Sans"/>
                        <a:buNone/>
                      </a:pPr>
                      <a:r>
                        <a:rPr b="1" lang="en-US" sz="1300" u="none" cap="none" strike="noStrike">
                          <a:solidFill>
                            <a:srgbClr val="F3F5F8"/>
                          </a:solidFill>
                          <a:latin typeface="IBM Plex Sans"/>
                          <a:ea typeface="IBM Plex Sans"/>
                          <a:cs typeface="IBM Plex Sans"/>
                          <a:sym typeface="IBM Plex Sans"/>
                        </a:rPr>
                        <a:t>Feature</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300"/>
                        <a:buFont typeface="IBM Plex Sans"/>
                        <a:buNone/>
                      </a:pPr>
                      <a:r>
                        <a:rPr b="1" lang="en-US" sz="1300" u="none" cap="none" strike="noStrike">
                          <a:solidFill>
                            <a:srgbClr val="F3F5F8"/>
                          </a:solidFill>
                          <a:latin typeface="IBM Plex Sans"/>
                          <a:ea typeface="IBM Plex Sans"/>
                          <a:cs typeface="IBM Plex Sans"/>
                          <a:sym typeface="IBM Plex Sans"/>
                        </a:rPr>
                        <a:t>Traditional storage</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300"/>
                        <a:buFont typeface="IBM Plex Sans"/>
                        <a:buNone/>
                      </a:pPr>
                      <a:r>
                        <a:rPr b="1" lang="en-US" sz="1300" u="none" cap="none" strike="noStrike">
                          <a:solidFill>
                            <a:srgbClr val="F3F5F8"/>
                          </a:solidFill>
                          <a:latin typeface="IBM Plex Sans"/>
                          <a:ea typeface="IBM Plex Sans"/>
                          <a:cs typeface="IBM Plex Sans"/>
                          <a:sym typeface="IBM Plex Sans"/>
                        </a:rPr>
                        <a:t>AES-based systems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300"/>
                        <a:buFont typeface="IBM Plex Sans"/>
                        <a:buNone/>
                      </a:pPr>
                      <a:r>
                        <a:rPr b="1" lang="en-US" sz="1300" u="none" cap="none" strike="noStrike">
                          <a:solidFill>
                            <a:srgbClr val="F3F5F8"/>
                          </a:solidFill>
                          <a:latin typeface="IBM Plex Sans"/>
                          <a:ea typeface="IBM Plex Sans"/>
                          <a:cs typeface="IBM Plex Sans"/>
                          <a:sym typeface="IBM Plex Sans"/>
                        </a:rPr>
                        <a:t>Blockchain systems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38BDF8"/>
                        </a:buClr>
                        <a:buSzPts val="1300"/>
                        <a:buFont typeface="IBM Plex Sans"/>
                        <a:buNone/>
                      </a:pPr>
                      <a:r>
                        <a:rPr b="1" lang="en-US" sz="1300" u="none" cap="none" strike="noStrike">
                          <a:solidFill>
                            <a:srgbClr val="38BDF8"/>
                          </a:solidFill>
                          <a:latin typeface="IBM Plex Sans"/>
                          <a:ea typeface="IBM Plex Sans"/>
                          <a:cs typeface="IBM Plex Sans"/>
                          <a:sym typeface="IBM Plex Sans"/>
                        </a:rPr>
                        <a:t>This project</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r>
              <a:tr h="354650">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File encryption</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No</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No</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300"/>
                        <a:buFont typeface="IBM Plex Sans"/>
                        <a:buNone/>
                      </a:pPr>
                      <a:r>
                        <a:rPr lang="en-US" sz="1300" u="none" cap="none" strike="noStrike">
                          <a:solidFill>
                            <a:srgbClr val="0369A1"/>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r>
              <a:tr h="354650">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Integrity verification</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No</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Partial</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300"/>
                        <a:buFont typeface="IBM Plex Sans"/>
                        <a:buNone/>
                      </a:pPr>
                      <a:r>
                        <a:rPr lang="en-US" sz="1300" u="none" cap="none" strike="noStrike">
                          <a:solidFill>
                            <a:srgbClr val="0369A1"/>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54650">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Tamper detection</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No</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Partial</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300"/>
                        <a:buFont typeface="IBM Plex Sans"/>
                        <a:buNone/>
                      </a:pPr>
                      <a:r>
                        <a:rPr lang="en-US" sz="1300" u="none" cap="none" strike="noStrike">
                          <a:solidFill>
                            <a:srgbClr val="0369A1"/>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54650">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User authentication</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Partial</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Partial</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Partial</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300"/>
                        <a:buFont typeface="IBM Plex Sans"/>
                        <a:buNone/>
                      </a:pPr>
                      <a:r>
                        <a:rPr lang="en-US" sz="1300" u="none" cap="none" strike="noStrike">
                          <a:solidFill>
                            <a:srgbClr val="0369A1"/>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54650">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Attack simulation</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No</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No</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Limited</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300"/>
                        <a:buFont typeface="IBM Plex Sans"/>
                        <a:buNone/>
                      </a:pPr>
                      <a:r>
                        <a:rPr lang="en-US" sz="1300" u="none" cap="none" strike="noStrike">
                          <a:solidFill>
                            <a:srgbClr val="0369A1"/>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54650">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Practical implementation</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300"/>
                        <a:buFont typeface="IBM Plex Sans"/>
                        <a:buNone/>
                      </a:pPr>
                      <a:r>
                        <a:rPr lang="en-US" sz="1300" u="none" cap="none" strike="noStrike">
                          <a:solidFill>
                            <a:srgbClr val="13203A"/>
                          </a:solidFill>
                          <a:latin typeface="IBM Plex Sans"/>
                          <a:ea typeface="IBM Plex Sans"/>
                          <a:cs typeface="IBM Plex Sans"/>
                          <a:sym typeface="IBM Plex Sans"/>
                        </a:rPr>
                        <a:t>Limited</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300"/>
                        <a:buFont typeface="IBM Plex Sans"/>
                        <a:buNone/>
                      </a:pPr>
                      <a:r>
                        <a:rPr lang="en-US" sz="1300" u="none" cap="none" strike="noStrike">
                          <a:solidFill>
                            <a:srgbClr val="0369A1"/>
                          </a:solidFill>
                          <a:latin typeface="IBM Plex Sans"/>
                          <a:ea typeface="IBM Plex Sans"/>
                          <a:cs typeface="IBM Plex Sans"/>
                          <a:sym typeface="IBM Plex Sans"/>
                        </a:rPr>
                        <a:t>Yes</a:t>
                      </a:r>
                      <a:endParaRPr sz="1300" u="none" cap="none" strike="noStrike">
                        <a:latin typeface="IBM Plex Sans"/>
                        <a:ea typeface="IBM Plex Sans"/>
                        <a:cs typeface="IBM Plex Sans"/>
                        <a:sym typeface="IBM Plex Sans"/>
                      </a:endParaRPr>
                    </a:p>
                  </a:txBody>
                  <a:tcPr marT="57775" marB="57775" marR="57775" marL="577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bl>
          </a:graphicData>
        </a:graphic>
      </p:graphicFrame>
      <p:sp>
        <p:nvSpPr>
          <p:cNvPr id="175" name="Google Shape;175;p10"/>
          <p:cNvSpPr/>
          <p:nvPr/>
        </p:nvSpPr>
        <p:spPr>
          <a:xfrm>
            <a:off x="812800" y="4344671"/>
            <a:ext cx="10566400" cy="769620"/>
          </a:xfrm>
          <a:prstGeom prst="roundRect">
            <a:avLst>
              <a:gd fmla="val 6601"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0"/>
          <p:cNvSpPr/>
          <p:nvPr/>
        </p:nvSpPr>
        <p:spPr>
          <a:xfrm>
            <a:off x="812800" y="4344671"/>
            <a:ext cx="10566400" cy="769620"/>
          </a:xfrm>
          <a:custGeom>
            <a:rect b="b" l="l" r="r" t="t"/>
            <a:pathLst>
              <a:path extrusionOk="0" h="769620" w="10566400">
                <a:moveTo>
                  <a:pt x="50800" y="769620"/>
                </a:moveTo>
                <a:lnTo>
                  <a:pt x="50800" y="769620"/>
                </a:lnTo>
                <a:cubicBezTo>
                  <a:pt x="22744" y="769620"/>
                  <a:pt x="0" y="746876"/>
                  <a:pt x="0" y="718820"/>
                </a:cubicBezTo>
                <a:lnTo>
                  <a:pt x="0" y="50800"/>
                </a:lnTo>
                <a:cubicBezTo>
                  <a:pt x="0" y="22744"/>
                  <a:pt x="22744" y="0"/>
                  <a:pt x="50800" y="0"/>
                </a:cubicBezTo>
                <a:lnTo>
                  <a:pt x="50800" y="0"/>
                </a:lnTo>
                <a:cubicBezTo>
                  <a:pt x="43786" y="0"/>
                  <a:pt x="38100" y="22744"/>
                  <a:pt x="38100" y="50800"/>
                </a:cubicBezTo>
                <a:lnTo>
                  <a:pt x="38100" y="718820"/>
                </a:lnTo>
                <a:cubicBezTo>
                  <a:pt x="38100" y="732293"/>
                  <a:pt x="39438" y="745214"/>
                  <a:pt x="41820" y="754741"/>
                </a:cubicBezTo>
                <a:cubicBezTo>
                  <a:pt x="44201" y="764268"/>
                  <a:pt x="47432" y="769620"/>
                  <a:pt x="50800" y="769620"/>
                </a:cubicBezTo>
                <a:close/>
              </a:path>
            </a:pathLst>
          </a:cu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0"/>
          <p:cNvSpPr/>
          <p:nvPr/>
        </p:nvSpPr>
        <p:spPr>
          <a:xfrm>
            <a:off x="1022350" y="4471671"/>
            <a:ext cx="10484422" cy="541020"/>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13203A"/>
              </a:buClr>
              <a:buSzPts val="1400"/>
              <a:buFont typeface="IBM Plex Sans"/>
              <a:buNone/>
            </a:pPr>
            <a:r>
              <a:rPr b="1" i="0" lang="en-US" sz="1400" u="none" cap="none" strike="noStrike">
                <a:solidFill>
                  <a:srgbClr val="13203A"/>
                </a:solidFill>
                <a:latin typeface="IBM Plex Sans"/>
                <a:ea typeface="IBM Plex Sans"/>
                <a:cs typeface="IBM Plex Sans"/>
                <a:sym typeface="IBM Plex Sans"/>
              </a:rPr>
              <a:t>Gap:</a:t>
            </a:r>
            <a:r>
              <a:rPr b="0" i="0" lang="en-US" sz="1400" u="none" cap="none" strike="noStrike">
                <a:solidFill>
                  <a:srgbClr val="13203A"/>
                </a:solidFill>
                <a:latin typeface="IBM Plex Sans"/>
                <a:ea typeface="IBM Plex Sans"/>
                <a:cs typeface="IBM Plex Sans"/>
                <a:sym typeface="IBM Plex Sans"/>
              </a:rPr>
              <a:t> </a:t>
            </a:r>
            <a:r>
              <a:rPr lang="en-US">
                <a:solidFill>
                  <a:srgbClr val="13203A"/>
                </a:solidFill>
                <a:latin typeface="IBM Plex Sans"/>
                <a:ea typeface="IBM Plex Sans"/>
                <a:cs typeface="IBM Plex Sans"/>
                <a:sym typeface="IBM Plex Sans"/>
              </a:rPr>
              <a:t>studies usually examine at one layer at a time. The blockchain file-security work is mostly conceptual; few articles investigate what happens when an attacker actually alters a stored file.</a:t>
            </a:r>
            <a:endParaRPr b="0" i="0" sz="1400" u="none" cap="none" strike="noStrike">
              <a:solidFill>
                <a:schemeClr val="dk1"/>
              </a:solidFill>
              <a:latin typeface="Calibri"/>
              <a:ea typeface="Calibri"/>
              <a:cs typeface="Calibri"/>
              <a:sym typeface="Calibri"/>
            </a:endParaRPr>
          </a:p>
        </p:txBody>
      </p:sp>
      <p:sp>
        <p:nvSpPr>
          <p:cNvPr id="178" name="Google Shape;178;p10"/>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Adapted from report Table 2.1</a:t>
            </a:r>
            <a:endParaRPr b="0" i="0" sz="1200" u="none" cap="none" strike="noStrike">
              <a:solidFill>
                <a:schemeClr val="dk1"/>
              </a:solidFill>
              <a:latin typeface="Calibri"/>
              <a:ea typeface="Calibri"/>
              <a:cs typeface="Calibri"/>
              <a:sym typeface="Calibri"/>
            </a:endParaRPr>
          </a:p>
        </p:txBody>
      </p:sp>
      <p:sp>
        <p:nvSpPr>
          <p:cNvPr id="179" name="Google Shape;179;p10"/>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8</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184" name="Shape 184"/>
        <p:cNvGrpSpPr/>
        <p:nvPr/>
      </p:nvGrpSpPr>
      <p:grpSpPr>
        <a:xfrm>
          <a:off x="0" y="0"/>
          <a:ext cx="0" cy="0"/>
          <a:chOff x="0" y="0"/>
          <a:chExt cx="0" cy="0"/>
        </a:xfrm>
      </p:grpSpPr>
      <p:sp>
        <p:nvSpPr>
          <p:cNvPr id="185" name="Google Shape;185;p11"/>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1"/>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Methodology: Design Science Research</a:t>
            </a:r>
            <a:endParaRPr b="0" i="0" sz="3000" u="none" cap="none" strike="noStrike">
              <a:solidFill>
                <a:schemeClr val="dk1"/>
              </a:solidFill>
              <a:latin typeface="Calibri"/>
              <a:ea typeface="Calibri"/>
              <a:cs typeface="Calibri"/>
              <a:sym typeface="Calibri"/>
            </a:endParaRPr>
          </a:p>
        </p:txBody>
      </p:sp>
      <p:sp>
        <p:nvSpPr>
          <p:cNvPr id="187" name="Google Shape;187;p11"/>
          <p:cNvSpPr/>
          <p:nvPr/>
        </p:nvSpPr>
        <p:spPr>
          <a:xfrm>
            <a:off x="812800" y="1524000"/>
            <a:ext cx="10137775" cy="2921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500"/>
              <a:buFont typeface="IBM Plex Sans"/>
              <a:buNone/>
            </a:pPr>
            <a:r>
              <a:rPr b="0" i="0" lang="en-US" sz="1500" u="none" cap="none" strike="noStrike">
                <a:solidFill>
                  <a:srgbClr val="4A5568"/>
                </a:solidFill>
                <a:latin typeface="IBM Plex Sans"/>
                <a:ea typeface="IBM Plex Sans"/>
                <a:cs typeface="IBM Plex Sans"/>
                <a:sym typeface="IBM Plex Sans"/>
              </a:rPr>
              <a:t>I chose DSR because the project is about building an artefact and then evaluating how well it solves the problem.</a:t>
            </a:r>
            <a:endParaRPr b="0" i="0" sz="1500" u="none" cap="none" strike="noStrike">
              <a:solidFill>
                <a:schemeClr val="dk1"/>
              </a:solidFill>
              <a:latin typeface="Calibri"/>
              <a:ea typeface="Calibri"/>
              <a:cs typeface="Calibri"/>
              <a:sym typeface="Calibri"/>
            </a:endParaRPr>
          </a:p>
        </p:txBody>
      </p:sp>
      <p:sp>
        <p:nvSpPr>
          <p:cNvPr id="188" name="Google Shape;188;p11"/>
          <p:cNvSpPr/>
          <p:nvPr/>
        </p:nvSpPr>
        <p:spPr>
          <a:xfrm>
            <a:off x="815975" y="2098675"/>
            <a:ext cx="1985010" cy="1853565"/>
          </a:xfrm>
          <a:prstGeom prst="roundRect">
            <a:avLst>
              <a:gd fmla="val 4625"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11"/>
          <p:cNvSpPr/>
          <p:nvPr/>
        </p:nvSpPr>
        <p:spPr>
          <a:xfrm>
            <a:off x="998538" y="2281238"/>
            <a:ext cx="1670685"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1" i="0" lang="en-US" sz="1200" u="none" cap="none" strike="noStrike">
                <a:solidFill>
                  <a:srgbClr val="0369A1"/>
                </a:solidFill>
                <a:latin typeface="IBM Plex Sans"/>
                <a:ea typeface="IBM Plex Sans"/>
                <a:cs typeface="IBM Plex Sans"/>
                <a:sym typeface="IBM Plex Sans"/>
              </a:rPr>
              <a:t>Stage 1</a:t>
            </a:r>
            <a:endParaRPr b="0" i="0" sz="1200" u="none" cap="none" strike="noStrike">
              <a:solidFill>
                <a:schemeClr val="dk1"/>
              </a:solidFill>
              <a:latin typeface="Calibri"/>
              <a:ea typeface="Calibri"/>
              <a:cs typeface="Calibri"/>
              <a:sym typeface="Calibri"/>
            </a:endParaRPr>
          </a:p>
        </p:txBody>
      </p:sp>
      <p:sp>
        <p:nvSpPr>
          <p:cNvPr id="190" name="Google Shape;190;p11"/>
          <p:cNvSpPr/>
          <p:nvPr/>
        </p:nvSpPr>
        <p:spPr>
          <a:xfrm>
            <a:off x="998538" y="2583495"/>
            <a:ext cx="1670685" cy="4826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500"/>
              <a:buFont typeface="Space Grotesk"/>
              <a:buNone/>
            </a:pPr>
            <a:r>
              <a:rPr b="1" i="0" lang="en-US" sz="1500" u="none" cap="none" strike="noStrike">
                <a:solidFill>
                  <a:srgbClr val="13203A"/>
                </a:solidFill>
                <a:latin typeface="Space Grotesk"/>
                <a:ea typeface="Space Grotesk"/>
                <a:cs typeface="Space Grotesk"/>
                <a:sym typeface="Space Grotesk"/>
              </a:rPr>
              <a:t>Problem identification</a:t>
            </a:r>
            <a:endParaRPr b="0" i="0" sz="1500" u="none" cap="none" strike="noStrike">
              <a:solidFill>
                <a:schemeClr val="dk1"/>
              </a:solidFill>
              <a:latin typeface="Calibri"/>
              <a:ea typeface="Calibri"/>
              <a:cs typeface="Calibri"/>
              <a:sym typeface="Calibri"/>
            </a:endParaRPr>
          </a:p>
        </p:txBody>
      </p:sp>
      <p:sp>
        <p:nvSpPr>
          <p:cNvPr id="191" name="Google Shape;191;p11"/>
          <p:cNvSpPr/>
          <p:nvPr/>
        </p:nvSpPr>
        <p:spPr>
          <a:xfrm>
            <a:off x="998538" y="3129595"/>
            <a:ext cx="1670685" cy="6654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200"/>
              <a:buFont typeface="IBM Plex Sans"/>
              <a:buNone/>
            </a:pPr>
            <a:r>
              <a:rPr b="0" i="0" lang="en-US" sz="1200" u="none" cap="none" strike="noStrike">
                <a:solidFill>
                  <a:srgbClr val="4A5568"/>
                </a:solidFill>
                <a:latin typeface="IBM Plex Sans"/>
                <a:ea typeface="IBM Plex Sans"/>
                <a:cs typeface="IBM Plex Sans"/>
                <a:sym typeface="IBM Plex Sans"/>
              </a:rPr>
              <a:t>Literature showed tampering risk and weak integrity records</a:t>
            </a:r>
            <a:endParaRPr b="0" i="0" sz="1200" u="none" cap="none" strike="noStrike">
              <a:solidFill>
                <a:schemeClr val="dk1"/>
              </a:solidFill>
              <a:latin typeface="Calibri"/>
              <a:ea typeface="Calibri"/>
              <a:cs typeface="Calibri"/>
              <a:sym typeface="Calibri"/>
            </a:endParaRPr>
          </a:p>
        </p:txBody>
      </p:sp>
      <p:sp>
        <p:nvSpPr>
          <p:cNvPr id="192" name="Google Shape;192;p11"/>
          <p:cNvSpPr/>
          <p:nvPr/>
        </p:nvSpPr>
        <p:spPr>
          <a:xfrm>
            <a:off x="2959735" y="2098675"/>
            <a:ext cx="1985010" cy="1853565"/>
          </a:xfrm>
          <a:prstGeom prst="roundRect">
            <a:avLst>
              <a:gd fmla="val 4625"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1"/>
          <p:cNvSpPr/>
          <p:nvPr/>
        </p:nvSpPr>
        <p:spPr>
          <a:xfrm>
            <a:off x="3142298" y="2281238"/>
            <a:ext cx="1670685"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1" i="0" lang="en-US" sz="1200" u="none" cap="none" strike="noStrike">
                <a:solidFill>
                  <a:srgbClr val="0369A1"/>
                </a:solidFill>
                <a:latin typeface="IBM Plex Sans"/>
                <a:ea typeface="IBM Plex Sans"/>
                <a:cs typeface="IBM Plex Sans"/>
                <a:sym typeface="IBM Plex Sans"/>
              </a:rPr>
              <a:t>Stage 2</a:t>
            </a:r>
            <a:endParaRPr b="0" i="0" sz="1200" u="none" cap="none" strike="noStrike">
              <a:solidFill>
                <a:schemeClr val="dk1"/>
              </a:solidFill>
              <a:latin typeface="Calibri"/>
              <a:ea typeface="Calibri"/>
              <a:cs typeface="Calibri"/>
              <a:sym typeface="Calibri"/>
            </a:endParaRPr>
          </a:p>
        </p:txBody>
      </p:sp>
      <p:sp>
        <p:nvSpPr>
          <p:cNvPr id="194" name="Google Shape;194;p11"/>
          <p:cNvSpPr/>
          <p:nvPr/>
        </p:nvSpPr>
        <p:spPr>
          <a:xfrm>
            <a:off x="3142298" y="2583495"/>
            <a:ext cx="1670685" cy="4826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500"/>
              <a:buFont typeface="Space Grotesk"/>
              <a:buNone/>
            </a:pPr>
            <a:r>
              <a:rPr b="1" i="0" lang="en-US" sz="1500" u="none" cap="none" strike="noStrike">
                <a:solidFill>
                  <a:srgbClr val="13203A"/>
                </a:solidFill>
                <a:latin typeface="Space Grotesk"/>
                <a:ea typeface="Space Grotesk"/>
                <a:cs typeface="Space Grotesk"/>
                <a:sym typeface="Space Grotesk"/>
              </a:rPr>
              <a:t>Requirement analysis</a:t>
            </a:r>
            <a:endParaRPr b="0" i="0" sz="1500" u="none" cap="none" strike="noStrike">
              <a:solidFill>
                <a:schemeClr val="dk1"/>
              </a:solidFill>
              <a:latin typeface="Calibri"/>
              <a:ea typeface="Calibri"/>
              <a:cs typeface="Calibri"/>
              <a:sym typeface="Calibri"/>
            </a:endParaRPr>
          </a:p>
        </p:txBody>
      </p:sp>
      <p:sp>
        <p:nvSpPr>
          <p:cNvPr id="195" name="Google Shape;195;p11"/>
          <p:cNvSpPr/>
          <p:nvPr/>
        </p:nvSpPr>
        <p:spPr>
          <a:xfrm>
            <a:off x="3142298" y="3129595"/>
            <a:ext cx="1670685" cy="6654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200"/>
              <a:buFont typeface="IBM Plex Sans"/>
              <a:buNone/>
            </a:pPr>
            <a:r>
              <a:rPr b="0" i="0" lang="en-US" sz="1200" u="none" cap="none" strike="noStrike">
                <a:solidFill>
                  <a:srgbClr val="4A5568"/>
                </a:solidFill>
                <a:latin typeface="IBM Plex Sans"/>
                <a:ea typeface="IBM Plex Sans"/>
                <a:cs typeface="IBM Plex Sans"/>
                <a:sym typeface="IBM Plex Sans"/>
              </a:rPr>
              <a:t>10 functional and 7 non-functional requirements</a:t>
            </a:r>
            <a:endParaRPr b="0" i="0" sz="1200" u="none" cap="none" strike="noStrike">
              <a:solidFill>
                <a:schemeClr val="dk1"/>
              </a:solidFill>
              <a:latin typeface="Calibri"/>
              <a:ea typeface="Calibri"/>
              <a:cs typeface="Calibri"/>
              <a:sym typeface="Calibri"/>
            </a:endParaRPr>
          </a:p>
        </p:txBody>
      </p:sp>
      <p:sp>
        <p:nvSpPr>
          <p:cNvPr id="196" name="Google Shape;196;p11"/>
          <p:cNvSpPr/>
          <p:nvPr/>
        </p:nvSpPr>
        <p:spPr>
          <a:xfrm>
            <a:off x="5103495" y="2098675"/>
            <a:ext cx="1985010" cy="1853565"/>
          </a:xfrm>
          <a:prstGeom prst="roundRect">
            <a:avLst>
              <a:gd fmla="val 4625"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1"/>
          <p:cNvSpPr/>
          <p:nvPr/>
        </p:nvSpPr>
        <p:spPr>
          <a:xfrm>
            <a:off x="5286058" y="2281238"/>
            <a:ext cx="1670685"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1" i="0" lang="en-US" sz="1200" u="none" cap="none" strike="noStrike">
                <a:solidFill>
                  <a:srgbClr val="0369A1"/>
                </a:solidFill>
                <a:latin typeface="IBM Plex Sans"/>
                <a:ea typeface="IBM Plex Sans"/>
                <a:cs typeface="IBM Plex Sans"/>
                <a:sym typeface="IBM Plex Sans"/>
              </a:rPr>
              <a:t>Stage 3</a:t>
            </a:r>
            <a:endParaRPr b="0" i="0" sz="1200" u="none" cap="none" strike="noStrike">
              <a:solidFill>
                <a:schemeClr val="dk1"/>
              </a:solidFill>
              <a:latin typeface="Calibri"/>
              <a:ea typeface="Calibri"/>
              <a:cs typeface="Calibri"/>
              <a:sym typeface="Calibri"/>
            </a:endParaRPr>
          </a:p>
        </p:txBody>
      </p:sp>
      <p:sp>
        <p:nvSpPr>
          <p:cNvPr id="198" name="Google Shape;198;p11"/>
          <p:cNvSpPr/>
          <p:nvPr/>
        </p:nvSpPr>
        <p:spPr>
          <a:xfrm>
            <a:off x="5286058" y="2583495"/>
            <a:ext cx="1670685"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500"/>
              <a:buFont typeface="Space Grotesk"/>
              <a:buNone/>
            </a:pPr>
            <a:r>
              <a:rPr b="1" i="0" lang="en-US" sz="1500" u="none" cap="none" strike="noStrike">
                <a:solidFill>
                  <a:srgbClr val="13203A"/>
                </a:solidFill>
                <a:latin typeface="Space Grotesk"/>
                <a:ea typeface="Space Grotesk"/>
                <a:cs typeface="Space Grotesk"/>
                <a:sym typeface="Space Grotesk"/>
              </a:rPr>
              <a:t>System design</a:t>
            </a:r>
            <a:endParaRPr b="0" i="0" sz="1500" u="none" cap="none" strike="noStrike">
              <a:solidFill>
                <a:schemeClr val="dk1"/>
              </a:solidFill>
              <a:latin typeface="Calibri"/>
              <a:ea typeface="Calibri"/>
              <a:cs typeface="Calibri"/>
              <a:sym typeface="Calibri"/>
            </a:endParaRPr>
          </a:p>
        </p:txBody>
      </p:sp>
      <p:sp>
        <p:nvSpPr>
          <p:cNvPr id="199" name="Google Shape;199;p11"/>
          <p:cNvSpPr/>
          <p:nvPr/>
        </p:nvSpPr>
        <p:spPr>
          <a:xfrm>
            <a:off x="5286058" y="2900995"/>
            <a:ext cx="1670685"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200"/>
              <a:buFont typeface="IBM Plex Sans"/>
              <a:buNone/>
            </a:pPr>
            <a:r>
              <a:rPr b="0" i="0" lang="en-US" sz="1200" u="none" cap="none" strike="noStrike">
                <a:solidFill>
                  <a:srgbClr val="4A5568"/>
                </a:solidFill>
                <a:latin typeface="IBM Plex Sans"/>
                <a:ea typeface="IBM Plex Sans"/>
                <a:cs typeface="IBM Plex Sans"/>
                <a:sym typeface="IBM Plex Sans"/>
              </a:rPr>
              <a:t>Layered architecture and security workflow</a:t>
            </a:r>
            <a:endParaRPr b="0" i="0" sz="1200" u="none" cap="none" strike="noStrike">
              <a:solidFill>
                <a:schemeClr val="dk1"/>
              </a:solidFill>
              <a:latin typeface="Calibri"/>
              <a:ea typeface="Calibri"/>
              <a:cs typeface="Calibri"/>
              <a:sym typeface="Calibri"/>
            </a:endParaRPr>
          </a:p>
        </p:txBody>
      </p:sp>
      <p:sp>
        <p:nvSpPr>
          <p:cNvPr id="200" name="Google Shape;200;p11"/>
          <p:cNvSpPr/>
          <p:nvPr/>
        </p:nvSpPr>
        <p:spPr>
          <a:xfrm>
            <a:off x="7247255" y="2098675"/>
            <a:ext cx="1985010" cy="1853565"/>
          </a:xfrm>
          <a:prstGeom prst="roundRect">
            <a:avLst>
              <a:gd fmla="val 4625"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
          <p:cNvSpPr/>
          <p:nvPr/>
        </p:nvSpPr>
        <p:spPr>
          <a:xfrm>
            <a:off x="7429818" y="2281238"/>
            <a:ext cx="1670685"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1" i="0" lang="en-US" sz="1200" u="none" cap="none" strike="noStrike">
                <a:solidFill>
                  <a:srgbClr val="0369A1"/>
                </a:solidFill>
                <a:latin typeface="IBM Plex Sans"/>
                <a:ea typeface="IBM Plex Sans"/>
                <a:cs typeface="IBM Plex Sans"/>
                <a:sym typeface="IBM Plex Sans"/>
              </a:rPr>
              <a:t>Stage 4</a:t>
            </a:r>
            <a:endParaRPr b="0" i="0" sz="1200" u="none" cap="none" strike="noStrike">
              <a:solidFill>
                <a:schemeClr val="dk1"/>
              </a:solidFill>
              <a:latin typeface="Calibri"/>
              <a:ea typeface="Calibri"/>
              <a:cs typeface="Calibri"/>
              <a:sym typeface="Calibri"/>
            </a:endParaRPr>
          </a:p>
        </p:txBody>
      </p:sp>
      <p:sp>
        <p:nvSpPr>
          <p:cNvPr id="202" name="Google Shape;202;p11"/>
          <p:cNvSpPr/>
          <p:nvPr/>
        </p:nvSpPr>
        <p:spPr>
          <a:xfrm>
            <a:off x="7429818" y="2583495"/>
            <a:ext cx="1670685"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500"/>
              <a:buFont typeface="Space Grotesk"/>
              <a:buNone/>
            </a:pPr>
            <a:r>
              <a:rPr b="1" i="0" lang="en-US" sz="1500" u="none" cap="none" strike="noStrike">
                <a:solidFill>
                  <a:srgbClr val="13203A"/>
                </a:solidFill>
                <a:latin typeface="Space Grotesk"/>
                <a:ea typeface="Space Grotesk"/>
                <a:cs typeface="Space Grotesk"/>
                <a:sym typeface="Space Grotesk"/>
              </a:rPr>
              <a:t>Development</a:t>
            </a:r>
            <a:endParaRPr b="0" i="0" sz="1500" u="none" cap="none" strike="noStrike">
              <a:solidFill>
                <a:schemeClr val="dk1"/>
              </a:solidFill>
              <a:latin typeface="Calibri"/>
              <a:ea typeface="Calibri"/>
              <a:cs typeface="Calibri"/>
              <a:sym typeface="Calibri"/>
            </a:endParaRPr>
          </a:p>
        </p:txBody>
      </p:sp>
      <p:sp>
        <p:nvSpPr>
          <p:cNvPr id="203" name="Google Shape;203;p11"/>
          <p:cNvSpPr/>
          <p:nvPr/>
        </p:nvSpPr>
        <p:spPr>
          <a:xfrm>
            <a:off x="7429818" y="2900995"/>
            <a:ext cx="1670685" cy="6654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200"/>
              <a:buFont typeface="IBM Plex Sans"/>
              <a:buNone/>
            </a:pPr>
            <a:r>
              <a:rPr b="0" i="0" lang="en-US" sz="1200" u="none" cap="none" strike="noStrike">
                <a:solidFill>
                  <a:srgbClr val="4A5568"/>
                </a:solidFill>
                <a:latin typeface="IBM Plex Sans"/>
                <a:ea typeface="IBM Plex Sans"/>
                <a:cs typeface="IBM Plex Sans"/>
                <a:sym typeface="IBM Plex Sans"/>
              </a:rPr>
              <a:t>Built in Python and Flask, module by module</a:t>
            </a:r>
            <a:endParaRPr b="0" i="0" sz="1200" u="none" cap="none" strike="noStrike">
              <a:solidFill>
                <a:schemeClr val="dk1"/>
              </a:solidFill>
              <a:latin typeface="Calibri"/>
              <a:ea typeface="Calibri"/>
              <a:cs typeface="Calibri"/>
              <a:sym typeface="Calibri"/>
            </a:endParaRPr>
          </a:p>
        </p:txBody>
      </p:sp>
      <p:sp>
        <p:nvSpPr>
          <p:cNvPr id="204" name="Google Shape;204;p11"/>
          <p:cNvSpPr/>
          <p:nvPr/>
        </p:nvSpPr>
        <p:spPr>
          <a:xfrm>
            <a:off x="9391015" y="2098675"/>
            <a:ext cx="1985010" cy="1853565"/>
          </a:xfrm>
          <a:prstGeom prst="roundRect">
            <a:avLst>
              <a:gd fmla="val 4625"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1"/>
          <p:cNvSpPr/>
          <p:nvPr/>
        </p:nvSpPr>
        <p:spPr>
          <a:xfrm>
            <a:off x="9573578" y="2281238"/>
            <a:ext cx="1670685"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1" i="0" lang="en-US" sz="1200" u="none" cap="none" strike="noStrike">
                <a:solidFill>
                  <a:srgbClr val="0369A1"/>
                </a:solidFill>
                <a:latin typeface="IBM Plex Sans"/>
                <a:ea typeface="IBM Plex Sans"/>
                <a:cs typeface="IBM Plex Sans"/>
                <a:sym typeface="IBM Plex Sans"/>
              </a:rPr>
              <a:t>Stage 5</a:t>
            </a:r>
            <a:endParaRPr b="0" i="0" sz="1200" u="none" cap="none" strike="noStrike">
              <a:solidFill>
                <a:schemeClr val="dk1"/>
              </a:solidFill>
              <a:latin typeface="Calibri"/>
              <a:ea typeface="Calibri"/>
              <a:cs typeface="Calibri"/>
              <a:sym typeface="Calibri"/>
            </a:endParaRPr>
          </a:p>
        </p:txBody>
      </p:sp>
      <p:sp>
        <p:nvSpPr>
          <p:cNvPr id="206" name="Google Shape;206;p11"/>
          <p:cNvSpPr/>
          <p:nvPr/>
        </p:nvSpPr>
        <p:spPr>
          <a:xfrm>
            <a:off x="9573578" y="2583495"/>
            <a:ext cx="1670685" cy="4826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500"/>
              <a:buFont typeface="Space Grotesk"/>
              <a:buNone/>
            </a:pPr>
            <a:r>
              <a:rPr b="1" i="0" lang="en-US" sz="1500" u="none" cap="none" strike="noStrike">
                <a:solidFill>
                  <a:srgbClr val="13203A"/>
                </a:solidFill>
                <a:latin typeface="Space Grotesk"/>
                <a:ea typeface="Space Grotesk"/>
                <a:cs typeface="Space Grotesk"/>
                <a:sym typeface="Space Grotesk"/>
              </a:rPr>
              <a:t>Testing and evaluation</a:t>
            </a:r>
            <a:endParaRPr b="0" i="0" sz="1500" u="none" cap="none" strike="noStrike">
              <a:solidFill>
                <a:schemeClr val="dk1"/>
              </a:solidFill>
              <a:latin typeface="Calibri"/>
              <a:ea typeface="Calibri"/>
              <a:cs typeface="Calibri"/>
              <a:sym typeface="Calibri"/>
            </a:endParaRPr>
          </a:p>
        </p:txBody>
      </p:sp>
      <p:sp>
        <p:nvSpPr>
          <p:cNvPr id="207" name="Google Shape;207;p11"/>
          <p:cNvSpPr/>
          <p:nvPr/>
        </p:nvSpPr>
        <p:spPr>
          <a:xfrm>
            <a:off x="9573578" y="3129595"/>
            <a:ext cx="1670685" cy="6654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200"/>
              <a:buFont typeface="IBM Plex Sans"/>
              <a:buNone/>
            </a:pPr>
            <a:r>
              <a:rPr b="0" i="0" lang="en-US" sz="1200" u="none" cap="none" strike="noStrike">
                <a:solidFill>
                  <a:srgbClr val="4A5568"/>
                </a:solidFill>
                <a:latin typeface="IBM Plex Sans"/>
                <a:ea typeface="IBM Plex Sans"/>
                <a:cs typeface="IBM Plex Sans"/>
                <a:sym typeface="IBM Plex Sans"/>
              </a:rPr>
              <a:t>Functional, security and integrity tests, plus attack simulation</a:t>
            </a:r>
            <a:endParaRPr b="0" i="0" sz="1200" u="none" cap="none" strike="noStrike">
              <a:solidFill>
                <a:schemeClr val="dk1"/>
              </a:solidFill>
              <a:latin typeface="Calibri"/>
              <a:ea typeface="Calibri"/>
              <a:cs typeface="Calibri"/>
              <a:sym typeface="Calibri"/>
            </a:endParaRPr>
          </a:p>
        </p:txBody>
      </p:sp>
      <p:sp>
        <p:nvSpPr>
          <p:cNvPr id="208" name="Google Shape;208;p11"/>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209" name="Google Shape;209;p11"/>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9</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214" name="Shape 214"/>
        <p:cNvGrpSpPr/>
        <p:nvPr/>
      </p:nvGrpSpPr>
      <p:grpSpPr>
        <a:xfrm>
          <a:off x="0" y="0"/>
          <a:ext cx="0" cy="0"/>
          <a:chOff x="0" y="0"/>
          <a:chExt cx="0" cy="0"/>
        </a:xfrm>
      </p:grpSpPr>
      <p:sp>
        <p:nvSpPr>
          <p:cNvPr id="215" name="Google Shape;215;p12"/>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2"/>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System Requirements</a:t>
            </a:r>
            <a:endParaRPr b="0" i="0" sz="3000" u="none" cap="none" strike="noStrike">
              <a:solidFill>
                <a:schemeClr val="dk1"/>
              </a:solidFill>
              <a:latin typeface="Calibri"/>
              <a:ea typeface="Calibri"/>
              <a:cs typeface="Calibri"/>
              <a:sym typeface="Calibri"/>
            </a:endParaRPr>
          </a:p>
        </p:txBody>
      </p:sp>
      <p:sp>
        <p:nvSpPr>
          <p:cNvPr id="217" name="Google Shape;217;p12"/>
          <p:cNvSpPr/>
          <p:nvPr/>
        </p:nvSpPr>
        <p:spPr>
          <a:xfrm>
            <a:off x="815975" y="1654175"/>
            <a:ext cx="6333279" cy="2889885"/>
          </a:xfrm>
          <a:prstGeom prst="roundRect">
            <a:avLst>
              <a:gd fmla="val 3406"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2"/>
          <p:cNvSpPr/>
          <p:nvPr/>
        </p:nvSpPr>
        <p:spPr>
          <a:xfrm>
            <a:off x="1023938" y="1862138"/>
            <a:ext cx="6094874" cy="28448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700"/>
              <a:buFont typeface="Space Grotesk"/>
              <a:buNone/>
            </a:pPr>
            <a:r>
              <a:rPr b="1" i="0" lang="en-US" sz="1700" u="none" cap="none" strike="noStrike">
                <a:solidFill>
                  <a:srgbClr val="13203A"/>
                </a:solidFill>
                <a:latin typeface="Space Grotesk"/>
                <a:ea typeface="Space Grotesk"/>
                <a:cs typeface="Space Grotesk"/>
                <a:sym typeface="Space Grotesk"/>
              </a:rPr>
              <a:t>Functional</a:t>
            </a:r>
            <a:endParaRPr b="0" i="0" sz="1700" u="none" cap="none" strike="noStrike">
              <a:solidFill>
                <a:schemeClr val="dk1"/>
              </a:solidFill>
              <a:latin typeface="Calibri"/>
              <a:ea typeface="Calibri"/>
              <a:cs typeface="Calibri"/>
              <a:sym typeface="Calibri"/>
            </a:endParaRPr>
          </a:p>
        </p:txBody>
      </p:sp>
      <p:sp>
        <p:nvSpPr>
          <p:cNvPr id="219" name="Google Shape;219;p12"/>
          <p:cNvSpPr/>
          <p:nvPr/>
        </p:nvSpPr>
        <p:spPr>
          <a:xfrm>
            <a:off x="1023938" y="2248216"/>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2"/>
          <p:cNvSpPr/>
          <p:nvPr/>
        </p:nvSpPr>
        <p:spPr>
          <a:xfrm>
            <a:off x="1138238" y="2324416"/>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FR1</a:t>
            </a:r>
            <a:r>
              <a:rPr b="0" i="0" lang="en-US" sz="1300" u="none" cap="none" strike="noStrike">
                <a:solidFill>
                  <a:srgbClr val="13203A"/>
                </a:solidFill>
                <a:latin typeface="IBM Plex Sans"/>
                <a:ea typeface="IBM Plex Sans"/>
                <a:cs typeface="IBM Plex Sans"/>
                <a:sym typeface="IBM Plex Sans"/>
              </a:rPr>
              <a:t> User registration</a:t>
            </a:r>
            <a:endParaRPr b="0" i="0" sz="1300" u="none" cap="none" strike="noStrike">
              <a:solidFill>
                <a:schemeClr val="dk1"/>
              </a:solidFill>
              <a:latin typeface="Calibri"/>
              <a:ea typeface="Calibri"/>
              <a:cs typeface="Calibri"/>
              <a:sym typeface="Calibri"/>
            </a:endParaRPr>
          </a:p>
        </p:txBody>
      </p:sp>
      <p:sp>
        <p:nvSpPr>
          <p:cNvPr id="221" name="Google Shape;221;p12"/>
          <p:cNvSpPr/>
          <p:nvPr/>
        </p:nvSpPr>
        <p:spPr>
          <a:xfrm>
            <a:off x="3982614" y="2248216"/>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2"/>
          <p:cNvSpPr/>
          <p:nvPr/>
        </p:nvSpPr>
        <p:spPr>
          <a:xfrm>
            <a:off x="4096914" y="2324416"/>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FR6</a:t>
            </a:r>
            <a:r>
              <a:rPr b="0" i="0" lang="en-US" sz="1300" u="none" cap="none" strike="noStrike">
                <a:solidFill>
                  <a:srgbClr val="13203A"/>
                </a:solidFill>
                <a:latin typeface="IBM Plex Sans"/>
                <a:ea typeface="IBM Plex Sans"/>
                <a:cs typeface="IBM Plex Sans"/>
                <a:sym typeface="IBM Plex Sans"/>
              </a:rPr>
              <a:t> Blockchain recording</a:t>
            </a:r>
            <a:endParaRPr b="0" i="0" sz="1300" u="none" cap="none" strike="noStrike">
              <a:solidFill>
                <a:schemeClr val="dk1"/>
              </a:solidFill>
              <a:latin typeface="Calibri"/>
              <a:ea typeface="Calibri"/>
              <a:cs typeface="Calibri"/>
              <a:sym typeface="Calibri"/>
            </a:endParaRPr>
          </a:p>
        </p:txBody>
      </p:sp>
      <p:sp>
        <p:nvSpPr>
          <p:cNvPr id="223" name="Google Shape;223;p12"/>
          <p:cNvSpPr/>
          <p:nvPr/>
        </p:nvSpPr>
        <p:spPr>
          <a:xfrm>
            <a:off x="1023938" y="2631759"/>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2"/>
          <p:cNvSpPr/>
          <p:nvPr/>
        </p:nvSpPr>
        <p:spPr>
          <a:xfrm>
            <a:off x="1138238" y="2707959"/>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FR2</a:t>
            </a:r>
            <a:r>
              <a:rPr b="0" i="0" lang="en-US" sz="1300" u="none" cap="none" strike="noStrike">
                <a:solidFill>
                  <a:srgbClr val="13203A"/>
                </a:solidFill>
                <a:latin typeface="IBM Plex Sans"/>
                <a:ea typeface="IBM Plex Sans"/>
                <a:cs typeface="IBM Plex Sans"/>
                <a:sym typeface="IBM Plex Sans"/>
              </a:rPr>
              <a:t> User authentication</a:t>
            </a:r>
            <a:endParaRPr b="0" i="0" sz="1300" u="none" cap="none" strike="noStrike">
              <a:solidFill>
                <a:schemeClr val="dk1"/>
              </a:solidFill>
              <a:latin typeface="Calibri"/>
              <a:ea typeface="Calibri"/>
              <a:cs typeface="Calibri"/>
              <a:sym typeface="Calibri"/>
            </a:endParaRPr>
          </a:p>
        </p:txBody>
      </p:sp>
      <p:sp>
        <p:nvSpPr>
          <p:cNvPr id="225" name="Google Shape;225;p12"/>
          <p:cNvSpPr/>
          <p:nvPr/>
        </p:nvSpPr>
        <p:spPr>
          <a:xfrm>
            <a:off x="3982614" y="2631759"/>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2"/>
          <p:cNvSpPr/>
          <p:nvPr/>
        </p:nvSpPr>
        <p:spPr>
          <a:xfrm>
            <a:off x="4096914" y="2707959"/>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FR7</a:t>
            </a:r>
            <a:r>
              <a:rPr b="0" i="0" lang="en-US" sz="1300" u="none" cap="none" strike="noStrike">
                <a:solidFill>
                  <a:srgbClr val="13203A"/>
                </a:solidFill>
                <a:latin typeface="IBM Plex Sans"/>
                <a:ea typeface="IBM Plex Sans"/>
                <a:cs typeface="IBM Plex Sans"/>
                <a:sym typeface="IBM Plex Sans"/>
              </a:rPr>
              <a:t> Integrity verification</a:t>
            </a:r>
            <a:endParaRPr b="0" i="0" sz="1300" u="none" cap="none" strike="noStrike">
              <a:solidFill>
                <a:schemeClr val="dk1"/>
              </a:solidFill>
              <a:latin typeface="Calibri"/>
              <a:ea typeface="Calibri"/>
              <a:cs typeface="Calibri"/>
              <a:sym typeface="Calibri"/>
            </a:endParaRPr>
          </a:p>
        </p:txBody>
      </p:sp>
      <p:sp>
        <p:nvSpPr>
          <p:cNvPr id="227" name="Google Shape;227;p12"/>
          <p:cNvSpPr/>
          <p:nvPr/>
        </p:nvSpPr>
        <p:spPr>
          <a:xfrm>
            <a:off x="1023938" y="3015295"/>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 name="Google Shape;228;p12"/>
          <p:cNvSpPr/>
          <p:nvPr/>
        </p:nvSpPr>
        <p:spPr>
          <a:xfrm>
            <a:off x="1138238" y="3091495"/>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FR3</a:t>
            </a:r>
            <a:r>
              <a:rPr b="0" i="0" lang="en-US" sz="1300" u="none" cap="none" strike="noStrike">
                <a:solidFill>
                  <a:srgbClr val="13203A"/>
                </a:solidFill>
                <a:latin typeface="IBM Plex Sans"/>
                <a:ea typeface="IBM Plex Sans"/>
                <a:cs typeface="IBM Plex Sans"/>
                <a:sym typeface="IBM Plex Sans"/>
              </a:rPr>
              <a:t> File upload</a:t>
            </a:r>
            <a:endParaRPr b="0" i="0" sz="1300" u="none" cap="none" strike="noStrike">
              <a:solidFill>
                <a:schemeClr val="dk1"/>
              </a:solidFill>
              <a:latin typeface="Calibri"/>
              <a:ea typeface="Calibri"/>
              <a:cs typeface="Calibri"/>
              <a:sym typeface="Calibri"/>
            </a:endParaRPr>
          </a:p>
        </p:txBody>
      </p:sp>
      <p:sp>
        <p:nvSpPr>
          <p:cNvPr id="229" name="Google Shape;229;p12"/>
          <p:cNvSpPr/>
          <p:nvPr/>
        </p:nvSpPr>
        <p:spPr>
          <a:xfrm>
            <a:off x="3982614" y="3015295"/>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2"/>
          <p:cNvSpPr/>
          <p:nvPr/>
        </p:nvSpPr>
        <p:spPr>
          <a:xfrm>
            <a:off x="4096914" y="3091495"/>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FR8</a:t>
            </a:r>
            <a:r>
              <a:rPr b="0" i="0" lang="en-US" sz="1300" u="none" cap="none" strike="noStrike">
                <a:solidFill>
                  <a:srgbClr val="13203A"/>
                </a:solidFill>
                <a:latin typeface="IBM Plex Sans"/>
                <a:ea typeface="IBM Plex Sans"/>
                <a:cs typeface="IBM Plex Sans"/>
                <a:sym typeface="IBM Plex Sans"/>
              </a:rPr>
              <a:t> File download</a:t>
            </a:r>
            <a:endParaRPr b="0" i="0" sz="1300" u="none" cap="none" strike="noStrike">
              <a:solidFill>
                <a:schemeClr val="dk1"/>
              </a:solidFill>
              <a:latin typeface="Calibri"/>
              <a:ea typeface="Calibri"/>
              <a:cs typeface="Calibri"/>
              <a:sym typeface="Calibri"/>
            </a:endParaRPr>
          </a:p>
        </p:txBody>
      </p:sp>
      <p:sp>
        <p:nvSpPr>
          <p:cNvPr id="231" name="Google Shape;231;p12"/>
          <p:cNvSpPr/>
          <p:nvPr/>
        </p:nvSpPr>
        <p:spPr>
          <a:xfrm>
            <a:off x="1023938" y="3398838"/>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2"/>
          <p:cNvSpPr/>
          <p:nvPr/>
        </p:nvSpPr>
        <p:spPr>
          <a:xfrm>
            <a:off x="1138238" y="3475038"/>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FR4</a:t>
            </a:r>
            <a:r>
              <a:rPr b="0" i="0" lang="en-US" sz="1300" u="none" cap="none" strike="noStrike">
                <a:solidFill>
                  <a:srgbClr val="13203A"/>
                </a:solidFill>
                <a:latin typeface="IBM Plex Sans"/>
                <a:ea typeface="IBM Plex Sans"/>
                <a:cs typeface="IBM Plex Sans"/>
                <a:sym typeface="IBM Plex Sans"/>
              </a:rPr>
              <a:t> AES encryption</a:t>
            </a:r>
            <a:endParaRPr b="0" i="0" sz="1300" u="none" cap="none" strike="noStrike">
              <a:solidFill>
                <a:schemeClr val="dk1"/>
              </a:solidFill>
              <a:latin typeface="Calibri"/>
              <a:ea typeface="Calibri"/>
              <a:cs typeface="Calibri"/>
              <a:sym typeface="Calibri"/>
            </a:endParaRPr>
          </a:p>
        </p:txBody>
      </p:sp>
      <p:sp>
        <p:nvSpPr>
          <p:cNvPr id="233" name="Google Shape;233;p12"/>
          <p:cNvSpPr/>
          <p:nvPr/>
        </p:nvSpPr>
        <p:spPr>
          <a:xfrm>
            <a:off x="3982614" y="3398838"/>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12"/>
          <p:cNvSpPr/>
          <p:nvPr/>
        </p:nvSpPr>
        <p:spPr>
          <a:xfrm>
            <a:off x="4096914" y="3475038"/>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FR9</a:t>
            </a:r>
            <a:r>
              <a:rPr b="0" i="0" lang="en-US" sz="1300" u="none" cap="none" strike="noStrike">
                <a:solidFill>
                  <a:srgbClr val="13203A"/>
                </a:solidFill>
                <a:latin typeface="IBM Plex Sans"/>
                <a:ea typeface="IBM Plex Sans"/>
                <a:cs typeface="IBM Plex Sans"/>
                <a:sym typeface="IBM Plex Sans"/>
              </a:rPr>
              <a:t> Tamper detection</a:t>
            </a:r>
            <a:endParaRPr b="0" i="0" sz="1300" u="none" cap="none" strike="noStrike">
              <a:solidFill>
                <a:schemeClr val="dk1"/>
              </a:solidFill>
              <a:latin typeface="Calibri"/>
              <a:ea typeface="Calibri"/>
              <a:cs typeface="Calibri"/>
              <a:sym typeface="Calibri"/>
            </a:endParaRPr>
          </a:p>
        </p:txBody>
      </p:sp>
      <p:sp>
        <p:nvSpPr>
          <p:cNvPr id="235" name="Google Shape;235;p12"/>
          <p:cNvSpPr/>
          <p:nvPr/>
        </p:nvSpPr>
        <p:spPr>
          <a:xfrm>
            <a:off x="1023938" y="3782380"/>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2"/>
          <p:cNvSpPr/>
          <p:nvPr/>
        </p:nvSpPr>
        <p:spPr>
          <a:xfrm>
            <a:off x="1138238" y="3858580"/>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FR5</a:t>
            </a:r>
            <a:r>
              <a:rPr b="0" i="0" lang="en-US" sz="1300" u="none" cap="none" strike="noStrike">
                <a:solidFill>
                  <a:srgbClr val="13203A"/>
                </a:solidFill>
                <a:latin typeface="IBM Plex Sans"/>
                <a:ea typeface="IBM Plex Sans"/>
                <a:cs typeface="IBM Plex Sans"/>
                <a:sym typeface="IBM Plex Sans"/>
              </a:rPr>
              <a:t> SHA-256 hashing</a:t>
            </a:r>
            <a:endParaRPr b="0" i="0" sz="1300" u="none" cap="none" strike="noStrike">
              <a:solidFill>
                <a:schemeClr val="dk1"/>
              </a:solidFill>
              <a:latin typeface="Calibri"/>
              <a:ea typeface="Calibri"/>
              <a:cs typeface="Calibri"/>
              <a:sym typeface="Calibri"/>
            </a:endParaRPr>
          </a:p>
        </p:txBody>
      </p:sp>
      <p:sp>
        <p:nvSpPr>
          <p:cNvPr id="237" name="Google Shape;237;p12"/>
          <p:cNvSpPr/>
          <p:nvPr/>
        </p:nvSpPr>
        <p:spPr>
          <a:xfrm>
            <a:off x="3982614" y="3782380"/>
            <a:ext cx="2958677" cy="383540"/>
          </a:xfrm>
          <a:prstGeom prst="roundRect">
            <a:avLst>
              <a:gd fmla="val 16556"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2"/>
          <p:cNvSpPr/>
          <p:nvPr/>
        </p:nvSpPr>
        <p:spPr>
          <a:xfrm>
            <a:off x="4096914" y="3858580"/>
            <a:ext cx="281197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FR10</a:t>
            </a:r>
            <a:r>
              <a:rPr b="0" i="0" lang="en-US" sz="1300" u="none" cap="none" strike="noStrike">
                <a:solidFill>
                  <a:srgbClr val="13203A"/>
                </a:solidFill>
                <a:latin typeface="IBM Plex Sans"/>
                <a:ea typeface="IBM Plex Sans"/>
                <a:cs typeface="IBM Plex Sans"/>
                <a:sym typeface="IBM Plex Sans"/>
              </a:rPr>
              <a:t> Attack simulation</a:t>
            </a:r>
            <a:endParaRPr b="0" i="0" sz="1300" u="none" cap="none" strike="noStrike">
              <a:solidFill>
                <a:schemeClr val="dk1"/>
              </a:solidFill>
              <a:latin typeface="Calibri"/>
              <a:ea typeface="Calibri"/>
              <a:cs typeface="Calibri"/>
              <a:sym typeface="Calibri"/>
            </a:endParaRPr>
          </a:p>
        </p:txBody>
      </p:sp>
      <p:sp>
        <p:nvSpPr>
          <p:cNvPr id="239" name="Google Shape;239;p12"/>
          <p:cNvSpPr/>
          <p:nvPr/>
        </p:nvSpPr>
        <p:spPr>
          <a:xfrm>
            <a:off x="7409604" y="1654175"/>
            <a:ext cx="3966421" cy="2889885"/>
          </a:xfrm>
          <a:prstGeom prst="roundRect">
            <a:avLst>
              <a:gd fmla="val 3406"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2"/>
          <p:cNvSpPr/>
          <p:nvPr/>
        </p:nvSpPr>
        <p:spPr>
          <a:xfrm>
            <a:off x="7617566" y="1862138"/>
            <a:ext cx="3657011" cy="28448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700"/>
              <a:buFont typeface="Space Grotesk"/>
              <a:buNone/>
            </a:pPr>
            <a:r>
              <a:rPr b="1" i="0" lang="en-US" sz="1700" u="none" cap="none" strike="noStrike">
                <a:solidFill>
                  <a:srgbClr val="13203A"/>
                </a:solidFill>
                <a:latin typeface="Space Grotesk"/>
                <a:ea typeface="Space Grotesk"/>
                <a:cs typeface="Space Grotesk"/>
                <a:sym typeface="Space Grotesk"/>
              </a:rPr>
              <a:t>Non-functional</a:t>
            </a:r>
            <a:endParaRPr b="0" i="0" sz="1700" u="none" cap="none" strike="noStrike">
              <a:solidFill>
                <a:schemeClr val="dk1"/>
              </a:solidFill>
              <a:latin typeface="Calibri"/>
              <a:ea typeface="Calibri"/>
              <a:cs typeface="Calibri"/>
              <a:sym typeface="Calibri"/>
            </a:endParaRPr>
          </a:p>
        </p:txBody>
      </p:sp>
      <p:sp>
        <p:nvSpPr>
          <p:cNvPr id="241" name="Google Shape;241;p12"/>
          <p:cNvSpPr/>
          <p:nvPr/>
        </p:nvSpPr>
        <p:spPr>
          <a:xfrm>
            <a:off x="7617566" y="2248216"/>
            <a:ext cx="1775248" cy="383540"/>
          </a:xfrm>
          <a:prstGeom prst="roundRect">
            <a:avLst>
              <a:gd fmla="val 16556" name="adj"/>
            </a:avLst>
          </a:prstGeom>
          <a:solidFill>
            <a:srgbClr val="EEF2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2"/>
          <p:cNvSpPr/>
          <p:nvPr/>
        </p:nvSpPr>
        <p:spPr>
          <a:xfrm>
            <a:off x="7731866" y="2324416"/>
            <a:ext cx="15974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NFR1</a:t>
            </a:r>
            <a:r>
              <a:rPr b="0" i="0" lang="en-US" sz="1300" u="none" cap="none" strike="noStrike">
                <a:solidFill>
                  <a:srgbClr val="13203A"/>
                </a:solidFill>
                <a:latin typeface="IBM Plex Sans"/>
                <a:ea typeface="IBM Plex Sans"/>
                <a:cs typeface="IBM Plex Sans"/>
                <a:sym typeface="IBM Plex Sans"/>
              </a:rPr>
              <a:t> Security</a:t>
            </a:r>
            <a:endParaRPr b="0" i="0" sz="1300" u="none" cap="none" strike="noStrike">
              <a:solidFill>
                <a:schemeClr val="dk1"/>
              </a:solidFill>
              <a:latin typeface="Calibri"/>
              <a:ea typeface="Calibri"/>
              <a:cs typeface="Calibri"/>
              <a:sym typeface="Calibri"/>
            </a:endParaRPr>
          </a:p>
        </p:txBody>
      </p:sp>
      <p:sp>
        <p:nvSpPr>
          <p:cNvPr id="243" name="Google Shape;243;p12"/>
          <p:cNvSpPr/>
          <p:nvPr/>
        </p:nvSpPr>
        <p:spPr>
          <a:xfrm>
            <a:off x="9392814" y="2248216"/>
            <a:ext cx="1775248" cy="383540"/>
          </a:xfrm>
          <a:prstGeom prst="roundRect">
            <a:avLst>
              <a:gd fmla="val 16556" name="adj"/>
            </a:avLst>
          </a:prstGeom>
          <a:solidFill>
            <a:srgbClr val="EEF2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2"/>
          <p:cNvSpPr/>
          <p:nvPr/>
        </p:nvSpPr>
        <p:spPr>
          <a:xfrm>
            <a:off x="9507114" y="2324416"/>
            <a:ext cx="15974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NFR5</a:t>
            </a:r>
            <a:r>
              <a:rPr b="0" i="0" lang="en-US" sz="1300" u="none" cap="none" strike="noStrike">
                <a:solidFill>
                  <a:srgbClr val="13203A"/>
                </a:solidFill>
                <a:latin typeface="IBM Plex Sans"/>
                <a:ea typeface="IBM Plex Sans"/>
                <a:cs typeface="IBM Plex Sans"/>
                <a:sym typeface="IBM Plex Sans"/>
              </a:rPr>
              <a:t> Performance</a:t>
            </a:r>
            <a:endParaRPr b="0" i="0" sz="1300" u="none" cap="none" strike="noStrike">
              <a:solidFill>
                <a:schemeClr val="dk1"/>
              </a:solidFill>
              <a:latin typeface="Calibri"/>
              <a:ea typeface="Calibri"/>
              <a:cs typeface="Calibri"/>
              <a:sym typeface="Calibri"/>
            </a:endParaRPr>
          </a:p>
        </p:txBody>
      </p:sp>
      <p:sp>
        <p:nvSpPr>
          <p:cNvPr id="245" name="Google Shape;245;p12"/>
          <p:cNvSpPr/>
          <p:nvPr/>
        </p:nvSpPr>
        <p:spPr>
          <a:xfrm>
            <a:off x="7617566" y="2631759"/>
            <a:ext cx="1775248" cy="383540"/>
          </a:xfrm>
          <a:prstGeom prst="roundRect">
            <a:avLst>
              <a:gd fmla="val 16556" name="adj"/>
            </a:avLst>
          </a:prstGeom>
          <a:solidFill>
            <a:srgbClr val="EEF2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2"/>
          <p:cNvSpPr/>
          <p:nvPr/>
        </p:nvSpPr>
        <p:spPr>
          <a:xfrm>
            <a:off x="7731866" y="2707959"/>
            <a:ext cx="15974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NFR2</a:t>
            </a:r>
            <a:r>
              <a:rPr b="0" i="0" lang="en-US" sz="1300" u="none" cap="none" strike="noStrike">
                <a:solidFill>
                  <a:srgbClr val="13203A"/>
                </a:solidFill>
                <a:latin typeface="IBM Plex Sans"/>
                <a:ea typeface="IBM Plex Sans"/>
                <a:cs typeface="IBM Plex Sans"/>
                <a:sym typeface="IBM Plex Sans"/>
              </a:rPr>
              <a:t> Reliability</a:t>
            </a:r>
            <a:endParaRPr b="0" i="0" sz="1300" u="none" cap="none" strike="noStrike">
              <a:solidFill>
                <a:schemeClr val="dk1"/>
              </a:solidFill>
              <a:latin typeface="Calibri"/>
              <a:ea typeface="Calibri"/>
              <a:cs typeface="Calibri"/>
              <a:sym typeface="Calibri"/>
            </a:endParaRPr>
          </a:p>
        </p:txBody>
      </p:sp>
      <p:sp>
        <p:nvSpPr>
          <p:cNvPr id="247" name="Google Shape;247;p12"/>
          <p:cNvSpPr/>
          <p:nvPr/>
        </p:nvSpPr>
        <p:spPr>
          <a:xfrm>
            <a:off x="9392814" y="2631759"/>
            <a:ext cx="1775248" cy="383540"/>
          </a:xfrm>
          <a:prstGeom prst="roundRect">
            <a:avLst>
              <a:gd fmla="val 16556" name="adj"/>
            </a:avLst>
          </a:prstGeom>
          <a:solidFill>
            <a:srgbClr val="EEF2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2"/>
          <p:cNvSpPr/>
          <p:nvPr/>
        </p:nvSpPr>
        <p:spPr>
          <a:xfrm>
            <a:off x="9507114" y="2707959"/>
            <a:ext cx="15974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NFR6</a:t>
            </a:r>
            <a:r>
              <a:rPr b="0" i="0" lang="en-US" sz="1300" u="none" cap="none" strike="noStrike">
                <a:solidFill>
                  <a:srgbClr val="13203A"/>
                </a:solidFill>
                <a:latin typeface="IBM Plex Sans"/>
                <a:ea typeface="IBM Plex Sans"/>
                <a:cs typeface="IBM Plex Sans"/>
                <a:sym typeface="IBM Plex Sans"/>
              </a:rPr>
              <a:t> Scalability</a:t>
            </a:r>
            <a:endParaRPr b="0" i="0" sz="1300" u="none" cap="none" strike="noStrike">
              <a:solidFill>
                <a:schemeClr val="dk1"/>
              </a:solidFill>
              <a:latin typeface="Calibri"/>
              <a:ea typeface="Calibri"/>
              <a:cs typeface="Calibri"/>
              <a:sym typeface="Calibri"/>
            </a:endParaRPr>
          </a:p>
        </p:txBody>
      </p:sp>
      <p:sp>
        <p:nvSpPr>
          <p:cNvPr id="249" name="Google Shape;249;p12"/>
          <p:cNvSpPr/>
          <p:nvPr/>
        </p:nvSpPr>
        <p:spPr>
          <a:xfrm>
            <a:off x="7617566" y="3015295"/>
            <a:ext cx="1775248" cy="383540"/>
          </a:xfrm>
          <a:prstGeom prst="roundRect">
            <a:avLst>
              <a:gd fmla="val 16556" name="adj"/>
            </a:avLst>
          </a:prstGeom>
          <a:solidFill>
            <a:srgbClr val="EEF2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2"/>
          <p:cNvSpPr/>
          <p:nvPr/>
        </p:nvSpPr>
        <p:spPr>
          <a:xfrm>
            <a:off x="7731866" y="3091495"/>
            <a:ext cx="15974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NFR3</a:t>
            </a:r>
            <a:r>
              <a:rPr b="0" i="0" lang="en-US" sz="1300" u="none" cap="none" strike="noStrike">
                <a:solidFill>
                  <a:srgbClr val="13203A"/>
                </a:solidFill>
                <a:latin typeface="IBM Plex Sans"/>
                <a:ea typeface="IBM Plex Sans"/>
                <a:cs typeface="IBM Plex Sans"/>
                <a:sym typeface="IBM Plex Sans"/>
              </a:rPr>
              <a:t> Availability</a:t>
            </a:r>
            <a:endParaRPr b="0" i="0" sz="1300" u="none" cap="none" strike="noStrike">
              <a:solidFill>
                <a:schemeClr val="dk1"/>
              </a:solidFill>
              <a:latin typeface="Calibri"/>
              <a:ea typeface="Calibri"/>
              <a:cs typeface="Calibri"/>
              <a:sym typeface="Calibri"/>
            </a:endParaRPr>
          </a:p>
        </p:txBody>
      </p:sp>
      <p:sp>
        <p:nvSpPr>
          <p:cNvPr id="251" name="Google Shape;251;p12"/>
          <p:cNvSpPr/>
          <p:nvPr/>
        </p:nvSpPr>
        <p:spPr>
          <a:xfrm>
            <a:off x="9392814" y="3015295"/>
            <a:ext cx="1775248" cy="383540"/>
          </a:xfrm>
          <a:prstGeom prst="roundRect">
            <a:avLst>
              <a:gd fmla="val 16556" name="adj"/>
            </a:avLst>
          </a:prstGeom>
          <a:solidFill>
            <a:srgbClr val="EEF2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2"/>
          <p:cNvSpPr/>
          <p:nvPr/>
        </p:nvSpPr>
        <p:spPr>
          <a:xfrm>
            <a:off x="9507114" y="3091495"/>
            <a:ext cx="15974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NFR7</a:t>
            </a:r>
            <a:r>
              <a:rPr b="0" i="0" lang="en-US" sz="1300" u="none" cap="none" strike="noStrike">
                <a:solidFill>
                  <a:srgbClr val="13203A"/>
                </a:solidFill>
                <a:latin typeface="IBM Plex Sans"/>
                <a:ea typeface="IBM Plex Sans"/>
                <a:cs typeface="IBM Plex Sans"/>
                <a:sym typeface="IBM Plex Sans"/>
              </a:rPr>
              <a:t> Maintainable</a:t>
            </a:r>
            <a:endParaRPr b="0" i="0" sz="1300" u="none" cap="none" strike="noStrike">
              <a:solidFill>
                <a:schemeClr val="dk1"/>
              </a:solidFill>
              <a:latin typeface="Calibri"/>
              <a:ea typeface="Calibri"/>
              <a:cs typeface="Calibri"/>
              <a:sym typeface="Calibri"/>
            </a:endParaRPr>
          </a:p>
        </p:txBody>
      </p:sp>
      <p:sp>
        <p:nvSpPr>
          <p:cNvPr id="253" name="Google Shape;253;p12"/>
          <p:cNvSpPr/>
          <p:nvPr/>
        </p:nvSpPr>
        <p:spPr>
          <a:xfrm>
            <a:off x="7617566" y="3398838"/>
            <a:ext cx="1775248" cy="383540"/>
          </a:xfrm>
          <a:prstGeom prst="roundRect">
            <a:avLst>
              <a:gd fmla="val 16556" name="adj"/>
            </a:avLst>
          </a:prstGeom>
          <a:solidFill>
            <a:srgbClr val="EEF2F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p12"/>
          <p:cNvSpPr/>
          <p:nvPr/>
        </p:nvSpPr>
        <p:spPr>
          <a:xfrm>
            <a:off x="7731866" y="3475038"/>
            <a:ext cx="15974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NFR4</a:t>
            </a:r>
            <a:r>
              <a:rPr b="0" i="0" lang="en-US" sz="1300" u="none" cap="none" strike="noStrike">
                <a:solidFill>
                  <a:srgbClr val="13203A"/>
                </a:solidFill>
                <a:latin typeface="IBM Plex Sans"/>
                <a:ea typeface="IBM Plex Sans"/>
                <a:cs typeface="IBM Plex Sans"/>
                <a:sym typeface="IBM Plex Sans"/>
              </a:rPr>
              <a:t> Usability</a:t>
            </a:r>
            <a:endParaRPr b="0" i="0" sz="1300" u="none" cap="none" strike="noStrike">
              <a:solidFill>
                <a:schemeClr val="dk1"/>
              </a:solidFill>
              <a:latin typeface="Calibri"/>
              <a:ea typeface="Calibri"/>
              <a:cs typeface="Calibri"/>
              <a:sym typeface="Calibri"/>
            </a:endParaRPr>
          </a:p>
        </p:txBody>
      </p:sp>
      <p:sp>
        <p:nvSpPr>
          <p:cNvPr id="255" name="Google Shape;255;p12"/>
          <p:cNvSpPr/>
          <p:nvPr/>
        </p:nvSpPr>
        <p:spPr>
          <a:xfrm>
            <a:off x="7617566" y="3909380"/>
            <a:ext cx="3657011"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200"/>
              <a:buFont typeface="IBM Plex Sans"/>
              <a:buNone/>
            </a:pPr>
            <a:r>
              <a:rPr b="0" i="0" lang="en-US" sz="1200" u="none" cap="none" strike="noStrike">
                <a:solidFill>
                  <a:srgbClr val="4A5568"/>
                </a:solidFill>
                <a:latin typeface="IBM Plex Sans"/>
                <a:ea typeface="IBM Plex Sans"/>
                <a:cs typeface="IBM Plex Sans"/>
                <a:sym typeface="IBM Plex Sans"/>
              </a:rPr>
              <a:t>Security, reliability, usability and performance were given priority.</a:t>
            </a:r>
            <a:endParaRPr b="0" i="0" sz="1200" u="none" cap="none" strike="noStrike">
              <a:solidFill>
                <a:schemeClr val="dk1"/>
              </a:solidFill>
              <a:latin typeface="Calibri"/>
              <a:ea typeface="Calibri"/>
              <a:cs typeface="Calibri"/>
              <a:sym typeface="Calibri"/>
            </a:endParaRPr>
          </a:p>
        </p:txBody>
      </p:sp>
      <p:sp>
        <p:nvSpPr>
          <p:cNvPr id="256" name="Google Shape;256;p12"/>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Report Tables 3.1 and 3.2</a:t>
            </a:r>
            <a:endParaRPr b="0" i="0" sz="1200" u="none" cap="none" strike="noStrike">
              <a:solidFill>
                <a:schemeClr val="dk1"/>
              </a:solidFill>
              <a:latin typeface="Calibri"/>
              <a:ea typeface="Calibri"/>
              <a:cs typeface="Calibri"/>
              <a:sym typeface="Calibri"/>
            </a:endParaRPr>
          </a:p>
        </p:txBody>
      </p:sp>
      <p:sp>
        <p:nvSpPr>
          <p:cNvPr id="257" name="Google Shape;257;p12"/>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10</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262" name="Shape 262"/>
        <p:cNvGrpSpPr/>
        <p:nvPr/>
      </p:nvGrpSpPr>
      <p:grpSpPr>
        <a:xfrm>
          <a:off x="0" y="0"/>
          <a:ext cx="0" cy="0"/>
          <a:chOff x="0" y="0"/>
          <a:chExt cx="0" cy="0"/>
        </a:xfrm>
      </p:grpSpPr>
      <p:sp>
        <p:nvSpPr>
          <p:cNvPr id="263" name="Google Shape;263;p13"/>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3"/>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System Architecture</a:t>
            </a:r>
            <a:endParaRPr b="0" i="0" sz="3000" u="none" cap="none" strike="noStrike">
              <a:solidFill>
                <a:schemeClr val="dk1"/>
              </a:solidFill>
              <a:latin typeface="Calibri"/>
              <a:ea typeface="Calibri"/>
              <a:cs typeface="Calibri"/>
              <a:sym typeface="Calibri"/>
            </a:endParaRPr>
          </a:p>
        </p:txBody>
      </p:sp>
      <p:sp>
        <p:nvSpPr>
          <p:cNvPr id="265" name="Google Shape;265;p13"/>
          <p:cNvSpPr/>
          <p:nvPr/>
        </p:nvSpPr>
        <p:spPr>
          <a:xfrm>
            <a:off x="815975" y="1654175"/>
            <a:ext cx="2422525" cy="3819525"/>
          </a:xfrm>
          <a:prstGeom prst="roundRect">
            <a:avLst>
              <a:gd fmla="val 4063" name="adj"/>
            </a:avLst>
          </a:prstGeom>
          <a:solidFill>
            <a:srgbClr val="FBFCFD"/>
          </a:solidFill>
          <a:ln cap="flat" cmpd="sng" w="9525">
            <a:solidFill>
              <a:srgbClr val="DCE2E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Architecture diagram: user interface layer, authentication module, file upload module, then AES module to encrypted file to secure storage and SHA-256 module to hash value to blockchain ledger, both feeding integrity verification" id="266" name="Google Shape;266;p13"/>
          <p:cNvPicPr preferRelativeResize="0"/>
          <p:nvPr/>
        </p:nvPicPr>
        <p:blipFill rotWithShape="1">
          <a:blip r:embed="rId3">
            <a:alphaModFix/>
          </a:blip>
          <a:srcRect b="-1228" l="0" r="0" t="-1228"/>
          <a:stretch/>
        </p:blipFill>
        <p:spPr>
          <a:xfrm>
            <a:off x="1074738" y="1785938"/>
            <a:ext cx="1905000" cy="3556000"/>
          </a:xfrm>
          <a:prstGeom prst="rect">
            <a:avLst/>
          </a:prstGeom>
          <a:noFill/>
          <a:ln>
            <a:noFill/>
          </a:ln>
        </p:spPr>
      </p:pic>
      <p:sp>
        <p:nvSpPr>
          <p:cNvPr id="267" name="Google Shape;267;p13"/>
          <p:cNvSpPr/>
          <p:nvPr/>
        </p:nvSpPr>
        <p:spPr>
          <a:xfrm>
            <a:off x="3648075" y="1651000"/>
            <a:ext cx="7963059" cy="301625"/>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13203A"/>
              </a:buClr>
              <a:buSzPts val="1500"/>
              <a:buFont typeface="IBM Plex Sans"/>
              <a:buNone/>
            </a:pPr>
            <a:r>
              <a:rPr b="0" i="0" lang="en-US" sz="1500" u="none" cap="none" strike="noStrike">
                <a:solidFill>
                  <a:srgbClr val="13203A"/>
                </a:solidFill>
                <a:latin typeface="IBM Plex Sans"/>
                <a:ea typeface="IBM Plex Sans"/>
                <a:cs typeface="IBM Plex Sans"/>
                <a:sym typeface="IBM Plex Sans"/>
              </a:rPr>
              <a:t>After login and upload, the file goes down </a:t>
            </a:r>
            <a:r>
              <a:rPr b="1" i="0" lang="en-US" sz="1500" u="none" cap="none" strike="noStrike">
                <a:solidFill>
                  <a:srgbClr val="13203A"/>
                </a:solidFill>
                <a:latin typeface="IBM Plex Sans"/>
                <a:ea typeface="IBM Plex Sans"/>
                <a:cs typeface="IBM Plex Sans"/>
                <a:sym typeface="IBM Plex Sans"/>
              </a:rPr>
              <a:t>two parallel paths</a:t>
            </a:r>
            <a:r>
              <a:rPr b="0" i="0" lang="en-US" sz="1500" u="none" cap="none" strike="noStrike">
                <a:solidFill>
                  <a:srgbClr val="13203A"/>
                </a:solidFill>
                <a:latin typeface="IBM Plex Sans"/>
                <a:ea typeface="IBM Plex Sans"/>
                <a:cs typeface="IBM Plex Sans"/>
                <a:sym typeface="IBM Plex Sans"/>
              </a:rPr>
              <a:t>:</a:t>
            </a:r>
            <a:endParaRPr b="0" i="0" sz="1500" u="none" cap="none" strike="noStrike">
              <a:solidFill>
                <a:schemeClr val="dk1"/>
              </a:solidFill>
              <a:latin typeface="Calibri"/>
              <a:ea typeface="Calibri"/>
              <a:cs typeface="Calibri"/>
              <a:sym typeface="Calibri"/>
            </a:endParaRPr>
          </a:p>
        </p:txBody>
      </p:sp>
      <p:cxnSp>
        <p:nvCxnSpPr>
          <p:cNvPr id="268" name="Google Shape;268;p13"/>
          <p:cNvCxnSpPr/>
          <p:nvPr/>
        </p:nvCxnSpPr>
        <p:spPr>
          <a:xfrm>
            <a:off x="3663950" y="2092325"/>
            <a:ext cx="0" cy="594360"/>
          </a:xfrm>
          <a:prstGeom prst="straightConnector1">
            <a:avLst/>
          </a:prstGeom>
          <a:noFill/>
          <a:ln cap="flat" cmpd="sng" w="31750">
            <a:solidFill>
              <a:srgbClr val="0369A1"/>
            </a:solidFill>
            <a:prstDash val="solid"/>
            <a:round/>
            <a:headEnd len="sm" w="sm" type="none"/>
            <a:tailEnd len="sm" w="sm" type="none"/>
          </a:ln>
        </p:spPr>
      </p:cxnSp>
      <p:sp>
        <p:nvSpPr>
          <p:cNvPr id="269" name="Google Shape;269;p13"/>
          <p:cNvSpPr/>
          <p:nvPr/>
        </p:nvSpPr>
        <p:spPr>
          <a:xfrm>
            <a:off x="3857625" y="2117725"/>
            <a:ext cx="7747222" cy="26924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600"/>
              <a:buFont typeface="IBM Plex Sans"/>
              <a:buNone/>
            </a:pPr>
            <a:r>
              <a:rPr b="1" i="0" lang="en-US" sz="1600" u="none" cap="none" strike="noStrike">
                <a:solidFill>
                  <a:srgbClr val="13203A"/>
                </a:solidFill>
                <a:latin typeface="IBM Plex Sans"/>
                <a:ea typeface="IBM Plex Sans"/>
                <a:cs typeface="IBM Plex Sans"/>
                <a:sym typeface="IBM Plex Sans"/>
              </a:rPr>
              <a:t>AES path</a:t>
            </a:r>
            <a:endParaRPr b="0" i="0" sz="1600" u="none" cap="none" strike="noStrike">
              <a:solidFill>
                <a:schemeClr val="dk1"/>
              </a:solidFill>
              <a:latin typeface="Calibri"/>
              <a:ea typeface="Calibri"/>
              <a:cs typeface="Calibri"/>
              <a:sym typeface="Calibri"/>
            </a:endParaRPr>
          </a:p>
        </p:txBody>
      </p:sp>
      <p:sp>
        <p:nvSpPr>
          <p:cNvPr id="270" name="Google Shape;270;p13"/>
          <p:cNvSpPr/>
          <p:nvPr/>
        </p:nvSpPr>
        <p:spPr>
          <a:xfrm>
            <a:off x="3857625" y="2412367"/>
            <a:ext cx="7747222"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400"/>
              <a:buFont typeface="IBM Plex Sans"/>
              <a:buNone/>
            </a:pPr>
            <a:r>
              <a:rPr b="0" i="0" lang="en-US" sz="1400" u="none" cap="none" strike="noStrike">
                <a:solidFill>
                  <a:srgbClr val="4A5568"/>
                </a:solidFill>
                <a:latin typeface="IBM Plex Sans"/>
                <a:ea typeface="IBM Plex Sans"/>
                <a:cs typeface="IBM Plex Sans"/>
                <a:sym typeface="IBM Plex Sans"/>
              </a:rPr>
              <a:t>The file is encrypted and saved to secure storage (confidentiality).</a:t>
            </a:r>
            <a:endParaRPr b="0" i="0" sz="1400" u="none" cap="none" strike="noStrike">
              <a:solidFill>
                <a:schemeClr val="dk1"/>
              </a:solidFill>
              <a:latin typeface="Calibri"/>
              <a:ea typeface="Calibri"/>
              <a:cs typeface="Calibri"/>
              <a:sym typeface="Calibri"/>
            </a:endParaRPr>
          </a:p>
        </p:txBody>
      </p:sp>
      <p:cxnSp>
        <p:nvCxnSpPr>
          <p:cNvPr id="271" name="Google Shape;271;p13"/>
          <p:cNvCxnSpPr/>
          <p:nvPr/>
        </p:nvCxnSpPr>
        <p:spPr>
          <a:xfrm>
            <a:off x="3663950" y="2851783"/>
            <a:ext cx="0" cy="594360"/>
          </a:xfrm>
          <a:prstGeom prst="straightConnector1">
            <a:avLst/>
          </a:prstGeom>
          <a:noFill/>
          <a:ln cap="flat" cmpd="sng" w="31750">
            <a:solidFill>
              <a:srgbClr val="0369A1"/>
            </a:solidFill>
            <a:prstDash val="solid"/>
            <a:round/>
            <a:headEnd len="sm" w="sm" type="none"/>
            <a:tailEnd len="sm" w="sm" type="none"/>
          </a:ln>
        </p:spPr>
      </p:cxnSp>
      <p:sp>
        <p:nvSpPr>
          <p:cNvPr id="272" name="Google Shape;272;p13"/>
          <p:cNvSpPr/>
          <p:nvPr/>
        </p:nvSpPr>
        <p:spPr>
          <a:xfrm>
            <a:off x="3857625" y="2877183"/>
            <a:ext cx="7747222" cy="26924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600"/>
              <a:buFont typeface="IBM Plex Sans"/>
              <a:buNone/>
            </a:pPr>
            <a:r>
              <a:rPr b="1" i="0" lang="en-US" sz="1600" u="none" cap="none" strike="noStrike">
                <a:solidFill>
                  <a:srgbClr val="13203A"/>
                </a:solidFill>
                <a:latin typeface="IBM Plex Sans"/>
                <a:ea typeface="IBM Plex Sans"/>
                <a:cs typeface="IBM Plex Sans"/>
                <a:sym typeface="IBM Plex Sans"/>
              </a:rPr>
              <a:t>SHA-256 path</a:t>
            </a:r>
            <a:endParaRPr b="0" i="0" sz="1600" u="none" cap="none" strike="noStrike">
              <a:solidFill>
                <a:schemeClr val="dk1"/>
              </a:solidFill>
              <a:latin typeface="Calibri"/>
              <a:ea typeface="Calibri"/>
              <a:cs typeface="Calibri"/>
              <a:sym typeface="Calibri"/>
            </a:endParaRPr>
          </a:p>
        </p:txBody>
      </p:sp>
      <p:sp>
        <p:nvSpPr>
          <p:cNvPr id="273" name="Google Shape;273;p13"/>
          <p:cNvSpPr/>
          <p:nvPr/>
        </p:nvSpPr>
        <p:spPr>
          <a:xfrm>
            <a:off x="3857625" y="3171825"/>
            <a:ext cx="7747222"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400"/>
              <a:buFont typeface="IBM Plex Sans"/>
              <a:buNone/>
            </a:pPr>
            <a:r>
              <a:rPr b="0" i="0" lang="en-US" sz="1400" u="none" cap="none" strike="noStrike">
                <a:solidFill>
                  <a:srgbClr val="4A5568"/>
                </a:solidFill>
                <a:latin typeface="IBM Plex Sans"/>
                <a:ea typeface="IBM Plex Sans"/>
                <a:cs typeface="IBM Plex Sans"/>
                <a:sym typeface="IBM Plex Sans"/>
              </a:rPr>
              <a:t>The file is hashed and the hash is added to the ledger (integrity).</a:t>
            </a:r>
            <a:endParaRPr b="0" i="0" sz="1400" u="none" cap="none" strike="noStrike">
              <a:solidFill>
                <a:schemeClr val="dk1"/>
              </a:solidFill>
              <a:latin typeface="Calibri"/>
              <a:ea typeface="Calibri"/>
              <a:cs typeface="Calibri"/>
              <a:sym typeface="Calibri"/>
            </a:endParaRPr>
          </a:p>
        </p:txBody>
      </p:sp>
      <p:cxnSp>
        <p:nvCxnSpPr>
          <p:cNvPr id="274" name="Google Shape;274;p13"/>
          <p:cNvCxnSpPr/>
          <p:nvPr/>
        </p:nvCxnSpPr>
        <p:spPr>
          <a:xfrm>
            <a:off x="3663950" y="3611246"/>
            <a:ext cx="0" cy="594360"/>
          </a:xfrm>
          <a:prstGeom prst="straightConnector1">
            <a:avLst/>
          </a:prstGeom>
          <a:noFill/>
          <a:ln cap="flat" cmpd="sng" w="31750">
            <a:solidFill>
              <a:srgbClr val="C2410C"/>
            </a:solidFill>
            <a:prstDash val="solid"/>
            <a:round/>
            <a:headEnd len="sm" w="sm" type="none"/>
            <a:tailEnd len="sm" w="sm" type="none"/>
          </a:ln>
        </p:spPr>
      </p:cxnSp>
      <p:sp>
        <p:nvSpPr>
          <p:cNvPr id="275" name="Google Shape;275;p13"/>
          <p:cNvSpPr/>
          <p:nvPr/>
        </p:nvSpPr>
        <p:spPr>
          <a:xfrm>
            <a:off x="3857625" y="3636646"/>
            <a:ext cx="7747222" cy="26924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600"/>
              <a:buFont typeface="IBM Plex Sans"/>
              <a:buNone/>
            </a:pPr>
            <a:r>
              <a:rPr b="1" i="0" lang="en-US" sz="1600" u="none" cap="none" strike="noStrike">
                <a:solidFill>
                  <a:srgbClr val="13203A"/>
                </a:solidFill>
                <a:latin typeface="IBM Plex Sans"/>
                <a:ea typeface="IBM Plex Sans"/>
                <a:cs typeface="IBM Plex Sans"/>
                <a:sym typeface="IBM Plex Sans"/>
              </a:rPr>
              <a:t>Integrity verification</a:t>
            </a:r>
            <a:endParaRPr b="0" i="0" sz="1600" u="none" cap="none" strike="noStrike">
              <a:solidFill>
                <a:schemeClr val="dk1"/>
              </a:solidFill>
              <a:latin typeface="Calibri"/>
              <a:ea typeface="Calibri"/>
              <a:cs typeface="Calibri"/>
              <a:sym typeface="Calibri"/>
            </a:endParaRPr>
          </a:p>
        </p:txBody>
      </p:sp>
      <p:sp>
        <p:nvSpPr>
          <p:cNvPr id="276" name="Google Shape;276;p13"/>
          <p:cNvSpPr/>
          <p:nvPr/>
        </p:nvSpPr>
        <p:spPr>
          <a:xfrm>
            <a:off x="3857625" y="3931283"/>
            <a:ext cx="7747222"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400"/>
              <a:buFont typeface="IBM Plex Sans"/>
              <a:buNone/>
            </a:pPr>
            <a:r>
              <a:rPr b="0" i="0" lang="en-US" sz="1400" u="none" cap="none" strike="noStrike">
                <a:solidFill>
                  <a:srgbClr val="4A5568"/>
                </a:solidFill>
                <a:latin typeface="IBM Plex Sans"/>
                <a:ea typeface="IBM Plex Sans"/>
                <a:cs typeface="IBM Plex Sans"/>
                <a:sym typeface="IBM Plex Sans"/>
              </a:rPr>
              <a:t>Both paths meet here: a fresh hash is compared with the one on the chain.</a:t>
            </a:r>
            <a:endParaRPr b="0" i="0" sz="1400" u="none" cap="none" strike="noStrike">
              <a:solidFill>
                <a:schemeClr val="dk1"/>
              </a:solidFill>
              <a:latin typeface="Calibri"/>
              <a:ea typeface="Calibri"/>
              <a:cs typeface="Calibri"/>
              <a:sym typeface="Calibri"/>
            </a:endParaRPr>
          </a:p>
        </p:txBody>
      </p:sp>
      <p:sp>
        <p:nvSpPr>
          <p:cNvPr id="277" name="Google Shape;277;p13"/>
          <p:cNvSpPr/>
          <p:nvPr/>
        </p:nvSpPr>
        <p:spPr>
          <a:xfrm>
            <a:off x="3648075" y="4370704"/>
            <a:ext cx="7963059"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300"/>
              <a:buFont typeface="IBM Plex Sans"/>
              <a:buNone/>
            </a:pPr>
            <a:r>
              <a:rPr b="1" i="0" lang="en-US" sz="1300" u="none" cap="none" strike="noStrike">
                <a:solidFill>
                  <a:srgbClr val="4A5568"/>
                </a:solidFill>
                <a:latin typeface="IBM Plex Sans"/>
                <a:ea typeface="IBM Plex Sans"/>
                <a:cs typeface="IBM Plex Sans"/>
                <a:sym typeface="IBM Plex Sans"/>
              </a:rPr>
              <a:t>Built with</a:t>
            </a:r>
            <a:r>
              <a:rPr b="0" i="0" lang="en-US" sz="1300" u="none" cap="none" strike="noStrike">
                <a:solidFill>
                  <a:srgbClr val="4A5568"/>
                </a:solidFill>
                <a:latin typeface="IBM Plex Sans"/>
                <a:ea typeface="IBM Plex Sans"/>
                <a:cs typeface="IBM Plex Sans"/>
                <a:sym typeface="IBM Plex Sans"/>
              </a:rPr>
              <a:t> Python, Flask [15], SQLite, HTML, CSS and JavaScript.</a:t>
            </a:r>
            <a:endParaRPr b="0" i="0" sz="1300" u="none" cap="none" strike="noStrike">
              <a:solidFill>
                <a:schemeClr val="dk1"/>
              </a:solidFill>
              <a:latin typeface="Calibri"/>
              <a:ea typeface="Calibri"/>
              <a:cs typeface="Calibri"/>
              <a:sym typeface="Calibri"/>
            </a:endParaRPr>
          </a:p>
        </p:txBody>
      </p:sp>
      <p:sp>
        <p:nvSpPr>
          <p:cNvPr id="278" name="Google Shape;278;p13"/>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Report Figure 3.2</a:t>
            </a:r>
            <a:endParaRPr b="0" i="0" sz="1200" u="none" cap="none" strike="noStrike">
              <a:solidFill>
                <a:schemeClr val="dk1"/>
              </a:solidFill>
              <a:latin typeface="Calibri"/>
              <a:ea typeface="Calibri"/>
              <a:cs typeface="Calibri"/>
              <a:sym typeface="Calibri"/>
            </a:endParaRPr>
          </a:p>
        </p:txBody>
      </p:sp>
      <p:sp>
        <p:nvSpPr>
          <p:cNvPr id="279" name="Google Shape;279;p13"/>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11</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1630"/>
        </a:solidFill>
      </p:bgPr>
    </p:bg>
    <p:spTree>
      <p:nvGrpSpPr>
        <p:cNvPr id="284" name="Shape 284"/>
        <p:cNvGrpSpPr/>
        <p:nvPr/>
      </p:nvGrpSpPr>
      <p:grpSpPr>
        <a:xfrm>
          <a:off x="0" y="0"/>
          <a:ext cx="0" cy="0"/>
          <a:chOff x="0" y="0"/>
          <a:chExt cx="0" cy="0"/>
        </a:xfrm>
      </p:grpSpPr>
      <p:sp>
        <p:nvSpPr>
          <p:cNvPr id="285" name="Google Shape;285;p14"/>
          <p:cNvSpPr/>
          <p:nvPr/>
        </p:nvSpPr>
        <p:spPr>
          <a:xfrm>
            <a:off x="812800" y="812800"/>
            <a:ext cx="508000" cy="38100"/>
          </a:xfrm>
          <a:prstGeom prst="roundRect">
            <a:avLst>
              <a:gd fmla="val 50000" name="adj"/>
            </a:avLst>
          </a:prstGeom>
          <a:solidFill>
            <a:srgbClr val="38BDF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14"/>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F3F5F8"/>
              </a:buClr>
              <a:buSzPts val="3000"/>
              <a:buFont typeface="Space Grotesk"/>
              <a:buNone/>
            </a:pPr>
            <a:r>
              <a:rPr b="1" i="0" lang="en-US" sz="3000" u="none" cap="none" strike="noStrike">
                <a:solidFill>
                  <a:srgbClr val="F3F5F8"/>
                </a:solidFill>
                <a:latin typeface="Space Grotesk"/>
                <a:ea typeface="Space Grotesk"/>
                <a:cs typeface="Space Grotesk"/>
                <a:sym typeface="Space Grotesk"/>
              </a:rPr>
              <a:t>Security Workflow</a:t>
            </a:r>
            <a:endParaRPr b="0" i="0" sz="3000" u="none" cap="none" strike="noStrike">
              <a:solidFill>
                <a:schemeClr val="dk1"/>
              </a:solidFill>
              <a:latin typeface="Calibri"/>
              <a:ea typeface="Calibri"/>
              <a:cs typeface="Calibri"/>
              <a:sym typeface="Calibri"/>
            </a:endParaRPr>
          </a:p>
        </p:txBody>
      </p:sp>
      <p:sp>
        <p:nvSpPr>
          <p:cNvPr id="287" name="Google Shape;287;p14"/>
          <p:cNvSpPr/>
          <p:nvPr/>
        </p:nvSpPr>
        <p:spPr>
          <a:xfrm>
            <a:off x="812800" y="1524000"/>
            <a:ext cx="10883392" cy="2921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500"/>
              <a:buFont typeface="IBM Plex Sans"/>
              <a:buNone/>
            </a:pPr>
            <a:r>
              <a:rPr b="0" i="0" lang="en-US" sz="1500" u="none" cap="none" strike="noStrike">
                <a:solidFill>
                  <a:srgbClr val="BFD0E6"/>
                </a:solidFill>
                <a:latin typeface="IBM Plex Sans"/>
                <a:ea typeface="IBM Plex Sans"/>
                <a:cs typeface="IBM Plex Sans"/>
                <a:sym typeface="IBM Plex Sans"/>
              </a:rPr>
              <a:t>Defence in depth: if one control fails, the others are still in place.</a:t>
            </a:r>
            <a:endParaRPr b="0" i="0" sz="1500" u="none" cap="none" strike="noStrike">
              <a:solidFill>
                <a:schemeClr val="dk1"/>
              </a:solidFill>
              <a:latin typeface="Calibri"/>
              <a:ea typeface="Calibri"/>
              <a:cs typeface="Calibri"/>
              <a:sym typeface="Calibri"/>
            </a:endParaRPr>
          </a:p>
        </p:txBody>
      </p:sp>
      <p:sp>
        <p:nvSpPr>
          <p:cNvPr id="288" name="Google Shape;288;p14"/>
          <p:cNvSpPr/>
          <p:nvPr/>
        </p:nvSpPr>
        <p:spPr>
          <a:xfrm>
            <a:off x="812800" y="2095500"/>
            <a:ext cx="2508250" cy="1280160"/>
          </a:xfrm>
          <a:prstGeom prst="roundRect">
            <a:avLst>
              <a:gd fmla="val 6944"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14"/>
          <p:cNvSpPr/>
          <p:nvPr/>
        </p:nvSpPr>
        <p:spPr>
          <a:xfrm>
            <a:off x="990600" y="2273300"/>
            <a:ext cx="2217230" cy="3810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2000"/>
              <a:buFont typeface="Space Grotesk"/>
              <a:buNone/>
            </a:pPr>
            <a:r>
              <a:rPr b="1" i="0" lang="en-US" sz="2000" u="none" cap="none" strike="noStrike">
                <a:solidFill>
                  <a:srgbClr val="38BDF8"/>
                </a:solidFill>
                <a:latin typeface="Space Grotesk"/>
                <a:ea typeface="Space Grotesk"/>
                <a:cs typeface="Space Grotesk"/>
                <a:sym typeface="Space Grotesk"/>
              </a:rPr>
              <a:t>1</a:t>
            </a:r>
            <a:endParaRPr b="0" i="0" sz="2000" u="none" cap="none" strike="noStrike">
              <a:solidFill>
                <a:schemeClr val="dk1"/>
              </a:solidFill>
              <a:latin typeface="Calibri"/>
              <a:ea typeface="Calibri"/>
              <a:cs typeface="Calibri"/>
              <a:sym typeface="Calibri"/>
            </a:endParaRPr>
          </a:p>
        </p:txBody>
      </p:sp>
      <p:sp>
        <p:nvSpPr>
          <p:cNvPr id="290" name="Google Shape;290;p14"/>
          <p:cNvSpPr/>
          <p:nvPr/>
        </p:nvSpPr>
        <p:spPr>
          <a:xfrm>
            <a:off x="990600" y="2692400"/>
            <a:ext cx="2217230"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Authenticate</a:t>
            </a:r>
            <a:endParaRPr b="0" i="0" sz="1500" u="none" cap="none" strike="noStrike">
              <a:solidFill>
                <a:schemeClr val="dk1"/>
              </a:solidFill>
              <a:latin typeface="Calibri"/>
              <a:ea typeface="Calibri"/>
              <a:cs typeface="Calibri"/>
              <a:sym typeface="Calibri"/>
            </a:endParaRPr>
          </a:p>
        </p:txBody>
      </p:sp>
      <p:sp>
        <p:nvSpPr>
          <p:cNvPr id="291" name="Google Shape;291;p14"/>
          <p:cNvSpPr/>
          <p:nvPr/>
        </p:nvSpPr>
        <p:spPr>
          <a:xfrm>
            <a:off x="990600" y="2984500"/>
            <a:ext cx="221723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200"/>
              <a:buFont typeface="IBM Plex Sans"/>
              <a:buNone/>
            </a:pPr>
            <a:r>
              <a:rPr b="0" i="0" lang="en-US" sz="1200" u="none" cap="none" strike="noStrike">
                <a:solidFill>
                  <a:srgbClr val="BFD0E6"/>
                </a:solidFill>
                <a:latin typeface="IBM Plex Sans"/>
                <a:ea typeface="IBM Plex Sans"/>
                <a:cs typeface="IBM Plex Sans"/>
                <a:sym typeface="IBM Plex Sans"/>
              </a:rPr>
              <a:t>User logs in first</a:t>
            </a:r>
            <a:endParaRPr b="0" i="0" sz="1200" u="none" cap="none" strike="noStrike">
              <a:solidFill>
                <a:schemeClr val="dk1"/>
              </a:solidFill>
              <a:latin typeface="Calibri"/>
              <a:ea typeface="Calibri"/>
              <a:cs typeface="Calibri"/>
              <a:sym typeface="Calibri"/>
            </a:endParaRPr>
          </a:p>
        </p:txBody>
      </p:sp>
      <p:sp>
        <p:nvSpPr>
          <p:cNvPr id="292" name="Google Shape;292;p14"/>
          <p:cNvSpPr/>
          <p:nvPr/>
        </p:nvSpPr>
        <p:spPr>
          <a:xfrm>
            <a:off x="3498850" y="2095500"/>
            <a:ext cx="2508250" cy="1280160"/>
          </a:xfrm>
          <a:prstGeom prst="roundRect">
            <a:avLst>
              <a:gd fmla="val 6944"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4"/>
          <p:cNvSpPr/>
          <p:nvPr/>
        </p:nvSpPr>
        <p:spPr>
          <a:xfrm>
            <a:off x="3676650" y="2273300"/>
            <a:ext cx="2217230" cy="3810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2000"/>
              <a:buFont typeface="Space Grotesk"/>
              <a:buNone/>
            </a:pPr>
            <a:r>
              <a:rPr b="1" i="0" lang="en-US" sz="2000" u="none" cap="none" strike="noStrike">
                <a:solidFill>
                  <a:srgbClr val="38BDF8"/>
                </a:solidFill>
                <a:latin typeface="Space Grotesk"/>
                <a:ea typeface="Space Grotesk"/>
                <a:cs typeface="Space Grotesk"/>
                <a:sym typeface="Space Grotesk"/>
              </a:rPr>
              <a:t>2</a:t>
            </a:r>
            <a:endParaRPr b="0" i="0" sz="2000" u="none" cap="none" strike="noStrike">
              <a:solidFill>
                <a:schemeClr val="dk1"/>
              </a:solidFill>
              <a:latin typeface="Calibri"/>
              <a:ea typeface="Calibri"/>
              <a:cs typeface="Calibri"/>
              <a:sym typeface="Calibri"/>
            </a:endParaRPr>
          </a:p>
        </p:txBody>
      </p:sp>
      <p:sp>
        <p:nvSpPr>
          <p:cNvPr id="294" name="Google Shape;294;p14"/>
          <p:cNvSpPr/>
          <p:nvPr/>
        </p:nvSpPr>
        <p:spPr>
          <a:xfrm>
            <a:off x="3676650" y="2692400"/>
            <a:ext cx="2217230"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Upload</a:t>
            </a:r>
            <a:endParaRPr b="0" i="0" sz="1500" u="none" cap="none" strike="noStrike">
              <a:solidFill>
                <a:schemeClr val="dk1"/>
              </a:solidFill>
              <a:latin typeface="Calibri"/>
              <a:ea typeface="Calibri"/>
              <a:cs typeface="Calibri"/>
              <a:sym typeface="Calibri"/>
            </a:endParaRPr>
          </a:p>
        </p:txBody>
      </p:sp>
      <p:sp>
        <p:nvSpPr>
          <p:cNvPr id="295" name="Google Shape;295;p14"/>
          <p:cNvSpPr/>
          <p:nvPr/>
        </p:nvSpPr>
        <p:spPr>
          <a:xfrm>
            <a:off x="3676650" y="2984500"/>
            <a:ext cx="221723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200"/>
              <a:buFont typeface="IBM Plex Sans"/>
              <a:buNone/>
            </a:pPr>
            <a:r>
              <a:rPr b="0" i="0" lang="en-US" sz="1200" u="none" cap="none" strike="noStrike">
                <a:solidFill>
                  <a:srgbClr val="BFD0E6"/>
                </a:solidFill>
                <a:latin typeface="IBM Plex Sans"/>
                <a:ea typeface="IBM Plex Sans"/>
                <a:cs typeface="IBM Plex Sans"/>
                <a:sym typeface="IBM Plex Sans"/>
              </a:rPr>
              <a:t>File chosen on the dashboard</a:t>
            </a:r>
            <a:endParaRPr b="0" i="0" sz="1200" u="none" cap="none" strike="noStrike">
              <a:solidFill>
                <a:schemeClr val="dk1"/>
              </a:solidFill>
              <a:latin typeface="Calibri"/>
              <a:ea typeface="Calibri"/>
              <a:cs typeface="Calibri"/>
              <a:sym typeface="Calibri"/>
            </a:endParaRPr>
          </a:p>
        </p:txBody>
      </p:sp>
      <p:sp>
        <p:nvSpPr>
          <p:cNvPr id="296" name="Google Shape;296;p14"/>
          <p:cNvSpPr/>
          <p:nvPr/>
        </p:nvSpPr>
        <p:spPr>
          <a:xfrm>
            <a:off x="6184900" y="2095500"/>
            <a:ext cx="2508250" cy="1280160"/>
          </a:xfrm>
          <a:prstGeom prst="roundRect">
            <a:avLst>
              <a:gd fmla="val 6944"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p14"/>
          <p:cNvSpPr/>
          <p:nvPr/>
        </p:nvSpPr>
        <p:spPr>
          <a:xfrm>
            <a:off x="6362700" y="2273300"/>
            <a:ext cx="2217230" cy="3810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2000"/>
              <a:buFont typeface="Space Grotesk"/>
              <a:buNone/>
            </a:pPr>
            <a:r>
              <a:rPr b="1" i="0" lang="en-US" sz="2000" u="none" cap="none" strike="noStrike">
                <a:solidFill>
                  <a:srgbClr val="38BDF8"/>
                </a:solidFill>
                <a:latin typeface="Space Grotesk"/>
                <a:ea typeface="Space Grotesk"/>
                <a:cs typeface="Space Grotesk"/>
                <a:sym typeface="Space Grotesk"/>
              </a:rPr>
              <a:t>3</a:t>
            </a:r>
            <a:endParaRPr b="0" i="0" sz="2000" u="none" cap="none" strike="noStrike">
              <a:solidFill>
                <a:schemeClr val="dk1"/>
              </a:solidFill>
              <a:latin typeface="Calibri"/>
              <a:ea typeface="Calibri"/>
              <a:cs typeface="Calibri"/>
              <a:sym typeface="Calibri"/>
            </a:endParaRPr>
          </a:p>
        </p:txBody>
      </p:sp>
      <p:sp>
        <p:nvSpPr>
          <p:cNvPr id="298" name="Google Shape;298;p14"/>
          <p:cNvSpPr/>
          <p:nvPr/>
        </p:nvSpPr>
        <p:spPr>
          <a:xfrm>
            <a:off x="6362700" y="2692400"/>
            <a:ext cx="2217230"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Encrypt</a:t>
            </a:r>
            <a:endParaRPr b="0" i="0" sz="1500" u="none" cap="none" strike="noStrike">
              <a:solidFill>
                <a:schemeClr val="dk1"/>
              </a:solidFill>
              <a:latin typeface="Calibri"/>
              <a:ea typeface="Calibri"/>
              <a:cs typeface="Calibri"/>
              <a:sym typeface="Calibri"/>
            </a:endParaRPr>
          </a:p>
        </p:txBody>
      </p:sp>
      <p:sp>
        <p:nvSpPr>
          <p:cNvPr id="299" name="Google Shape;299;p14"/>
          <p:cNvSpPr/>
          <p:nvPr/>
        </p:nvSpPr>
        <p:spPr>
          <a:xfrm>
            <a:off x="6362700" y="2984500"/>
            <a:ext cx="221723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200"/>
              <a:buFont typeface="IBM Plex Sans"/>
              <a:buNone/>
            </a:pPr>
            <a:r>
              <a:rPr b="0" i="0" lang="en-US" sz="1200" u="none" cap="none" strike="noStrike">
                <a:solidFill>
                  <a:srgbClr val="BFD0E6"/>
                </a:solidFill>
                <a:latin typeface="IBM Plex Sans"/>
                <a:ea typeface="IBM Plex Sans"/>
                <a:cs typeface="IBM Plex Sans"/>
                <a:sym typeface="IBM Plex Sans"/>
              </a:rPr>
              <a:t>AES turns it into ciphertext</a:t>
            </a:r>
            <a:endParaRPr b="0" i="0" sz="1200" u="none" cap="none" strike="noStrike">
              <a:solidFill>
                <a:schemeClr val="dk1"/>
              </a:solidFill>
              <a:latin typeface="Calibri"/>
              <a:ea typeface="Calibri"/>
              <a:cs typeface="Calibri"/>
              <a:sym typeface="Calibri"/>
            </a:endParaRPr>
          </a:p>
        </p:txBody>
      </p:sp>
      <p:sp>
        <p:nvSpPr>
          <p:cNvPr id="300" name="Google Shape;300;p14"/>
          <p:cNvSpPr/>
          <p:nvPr/>
        </p:nvSpPr>
        <p:spPr>
          <a:xfrm>
            <a:off x="8870950" y="2095500"/>
            <a:ext cx="2508250" cy="1280160"/>
          </a:xfrm>
          <a:prstGeom prst="roundRect">
            <a:avLst>
              <a:gd fmla="val 6944"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14"/>
          <p:cNvSpPr/>
          <p:nvPr/>
        </p:nvSpPr>
        <p:spPr>
          <a:xfrm>
            <a:off x="9048750" y="2273300"/>
            <a:ext cx="2217230" cy="3810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2000"/>
              <a:buFont typeface="Space Grotesk"/>
              <a:buNone/>
            </a:pPr>
            <a:r>
              <a:rPr b="1" i="0" lang="en-US" sz="2000" u="none" cap="none" strike="noStrike">
                <a:solidFill>
                  <a:srgbClr val="38BDF8"/>
                </a:solidFill>
                <a:latin typeface="Space Grotesk"/>
                <a:ea typeface="Space Grotesk"/>
                <a:cs typeface="Space Grotesk"/>
                <a:sym typeface="Space Grotesk"/>
              </a:rPr>
              <a:t>4</a:t>
            </a:r>
            <a:endParaRPr b="0" i="0" sz="2000" u="none" cap="none" strike="noStrike">
              <a:solidFill>
                <a:schemeClr val="dk1"/>
              </a:solidFill>
              <a:latin typeface="Calibri"/>
              <a:ea typeface="Calibri"/>
              <a:cs typeface="Calibri"/>
              <a:sym typeface="Calibri"/>
            </a:endParaRPr>
          </a:p>
        </p:txBody>
      </p:sp>
      <p:sp>
        <p:nvSpPr>
          <p:cNvPr id="302" name="Google Shape;302;p14"/>
          <p:cNvSpPr/>
          <p:nvPr/>
        </p:nvSpPr>
        <p:spPr>
          <a:xfrm>
            <a:off x="9048750" y="2692400"/>
            <a:ext cx="2217230"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Hash</a:t>
            </a:r>
            <a:endParaRPr b="0" i="0" sz="1500" u="none" cap="none" strike="noStrike">
              <a:solidFill>
                <a:schemeClr val="dk1"/>
              </a:solidFill>
              <a:latin typeface="Calibri"/>
              <a:ea typeface="Calibri"/>
              <a:cs typeface="Calibri"/>
              <a:sym typeface="Calibri"/>
            </a:endParaRPr>
          </a:p>
        </p:txBody>
      </p:sp>
      <p:sp>
        <p:nvSpPr>
          <p:cNvPr id="303" name="Google Shape;303;p14"/>
          <p:cNvSpPr/>
          <p:nvPr/>
        </p:nvSpPr>
        <p:spPr>
          <a:xfrm>
            <a:off x="9048750" y="2984500"/>
            <a:ext cx="221723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200"/>
              <a:buFont typeface="IBM Plex Sans"/>
              <a:buNone/>
            </a:pPr>
            <a:r>
              <a:rPr b="0" i="0" lang="en-US" sz="1200" u="none" cap="none" strike="noStrike">
                <a:solidFill>
                  <a:srgbClr val="BFD0E6"/>
                </a:solidFill>
                <a:latin typeface="IBM Plex Sans"/>
                <a:ea typeface="IBM Plex Sans"/>
                <a:cs typeface="IBM Plex Sans"/>
                <a:sym typeface="IBM Plex Sans"/>
              </a:rPr>
              <a:t>SHA-256 fingerprint calculated</a:t>
            </a:r>
            <a:endParaRPr b="0" i="0" sz="1200" u="none" cap="none" strike="noStrike">
              <a:solidFill>
                <a:schemeClr val="dk1"/>
              </a:solidFill>
              <a:latin typeface="Calibri"/>
              <a:ea typeface="Calibri"/>
              <a:cs typeface="Calibri"/>
              <a:sym typeface="Calibri"/>
            </a:endParaRPr>
          </a:p>
        </p:txBody>
      </p:sp>
      <p:sp>
        <p:nvSpPr>
          <p:cNvPr id="304" name="Google Shape;304;p14"/>
          <p:cNvSpPr/>
          <p:nvPr/>
        </p:nvSpPr>
        <p:spPr>
          <a:xfrm>
            <a:off x="812800" y="3553458"/>
            <a:ext cx="2508250" cy="1509395"/>
          </a:xfrm>
          <a:prstGeom prst="roundRect">
            <a:avLst>
              <a:gd fmla="val 5890"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14"/>
          <p:cNvSpPr/>
          <p:nvPr/>
        </p:nvSpPr>
        <p:spPr>
          <a:xfrm>
            <a:off x="990600" y="3731258"/>
            <a:ext cx="2217230" cy="3810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2000"/>
              <a:buFont typeface="Space Grotesk"/>
              <a:buNone/>
            </a:pPr>
            <a:r>
              <a:rPr b="1" i="0" lang="en-US" sz="2000" u="none" cap="none" strike="noStrike">
                <a:solidFill>
                  <a:srgbClr val="38BDF8"/>
                </a:solidFill>
                <a:latin typeface="Space Grotesk"/>
                <a:ea typeface="Space Grotesk"/>
                <a:cs typeface="Space Grotesk"/>
                <a:sym typeface="Space Grotesk"/>
              </a:rPr>
              <a:t>5</a:t>
            </a:r>
            <a:endParaRPr b="0" i="0" sz="2000" u="none" cap="none" strike="noStrike">
              <a:solidFill>
                <a:schemeClr val="dk1"/>
              </a:solidFill>
              <a:latin typeface="Calibri"/>
              <a:ea typeface="Calibri"/>
              <a:cs typeface="Calibri"/>
              <a:sym typeface="Calibri"/>
            </a:endParaRPr>
          </a:p>
        </p:txBody>
      </p:sp>
      <p:sp>
        <p:nvSpPr>
          <p:cNvPr id="306" name="Google Shape;306;p14"/>
          <p:cNvSpPr/>
          <p:nvPr/>
        </p:nvSpPr>
        <p:spPr>
          <a:xfrm>
            <a:off x="990600" y="4150358"/>
            <a:ext cx="2217230"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Record</a:t>
            </a:r>
            <a:endParaRPr b="0" i="0" sz="1500" u="none" cap="none" strike="noStrike">
              <a:solidFill>
                <a:schemeClr val="dk1"/>
              </a:solidFill>
              <a:latin typeface="Calibri"/>
              <a:ea typeface="Calibri"/>
              <a:cs typeface="Calibri"/>
              <a:sym typeface="Calibri"/>
            </a:endParaRPr>
          </a:p>
        </p:txBody>
      </p:sp>
      <p:sp>
        <p:nvSpPr>
          <p:cNvPr id="307" name="Google Shape;307;p14"/>
          <p:cNvSpPr/>
          <p:nvPr/>
        </p:nvSpPr>
        <p:spPr>
          <a:xfrm>
            <a:off x="990600" y="4442458"/>
            <a:ext cx="221723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200"/>
              <a:buFont typeface="IBM Plex Sans"/>
              <a:buNone/>
            </a:pPr>
            <a:r>
              <a:rPr b="0" i="0" lang="en-US" sz="1200" u="none" cap="none" strike="noStrike">
                <a:solidFill>
                  <a:srgbClr val="BFD0E6"/>
                </a:solidFill>
                <a:latin typeface="IBM Plex Sans"/>
                <a:ea typeface="IBM Plex Sans"/>
                <a:cs typeface="IBM Plex Sans"/>
                <a:sym typeface="IBM Plex Sans"/>
              </a:rPr>
              <a:t>Hash added as a new block</a:t>
            </a:r>
            <a:endParaRPr b="0" i="0" sz="1200" u="none" cap="none" strike="noStrike">
              <a:solidFill>
                <a:schemeClr val="dk1"/>
              </a:solidFill>
              <a:latin typeface="Calibri"/>
              <a:ea typeface="Calibri"/>
              <a:cs typeface="Calibri"/>
              <a:sym typeface="Calibri"/>
            </a:endParaRPr>
          </a:p>
        </p:txBody>
      </p:sp>
      <p:sp>
        <p:nvSpPr>
          <p:cNvPr id="308" name="Google Shape;308;p14"/>
          <p:cNvSpPr/>
          <p:nvPr/>
        </p:nvSpPr>
        <p:spPr>
          <a:xfrm>
            <a:off x="3498850" y="3553458"/>
            <a:ext cx="2508250" cy="1509395"/>
          </a:xfrm>
          <a:prstGeom prst="roundRect">
            <a:avLst>
              <a:gd fmla="val 5890"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p14"/>
          <p:cNvSpPr/>
          <p:nvPr/>
        </p:nvSpPr>
        <p:spPr>
          <a:xfrm>
            <a:off x="3676650" y="3731258"/>
            <a:ext cx="2217230" cy="3810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2000"/>
              <a:buFont typeface="Space Grotesk"/>
              <a:buNone/>
            </a:pPr>
            <a:r>
              <a:rPr b="1" i="0" lang="en-US" sz="2000" u="none" cap="none" strike="noStrike">
                <a:solidFill>
                  <a:srgbClr val="38BDF8"/>
                </a:solidFill>
                <a:latin typeface="Space Grotesk"/>
                <a:ea typeface="Space Grotesk"/>
                <a:cs typeface="Space Grotesk"/>
                <a:sym typeface="Space Grotesk"/>
              </a:rPr>
              <a:t>6</a:t>
            </a:r>
            <a:endParaRPr b="0" i="0" sz="2000" u="none" cap="none" strike="noStrike">
              <a:solidFill>
                <a:schemeClr val="dk1"/>
              </a:solidFill>
              <a:latin typeface="Calibri"/>
              <a:ea typeface="Calibri"/>
              <a:cs typeface="Calibri"/>
              <a:sym typeface="Calibri"/>
            </a:endParaRPr>
          </a:p>
        </p:txBody>
      </p:sp>
      <p:sp>
        <p:nvSpPr>
          <p:cNvPr id="310" name="Google Shape;310;p14"/>
          <p:cNvSpPr/>
          <p:nvPr/>
        </p:nvSpPr>
        <p:spPr>
          <a:xfrm>
            <a:off x="3676650" y="4150358"/>
            <a:ext cx="2217230"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Store</a:t>
            </a:r>
            <a:endParaRPr b="0" i="0" sz="1500" u="none" cap="none" strike="noStrike">
              <a:solidFill>
                <a:schemeClr val="dk1"/>
              </a:solidFill>
              <a:latin typeface="Calibri"/>
              <a:ea typeface="Calibri"/>
              <a:cs typeface="Calibri"/>
              <a:sym typeface="Calibri"/>
            </a:endParaRPr>
          </a:p>
        </p:txBody>
      </p:sp>
      <p:sp>
        <p:nvSpPr>
          <p:cNvPr id="311" name="Google Shape;311;p14"/>
          <p:cNvSpPr/>
          <p:nvPr/>
        </p:nvSpPr>
        <p:spPr>
          <a:xfrm>
            <a:off x="3676650" y="4442458"/>
            <a:ext cx="221723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200"/>
              <a:buFont typeface="IBM Plex Sans"/>
              <a:buNone/>
            </a:pPr>
            <a:r>
              <a:rPr b="0" i="0" lang="en-US" sz="1200" u="none" cap="none" strike="noStrike">
                <a:solidFill>
                  <a:srgbClr val="BFD0E6"/>
                </a:solidFill>
                <a:latin typeface="IBM Plex Sans"/>
                <a:ea typeface="IBM Plex Sans"/>
                <a:cs typeface="IBM Plex Sans"/>
                <a:sym typeface="IBM Plex Sans"/>
              </a:rPr>
              <a:t>Encrypted file saved</a:t>
            </a:r>
            <a:endParaRPr b="0" i="0" sz="1200" u="none" cap="none" strike="noStrike">
              <a:solidFill>
                <a:schemeClr val="dk1"/>
              </a:solidFill>
              <a:latin typeface="Calibri"/>
              <a:ea typeface="Calibri"/>
              <a:cs typeface="Calibri"/>
              <a:sym typeface="Calibri"/>
            </a:endParaRPr>
          </a:p>
        </p:txBody>
      </p:sp>
      <p:sp>
        <p:nvSpPr>
          <p:cNvPr id="312" name="Google Shape;312;p14"/>
          <p:cNvSpPr/>
          <p:nvPr/>
        </p:nvSpPr>
        <p:spPr>
          <a:xfrm>
            <a:off x="6184900" y="3553458"/>
            <a:ext cx="2508250" cy="1509395"/>
          </a:xfrm>
          <a:prstGeom prst="roundRect">
            <a:avLst>
              <a:gd fmla="val 5890"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14"/>
          <p:cNvSpPr/>
          <p:nvPr/>
        </p:nvSpPr>
        <p:spPr>
          <a:xfrm>
            <a:off x="6362700" y="3731258"/>
            <a:ext cx="2217230" cy="3810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2000"/>
              <a:buFont typeface="Space Grotesk"/>
              <a:buNone/>
            </a:pPr>
            <a:r>
              <a:rPr b="1" i="0" lang="en-US" sz="2000" u="none" cap="none" strike="noStrike">
                <a:solidFill>
                  <a:srgbClr val="38BDF8"/>
                </a:solidFill>
                <a:latin typeface="Space Grotesk"/>
                <a:ea typeface="Space Grotesk"/>
                <a:cs typeface="Space Grotesk"/>
                <a:sym typeface="Space Grotesk"/>
              </a:rPr>
              <a:t>7</a:t>
            </a:r>
            <a:endParaRPr b="0" i="0" sz="2000" u="none" cap="none" strike="noStrike">
              <a:solidFill>
                <a:schemeClr val="dk1"/>
              </a:solidFill>
              <a:latin typeface="Calibri"/>
              <a:ea typeface="Calibri"/>
              <a:cs typeface="Calibri"/>
              <a:sym typeface="Calibri"/>
            </a:endParaRPr>
          </a:p>
        </p:txBody>
      </p:sp>
      <p:sp>
        <p:nvSpPr>
          <p:cNvPr id="314" name="Google Shape;314;p14"/>
          <p:cNvSpPr/>
          <p:nvPr/>
        </p:nvSpPr>
        <p:spPr>
          <a:xfrm>
            <a:off x="6362700" y="4150358"/>
            <a:ext cx="2217230"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Verify</a:t>
            </a:r>
            <a:endParaRPr b="0" i="0" sz="1500" u="none" cap="none" strike="noStrike">
              <a:solidFill>
                <a:schemeClr val="dk1"/>
              </a:solidFill>
              <a:latin typeface="Calibri"/>
              <a:ea typeface="Calibri"/>
              <a:cs typeface="Calibri"/>
              <a:sym typeface="Calibri"/>
            </a:endParaRPr>
          </a:p>
        </p:txBody>
      </p:sp>
      <p:sp>
        <p:nvSpPr>
          <p:cNvPr id="315" name="Google Shape;315;p14"/>
          <p:cNvSpPr/>
          <p:nvPr/>
        </p:nvSpPr>
        <p:spPr>
          <a:xfrm>
            <a:off x="6362700" y="4442458"/>
            <a:ext cx="221723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200"/>
              <a:buFont typeface="IBM Plex Sans"/>
              <a:buNone/>
            </a:pPr>
            <a:r>
              <a:rPr b="0" i="0" lang="en-US" sz="1200" u="none" cap="none" strike="noStrike">
                <a:solidFill>
                  <a:srgbClr val="BFD0E6"/>
                </a:solidFill>
                <a:latin typeface="IBM Plex Sans"/>
                <a:ea typeface="IBM Plex Sans"/>
                <a:cs typeface="IBM Plex Sans"/>
                <a:sym typeface="IBM Plex Sans"/>
              </a:rPr>
              <a:t>New hash compared with the chain</a:t>
            </a:r>
            <a:endParaRPr b="0" i="0" sz="1200" u="none" cap="none" strike="noStrike">
              <a:solidFill>
                <a:schemeClr val="dk1"/>
              </a:solidFill>
              <a:latin typeface="Calibri"/>
              <a:ea typeface="Calibri"/>
              <a:cs typeface="Calibri"/>
              <a:sym typeface="Calibri"/>
            </a:endParaRPr>
          </a:p>
        </p:txBody>
      </p:sp>
      <p:sp>
        <p:nvSpPr>
          <p:cNvPr id="316" name="Google Shape;316;p14"/>
          <p:cNvSpPr/>
          <p:nvPr/>
        </p:nvSpPr>
        <p:spPr>
          <a:xfrm>
            <a:off x="8877300" y="3559808"/>
            <a:ext cx="2495550" cy="1496695"/>
          </a:xfrm>
          <a:prstGeom prst="roundRect">
            <a:avLst>
              <a:gd fmla="val 5515" name="adj"/>
            </a:avLst>
          </a:prstGeom>
          <a:solidFill>
            <a:srgbClr val="3A1D14"/>
          </a:solidFill>
          <a:ln cap="flat" cmpd="sng" w="12700">
            <a:solidFill>
              <a:srgbClr val="F9731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4"/>
          <p:cNvSpPr/>
          <p:nvPr/>
        </p:nvSpPr>
        <p:spPr>
          <a:xfrm>
            <a:off x="9056688" y="3739195"/>
            <a:ext cx="2200878" cy="3810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FDBA74"/>
              </a:buClr>
              <a:buSzPts val="2000"/>
              <a:buFont typeface="Space Grotesk"/>
              <a:buNone/>
            </a:pPr>
            <a:r>
              <a:rPr b="1" i="0" lang="en-US" sz="2000" u="none" cap="none" strike="noStrike">
                <a:solidFill>
                  <a:srgbClr val="FDBA74"/>
                </a:solidFill>
                <a:latin typeface="Space Grotesk"/>
                <a:ea typeface="Space Grotesk"/>
                <a:cs typeface="Space Grotesk"/>
                <a:sym typeface="Space Grotesk"/>
              </a:rPr>
              <a:t>8</a:t>
            </a:r>
            <a:endParaRPr b="0" i="0" sz="2000" u="none" cap="none" strike="noStrike">
              <a:solidFill>
                <a:schemeClr val="dk1"/>
              </a:solidFill>
              <a:latin typeface="Calibri"/>
              <a:ea typeface="Calibri"/>
              <a:cs typeface="Calibri"/>
              <a:sym typeface="Calibri"/>
            </a:endParaRPr>
          </a:p>
        </p:txBody>
      </p:sp>
      <p:sp>
        <p:nvSpPr>
          <p:cNvPr id="318" name="Google Shape;318;p14"/>
          <p:cNvSpPr/>
          <p:nvPr/>
        </p:nvSpPr>
        <p:spPr>
          <a:xfrm>
            <a:off x="9056688" y="4158295"/>
            <a:ext cx="2200878"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Detect</a:t>
            </a:r>
            <a:endParaRPr b="0" i="0" sz="1500" u="none" cap="none" strike="noStrike">
              <a:solidFill>
                <a:schemeClr val="dk1"/>
              </a:solidFill>
              <a:latin typeface="Calibri"/>
              <a:ea typeface="Calibri"/>
              <a:cs typeface="Calibri"/>
              <a:sym typeface="Calibri"/>
            </a:endParaRPr>
          </a:p>
        </p:txBody>
      </p:sp>
      <p:sp>
        <p:nvSpPr>
          <p:cNvPr id="319" name="Google Shape;319;p14"/>
          <p:cNvSpPr/>
          <p:nvPr/>
        </p:nvSpPr>
        <p:spPr>
          <a:xfrm>
            <a:off x="9056688" y="4450395"/>
            <a:ext cx="2200878"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FED7AA"/>
              </a:buClr>
              <a:buSzPts val="1200"/>
              <a:buFont typeface="IBM Plex Sans"/>
              <a:buNone/>
            </a:pPr>
            <a:r>
              <a:rPr b="0" i="0" lang="en-US" sz="1200" u="none" cap="none" strike="noStrike">
                <a:solidFill>
                  <a:srgbClr val="FED7AA"/>
                </a:solidFill>
                <a:latin typeface="IBM Plex Sans"/>
                <a:ea typeface="IBM Plex Sans"/>
                <a:cs typeface="IBM Plex Sans"/>
                <a:sym typeface="IBM Plex Sans"/>
              </a:rPr>
              <a:t>Mismatch means the file was changed</a:t>
            </a:r>
            <a:endParaRPr b="0" i="0" sz="1200" u="none" cap="none" strike="noStrike">
              <a:solidFill>
                <a:schemeClr val="dk1"/>
              </a:solidFill>
              <a:latin typeface="Calibri"/>
              <a:ea typeface="Calibri"/>
              <a:cs typeface="Calibri"/>
              <a:sym typeface="Calibri"/>
            </a:endParaRPr>
          </a:p>
        </p:txBody>
      </p:sp>
      <p:sp>
        <p:nvSpPr>
          <p:cNvPr id="320" name="Google Shape;320;p14"/>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8FA3BF"/>
              </a:buClr>
              <a:buSzPts val="1200"/>
              <a:buFont typeface="IBM Plex Sans"/>
              <a:buNone/>
            </a:pPr>
            <a:r>
              <a:rPr b="0" i="0" lang="en-US" sz="1200" u="none" cap="none" strike="noStrike">
                <a:solidFill>
                  <a:srgbClr val="8FA3BF"/>
                </a:solidFill>
                <a:latin typeface="IBM Plex Sans"/>
                <a:ea typeface="IBM Plex Sans"/>
                <a:cs typeface="IBM Plex Sans"/>
                <a:sym typeface="IBM Plex Sans"/>
              </a:rPr>
              <a:t>Deep Desai (2421862) | MSc Project Viva | Report Figure 3.5</a:t>
            </a:r>
            <a:endParaRPr b="0" i="0" sz="1200" u="none" cap="none" strike="noStrike">
              <a:solidFill>
                <a:schemeClr val="dk1"/>
              </a:solidFill>
              <a:latin typeface="Calibri"/>
              <a:ea typeface="Calibri"/>
              <a:cs typeface="Calibri"/>
              <a:sym typeface="Calibri"/>
            </a:endParaRPr>
          </a:p>
        </p:txBody>
      </p:sp>
      <p:sp>
        <p:nvSpPr>
          <p:cNvPr id="321" name="Google Shape;321;p14"/>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8FA3BF"/>
              </a:buClr>
              <a:buSzPts val="1200"/>
              <a:buFont typeface="IBM Plex Sans"/>
              <a:buNone/>
            </a:pPr>
            <a:r>
              <a:rPr b="0" i="0" lang="en-US" sz="1200" u="none" cap="none" strike="noStrike">
                <a:solidFill>
                  <a:srgbClr val="8FA3BF"/>
                </a:solidFill>
                <a:latin typeface="IBM Plex Sans"/>
                <a:ea typeface="IBM Plex Sans"/>
                <a:cs typeface="IBM Plex Sans"/>
                <a:sym typeface="IBM Plex Sans"/>
              </a:rPr>
              <a:t>12</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326" name="Shape 326"/>
        <p:cNvGrpSpPr/>
        <p:nvPr/>
      </p:nvGrpSpPr>
      <p:grpSpPr>
        <a:xfrm>
          <a:off x="0" y="0"/>
          <a:ext cx="0" cy="0"/>
          <a:chOff x="0" y="0"/>
          <a:chExt cx="0" cy="0"/>
        </a:xfrm>
      </p:grpSpPr>
      <p:sp>
        <p:nvSpPr>
          <p:cNvPr id="327" name="Google Shape;327;p15"/>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 name="Google Shape;328;p15"/>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Blockchain Ledger</a:t>
            </a:r>
            <a:endParaRPr b="0" i="0" sz="3000" u="none" cap="none" strike="noStrike">
              <a:solidFill>
                <a:schemeClr val="dk1"/>
              </a:solidFill>
              <a:latin typeface="Calibri"/>
              <a:ea typeface="Calibri"/>
              <a:cs typeface="Calibri"/>
              <a:sym typeface="Calibri"/>
            </a:endParaRPr>
          </a:p>
        </p:txBody>
      </p:sp>
      <p:pic>
        <p:nvPicPr>
          <p:cNvPr descr="Blockchain Ledger page listing blocks 0, 1 and 2 with index, timestamp, hash and previous hash" id="329" name="Google Shape;329;p15"/>
          <p:cNvPicPr preferRelativeResize="0"/>
          <p:nvPr/>
        </p:nvPicPr>
        <p:blipFill rotWithShape="1">
          <a:blip r:embed="rId3">
            <a:alphaModFix/>
          </a:blip>
          <a:srcRect b="0" l="-30" r="-30" t="0"/>
          <a:stretch/>
        </p:blipFill>
        <p:spPr>
          <a:xfrm>
            <a:off x="812800" y="1651000"/>
            <a:ext cx="6350000" cy="3181350"/>
          </a:xfrm>
          <a:prstGeom prst="roundRect">
            <a:avLst>
              <a:gd fmla="val 2395" name="adj"/>
            </a:avLst>
          </a:prstGeom>
          <a:noFill/>
          <a:ln>
            <a:noFill/>
          </a:ln>
          <a:effectLst>
            <a:outerShdw blurRad="203200" rotWithShape="0" algn="bl" dir="5400000" dist="76200">
              <a:srgbClr val="0B1630">
                <a:alpha val="18039"/>
              </a:srgbClr>
            </a:outerShdw>
          </a:effectLst>
        </p:spPr>
      </p:pic>
      <p:sp>
        <p:nvSpPr>
          <p:cNvPr id="330" name="Google Shape;330;p15"/>
          <p:cNvSpPr/>
          <p:nvPr/>
        </p:nvSpPr>
        <p:spPr>
          <a:xfrm>
            <a:off x="7467600" y="1651000"/>
            <a:ext cx="40289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300"/>
              <a:buFont typeface="IBM Plex Sans"/>
              <a:buNone/>
            </a:pPr>
            <a:r>
              <a:rPr b="1" i="0" lang="en-US" sz="1300" u="none" cap="none" strike="noStrike">
                <a:solidFill>
                  <a:srgbClr val="0369A1"/>
                </a:solidFill>
                <a:latin typeface="IBM Plex Sans"/>
                <a:ea typeface="IBM Plex Sans"/>
                <a:cs typeface="IBM Plex Sans"/>
                <a:sym typeface="IBM Plex Sans"/>
              </a:rPr>
              <a:t>Each block stores</a:t>
            </a:r>
            <a:endParaRPr b="0" i="0" sz="1300" u="none" cap="none" strike="noStrike">
              <a:solidFill>
                <a:schemeClr val="dk1"/>
              </a:solidFill>
              <a:latin typeface="Calibri"/>
              <a:ea typeface="Calibri"/>
              <a:cs typeface="Calibri"/>
              <a:sym typeface="Calibri"/>
            </a:endParaRPr>
          </a:p>
        </p:txBody>
      </p:sp>
      <p:sp>
        <p:nvSpPr>
          <p:cNvPr id="331" name="Google Shape;331;p15"/>
          <p:cNvSpPr/>
          <p:nvPr/>
        </p:nvSpPr>
        <p:spPr>
          <a:xfrm>
            <a:off x="7467600" y="1945642"/>
            <a:ext cx="4028948" cy="482600"/>
          </a:xfrm>
          <a:prstGeom prst="rect">
            <a:avLst/>
          </a:prstGeom>
          <a:noFill/>
          <a:ln>
            <a:noFill/>
          </a:ln>
        </p:spPr>
        <p:txBody>
          <a:bodyPr anchorCtr="0" anchor="t" bIns="0" lIns="0" spcFirstLastPara="1" rIns="0" wrap="square" tIns="0">
            <a:noAutofit/>
          </a:bodyPr>
          <a:lstStyle/>
          <a:p>
            <a:pPr indent="0" lvl="0" marL="0" marR="0" rtl="0" algn="l">
              <a:lnSpc>
                <a:spcPct val="150000"/>
              </a:lnSpc>
              <a:spcBef>
                <a:spcPts val="0"/>
              </a:spcBef>
              <a:spcAft>
                <a:spcPts val="0"/>
              </a:spcAft>
              <a:buClr>
                <a:srgbClr val="13203A"/>
              </a:buClr>
              <a:buSzPts val="1200"/>
              <a:buFont typeface="IBM Plex Mono"/>
              <a:buNone/>
            </a:pPr>
            <a:r>
              <a:rPr b="0" i="0" lang="en-US" sz="1200" u="none" cap="none" strike="noStrike">
                <a:solidFill>
                  <a:srgbClr val="13203A"/>
                </a:solidFill>
                <a:latin typeface="IBM Plex Mono"/>
                <a:ea typeface="IBM Plex Mono"/>
                <a:cs typeface="IBM Plex Mono"/>
                <a:sym typeface="IBM Plex Mono"/>
              </a:rPr>
              <a:t>index, timestamp, filename, file_hash, previous_hash</a:t>
            </a:r>
            <a:endParaRPr b="0" i="0" sz="1200" u="none" cap="none" strike="noStrike">
              <a:solidFill>
                <a:schemeClr val="dk1"/>
              </a:solidFill>
              <a:latin typeface="Calibri"/>
              <a:ea typeface="Calibri"/>
              <a:cs typeface="Calibri"/>
              <a:sym typeface="Calibri"/>
            </a:endParaRPr>
          </a:p>
        </p:txBody>
      </p:sp>
      <p:sp>
        <p:nvSpPr>
          <p:cNvPr id="332" name="Google Shape;332;p15"/>
          <p:cNvSpPr/>
          <p:nvPr/>
        </p:nvSpPr>
        <p:spPr>
          <a:xfrm>
            <a:off x="7467600" y="2555242"/>
            <a:ext cx="4028948" cy="522605"/>
          </a:xfrm>
          <a:prstGeom prst="rect">
            <a:avLst/>
          </a:prstGeom>
          <a:noFill/>
          <a:ln>
            <a:noFill/>
          </a:ln>
        </p:spPr>
        <p:txBody>
          <a:bodyPr anchorCtr="0" anchor="t" bIns="0" lIns="0" spcFirstLastPara="1" rIns="0" wrap="square" tIns="0">
            <a:noAutofit/>
          </a:bodyPr>
          <a:lstStyle/>
          <a:p>
            <a:pPr indent="0" lvl="0" marL="0" marR="0" rtl="0" algn="l">
              <a:lnSpc>
                <a:spcPct val="145037"/>
              </a:lnSpc>
              <a:spcBef>
                <a:spcPts val="0"/>
              </a:spcBef>
              <a:spcAft>
                <a:spcPts val="0"/>
              </a:spcAft>
              <a:buClr>
                <a:srgbClr val="13203A"/>
              </a:buClr>
              <a:buSzPts val="1350"/>
              <a:buFont typeface="IBM Plex Sans"/>
              <a:buNone/>
            </a:pPr>
            <a:r>
              <a:rPr b="0" i="0" lang="en-US" sz="1350" u="none" cap="none" strike="noStrike">
                <a:solidFill>
                  <a:srgbClr val="13203A"/>
                </a:solidFill>
                <a:latin typeface="IBM Plex Sans"/>
                <a:ea typeface="IBM Plex Sans"/>
                <a:cs typeface="IBM Plex Sans"/>
                <a:sym typeface="IBM Plex Sans"/>
              </a:rPr>
              <a:t>Block 1's previous hash </a:t>
            </a:r>
            <a:r>
              <a:rPr b="0" i="0" lang="en-US" sz="1350" u="none" cap="none" strike="noStrike">
                <a:solidFill>
                  <a:srgbClr val="0369A1"/>
                </a:solidFill>
                <a:latin typeface="IBM Plex Sans"/>
                <a:ea typeface="IBM Plex Sans"/>
                <a:cs typeface="IBM Plex Sans"/>
                <a:sym typeface="IBM Plex Sans"/>
              </a:rPr>
              <a:t>8a4e02c2…</a:t>
            </a:r>
            <a:r>
              <a:rPr b="0" i="0" lang="en-US" sz="1350" u="none" cap="none" strike="noStrike">
                <a:solidFill>
                  <a:srgbClr val="13203A"/>
                </a:solidFill>
                <a:latin typeface="IBM Plex Sans"/>
                <a:ea typeface="IBM Plex Sans"/>
                <a:cs typeface="IBM Plex Sans"/>
                <a:sym typeface="IBM Plex Sans"/>
              </a:rPr>
              <a:t> is the hash of Block 0, and so on down the chain.</a:t>
            </a:r>
            <a:endParaRPr b="0" i="0" sz="1350" u="none" cap="none" strike="noStrike">
              <a:solidFill>
                <a:schemeClr val="dk1"/>
              </a:solidFill>
              <a:latin typeface="Calibri"/>
              <a:ea typeface="Calibri"/>
              <a:cs typeface="Calibri"/>
              <a:sym typeface="Calibri"/>
            </a:endParaRPr>
          </a:p>
        </p:txBody>
      </p:sp>
      <p:sp>
        <p:nvSpPr>
          <p:cNvPr id="333" name="Google Shape;333;p15"/>
          <p:cNvSpPr/>
          <p:nvPr/>
        </p:nvSpPr>
        <p:spPr>
          <a:xfrm>
            <a:off x="7467600" y="3204846"/>
            <a:ext cx="4028948" cy="522605"/>
          </a:xfrm>
          <a:prstGeom prst="rect">
            <a:avLst/>
          </a:prstGeom>
          <a:noFill/>
          <a:ln>
            <a:noFill/>
          </a:ln>
        </p:spPr>
        <p:txBody>
          <a:bodyPr anchorCtr="0" anchor="t" bIns="0" lIns="0" spcFirstLastPara="1" rIns="0" wrap="square" tIns="0">
            <a:noAutofit/>
          </a:bodyPr>
          <a:lstStyle/>
          <a:p>
            <a:pPr indent="0" lvl="0" marL="0" marR="0" rtl="0" algn="l">
              <a:lnSpc>
                <a:spcPct val="145037"/>
              </a:lnSpc>
              <a:spcBef>
                <a:spcPts val="0"/>
              </a:spcBef>
              <a:spcAft>
                <a:spcPts val="0"/>
              </a:spcAft>
              <a:buClr>
                <a:srgbClr val="13203A"/>
              </a:buClr>
              <a:buSzPts val="1350"/>
              <a:buFont typeface="IBM Plex Sans"/>
              <a:buNone/>
            </a:pPr>
            <a:r>
              <a:rPr b="0" i="0" lang="en-US" sz="1350" u="none" cap="none" strike="noStrike">
                <a:solidFill>
                  <a:srgbClr val="13203A"/>
                </a:solidFill>
                <a:latin typeface="IBM Plex Sans"/>
                <a:ea typeface="IBM Plex Sans"/>
                <a:cs typeface="IBM Plex Sans"/>
                <a:sym typeface="IBM Plex Sans"/>
              </a:rPr>
              <a:t>is_chain_valid() recomputes every block. If an old record is edited, the links after it break.</a:t>
            </a:r>
            <a:endParaRPr b="0" i="0" sz="1350" u="none" cap="none" strike="noStrike">
              <a:solidFill>
                <a:schemeClr val="dk1"/>
              </a:solidFill>
              <a:latin typeface="Calibri"/>
              <a:ea typeface="Calibri"/>
              <a:cs typeface="Calibri"/>
              <a:sym typeface="Calibri"/>
            </a:endParaRPr>
          </a:p>
        </p:txBody>
      </p:sp>
      <p:sp>
        <p:nvSpPr>
          <p:cNvPr id="334" name="Google Shape;334;p15"/>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/ledger page of the running system</a:t>
            </a:r>
            <a:endParaRPr b="0" i="0" sz="1200" u="none" cap="none" strike="noStrike">
              <a:solidFill>
                <a:schemeClr val="dk1"/>
              </a:solidFill>
              <a:latin typeface="Calibri"/>
              <a:ea typeface="Calibri"/>
              <a:cs typeface="Calibri"/>
              <a:sym typeface="Calibri"/>
            </a:endParaRPr>
          </a:p>
        </p:txBody>
      </p:sp>
      <p:sp>
        <p:nvSpPr>
          <p:cNvPr id="335" name="Google Shape;335;p15"/>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13</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340" name="Shape 340"/>
        <p:cNvGrpSpPr/>
        <p:nvPr/>
      </p:nvGrpSpPr>
      <p:grpSpPr>
        <a:xfrm>
          <a:off x="0" y="0"/>
          <a:ext cx="0" cy="0"/>
          <a:chOff x="0" y="0"/>
          <a:chExt cx="0" cy="0"/>
        </a:xfrm>
      </p:grpSpPr>
      <p:sp>
        <p:nvSpPr>
          <p:cNvPr id="341" name="Google Shape;341;p16"/>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 name="Google Shape;342;p16"/>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Implementation: Registration and Login</a:t>
            </a:r>
            <a:endParaRPr b="0" i="0" sz="3000" u="none" cap="none" strike="noStrike">
              <a:solidFill>
                <a:schemeClr val="dk1"/>
              </a:solidFill>
              <a:latin typeface="Calibri"/>
              <a:ea typeface="Calibri"/>
              <a:cs typeface="Calibri"/>
              <a:sym typeface="Calibri"/>
            </a:endParaRPr>
          </a:p>
        </p:txBody>
      </p:sp>
      <p:pic>
        <p:nvPicPr>
          <p:cNvPr descr="Create Account page with username and password fields and a Signup button" id="343" name="Google Shape;343;p16"/>
          <p:cNvPicPr preferRelativeResize="0"/>
          <p:nvPr/>
        </p:nvPicPr>
        <p:blipFill rotWithShape="1">
          <a:blip r:embed="rId3">
            <a:alphaModFix/>
          </a:blip>
          <a:srcRect b="-16" l="0" r="0" t="-16"/>
          <a:stretch/>
        </p:blipFill>
        <p:spPr>
          <a:xfrm>
            <a:off x="812800" y="1651000"/>
            <a:ext cx="5181600" cy="2647950"/>
          </a:xfrm>
          <a:prstGeom prst="roundRect">
            <a:avLst>
              <a:gd fmla="val 2878" name="adj"/>
            </a:avLst>
          </a:prstGeom>
          <a:noFill/>
          <a:ln>
            <a:noFill/>
          </a:ln>
          <a:effectLst>
            <a:outerShdw blurRad="203200" rotWithShape="0" algn="bl" dir="5400000" dist="76200">
              <a:srgbClr val="0B1630">
                <a:alpha val="18039"/>
              </a:srgbClr>
            </a:outerShdw>
          </a:effectLst>
        </p:spPr>
      </p:pic>
      <p:sp>
        <p:nvSpPr>
          <p:cNvPr id="344" name="Google Shape;344;p16"/>
          <p:cNvSpPr/>
          <p:nvPr/>
        </p:nvSpPr>
        <p:spPr>
          <a:xfrm>
            <a:off x="812800" y="4400550"/>
            <a:ext cx="5337048"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300"/>
              <a:buFont typeface="IBM Plex Sans"/>
              <a:buNone/>
            </a:pPr>
            <a:r>
              <a:rPr b="1" i="0" lang="en-US" sz="1300" u="none" cap="none" strike="noStrike">
                <a:solidFill>
                  <a:srgbClr val="4A5568"/>
                </a:solidFill>
                <a:latin typeface="IBM Plex Sans"/>
                <a:ea typeface="IBM Plex Sans"/>
                <a:cs typeface="IBM Plex Sans"/>
                <a:sym typeface="IBM Plex Sans"/>
              </a:rPr>
              <a:t>Register:</a:t>
            </a:r>
            <a:r>
              <a:rPr b="0" i="0" lang="en-US" sz="1300" u="none" cap="none" strike="noStrike">
                <a:solidFill>
                  <a:srgbClr val="4A5568"/>
                </a:solidFill>
                <a:latin typeface="IBM Plex Sans"/>
                <a:ea typeface="IBM Plex Sans"/>
                <a:cs typeface="IBM Plex Sans"/>
                <a:sym typeface="IBM Plex Sans"/>
              </a:rPr>
              <a:t> the account is saved in SQLite and the user is sent to the login page.</a:t>
            </a:r>
            <a:endParaRPr b="0" i="0" sz="1300" u="none" cap="none" strike="noStrike">
              <a:solidFill>
                <a:schemeClr val="dk1"/>
              </a:solidFill>
              <a:latin typeface="Calibri"/>
              <a:ea typeface="Calibri"/>
              <a:cs typeface="Calibri"/>
              <a:sym typeface="Calibri"/>
            </a:endParaRPr>
          </a:p>
        </p:txBody>
      </p:sp>
      <p:pic>
        <p:nvPicPr>
          <p:cNvPr descr="Login Account page with username DEEP entered and a Login button" id="345" name="Google Shape;345;p16"/>
          <p:cNvPicPr preferRelativeResize="0"/>
          <p:nvPr/>
        </p:nvPicPr>
        <p:blipFill rotWithShape="1">
          <a:blip r:embed="rId4">
            <a:alphaModFix/>
          </a:blip>
          <a:srcRect b="0" l="0" r="0" t="0"/>
          <a:stretch/>
        </p:blipFill>
        <p:spPr>
          <a:xfrm>
            <a:off x="6197600" y="1670188"/>
            <a:ext cx="5181600" cy="2609574"/>
          </a:xfrm>
          <a:custGeom>
            <a:rect b="b" l="l" r="r" t="t"/>
            <a:pathLst>
              <a:path extrusionOk="0" h="2609574" w="5181600">
                <a:moveTo>
                  <a:pt x="0" y="57012"/>
                </a:moveTo>
                <a:cubicBezTo>
                  <a:pt x="0" y="35215"/>
                  <a:pt x="9334" y="14462"/>
                  <a:pt x="25642" y="0"/>
                </a:cubicBezTo>
                <a:lnTo>
                  <a:pt x="5155958" y="0"/>
                </a:lnTo>
                <a:cubicBezTo>
                  <a:pt x="5172266" y="14462"/>
                  <a:pt x="5181600" y="35215"/>
                  <a:pt x="5181600" y="57012"/>
                </a:cubicBezTo>
                <a:lnTo>
                  <a:pt x="5181600" y="2552562"/>
                </a:lnTo>
                <a:cubicBezTo>
                  <a:pt x="5181600" y="2574359"/>
                  <a:pt x="5172266" y="2595112"/>
                  <a:pt x="5155958" y="2609574"/>
                </a:cubicBezTo>
                <a:lnTo>
                  <a:pt x="25642" y="2609574"/>
                </a:lnTo>
                <a:cubicBezTo>
                  <a:pt x="9334" y="2595112"/>
                  <a:pt x="0" y="2574359"/>
                  <a:pt x="0" y="2552562"/>
                </a:cubicBezTo>
                <a:close/>
              </a:path>
            </a:pathLst>
          </a:custGeom>
          <a:noFill/>
          <a:ln>
            <a:noFill/>
          </a:ln>
          <a:effectLst>
            <a:outerShdw blurRad="203200" rotWithShape="0" algn="bl" dir="5400000" dist="76200">
              <a:srgbClr val="0B1630">
                <a:alpha val="18039"/>
              </a:srgbClr>
            </a:outerShdw>
          </a:effectLst>
        </p:spPr>
      </p:pic>
      <p:sp>
        <p:nvSpPr>
          <p:cNvPr id="346" name="Google Shape;346;p16"/>
          <p:cNvSpPr/>
          <p:nvPr/>
        </p:nvSpPr>
        <p:spPr>
          <a:xfrm>
            <a:off x="6197600" y="4400550"/>
            <a:ext cx="5337048"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300"/>
              <a:buFont typeface="IBM Plex Sans"/>
              <a:buNone/>
            </a:pPr>
            <a:r>
              <a:rPr b="1" i="0" lang="en-US" sz="1300" u="none" cap="none" strike="noStrike">
                <a:solidFill>
                  <a:srgbClr val="4A5568"/>
                </a:solidFill>
                <a:latin typeface="IBM Plex Sans"/>
                <a:ea typeface="IBM Plex Sans"/>
                <a:cs typeface="IBM Plex Sans"/>
                <a:sym typeface="IBM Plex Sans"/>
              </a:rPr>
              <a:t>Login:</a:t>
            </a:r>
            <a:r>
              <a:rPr b="0" i="0" lang="en-US" sz="1300" u="none" cap="none" strike="noStrike">
                <a:solidFill>
                  <a:srgbClr val="4A5568"/>
                </a:solidFill>
                <a:latin typeface="IBM Plex Sans"/>
                <a:ea typeface="IBM Plex Sans"/>
                <a:cs typeface="IBM Plex Sans"/>
                <a:sym typeface="IBM Plex Sans"/>
              </a:rPr>
              <a:t> credentials are checked and a session opens the dashboard.</a:t>
            </a:r>
            <a:endParaRPr b="0" i="0" sz="1300" u="none" cap="none" strike="noStrike">
              <a:solidFill>
                <a:schemeClr val="dk1"/>
              </a:solidFill>
              <a:latin typeface="Calibri"/>
              <a:ea typeface="Calibri"/>
              <a:cs typeface="Calibri"/>
              <a:sym typeface="Calibri"/>
            </a:endParaRPr>
          </a:p>
        </p:txBody>
      </p:sp>
      <p:sp>
        <p:nvSpPr>
          <p:cNvPr id="347" name="Google Shape;347;p16"/>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FR1, FR2</a:t>
            </a:r>
            <a:endParaRPr b="0" i="0" sz="1200" u="none" cap="none" strike="noStrike">
              <a:solidFill>
                <a:schemeClr val="dk1"/>
              </a:solidFill>
              <a:latin typeface="Calibri"/>
              <a:ea typeface="Calibri"/>
              <a:cs typeface="Calibri"/>
              <a:sym typeface="Calibri"/>
            </a:endParaRPr>
          </a:p>
        </p:txBody>
      </p:sp>
      <p:sp>
        <p:nvSpPr>
          <p:cNvPr id="348" name="Google Shape;348;p16"/>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14</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353" name="Shape 353"/>
        <p:cNvGrpSpPr/>
        <p:nvPr/>
      </p:nvGrpSpPr>
      <p:grpSpPr>
        <a:xfrm>
          <a:off x="0" y="0"/>
          <a:ext cx="0" cy="0"/>
          <a:chOff x="0" y="0"/>
          <a:chExt cx="0" cy="0"/>
        </a:xfrm>
      </p:grpSpPr>
      <p:sp>
        <p:nvSpPr>
          <p:cNvPr id="354" name="Google Shape;354;p17"/>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17"/>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Implementation: Dashboard and Secure Upload</a:t>
            </a:r>
            <a:endParaRPr b="0" i="0" sz="3000" u="none" cap="none" strike="noStrike">
              <a:solidFill>
                <a:schemeClr val="dk1"/>
              </a:solidFill>
              <a:latin typeface="Calibri"/>
              <a:ea typeface="Calibri"/>
              <a:cs typeface="Calibri"/>
              <a:sym typeface="Calibri"/>
            </a:endParaRPr>
          </a:p>
        </p:txBody>
      </p:sp>
      <p:pic>
        <p:nvPicPr>
          <p:cNvPr descr="Dashboard showing Welcome Deep, total uploaded files 17, and an Upload Secure File form" id="356" name="Google Shape;356;p17"/>
          <p:cNvPicPr preferRelativeResize="0"/>
          <p:nvPr/>
        </p:nvPicPr>
        <p:blipFill rotWithShape="1">
          <a:blip r:embed="rId3">
            <a:alphaModFix/>
          </a:blip>
          <a:srcRect b="0" l="-1" r="-1" t="0"/>
          <a:stretch/>
        </p:blipFill>
        <p:spPr>
          <a:xfrm>
            <a:off x="812800" y="1651000"/>
            <a:ext cx="5181600" cy="2552700"/>
          </a:xfrm>
          <a:prstGeom prst="roundRect">
            <a:avLst>
              <a:gd fmla="val 2985" name="adj"/>
            </a:avLst>
          </a:prstGeom>
          <a:noFill/>
          <a:ln>
            <a:noFill/>
          </a:ln>
          <a:effectLst>
            <a:outerShdw blurRad="203200" rotWithShape="0" algn="bl" dir="5400000" dist="76200">
              <a:srgbClr val="0B1630">
                <a:alpha val="18039"/>
              </a:srgbClr>
            </a:outerShdw>
          </a:effectLst>
        </p:spPr>
      </p:pic>
      <p:sp>
        <p:nvSpPr>
          <p:cNvPr id="357" name="Google Shape;357;p17"/>
          <p:cNvSpPr/>
          <p:nvPr/>
        </p:nvSpPr>
        <p:spPr>
          <a:xfrm>
            <a:off x="812800" y="4305300"/>
            <a:ext cx="5337048"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300"/>
              <a:buFont typeface="IBM Plex Sans"/>
              <a:buNone/>
            </a:pPr>
            <a:r>
              <a:rPr b="1" i="0" lang="en-US" sz="1300" u="none" cap="none" strike="noStrike">
                <a:solidFill>
                  <a:srgbClr val="4A5568"/>
                </a:solidFill>
                <a:latin typeface="IBM Plex Sans"/>
                <a:ea typeface="IBM Plex Sans"/>
                <a:cs typeface="IBM Plex Sans"/>
                <a:sym typeface="IBM Plex Sans"/>
              </a:rPr>
              <a:t>Dashboard:</a:t>
            </a:r>
            <a:r>
              <a:rPr b="0" i="0" lang="en-US" sz="1300" u="none" cap="none" strike="noStrike">
                <a:solidFill>
                  <a:srgbClr val="4A5568"/>
                </a:solidFill>
                <a:latin typeface="IBM Plex Sans"/>
                <a:ea typeface="IBM Plex Sans"/>
                <a:cs typeface="IBM Plex Sans"/>
                <a:sym typeface="IBM Plex Sans"/>
              </a:rPr>
              <a:t> shows the user, how many files they have uploaded, and the upload form.</a:t>
            </a:r>
            <a:endParaRPr b="0" i="0" sz="1300" u="none" cap="none" strike="noStrike">
              <a:solidFill>
                <a:schemeClr val="dk1"/>
              </a:solidFill>
              <a:latin typeface="Calibri"/>
              <a:ea typeface="Calibri"/>
              <a:cs typeface="Calibri"/>
              <a:sym typeface="Calibri"/>
            </a:endParaRPr>
          </a:p>
        </p:txBody>
      </p:sp>
      <p:pic>
        <p:nvPicPr>
          <p:cNvPr descr="File Uploaded Successfully page for 2421862.docx showing its SHA-256 hash, Blockchain Status Verified, and buttons to download encrypted or decrypted file and simulate hacker attack" id="358" name="Google Shape;358;p17"/>
          <p:cNvPicPr preferRelativeResize="0"/>
          <p:nvPr/>
        </p:nvPicPr>
        <p:blipFill rotWithShape="1">
          <a:blip r:embed="rId4">
            <a:alphaModFix/>
          </a:blip>
          <a:srcRect b="0" l="-51" r="-51" t="0"/>
          <a:stretch/>
        </p:blipFill>
        <p:spPr>
          <a:xfrm>
            <a:off x="6197600" y="1651000"/>
            <a:ext cx="5181600" cy="2489200"/>
          </a:xfrm>
          <a:prstGeom prst="roundRect">
            <a:avLst>
              <a:gd fmla="val 3061" name="adj"/>
            </a:avLst>
          </a:prstGeom>
          <a:noFill/>
          <a:ln>
            <a:noFill/>
          </a:ln>
          <a:effectLst>
            <a:outerShdw blurRad="203200" rotWithShape="0" algn="bl" dir="5400000" dist="76200">
              <a:srgbClr val="0B1630">
                <a:alpha val="18039"/>
              </a:srgbClr>
            </a:outerShdw>
          </a:effectLst>
        </p:spPr>
      </p:pic>
      <p:sp>
        <p:nvSpPr>
          <p:cNvPr id="359" name="Google Shape;359;p17"/>
          <p:cNvSpPr/>
          <p:nvPr/>
        </p:nvSpPr>
        <p:spPr>
          <a:xfrm>
            <a:off x="6197600" y="4241800"/>
            <a:ext cx="5337048"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300"/>
              <a:buFont typeface="IBM Plex Sans"/>
              <a:buNone/>
            </a:pPr>
            <a:r>
              <a:rPr b="1" i="0" lang="en-US" sz="1300" u="none" cap="none" strike="noStrike">
                <a:solidFill>
                  <a:srgbClr val="4A5568"/>
                </a:solidFill>
                <a:latin typeface="IBM Plex Sans"/>
                <a:ea typeface="IBM Plex Sans"/>
                <a:cs typeface="IBM Plex Sans"/>
                <a:sym typeface="IBM Plex Sans"/>
              </a:rPr>
              <a:t>After upload:</a:t>
            </a:r>
            <a:r>
              <a:rPr b="0" i="0" lang="en-US" sz="1300" u="none" cap="none" strike="noStrike">
                <a:solidFill>
                  <a:srgbClr val="4A5568"/>
                </a:solidFill>
                <a:latin typeface="IBM Plex Sans"/>
                <a:ea typeface="IBM Plex Sans"/>
                <a:cs typeface="IBM Plex Sans"/>
                <a:sym typeface="IBM Plex Sans"/>
              </a:rPr>
              <a:t> the file's SHA-256 hash and a blockchain status of Verified.</a:t>
            </a:r>
            <a:endParaRPr b="0" i="0" sz="1300" u="none" cap="none" strike="noStrike">
              <a:solidFill>
                <a:schemeClr val="dk1"/>
              </a:solidFill>
              <a:latin typeface="Calibri"/>
              <a:ea typeface="Calibri"/>
              <a:cs typeface="Calibri"/>
              <a:sym typeface="Calibri"/>
            </a:endParaRPr>
          </a:p>
        </p:txBody>
      </p:sp>
      <p:sp>
        <p:nvSpPr>
          <p:cNvPr id="360" name="Google Shape;360;p17"/>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FR3 to FR6</a:t>
            </a:r>
            <a:endParaRPr b="0" i="0" sz="1200" u="none" cap="none" strike="noStrike">
              <a:solidFill>
                <a:schemeClr val="dk1"/>
              </a:solidFill>
              <a:latin typeface="Calibri"/>
              <a:ea typeface="Calibri"/>
              <a:cs typeface="Calibri"/>
              <a:sym typeface="Calibri"/>
            </a:endParaRPr>
          </a:p>
        </p:txBody>
      </p:sp>
      <p:sp>
        <p:nvSpPr>
          <p:cNvPr id="361" name="Google Shape;361;p17"/>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15</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366" name="Shape 366"/>
        <p:cNvGrpSpPr/>
        <p:nvPr/>
      </p:nvGrpSpPr>
      <p:grpSpPr>
        <a:xfrm>
          <a:off x="0" y="0"/>
          <a:ext cx="0" cy="0"/>
          <a:chOff x="0" y="0"/>
          <a:chExt cx="0" cy="0"/>
        </a:xfrm>
      </p:grpSpPr>
      <p:sp>
        <p:nvSpPr>
          <p:cNvPr id="367" name="Google Shape;367;p18"/>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18"/>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Implementation: Encrypted File and Recovery</a:t>
            </a:r>
            <a:endParaRPr b="0" i="0" sz="3000" u="none" cap="none" strike="noStrike">
              <a:solidFill>
                <a:schemeClr val="dk1"/>
              </a:solidFill>
              <a:latin typeface="Calibri"/>
              <a:ea typeface="Calibri"/>
              <a:cs typeface="Calibri"/>
              <a:sym typeface="Calibri"/>
            </a:endParaRPr>
          </a:p>
        </p:txBody>
      </p:sp>
      <p:pic>
        <p:nvPicPr>
          <p:cNvPr descr="Downloaded encrypted file opened in a text editor, showing only unreadable characters" id="369" name="Google Shape;369;p18"/>
          <p:cNvPicPr preferRelativeResize="0"/>
          <p:nvPr/>
        </p:nvPicPr>
        <p:blipFill rotWithShape="1">
          <a:blip r:embed="rId3">
            <a:alphaModFix/>
          </a:blip>
          <a:srcRect b="0" l="-37" r="-37" t="0"/>
          <a:stretch/>
        </p:blipFill>
        <p:spPr>
          <a:xfrm>
            <a:off x="812800" y="1651000"/>
            <a:ext cx="6858000" cy="2984500"/>
          </a:xfrm>
          <a:prstGeom prst="roundRect">
            <a:avLst>
              <a:gd fmla="val 2553" name="adj"/>
            </a:avLst>
          </a:prstGeom>
          <a:noFill/>
          <a:ln>
            <a:noFill/>
          </a:ln>
          <a:effectLst>
            <a:outerShdw blurRad="203200" rotWithShape="0" algn="bl" dir="5400000" dist="76200">
              <a:srgbClr val="0B1630">
                <a:alpha val="18039"/>
              </a:srgbClr>
            </a:outerShdw>
          </a:effectLst>
        </p:spPr>
      </p:pic>
      <p:cxnSp>
        <p:nvCxnSpPr>
          <p:cNvPr id="370" name="Google Shape;370;p18"/>
          <p:cNvCxnSpPr/>
          <p:nvPr/>
        </p:nvCxnSpPr>
        <p:spPr>
          <a:xfrm>
            <a:off x="7991475" y="1776735"/>
            <a:ext cx="0" cy="792480"/>
          </a:xfrm>
          <a:prstGeom prst="straightConnector1">
            <a:avLst/>
          </a:prstGeom>
          <a:noFill/>
          <a:ln cap="flat" cmpd="sng" w="31750">
            <a:solidFill>
              <a:srgbClr val="0369A1"/>
            </a:solidFill>
            <a:prstDash val="solid"/>
            <a:round/>
            <a:headEnd len="sm" w="sm" type="none"/>
            <a:tailEnd len="sm" w="sm" type="none"/>
          </a:ln>
        </p:spPr>
      </p:cxnSp>
      <p:sp>
        <p:nvSpPr>
          <p:cNvPr id="371" name="Google Shape;371;p18"/>
          <p:cNvSpPr/>
          <p:nvPr/>
        </p:nvSpPr>
        <p:spPr>
          <a:xfrm>
            <a:off x="8159750" y="1802135"/>
            <a:ext cx="3316034"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500"/>
              <a:buFont typeface="IBM Plex Sans"/>
              <a:buNone/>
            </a:pPr>
            <a:r>
              <a:rPr b="1" i="0" lang="en-US" sz="1500" u="none" cap="none" strike="noStrike">
                <a:solidFill>
                  <a:srgbClr val="13203A"/>
                </a:solidFill>
                <a:latin typeface="IBM Plex Sans"/>
                <a:ea typeface="IBM Plex Sans"/>
                <a:cs typeface="IBM Plex Sans"/>
                <a:sym typeface="IBM Plex Sans"/>
              </a:rPr>
              <a:t>Encrypted copy</a:t>
            </a:r>
            <a:endParaRPr b="0" i="0" sz="1500" u="none" cap="none" strike="noStrike">
              <a:solidFill>
                <a:schemeClr val="dk1"/>
              </a:solidFill>
              <a:latin typeface="Calibri"/>
              <a:ea typeface="Calibri"/>
              <a:cs typeface="Calibri"/>
              <a:sym typeface="Calibri"/>
            </a:endParaRPr>
          </a:p>
        </p:txBody>
      </p:sp>
      <p:sp>
        <p:nvSpPr>
          <p:cNvPr id="372" name="Google Shape;372;p18"/>
          <p:cNvSpPr/>
          <p:nvPr/>
        </p:nvSpPr>
        <p:spPr>
          <a:xfrm>
            <a:off x="8159750" y="2081535"/>
            <a:ext cx="3316034"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Opened in a text editor, it is just unreadable characters.</a:t>
            </a:r>
            <a:endParaRPr b="0" i="0" sz="1300" u="none" cap="none" strike="noStrike">
              <a:solidFill>
                <a:schemeClr val="dk1"/>
              </a:solidFill>
              <a:latin typeface="Calibri"/>
              <a:ea typeface="Calibri"/>
              <a:cs typeface="Calibri"/>
              <a:sym typeface="Calibri"/>
            </a:endParaRPr>
          </a:p>
        </p:txBody>
      </p:sp>
      <p:cxnSp>
        <p:nvCxnSpPr>
          <p:cNvPr id="373" name="Google Shape;373;p18"/>
          <p:cNvCxnSpPr/>
          <p:nvPr/>
        </p:nvCxnSpPr>
        <p:spPr>
          <a:xfrm>
            <a:off x="7991475" y="2747008"/>
            <a:ext cx="0" cy="792480"/>
          </a:xfrm>
          <a:prstGeom prst="straightConnector1">
            <a:avLst/>
          </a:prstGeom>
          <a:noFill/>
          <a:ln cap="flat" cmpd="sng" w="31750">
            <a:solidFill>
              <a:srgbClr val="0369A1"/>
            </a:solidFill>
            <a:prstDash val="solid"/>
            <a:round/>
            <a:headEnd len="sm" w="sm" type="none"/>
            <a:tailEnd len="sm" w="sm" type="none"/>
          </a:ln>
        </p:spPr>
      </p:cxnSp>
      <p:sp>
        <p:nvSpPr>
          <p:cNvPr id="374" name="Google Shape;374;p18"/>
          <p:cNvSpPr/>
          <p:nvPr/>
        </p:nvSpPr>
        <p:spPr>
          <a:xfrm>
            <a:off x="8159750" y="2772408"/>
            <a:ext cx="3316034"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500"/>
              <a:buFont typeface="IBM Plex Sans"/>
              <a:buNone/>
            </a:pPr>
            <a:r>
              <a:rPr b="1" i="0" lang="en-US" sz="1500" u="none" cap="none" strike="noStrike">
                <a:solidFill>
                  <a:srgbClr val="13203A"/>
                </a:solidFill>
                <a:latin typeface="IBM Plex Sans"/>
                <a:ea typeface="IBM Plex Sans"/>
                <a:cs typeface="IBM Plex Sans"/>
                <a:sym typeface="IBM Plex Sans"/>
              </a:rPr>
              <a:t>Decrypted copy</a:t>
            </a:r>
            <a:endParaRPr b="0" i="0" sz="1500" u="none" cap="none" strike="noStrike">
              <a:solidFill>
                <a:schemeClr val="dk1"/>
              </a:solidFill>
              <a:latin typeface="Calibri"/>
              <a:ea typeface="Calibri"/>
              <a:cs typeface="Calibri"/>
              <a:sym typeface="Calibri"/>
            </a:endParaRPr>
          </a:p>
        </p:txBody>
      </p:sp>
      <p:sp>
        <p:nvSpPr>
          <p:cNvPr id="375" name="Google Shape;375;p18"/>
          <p:cNvSpPr/>
          <p:nvPr/>
        </p:nvSpPr>
        <p:spPr>
          <a:xfrm>
            <a:off x="8159750" y="3051808"/>
            <a:ext cx="3316034"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With the right key, the original file comes back unchanged.</a:t>
            </a:r>
            <a:endParaRPr b="0" i="0" sz="1300" u="none" cap="none" strike="noStrike">
              <a:solidFill>
                <a:schemeClr val="dk1"/>
              </a:solidFill>
              <a:latin typeface="Calibri"/>
              <a:ea typeface="Calibri"/>
              <a:cs typeface="Calibri"/>
              <a:sym typeface="Calibri"/>
            </a:endParaRPr>
          </a:p>
        </p:txBody>
      </p:sp>
      <p:cxnSp>
        <p:nvCxnSpPr>
          <p:cNvPr id="376" name="Google Shape;376;p18"/>
          <p:cNvCxnSpPr/>
          <p:nvPr/>
        </p:nvCxnSpPr>
        <p:spPr>
          <a:xfrm>
            <a:off x="7991475" y="3717292"/>
            <a:ext cx="0" cy="792480"/>
          </a:xfrm>
          <a:prstGeom prst="straightConnector1">
            <a:avLst/>
          </a:prstGeom>
          <a:noFill/>
          <a:ln cap="flat" cmpd="sng" w="31750">
            <a:solidFill>
              <a:srgbClr val="0369A1"/>
            </a:solidFill>
            <a:prstDash val="solid"/>
            <a:round/>
            <a:headEnd len="sm" w="sm" type="none"/>
            <a:tailEnd len="sm" w="sm" type="none"/>
          </a:ln>
        </p:spPr>
      </p:cxnSp>
      <p:sp>
        <p:nvSpPr>
          <p:cNvPr id="377" name="Google Shape;377;p18"/>
          <p:cNvSpPr/>
          <p:nvPr/>
        </p:nvSpPr>
        <p:spPr>
          <a:xfrm>
            <a:off x="8159750" y="3742692"/>
            <a:ext cx="3316034" cy="25400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13203A"/>
              </a:buClr>
              <a:buSzPts val="1500"/>
              <a:buFont typeface="IBM Plex Sans"/>
              <a:buNone/>
            </a:pPr>
            <a:r>
              <a:rPr b="1" i="0" lang="en-US" sz="1500" u="none" cap="none" strike="noStrike">
                <a:solidFill>
                  <a:srgbClr val="13203A"/>
                </a:solidFill>
                <a:latin typeface="IBM Plex Sans"/>
                <a:ea typeface="IBM Plex Sans"/>
                <a:cs typeface="IBM Plex Sans"/>
                <a:sym typeface="IBM Plex Sans"/>
              </a:rPr>
              <a:t>What it shows</a:t>
            </a:r>
            <a:endParaRPr b="0" i="0" sz="1500" u="none" cap="none" strike="noStrike">
              <a:solidFill>
                <a:schemeClr val="dk1"/>
              </a:solidFill>
              <a:latin typeface="Calibri"/>
              <a:ea typeface="Calibri"/>
              <a:cs typeface="Calibri"/>
              <a:sym typeface="Calibri"/>
            </a:endParaRPr>
          </a:p>
        </p:txBody>
      </p:sp>
      <p:sp>
        <p:nvSpPr>
          <p:cNvPr id="378" name="Google Shape;378;p18"/>
          <p:cNvSpPr/>
          <p:nvPr/>
        </p:nvSpPr>
        <p:spPr>
          <a:xfrm>
            <a:off x="8159750" y="4022092"/>
            <a:ext cx="3316034"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4A5568"/>
              </a:buClr>
              <a:buSzPts val="1300"/>
              <a:buFont typeface="IBM Plex Sans"/>
              <a:buNone/>
            </a:pPr>
            <a:r>
              <a:rPr b="0" i="0" lang="en-US" sz="1300" u="none" cap="none" strike="noStrike">
                <a:solidFill>
                  <a:srgbClr val="4A5568"/>
                </a:solidFill>
                <a:latin typeface="IBM Plex Sans"/>
                <a:ea typeface="IBM Plex Sans"/>
                <a:cs typeface="IBM Plex Sans"/>
                <a:sym typeface="IBM Plex Sans"/>
              </a:rPr>
              <a:t>A stolen copy of storage is useless without the key.</a:t>
            </a:r>
            <a:endParaRPr b="0" i="0" sz="1300" u="none" cap="none" strike="noStrike">
              <a:solidFill>
                <a:schemeClr val="dk1"/>
              </a:solidFill>
              <a:latin typeface="Calibri"/>
              <a:ea typeface="Calibri"/>
              <a:cs typeface="Calibri"/>
              <a:sym typeface="Calibri"/>
            </a:endParaRPr>
          </a:p>
        </p:txBody>
      </p:sp>
      <p:sp>
        <p:nvSpPr>
          <p:cNvPr id="379" name="Google Shape;379;p18"/>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FR4, FR8</a:t>
            </a:r>
            <a:endParaRPr b="0" i="0" sz="1200" u="none" cap="none" strike="noStrike">
              <a:solidFill>
                <a:schemeClr val="dk1"/>
              </a:solidFill>
              <a:latin typeface="Calibri"/>
              <a:ea typeface="Calibri"/>
              <a:cs typeface="Calibri"/>
              <a:sym typeface="Calibri"/>
            </a:endParaRPr>
          </a:p>
        </p:txBody>
      </p:sp>
      <p:sp>
        <p:nvSpPr>
          <p:cNvPr id="380" name="Google Shape;380;p18"/>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16</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1630"/>
        </a:solidFill>
      </p:bgPr>
    </p:bg>
    <p:spTree>
      <p:nvGrpSpPr>
        <p:cNvPr id="385" name="Shape 385"/>
        <p:cNvGrpSpPr/>
        <p:nvPr/>
      </p:nvGrpSpPr>
      <p:grpSpPr>
        <a:xfrm>
          <a:off x="0" y="0"/>
          <a:ext cx="0" cy="0"/>
          <a:chOff x="0" y="0"/>
          <a:chExt cx="0" cy="0"/>
        </a:xfrm>
      </p:grpSpPr>
      <p:sp>
        <p:nvSpPr>
          <p:cNvPr id="386" name="Google Shape;386;p19"/>
          <p:cNvSpPr/>
          <p:nvPr/>
        </p:nvSpPr>
        <p:spPr>
          <a:xfrm>
            <a:off x="812800" y="812800"/>
            <a:ext cx="508000" cy="38100"/>
          </a:xfrm>
          <a:prstGeom prst="roundRect">
            <a:avLst>
              <a:gd fmla="val 50000" name="adj"/>
            </a:avLst>
          </a:prstGeom>
          <a:solidFill>
            <a:srgbClr val="F9731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 name="Google Shape;387;p19"/>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F3F5F8"/>
              </a:buClr>
              <a:buSzPts val="3000"/>
              <a:buFont typeface="Space Grotesk"/>
              <a:buNone/>
            </a:pPr>
            <a:r>
              <a:rPr b="1" i="0" lang="en-US" sz="3000" u="none" cap="none" strike="noStrike">
                <a:solidFill>
                  <a:srgbClr val="F3F5F8"/>
                </a:solidFill>
                <a:latin typeface="Space Grotesk"/>
                <a:ea typeface="Space Grotesk"/>
                <a:cs typeface="Space Grotesk"/>
                <a:sym typeface="Space Grotesk"/>
              </a:rPr>
              <a:t>Hacker Attack Simulation</a:t>
            </a:r>
            <a:endParaRPr b="0" i="0" sz="3000" u="none" cap="none" strike="noStrike">
              <a:solidFill>
                <a:schemeClr val="dk1"/>
              </a:solidFill>
              <a:latin typeface="Calibri"/>
              <a:ea typeface="Calibri"/>
              <a:cs typeface="Calibri"/>
              <a:sym typeface="Calibri"/>
            </a:endParaRPr>
          </a:p>
        </p:txBody>
      </p:sp>
      <p:pic>
        <p:nvPicPr>
          <p:cNvPr descr="Browser at /tamper route showing Hacker Attack Simulated Successfully! File Has Been Tampered!" id="388" name="Google Shape;388;p19"/>
          <p:cNvPicPr preferRelativeResize="0"/>
          <p:nvPr/>
        </p:nvPicPr>
        <p:blipFill rotWithShape="1">
          <a:blip r:embed="rId3">
            <a:alphaModFix/>
          </a:blip>
          <a:srcRect b="-220" l="0" r="0" t="-220"/>
          <a:stretch/>
        </p:blipFill>
        <p:spPr>
          <a:xfrm>
            <a:off x="812800" y="1625600"/>
            <a:ext cx="10566400" cy="692150"/>
          </a:xfrm>
          <a:prstGeom prst="roundRect">
            <a:avLst>
              <a:gd fmla="val 9174" name="adj"/>
            </a:avLst>
          </a:prstGeom>
          <a:noFill/>
          <a:ln>
            <a:noFill/>
          </a:ln>
        </p:spPr>
      </p:pic>
      <p:sp>
        <p:nvSpPr>
          <p:cNvPr id="389" name="Google Shape;389;p19"/>
          <p:cNvSpPr/>
          <p:nvPr/>
        </p:nvSpPr>
        <p:spPr>
          <a:xfrm>
            <a:off x="812800" y="2546350"/>
            <a:ext cx="2542328" cy="674370"/>
          </a:xfrm>
          <a:prstGeom prst="roundRect">
            <a:avLst>
              <a:gd fmla="val 11299"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19"/>
          <p:cNvSpPr/>
          <p:nvPr/>
        </p:nvSpPr>
        <p:spPr>
          <a:xfrm>
            <a:off x="965200" y="2660650"/>
            <a:ext cx="2304654" cy="471170"/>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F3F5F8"/>
              </a:buClr>
              <a:buSzPts val="1300"/>
              <a:buFont typeface="IBM Plex Sans"/>
              <a:buNone/>
            </a:pPr>
            <a:r>
              <a:rPr b="1" i="0" lang="en-US" sz="1300" u="none" cap="none" strike="noStrike">
                <a:solidFill>
                  <a:srgbClr val="F3F5F8"/>
                </a:solidFill>
                <a:latin typeface="IBM Plex Sans"/>
                <a:ea typeface="IBM Plex Sans"/>
                <a:cs typeface="IBM Plex Sans"/>
                <a:sym typeface="IBM Plex Sans"/>
              </a:rPr>
              <a:t>1.</a:t>
            </a:r>
            <a:r>
              <a:rPr b="0" i="0" lang="en-US" sz="1300" u="none" cap="none" strike="noStrike">
                <a:solidFill>
                  <a:srgbClr val="F3F5F8"/>
                </a:solidFill>
                <a:latin typeface="IBM Plex Sans"/>
                <a:ea typeface="IBM Plex Sans"/>
                <a:cs typeface="IBM Plex Sans"/>
                <a:sym typeface="IBM Plex Sans"/>
              </a:rPr>
              <a:t> Upload and verify a file</a:t>
            </a:r>
            <a:endParaRPr b="0" i="0" sz="1300" u="none" cap="none" strike="noStrike">
              <a:solidFill>
                <a:schemeClr val="dk1"/>
              </a:solidFill>
              <a:latin typeface="Calibri"/>
              <a:ea typeface="Calibri"/>
              <a:cs typeface="Calibri"/>
              <a:sym typeface="Calibri"/>
            </a:endParaRPr>
          </a:p>
        </p:txBody>
      </p:sp>
      <p:sp>
        <p:nvSpPr>
          <p:cNvPr id="391" name="Google Shape;391;p19"/>
          <p:cNvSpPr/>
          <p:nvPr/>
        </p:nvSpPr>
        <p:spPr>
          <a:xfrm>
            <a:off x="3482129" y="2546350"/>
            <a:ext cx="2542434" cy="674370"/>
          </a:xfrm>
          <a:prstGeom prst="roundRect">
            <a:avLst>
              <a:gd fmla="val 11299"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 name="Google Shape;392;p19"/>
          <p:cNvSpPr/>
          <p:nvPr/>
        </p:nvSpPr>
        <p:spPr>
          <a:xfrm>
            <a:off x="3634529" y="2660650"/>
            <a:ext cx="2304763" cy="471170"/>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F3F5F8"/>
              </a:buClr>
              <a:buSzPts val="1300"/>
              <a:buFont typeface="IBM Plex Sans"/>
              <a:buNone/>
            </a:pPr>
            <a:r>
              <a:rPr b="1" i="0" lang="en-US" sz="1300" u="none" cap="none" strike="noStrike">
                <a:solidFill>
                  <a:srgbClr val="F3F5F8"/>
                </a:solidFill>
                <a:latin typeface="IBM Plex Sans"/>
                <a:ea typeface="IBM Plex Sans"/>
                <a:cs typeface="IBM Plex Sans"/>
                <a:sym typeface="IBM Plex Sans"/>
              </a:rPr>
              <a:t>2.</a:t>
            </a:r>
            <a:r>
              <a:rPr b="0" i="0" lang="en-US" sz="1300" u="none" cap="none" strike="noStrike">
                <a:solidFill>
                  <a:srgbClr val="F3F5F8"/>
                </a:solidFill>
                <a:latin typeface="IBM Plex Sans"/>
                <a:ea typeface="IBM Plex Sans"/>
                <a:cs typeface="IBM Plex Sans"/>
                <a:sym typeface="IBM Plex Sans"/>
              </a:rPr>
              <a:t> /tamper changes the stored file</a:t>
            </a:r>
            <a:endParaRPr b="0" i="0" sz="1300" u="none" cap="none" strike="noStrike">
              <a:solidFill>
                <a:schemeClr val="dk1"/>
              </a:solidFill>
              <a:latin typeface="Calibri"/>
              <a:ea typeface="Calibri"/>
              <a:cs typeface="Calibri"/>
              <a:sym typeface="Calibri"/>
            </a:endParaRPr>
          </a:p>
        </p:txBody>
      </p:sp>
      <p:sp>
        <p:nvSpPr>
          <p:cNvPr id="393" name="Google Shape;393;p19"/>
          <p:cNvSpPr/>
          <p:nvPr/>
        </p:nvSpPr>
        <p:spPr>
          <a:xfrm>
            <a:off x="6151563" y="2546350"/>
            <a:ext cx="2542328" cy="674370"/>
          </a:xfrm>
          <a:prstGeom prst="roundRect">
            <a:avLst>
              <a:gd fmla="val 11299" name="adj"/>
            </a:avLst>
          </a:prstGeom>
          <a:solidFill>
            <a:srgbClr val="14264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p19"/>
          <p:cNvSpPr/>
          <p:nvPr/>
        </p:nvSpPr>
        <p:spPr>
          <a:xfrm>
            <a:off x="6303963" y="2660650"/>
            <a:ext cx="2304654" cy="471170"/>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F3F5F8"/>
              </a:buClr>
              <a:buSzPts val="1300"/>
              <a:buFont typeface="IBM Plex Sans"/>
              <a:buNone/>
            </a:pPr>
            <a:r>
              <a:rPr b="1" i="0" lang="en-US" sz="1300" u="none" cap="none" strike="noStrike">
                <a:solidFill>
                  <a:srgbClr val="F3F5F8"/>
                </a:solidFill>
                <a:latin typeface="IBM Plex Sans"/>
                <a:ea typeface="IBM Plex Sans"/>
                <a:cs typeface="IBM Plex Sans"/>
                <a:sym typeface="IBM Plex Sans"/>
              </a:rPr>
              <a:t>3.</a:t>
            </a:r>
            <a:r>
              <a:rPr b="0" i="0" lang="en-US" sz="1300" u="none" cap="none" strike="noStrike">
                <a:solidFill>
                  <a:srgbClr val="F3F5F8"/>
                </a:solidFill>
                <a:latin typeface="IBM Plex Sans"/>
                <a:ea typeface="IBM Plex Sans"/>
                <a:cs typeface="IBM Plex Sans"/>
                <a:sym typeface="IBM Plex Sans"/>
              </a:rPr>
              <a:t> System re-hashes the file</a:t>
            </a:r>
            <a:endParaRPr b="0" i="0" sz="1300" u="none" cap="none" strike="noStrike">
              <a:solidFill>
                <a:schemeClr val="dk1"/>
              </a:solidFill>
              <a:latin typeface="Calibri"/>
              <a:ea typeface="Calibri"/>
              <a:cs typeface="Calibri"/>
              <a:sym typeface="Calibri"/>
            </a:endParaRPr>
          </a:p>
        </p:txBody>
      </p:sp>
      <p:sp>
        <p:nvSpPr>
          <p:cNvPr id="395" name="Google Shape;395;p19"/>
          <p:cNvSpPr/>
          <p:nvPr/>
        </p:nvSpPr>
        <p:spPr>
          <a:xfrm>
            <a:off x="8827241" y="2552700"/>
            <a:ext cx="2545609" cy="661670"/>
          </a:xfrm>
          <a:prstGeom prst="roundRect">
            <a:avLst>
              <a:gd fmla="val 10557" name="adj"/>
            </a:avLst>
          </a:prstGeom>
          <a:solidFill>
            <a:srgbClr val="3A1D14"/>
          </a:solidFill>
          <a:ln cap="flat" cmpd="sng" w="12700">
            <a:solidFill>
              <a:srgbClr val="F9731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 name="Google Shape;396;p19"/>
          <p:cNvSpPr/>
          <p:nvPr/>
        </p:nvSpPr>
        <p:spPr>
          <a:xfrm>
            <a:off x="8981229" y="2668588"/>
            <a:ext cx="2304763" cy="455295"/>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F3F5F8"/>
              </a:buClr>
              <a:buSzPts val="1300"/>
              <a:buFont typeface="IBM Plex Sans"/>
              <a:buNone/>
            </a:pPr>
            <a:r>
              <a:rPr b="1" i="0" lang="en-US" sz="1300" u="none" cap="none" strike="noStrike">
                <a:solidFill>
                  <a:srgbClr val="F3F5F8"/>
                </a:solidFill>
                <a:latin typeface="IBM Plex Sans"/>
                <a:ea typeface="IBM Plex Sans"/>
                <a:cs typeface="IBM Plex Sans"/>
                <a:sym typeface="IBM Plex Sans"/>
              </a:rPr>
              <a:t>4.</a:t>
            </a:r>
            <a:r>
              <a:rPr b="0" i="0" lang="en-US" sz="1300" u="none" cap="none" strike="noStrike">
                <a:solidFill>
                  <a:srgbClr val="F3F5F8"/>
                </a:solidFill>
                <a:latin typeface="IBM Plex Sans"/>
                <a:ea typeface="IBM Plex Sans"/>
                <a:cs typeface="IBM Plex Sans"/>
                <a:sym typeface="IBM Plex Sans"/>
              </a:rPr>
              <a:t> Hash no longer matches</a:t>
            </a:r>
            <a:endParaRPr b="0" i="0" sz="1300" u="none" cap="none" strike="noStrike">
              <a:solidFill>
                <a:schemeClr val="dk1"/>
              </a:solidFill>
              <a:latin typeface="Calibri"/>
              <a:ea typeface="Calibri"/>
              <a:cs typeface="Calibri"/>
              <a:sym typeface="Calibri"/>
            </a:endParaRPr>
          </a:p>
        </p:txBody>
      </p:sp>
      <p:pic>
        <p:nvPicPr>
          <p:cNvPr descr="Integrity Verification Failed page: File Has Been Tampered! Current SHA-256 hash does not match the Blockchain Ledger" id="397" name="Google Shape;397;p19"/>
          <p:cNvPicPr preferRelativeResize="0"/>
          <p:nvPr/>
        </p:nvPicPr>
        <p:blipFill rotWithShape="1">
          <a:blip r:embed="rId4">
            <a:alphaModFix/>
          </a:blip>
          <a:srcRect b="0" l="0" r="0" t="0"/>
          <a:stretch/>
        </p:blipFill>
        <p:spPr>
          <a:xfrm>
            <a:off x="890411" y="3462015"/>
            <a:ext cx="10411178" cy="1574800"/>
          </a:xfrm>
          <a:prstGeom prst="rect">
            <a:avLst/>
          </a:prstGeom>
          <a:noFill/>
          <a:ln>
            <a:noFill/>
          </a:ln>
        </p:spPr>
      </p:pic>
      <p:sp>
        <p:nvSpPr>
          <p:cNvPr id="398" name="Google Shape;398;p19"/>
          <p:cNvSpPr/>
          <p:nvPr/>
        </p:nvSpPr>
        <p:spPr>
          <a:xfrm>
            <a:off x="819150" y="3455665"/>
            <a:ext cx="10553700" cy="1587500"/>
          </a:xfrm>
          <a:prstGeom prst="roundRect">
            <a:avLst>
              <a:gd fmla="val 3600" name="adj"/>
            </a:avLst>
          </a:prstGeom>
          <a:noFill/>
          <a:ln cap="flat" cmpd="sng" w="12700">
            <a:solidFill>
              <a:srgbClr val="F9731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19"/>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8FA3BF"/>
              </a:buClr>
              <a:buSzPts val="1200"/>
              <a:buFont typeface="IBM Plex Sans"/>
              <a:buNone/>
            </a:pPr>
            <a:r>
              <a:rPr b="0" i="0" lang="en-US" sz="1200" u="none" cap="none" strike="noStrike">
                <a:solidFill>
                  <a:srgbClr val="8FA3BF"/>
                </a:solidFill>
                <a:latin typeface="IBM Plex Sans"/>
                <a:ea typeface="IBM Plex Sans"/>
                <a:cs typeface="IBM Plex Sans"/>
                <a:sym typeface="IBM Plex Sans"/>
              </a:rPr>
              <a:t>Deep Desai (2421862) | MSc Project Viva | FR9, FR10</a:t>
            </a:r>
            <a:endParaRPr b="0" i="0" sz="1200" u="none" cap="none" strike="noStrike">
              <a:solidFill>
                <a:schemeClr val="dk1"/>
              </a:solidFill>
              <a:latin typeface="Calibri"/>
              <a:ea typeface="Calibri"/>
              <a:cs typeface="Calibri"/>
              <a:sym typeface="Calibri"/>
            </a:endParaRPr>
          </a:p>
        </p:txBody>
      </p:sp>
      <p:sp>
        <p:nvSpPr>
          <p:cNvPr id="400" name="Google Shape;400;p19"/>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8FA3BF"/>
              </a:buClr>
              <a:buSzPts val="1200"/>
              <a:buFont typeface="IBM Plex Sans"/>
              <a:buNone/>
            </a:pPr>
            <a:r>
              <a:rPr b="0" i="0" lang="en-US" sz="1200" u="none" cap="none" strike="noStrike">
                <a:solidFill>
                  <a:srgbClr val="8FA3BF"/>
                </a:solidFill>
                <a:latin typeface="IBM Plex Sans"/>
                <a:ea typeface="IBM Plex Sans"/>
                <a:cs typeface="IBM Plex Sans"/>
                <a:sym typeface="IBM Plex Sans"/>
              </a:rPr>
              <a:t>17</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405" name="Shape 405"/>
        <p:cNvGrpSpPr/>
        <p:nvPr/>
      </p:nvGrpSpPr>
      <p:grpSpPr>
        <a:xfrm>
          <a:off x="0" y="0"/>
          <a:ext cx="0" cy="0"/>
          <a:chOff x="0" y="0"/>
          <a:chExt cx="0" cy="0"/>
        </a:xfrm>
      </p:grpSpPr>
      <p:sp>
        <p:nvSpPr>
          <p:cNvPr id="406" name="Google Shape;406;p20"/>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20"/>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A Second Check: Decryption Fails Too</a:t>
            </a:r>
            <a:endParaRPr b="0" i="0" sz="3000" u="none" cap="none" strike="noStrike">
              <a:solidFill>
                <a:schemeClr val="dk1"/>
              </a:solidFill>
              <a:latin typeface="Calibri"/>
              <a:ea typeface="Calibri"/>
              <a:cs typeface="Calibri"/>
              <a:sym typeface="Calibri"/>
            </a:endParaRPr>
          </a:p>
        </p:txBody>
      </p:sp>
      <p:pic>
        <p:nvPicPr>
          <p:cNvPr descr="Flask traceback: ValueError MAC check failed, raised in decrypt.py line 14 by cipher.decrypt_and_verify(ciphertext, tag) during decrypt_download" id="408" name="Google Shape;408;p20"/>
          <p:cNvPicPr preferRelativeResize="0"/>
          <p:nvPr/>
        </p:nvPicPr>
        <p:blipFill rotWithShape="1">
          <a:blip r:embed="rId3">
            <a:alphaModFix/>
          </a:blip>
          <a:srcRect b="-65" l="0" r="0" t="-65"/>
          <a:stretch/>
        </p:blipFill>
        <p:spPr>
          <a:xfrm>
            <a:off x="812800" y="1651000"/>
            <a:ext cx="6350000" cy="3048000"/>
          </a:xfrm>
          <a:prstGeom prst="roundRect">
            <a:avLst>
              <a:gd fmla="val 2500" name="adj"/>
            </a:avLst>
          </a:prstGeom>
          <a:noFill/>
          <a:ln>
            <a:noFill/>
          </a:ln>
          <a:effectLst>
            <a:outerShdw blurRad="203200" rotWithShape="0" algn="bl" dir="5400000" dist="76200">
              <a:srgbClr val="0B1630">
                <a:alpha val="18039"/>
              </a:srgbClr>
            </a:outerShdw>
          </a:effectLst>
        </p:spPr>
      </p:pic>
      <p:sp>
        <p:nvSpPr>
          <p:cNvPr id="409" name="Google Shape;409;p20"/>
          <p:cNvSpPr/>
          <p:nvPr/>
        </p:nvSpPr>
        <p:spPr>
          <a:xfrm>
            <a:off x="7467600" y="2054858"/>
            <a:ext cx="4028948" cy="5232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400"/>
              <a:buFont typeface="IBM Plex Sans"/>
              <a:buNone/>
            </a:pPr>
            <a:r>
              <a:rPr b="0" i="0" lang="en-US" sz="1400" u="none" cap="none" strike="noStrike">
                <a:solidFill>
                  <a:srgbClr val="13203A"/>
                </a:solidFill>
                <a:latin typeface="IBM Plex Sans"/>
                <a:ea typeface="IBM Plex Sans"/>
                <a:cs typeface="IBM Plex Sans"/>
                <a:sym typeface="IBM Plex Sans"/>
              </a:rPr>
              <a:t>After the attack, trying to decrypt the file gives </a:t>
            </a:r>
            <a:r>
              <a:rPr b="1" i="0" lang="en-US" sz="1400" u="none" cap="none" strike="noStrike">
                <a:solidFill>
                  <a:srgbClr val="13203A"/>
                </a:solidFill>
                <a:latin typeface="IBM Plex Sans"/>
                <a:ea typeface="IBM Plex Sans"/>
                <a:cs typeface="IBM Plex Sans"/>
                <a:sym typeface="IBM Plex Sans"/>
              </a:rPr>
              <a:t>ValueError: MAC check failed</a:t>
            </a:r>
            <a:r>
              <a:rPr b="0" i="0" lang="en-US" sz="1400" u="none" cap="none" strike="noStrike">
                <a:solidFill>
                  <a:srgbClr val="13203A"/>
                </a:solidFill>
                <a:latin typeface="IBM Plex Sans"/>
                <a:ea typeface="IBM Plex Sans"/>
                <a:cs typeface="IBM Plex Sans"/>
                <a:sym typeface="IBM Plex Sans"/>
              </a:rPr>
              <a:t>.</a:t>
            </a:r>
            <a:endParaRPr b="0" i="0" sz="1400" u="none" cap="none" strike="noStrike">
              <a:solidFill>
                <a:schemeClr val="dk1"/>
              </a:solidFill>
              <a:latin typeface="Calibri"/>
              <a:ea typeface="Calibri"/>
              <a:cs typeface="Calibri"/>
              <a:sym typeface="Calibri"/>
            </a:endParaRPr>
          </a:p>
        </p:txBody>
      </p:sp>
      <p:sp>
        <p:nvSpPr>
          <p:cNvPr id="410" name="Google Shape;410;p20"/>
          <p:cNvSpPr/>
          <p:nvPr/>
        </p:nvSpPr>
        <p:spPr>
          <a:xfrm>
            <a:off x="7467600" y="2692400"/>
            <a:ext cx="4028948" cy="7721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400"/>
              <a:buFont typeface="IBM Plex Sans"/>
              <a:buNone/>
            </a:pPr>
            <a:r>
              <a:rPr b="0" i="0" lang="en-US" sz="1400" u="none" cap="none" strike="noStrike">
                <a:solidFill>
                  <a:srgbClr val="13203A"/>
                </a:solidFill>
                <a:latin typeface="IBM Plex Sans"/>
                <a:ea typeface="IBM Plex Sans"/>
                <a:cs typeface="IBM Plex Sans"/>
                <a:sym typeface="IBM Plex Sans"/>
              </a:rPr>
              <a:t>decrypt_and_verify() checks the AES authentication tag first, so a modified file is never quietly decrypted.</a:t>
            </a:r>
            <a:endParaRPr b="0" i="0" sz="1400" u="none" cap="none" strike="noStrike">
              <a:solidFill>
                <a:schemeClr val="dk1"/>
              </a:solidFill>
              <a:latin typeface="Calibri"/>
              <a:ea typeface="Calibri"/>
              <a:cs typeface="Calibri"/>
              <a:sym typeface="Calibri"/>
            </a:endParaRPr>
          </a:p>
        </p:txBody>
      </p:sp>
      <p:sp>
        <p:nvSpPr>
          <p:cNvPr id="411" name="Google Shape;411;p20"/>
          <p:cNvSpPr/>
          <p:nvPr/>
        </p:nvSpPr>
        <p:spPr>
          <a:xfrm>
            <a:off x="7467600" y="3578858"/>
            <a:ext cx="3911600" cy="716280"/>
          </a:xfrm>
          <a:prstGeom prst="roundRect">
            <a:avLst>
              <a:gd fmla="val 7092" name="adj"/>
            </a:avLst>
          </a:prstGeom>
          <a:solidFill>
            <a:srgbClr val="E6F3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20"/>
          <p:cNvSpPr/>
          <p:nvPr/>
        </p:nvSpPr>
        <p:spPr>
          <a:xfrm>
            <a:off x="7467600" y="3578858"/>
            <a:ext cx="3911600" cy="716280"/>
          </a:xfrm>
          <a:custGeom>
            <a:rect b="b" l="l" r="r" t="t"/>
            <a:pathLst>
              <a:path extrusionOk="0" h="716280" w="3911600">
                <a:moveTo>
                  <a:pt x="50800" y="716280"/>
                </a:moveTo>
                <a:lnTo>
                  <a:pt x="50800" y="716280"/>
                </a:lnTo>
                <a:cubicBezTo>
                  <a:pt x="22744" y="716280"/>
                  <a:pt x="0" y="693536"/>
                  <a:pt x="0" y="665480"/>
                </a:cubicBezTo>
                <a:lnTo>
                  <a:pt x="0" y="50800"/>
                </a:lnTo>
                <a:cubicBezTo>
                  <a:pt x="0" y="22744"/>
                  <a:pt x="22744" y="0"/>
                  <a:pt x="50800" y="0"/>
                </a:cubicBezTo>
                <a:lnTo>
                  <a:pt x="50800" y="0"/>
                </a:lnTo>
                <a:cubicBezTo>
                  <a:pt x="43786" y="0"/>
                  <a:pt x="38100" y="22744"/>
                  <a:pt x="38100" y="50800"/>
                </a:cubicBezTo>
                <a:lnTo>
                  <a:pt x="38100" y="665480"/>
                </a:lnTo>
                <a:cubicBezTo>
                  <a:pt x="38100" y="678953"/>
                  <a:pt x="39438" y="691874"/>
                  <a:pt x="41820" y="701401"/>
                </a:cubicBezTo>
                <a:cubicBezTo>
                  <a:pt x="44201" y="710928"/>
                  <a:pt x="47432" y="716280"/>
                  <a:pt x="50800" y="716280"/>
                </a:cubicBezTo>
                <a:close/>
              </a:path>
            </a:pathLst>
          </a:cu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20"/>
          <p:cNvSpPr/>
          <p:nvPr/>
        </p:nvSpPr>
        <p:spPr>
          <a:xfrm>
            <a:off x="7651750" y="3705858"/>
            <a:ext cx="3682302"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To improve:</a:t>
            </a:r>
            <a:r>
              <a:rPr b="0" i="0" lang="en-US" sz="1300" u="none" cap="none" strike="noStrike">
                <a:solidFill>
                  <a:srgbClr val="13203A"/>
                </a:solidFill>
                <a:latin typeface="IBM Plex Sans"/>
                <a:ea typeface="IBM Plex Sans"/>
                <a:cs typeface="IBM Plex Sans"/>
                <a:sym typeface="IBM Plex Sans"/>
              </a:rPr>
              <a:t> catch this error and show a clear warning page instead of a stack trace.</a:t>
            </a:r>
            <a:endParaRPr b="0" i="0" sz="1300" u="none" cap="none" strike="noStrike">
              <a:solidFill>
                <a:schemeClr val="dk1"/>
              </a:solidFill>
              <a:latin typeface="Calibri"/>
              <a:ea typeface="Calibri"/>
              <a:cs typeface="Calibri"/>
              <a:sym typeface="Calibri"/>
            </a:endParaRPr>
          </a:p>
        </p:txBody>
      </p:sp>
      <p:sp>
        <p:nvSpPr>
          <p:cNvPr id="414" name="Google Shape;414;p20"/>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decrypt.py, line 14</a:t>
            </a:r>
            <a:endParaRPr b="0" i="0" sz="1200" u="none" cap="none" strike="noStrike">
              <a:solidFill>
                <a:schemeClr val="dk1"/>
              </a:solidFill>
              <a:latin typeface="Calibri"/>
              <a:ea typeface="Calibri"/>
              <a:cs typeface="Calibri"/>
              <a:sym typeface="Calibri"/>
            </a:endParaRPr>
          </a:p>
        </p:txBody>
      </p:sp>
      <p:sp>
        <p:nvSpPr>
          <p:cNvPr id="415" name="Google Shape;415;p20"/>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18</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420" name="Shape 420"/>
        <p:cNvGrpSpPr/>
        <p:nvPr/>
      </p:nvGrpSpPr>
      <p:grpSpPr>
        <a:xfrm>
          <a:off x="0" y="0"/>
          <a:ext cx="0" cy="0"/>
          <a:chOff x="0" y="0"/>
          <a:chExt cx="0" cy="0"/>
        </a:xfrm>
      </p:grpSpPr>
      <p:sp>
        <p:nvSpPr>
          <p:cNvPr id="421" name="Google Shape;421;p21"/>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21"/>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Testing and Results</a:t>
            </a:r>
            <a:endParaRPr b="0" i="0" sz="3000" u="none" cap="none" strike="noStrike">
              <a:solidFill>
                <a:schemeClr val="dk1"/>
              </a:solidFill>
              <a:latin typeface="Calibri"/>
              <a:ea typeface="Calibri"/>
              <a:cs typeface="Calibri"/>
              <a:sym typeface="Calibri"/>
            </a:endParaRPr>
          </a:p>
        </p:txBody>
      </p:sp>
      <p:sp>
        <p:nvSpPr>
          <p:cNvPr id="423" name="Google Shape;423;p21"/>
          <p:cNvSpPr/>
          <p:nvPr/>
        </p:nvSpPr>
        <p:spPr>
          <a:xfrm>
            <a:off x="812800" y="1625600"/>
            <a:ext cx="6223000" cy="2959735"/>
          </a:xfrm>
          <a:prstGeom prst="rect">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aphicFrame>
        <p:nvGraphicFramePr>
          <p:cNvPr id="424" name="Google Shape;424;p21"/>
          <p:cNvGraphicFramePr/>
          <p:nvPr/>
        </p:nvGraphicFramePr>
        <p:xfrm>
          <a:off x="820738" y="1633538"/>
          <a:ext cx="3000000" cy="3000000"/>
        </p:xfrm>
        <a:graphic>
          <a:graphicData uri="http://schemas.openxmlformats.org/drawingml/2006/table">
            <a:tbl>
              <a:tblPr>
                <a:noFill/>
                <a:tableStyleId>{91B8A33A-4064-461A-B91F-3346CD210699}</a:tableStyleId>
              </a:tblPr>
              <a:tblGrid>
                <a:gridCol w="870100"/>
                <a:gridCol w="2237425"/>
                <a:gridCol w="2237425"/>
                <a:gridCol w="870100"/>
              </a:tblGrid>
              <a:tr h="327975">
                <a:tc>
                  <a:txBody>
                    <a:bodyPr/>
                    <a:lstStyle/>
                    <a:p>
                      <a:pPr indent="0" lvl="0" marL="0" marR="0" rtl="0" algn="l">
                        <a:lnSpc>
                          <a:spcPct val="140000"/>
                        </a:lnSpc>
                        <a:spcBef>
                          <a:spcPts val="0"/>
                        </a:spcBef>
                        <a:spcAft>
                          <a:spcPts val="0"/>
                        </a:spcAft>
                        <a:buClr>
                          <a:srgbClr val="F3F5F8"/>
                        </a:buClr>
                        <a:buSzPts val="1200"/>
                        <a:buFont typeface="IBM Plex Sans"/>
                        <a:buNone/>
                      </a:pPr>
                      <a:r>
                        <a:rPr b="1" lang="en-US" sz="1200" u="none" cap="none" strike="noStrike">
                          <a:solidFill>
                            <a:srgbClr val="F3F5F8"/>
                          </a:solidFill>
                          <a:latin typeface="IBM Plex Sans"/>
                          <a:ea typeface="IBM Plex Sans"/>
                          <a:cs typeface="IBM Plex Sans"/>
                          <a:sym typeface="IBM Plex Sans"/>
                        </a:rPr>
                        <a:t>Test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200"/>
                        <a:buFont typeface="IBM Plex Sans"/>
                        <a:buNone/>
                      </a:pPr>
                      <a:r>
                        <a:rPr b="1" lang="en-US" sz="1200" u="none" cap="none" strike="noStrike">
                          <a:solidFill>
                            <a:srgbClr val="F3F5F8"/>
                          </a:solidFill>
                          <a:latin typeface="IBM Plex Sans"/>
                          <a:ea typeface="IBM Plex Sans"/>
                          <a:cs typeface="IBM Plex Sans"/>
                          <a:sym typeface="IBM Plex Sans"/>
                        </a:rPr>
                        <a:t>Function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200"/>
                        <a:buFont typeface="IBM Plex Sans"/>
                        <a:buNone/>
                      </a:pPr>
                      <a:r>
                        <a:rPr b="1" lang="en-US" sz="1200" u="none" cap="none" strike="noStrike">
                          <a:solidFill>
                            <a:srgbClr val="F3F5F8"/>
                          </a:solidFill>
                          <a:latin typeface="IBM Plex Sans"/>
                          <a:ea typeface="IBM Plex Sans"/>
                          <a:cs typeface="IBM Plex Sans"/>
                          <a:sym typeface="IBM Plex Sans"/>
                        </a:rPr>
                        <a:t>Expected result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200"/>
                        <a:buFont typeface="IBM Plex Sans"/>
                        <a:buNone/>
                      </a:pPr>
                      <a:r>
                        <a:rPr b="1" lang="en-US" sz="1200" u="none" cap="none" strike="noStrike">
                          <a:solidFill>
                            <a:srgbClr val="F3F5F8"/>
                          </a:solidFill>
                          <a:latin typeface="IBM Plex Sans"/>
                          <a:ea typeface="IBM Plex Sans"/>
                          <a:cs typeface="IBM Plex Sans"/>
                          <a:sym typeface="IBM Plex Sans"/>
                        </a:rPr>
                        <a:t>Status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FT01</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User registration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Account created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Pass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FT02</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User login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User authenticated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Pass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FT03</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File upload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File uploaded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Pass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FT04</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AES encryption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File encrypted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Pass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FT05</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SHA-256 generation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Hash generated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Pass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FT06</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Blockchain verification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Hash stored, verified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Pass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FT07</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File download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File downloaded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Pass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FT08</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File decryption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Original recovered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Pass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bl>
          </a:graphicData>
        </a:graphic>
      </p:graphicFrame>
      <p:sp>
        <p:nvSpPr>
          <p:cNvPr id="425" name="Google Shape;425;p21"/>
          <p:cNvSpPr/>
          <p:nvPr/>
        </p:nvSpPr>
        <p:spPr>
          <a:xfrm>
            <a:off x="7289800" y="1625600"/>
            <a:ext cx="4089400" cy="1094740"/>
          </a:xfrm>
          <a:prstGeom prst="roundRect">
            <a:avLst>
              <a:gd fmla="val 8121" name="adj"/>
            </a:avLst>
          </a:prstGeom>
          <a:solidFill>
            <a:srgbClr val="0B1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21"/>
          <p:cNvSpPr/>
          <p:nvPr/>
        </p:nvSpPr>
        <p:spPr>
          <a:xfrm>
            <a:off x="7467600" y="1778000"/>
            <a:ext cx="3845814" cy="55880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3000"/>
              <a:buFont typeface="Space Grotesk"/>
              <a:buNone/>
            </a:pPr>
            <a:r>
              <a:rPr b="1" i="0" lang="en-US" sz="3000" u="none" cap="none" strike="noStrike">
                <a:solidFill>
                  <a:srgbClr val="38BDF8"/>
                </a:solidFill>
                <a:latin typeface="Space Grotesk"/>
                <a:ea typeface="Space Grotesk"/>
                <a:cs typeface="Space Grotesk"/>
                <a:sym typeface="Space Grotesk"/>
              </a:rPr>
              <a:t>8 of 8</a:t>
            </a:r>
            <a:endParaRPr b="0" i="0" sz="3000" u="none" cap="none" strike="noStrike">
              <a:solidFill>
                <a:schemeClr val="dk1"/>
              </a:solidFill>
              <a:latin typeface="Calibri"/>
              <a:ea typeface="Calibri"/>
              <a:cs typeface="Calibri"/>
              <a:sym typeface="Calibri"/>
            </a:endParaRPr>
          </a:p>
        </p:txBody>
      </p:sp>
      <p:sp>
        <p:nvSpPr>
          <p:cNvPr id="427" name="Google Shape;427;p21"/>
          <p:cNvSpPr/>
          <p:nvPr/>
        </p:nvSpPr>
        <p:spPr>
          <a:xfrm>
            <a:off x="7467600" y="2336800"/>
            <a:ext cx="3845814" cy="25654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F3F5F8"/>
              </a:buClr>
              <a:buSzPts val="1300"/>
              <a:buFont typeface="IBM Plex Sans"/>
              <a:buNone/>
            </a:pPr>
            <a:r>
              <a:rPr b="0" i="0" lang="en-US" sz="1300" u="none" cap="none" strike="noStrike">
                <a:solidFill>
                  <a:srgbClr val="F3F5F8"/>
                </a:solidFill>
                <a:latin typeface="IBM Plex Sans"/>
                <a:ea typeface="IBM Plex Sans"/>
                <a:cs typeface="IBM Plex Sans"/>
                <a:sym typeface="IBM Plex Sans"/>
              </a:rPr>
              <a:t>functional tests passed</a:t>
            </a:r>
            <a:endParaRPr b="0" i="0" sz="1300" u="none" cap="none" strike="noStrike">
              <a:solidFill>
                <a:schemeClr val="dk1"/>
              </a:solidFill>
              <a:latin typeface="Calibri"/>
              <a:ea typeface="Calibri"/>
              <a:cs typeface="Calibri"/>
              <a:sym typeface="Calibri"/>
            </a:endParaRPr>
          </a:p>
        </p:txBody>
      </p:sp>
      <p:sp>
        <p:nvSpPr>
          <p:cNvPr id="428" name="Google Shape;428;p21"/>
          <p:cNvSpPr/>
          <p:nvPr/>
        </p:nvSpPr>
        <p:spPr>
          <a:xfrm>
            <a:off x="7289800" y="2847342"/>
            <a:ext cx="4212082"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Authentication:</a:t>
            </a:r>
            <a:r>
              <a:rPr b="0" i="0" lang="en-US" sz="1300" u="none" cap="none" strike="noStrike">
                <a:solidFill>
                  <a:srgbClr val="13203A"/>
                </a:solidFill>
                <a:latin typeface="IBM Plex Sans"/>
                <a:ea typeface="IBM Plex Sans"/>
                <a:cs typeface="IBM Plex Sans"/>
                <a:sym typeface="IBM Plex Sans"/>
              </a:rPr>
              <a:t> wrong password and access without login were both blocked.</a:t>
            </a:r>
            <a:endParaRPr b="0" i="0" sz="1300" u="none" cap="none" strike="noStrike">
              <a:solidFill>
                <a:schemeClr val="dk1"/>
              </a:solidFill>
              <a:latin typeface="Calibri"/>
              <a:ea typeface="Calibri"/>
              <a:cs typeface="Calibri"/>
              <a:sym typeface="Calibri"/>
            </a:endParaRPr>
          </a:p>
        </p:txBody>
      </p:sp>
      <p:sp>
        <p:nvSpPr>
          <p:cNvPr id="429" name="Google Shape;429;p21"/>
          <p:cNvSpPr/>
          <p:nvPr/>
        </p:nvSpPr>
        <p:spPr>
          <a:xfrm>
            <a:off x="7289800" y="3436615"/>
            <a:ext cx="4212082" cy="48768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300"/>
              <a:buFont typeface="IBM Plex Sans"/>
              <a:buNone/>
            </a:pPr>
            <a:r>
              <a:rPr b="1" i="0" lang="en-US" sz="1300" u="none" cap="none" strike="noStrike">
                <a:solidFill>
                  <a:srgbClr val="13203A"/>
                </a:solidFill>
                <a:latin typeface="IBM Plex Sans"/>
                <a:ea typeface="IBM Plex Sans"/>
                <a:cs typeface="IBM Plex Sans"/>
                <a:sym typeface="IBM Plex Sans"/>
              </a:rPr>
              <a:t>Integrity:</a:t>
            </a:r>
            <a:r>
              <a:rPr b="0" i="0" lang="en-US" sz="1300" u="none" cap="none" strike="noStrike">
                <a:solidFill>
                  <a:srgbClr val="13203A"/>
                </a:solidFill>
                <a:latin typeface="IBM Plex Sans"/>
                <a:ea typeface="IBM Plex Sans"/>
                <a:cs typeface="IBM Plex Sans"/>
                <a:sym typeface="IBM Plex Sans"/>
              </a:rPr>
              <a:t> an unchanged file verified correctly, and a tampered file was flagged.</a:t>
            </a:r>
            <a:endParaRPr b="0" i="0" sz="1300" u="none" cap="none" strike="noStrike">
              <a:solidFill>
                <a:schemeClr val="dk1"/>
              </a:solidFill>
              <a:latin typeface="Calibri"/>
              <a:ea typeface="Calibri"/>
              <a:cs typeface="Calibri"/>
              <a:sym typeface="Calibri"/>
            </a:endParaRPr>
          </a:p>
        </p:txBody>
      </p:sp>
      <p:sp>
        <p:nvSpPr>
          <p:cNvPr id="430" name="Google Shape;430;p21"/>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Report Tables 5.1 to 5.7</a:t>
            </a:r>
            <a:endParaRPr b="0" i="0" sz="1200" u="none" cap="none" strike="noStrike">
              <a:solidFill>
                <a:schemeClr val="dk1"/>
              </a:solidFill>
              <a:latin typeface="Calibri"/>
              <a:ea typeface="Calibri"/>
              <a:cs typeface="Calibri"/>
              <a:sym typeface="Calibri"/>
            </a:endParaRPr>
          </a:p>
        </p:txBody>
      </p:sp>
      <p:sp>
        <p:nvSpPr>
          <p:cNvPr id="431" name="Google Shape;431;p21"/>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19</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436" name="Shape 436"/>
        <p:cNvGrpSpPr/>
        <p:nvPr/>
      </p:nvGrpSpPr>
      <p:grpSpPr>
        <a:xfrm>
          <a:off x="0" y="0"/>
          <a:ext cx="0" cy="0"/>
          <a:chOff x="0" y="0"/>
          <a:chExt cx="0" cy="0"/>
        </a:xfrm>
      </p:grpSpPr>
      <p:sp>
        <p:nvSpPr>
          <p:cNvPr id="437" name="Google Shape;437;p22"/>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22"/>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Evaluation and Discussion</a:t>
            </a:r>
            <a:endParaRPr b="0" i="0" sz="3000" u="none" cap="none" strike="noStrike">
              <a:solidFill>
                <a:schemeClr val="dk1"/>
              </a:solidFill>
              <a:latin typeface="Calibri"/>
              <a:ea typeface="Calibri"/>
              <a:cs typeface="Calibri"/>
              <a:sym typeface="Calibri"/>
            </a:endParaRPr>
          </a:p>
        </p:txBody>
      </p:sp>
      <p:sp>
        <p:nvSpPr>
          <p:cNvPr id="439" name="Google Shape;439;p22"/>
          <p:cNvSpPr/>
          <p:nvPr/>
        </p:nvSpPr>
        <p:spPr>
          <a:xfrm>
            <a:off x="812800" y="1625600"/>
            <a:ext cx="5461000" cy="2397125"/>
          </a:xfrm>
          <a:prstGeom prst="rect">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aphicFrame>
        <p:nvGraphicFramePr>
          <p:cNvPr id="440" name="Google Shape;440;p22"/>
          <p:cNvGraphicFramePr/>
          <p:nvPr/>
        </p:nvGraphicFramePr>
        <p:xfrm>
          <a:off x="820738" y="1633538"/>
          <a:ext cx="3000000" cy="3000000"/>
        </p:xfrm>
        <a:graphic>
          <a:graphicData uri="http://schemas.openxmlformats.org/drawingml/2006/table">
            <a:tbl>
              <a:tblPr>
                <a:noFill/>
                <a:tableStyleId>{91B8A33A-4064-461A-B91F-3346CD210699}</a:tableStyleId>
              </a:tblPr>
              <a:tblGrid>
                <a:gridCol w="2508400"/>
                <a:gridCol w="1472325"/>
                <a:gridCol w="1472325"/>
              </a:tblGrid>
              <a:tr h="341325">
                <a:tc>
                  <a:txBody>
                    <a:bodyPr/>
                    <a:lstStyle/>
                    <a:p>
                      <a:pPr indent="0" lvl="0" marL="0" marR="0" rtl="0" algn="l">
                        <a:lnSpc>
                          <a:spcPct val="140000"/>
                        </a:lnSpc>
                        <a:spcBef>
                          <a:spcPts val="0"/>
                        </a:spcBef>
                        <a:spcAft>
                          <a:spcPts val="0"/>
                        </a:spcAft>
                        <a:buClr>
                          <a:srgbClr val="F3F5F8"/>
                        </a:buClr>
                        <a:buSzPts val="1250"/>
                        <a:buFont typeface="IBM Plex Sans"/>
                        <a:buNone/>
                      </a:pPr>
                      <a:r>
                        <a:rPr b="1" lang="en-US" sz="1250" u="none" cap="none" strike="noStrike">
                          <a:solidFill>
                            <a:srgbClr val="F3F5F8"/>
                          </a:solidFill>
                          <a:latin typeface="IBM Plex Sans"/>
                          <a:ea typeface="IBM Plex Sans"/>
                          <a:cs typeface="IBM Plex Sans"/>
                          <a:sym typeface="IBM Plex Sans"/>
                        </a:rPr>
                        <a:t>Feature</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250"/>
                        <a:buFont typeface="IBM Plex Sans"/>
                        <a:buNone/>
                      </a:pPr>
                      <a:r>
                        <a:rPr b="1" lang="en-US" sz="1250" u="none" cap="none" strike="noStrike">
                          <a:solidFill>
                            <a:srgbClr val="F3F5F8"/>
                          </a:solidFill>
                          <a:latin typeface="IBM Plex Sans"/>
                          <a:ea typeface="IBM Plex Sans"/>
                          <a:cs typeface="IBM Plex Sans"/>
                          <a:sym typeface="IBM Plex Sans"/>
                        </a:rPr>
                        <a:t>Traditional</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38BDF8"/>
                        </a:buClr>
                        <a:buSzPts val="1250"/>
                        <a:buFont typeface="IBM Plex Sans"/>
                        <a:buNone/>
                      </a:pPr>
                      <a:r>
                        <a:rPr b="1" lang="en-US" sz="1250" u="none" cap="none" strike="noStrike">
                          <a:solidFill>
                            <a:srgbClr val="38BDF8"/>
                          </a:solidFill>
                          <a:latin typeface="IBM Plex Sans"/>
                          <a:ea typeface="IBM Plex Sans"/>
                          <a:cs typeface="IBM Plex Sans"/>
                          <a:sym typeface="IBM Plex Sans"/>
                        </a:rPr>
                        <a:t>This system</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r>
              <a:tr h="341325">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Encryption</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Limited</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50"/>
                        <a:buFont typeface="IBM Plex Sans"/>
                        <a:buNone/>
                      </a:pPr>
                      <a:r>
                        <a:rPr lang="en-US" sz="1250" u="none" cap="none" strike="noStrike">
                          <a:solidFill>
                            <a:srgbClr val="0369A1"/>
                          </a:solidFill>
                          <a:latin typeface="IBM Plex Sans"/>
                          <a:ea typeface="IBM Plex Sans"/>
                          <a:cs typeface="IBM Plex Sans"/>
                          <a:sym typeface="IBM Plex Sans"/>
                        </a:rPr>
                        <a:t>AES</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r>
              <a:tr h="341325">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Hash verification</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No</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50"/>
                        <a:buFont typeface="IBM Plex Sans"/>
                        <a:buNone/>
                      </a:pPr>
                      <a:r>
                        <a:rPr lang="en-US" sz="1250" u="none" cap="none" strike="noStrike">
                          <a:solidFill>
                            <a:srgbClr val="0369A1"/>
                          </a:solidFill>
                          <a:latin typeface="IBM Plex Sans"/>
                          <a:ea typeface="IBM Plex Sans"/>
                          <a:cs typeface="IBM Plex Sans"/>
                          <a:sym typeface="IBM Plex Sans"/>
                        </a:rPr>
                        <a:t>SHA-256</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41325">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Blockchain records</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No</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50"/>
                        <a:buFont typeface="IBM Plex Sans"/>
                        <a:buNone/>
                      </a:pPr>
                      <a:r>
                        <a:rPr lang="en-US" sz="1250" u="none" cap="none" strike="noStrike">
                          <a:solidFill>
                            <a:srgbClr val="0369A1"/>
                          </a:solidFill>
                          <a:latin typeface="IBM Plex Sans"/>
                          <a:ea typeface="IBM Plex Sans"/>
                          <a:cs typeface="IBM Plex Sans"/>
                          <a:sym typeface="IBM Plex Sans"/>
                        </a:rPr>
                        <a:t>Yes</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41325">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Tamper detection</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No</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50"/>
                        <a:buFont typeface="IBM Plex Sans"/>
                        <a:buNone/>
                      </a:pPr>
                      <a:r>
                        <a:rPr lang="en-US" sz="1250" u="none" cap="none" strike="noStrike">
                          <a:solidFill>
                            <a:srgbClr val="0369A1"/>
                          </a:solidFill>
                          <a:latin typeface="IBM Plex Sans"/>
                          <a:ea typeface="IBM Plex Sans"/>
                          <a:cs typeface="IBM Plex Sans"/>
                          <a:sym typeface="IBM Plex Sans"/>
                        </a:rPr>
                        <a:t>Yes</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41325">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Secure recovery</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Limited</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50"/>
                        <a:buFont typeface="IBM Plex Sans"/>
                        <a:buNone/>
                      </a:pPr>
                      <a:r>
                        <a:rPr lang="en-US" sz="1250" u="none" cap="none" strike="noStrike">
                          <a:solidFill>
                            <a:srgbClr val="0369A1"/>
                          </a:solidFill>
                          <a:latin typeface="IBM Plex Sans"/>
                          <a:ea typeface="IBM Plex Sans"/>
                          <a:cs typeface="IBM Plex Sans"/>
                          <a:sym typeface="IBM Plex Sans"/>
                        </a:rPr>
                        <a:t>Yes</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41325">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Audit trail</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50"/>
                        <a:buFont typeface="IBM Plex Sans"/>
                        <a:buNone/>
                      </a:pPr>
                      <a:r>
                        <a:rPr lang="en-US" sz="1250" u="none" cap="none" strike="noStrike">
                          <a:solidFill>
                            <a:srgbClr val="13203A"/>
                          </a:solidFill>
                          <a:latin typeface="IBM Plex Sans"/>
                          <a:ea typeface="IBM Plex Sans"/>
                          <a:cs typeface="IBM Plex Sans"/>
                          <a:sym typeface="IBM Plex Sans"/>
                        </a:rPr>
                        <a:t>Limited</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50"/>
                        <a:buFont typeface="IBM Plex Sans"/>
                        <a:buNone/>
                      </a:pPr>
                      <a:r>
                        <a:rPr lang="en-US" sz="1250" u="none" cap="none" strike="noStrike">
                          <a:solidFill>
                            <a:srgbClr val="0369A1"/>
                          </a:solidFill>
                          <a:latin typeface="IBM Plex Sans"/>
                          <a:ea typeface="IBM Plex Sans"/>
                          <a:cs typeface="IBM Plex Sans"/>
                          <a:sym typeface="IBM Plex Sans"/>
                        </a:rPr>
                        <a:t>Ledger history</a:t>
                      </a:r>
                      <a:endParaRPr sz="1250" u="none" cap="none" strike="noStrike">
                        <a:latin typeface="IBM Plex Sans"/>
                        <a:ea typeface="IBM Plex Sans"/>
                        <a:cs typeface="IBM Plex Sans"/>
                        <a:sym typeface="IBM Plex Sans"/>
                      </a:endParaRPr>
                    </a:p>
                  </a:txBody>
                  <a:tcPr marT="55575" marB="55575" marR="55575" marL="55575">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bl>
          </a:graphicData>
        </a:graphic>
      </p:graphicFrame>
      <p:sp>
        <p:nvSpPr>
          <p:cNvPr id="441" name="Google Shape;441;p22"/>
          <p:cNvSpPr/>
          <p:nvPr/>
        </p:nvSpPr>
        <p:spPr>
          <a:xfrm>
            <a:off x="6578600" y="1625600"/>
            <a:ext cx="4944618" cy="522605"/>
          </a:xfrm>
          <a:prstGeom prst="rect">
            <a:avLst/>
          </a:prstGeom>
          <a:noFill/>
          <a:ln>
            <a:noFill/>
          </a:ln>
        </p:spPr>
        <p:txBody>
          <a:bodyPr anchorCtr="0" anchor="t" bIns="0" lIns="0" spcFirstLastPara="1" rIns="0" wrap="square" tIns="0">
            <a:noAutofit/>
          </a:bodyPr>
          <a:lstStyle/>
          <a:p>
            <a:pPr indent="0" lvl="0" marL="0" marR="0" rtl="0" algn="l">
              <a:lnSpc>
                <a:spcPct val="145037"/>
              </a:lnSpc>
              <a:spcBef>
                <a:spcPts val="0"/>
              </a:spcBef>
              <a:spcAft>
                <a:spcPts val="0"/>
              </a:spcAft>
              <a:buClr>
                <a:srgbClr val="13203A"/>
              </a:buClr>
              <a:buSzPts val="1350"/>
              <a:buFont typeface="IBM Plex Sans"/>
              <a:buNone/>
            </a:pPr>
            <a:r>
              <a:rPr lang="en-US" sz="1350">
                <a:solidFill>
                  <a:srgbClr val="13203A"/>
                </a:solidFill>
                <a:latin typeface="IBM Plex Sans"/>
                <a:ea typeface="IBM Plex Sans"/>
                <a:cs typeface="IBM Plex Sans"/>
                <a:sym typeface="IBM Plex Sans"/>
              </a:rPr>
              <a:t>Tests demonstrated confidentiality, integrity and tamper detection.</a:t>
            </a:r>
            <a:endParaRPr b="0" i="0" sz="1350" u="none" cap="none" strike="noStrike">
              <a:solidFill>
                <a:schemeClr val="dk1"/>
              </a:solidFill>
              <a:latin typeface="Calibri"/>
              <a:ea typeface="Calibri"/>
              <a:cs typeface="Calibri"/>
              <a:sym typeface="Calibri"/>
            </a:endParaRPr>
          </a:p>
        </p:txBody>
      </p:sp>
      <p:sp>
        <p:nvSpPr>
          <p:cNvPr id="442" name="Google Shape;442;p22"/>
          <p:cNvSpPr/>
          <p:nvPr/>
        </p:nvSpPr>
        <p:spPr>
          <a:xfrm>
            <a:off x="6578600" y="2262510"/>
            <a:ext cx="4944618" cy="771207"/>
          </a:xfrm>
          <a:prstGeom prst="rect">
            <a:avLst/>
          </a:prstGeom>
          <a:noFill/>
          <a:ln>
            <a:noFill/>
          </a:ln>
        </p:spPr>
        <p:txBody>
          <a:bodyPr anchorCtr="0" anchor="t" bIns="0" lIns="0" spcFirstLastPara="1" rIns="0" wrap="square" tIns="0">
            <a:noAutofit/>
          </a:bodyPr>
          <a:lstStyle/>
          <a:p>
            <a:pPr indent="0" lvl="0" marL="0" marR="0" rtl="0" algn="l">
              <a:lnSpc>
                <a:spcPct val="145037"/>
              </a:lnSpc>
              <a:spcBef>
                <a:spcPts val="0"/>
              </a:spcBef>
              <a:spcAft>
                <a:spcPts val="0"/>
              </a:spcAft>
              <a:buClr>
                <a:srgbClr val="13203A"/>
              </a:buClr>
              <a:buSzPts val="1350"/>
              <a:buFont typeface="IBM Plex Sans"/>
              <a:buNone/>
            </a:pPr>
            <a:r>
              <a:rPr lang="en-US" sz="1350">
                <a:solidFill>
                  <a:srgbClr val="13203A"/>
                </a:solidFill>
                <a:latin typeface="IBM Plex Sans"/>
                <a:ea typeface="IBM Plex Sans"/>
                <a:cs typeface="IBM Plex Sans"/>
                <a:sym typeface="IBM Plex Sans"/>
              </a:rPr>
              <a:t>The greatest victory was in the position of the hash, not in the encryption. The ledger prevents the “change the file, change the hash” attack.</a:t>
            </a:r>
            <a:endParaRPr b="0" i="0" sz="1350" u="none" cap="none" strike="noStrike">
              <a:solidFill>
                <a:schemeClr val="dk1"/>
              </a:solidFill>
              <a:latin typeface="Calibri"/>
              <a:ea typeface="Calibri"/>
              <a:cs typeface="Calibri"/>
              <a:sym typeface="Calibri"/>
            </a:endParaRPr>
          </a:p>
        </p:txBody>
      </p:sp>
      <p:sp>
        <p:nvSpPr>
          <p:cNvPr id="443" name="Google Shape;443;p22"/>
          <p:cNvSpPr/>
          <p:nvPr/>
        </p:nvSpPr>
        <p:spPr>
          <a:xfrm>
            <a:off x="6578600" y="3148013"/>
            <a:ext cx="4944618" cy="522605"/>
          </a:xfrm>
          <a:prstGeom prst="rect">
            <a:avLst/>
          </a:prstGeom>
          <a:noFill/>
          <a:ln>
            <a:noFill/>
          </a:ln>
        </p:spPr>
        <p:txBody>
          <a:bodyPr anchorCtr="0" anchor="t" bIns="0" lIns="0" spcFirstLastPara="1" rIns="0" wrap="square" tIns="0">
            <a:noAutofit/>
          </a:bodyPr>
          <a:lstStyle/>
          <a:p>
            <a:pPr indent="0" lvl="0" marL="0" marR="0" rtl="0" algn="l">
              <a:lnSpc>
                <a:spcPct val="145037"/>
              </a:lnSpc>
              <a:spcBef>
                <a:spcPts val="0"/>
              </a:spcBef>
              <a:spcAft>
                <a:spcPts val="0"/>
              </a:spcAft>
              <a:buClr>
                <a:srgbClr val="13203A"/>
              </a:buClr>
              <a:buSzPts val="1350"/>
              <a:buFont typeface="IBM Plex Sans"/>
              <a:buNone/>
            </a:pPr>
            <a:r>
              <a:rPr lang="en-US" sz="1350">
                <a:solidFill>
                  <a:srgbClr val="13203A"/>
                </a:solidFill>
                <a:latin typeface="IBM Plex Sans"/>
                <a:ea typeface="IBM Plex Sans"/>
                <a:cs typeface="IBM Plex Sans"/>
                <a:sym typeface="IBM Plex Sans"/>
              </a:rPr>
              <a:t>This aligns with previous work on blockchain for integrity and offers a tested, working example.</a:t>
            </a:r>
            <a:endParaRPr b="0" i="0" sz="1350" u="none" cap="none" strike="noStrike">
              <a:solidFill>
                <a:schemeClr val="dk1"/>
              </a:solidFill>
              <a:latin typeface="Calibri"/>
              <a:ea typeface="Calibri"/>
              <a:cs typeface="Calibri"/>
              <a:sym typeface="Calibri"/>
            </a:endParaRPr>
          </a:p>
        </p:txBody>
      </p:sp>
      <p:sp>
        <p:nvSpPr>
          <p:cNvPr id="444" name="Google Shape;444;p22"/>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Report Tables 5.8 and 6.2</a:t>
            </a:r>
            <a:endParaRPr b="0" i="0" sz="1200" u="none" cap="none" strike="noStrike">
              <a:solidFill>
                <a:schemeClr val="dk1"/>
              </a:solidFill>
              <a:latin typeface="Calibri"/>
              <a:ea typeface="Calibri"/>
              <a:cs typeface="Calibri"/>
              <a:sym typeface="Calibri"/>
            </a:endParaRPr>
          </a:p>
        </p:txBody>
      </p:sp>
      <p:sp>
        <p:nvSpPr>
          <p:cNvPr id="445" name="Google Shape;445;p22"/>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20</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450" name="Shape 450"/>
        <p:cNvGrpSpPr/>
        <p:nvPr/>
      </p:nvGrpSpPr>
      <p:grpSpPr>
        <a:xfrm>
          <a:off x="0" y="0"/>
          <a:ext cx="0" cy="0"/>
          <a:chOff x="0" y="0"/>
          <a:chExt cx="0" cy="0"/>
        </a:xfrm>
      </p:grpSpPr>
      <p:sp>
        <p:nvSpPr>
          <p:cNvPr id="451" name="Google Shape;451;p23"/>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23"/>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Limitations and Future Work</a:t>
            </a:r>
            <a:endParaRPr b="0" i="0" sz="3000" u="none" cap="none" strike="noStrike">
              <a:solidFill>
                <a:schemeClr val="dk1"/>
              </a:solidFill>
              <a:latin typeface="Calibri"/>
              <a:ea typeface="Calibri"/>
              <a:cs typeface="Calibri"/>
              <a:sym typeface="Calibri"/>
            </a:endParaRPr>
          </a:p>
        </p:txBody>
      </p:sp>
      <p:sp>
        <p:nvSpPr>
          <p:cNvPr id="453" name="Google Shape;453;p23"/>
          <p:cNvSpPr/>
          <p:nvPr/>
        </p:nvSpPr>
        <p:spPr>
          <a:xfrm>
            <a:off x="819150" y="1657350"/>
            <a:ext cx="5143500" cy="2281978"/>
          </a:xfrm>
          <a:prstGeom prst="roundRect">
            <a:avLst>
              <a:gd fmla="val 4174" name="adj"/>
            </a:avLst>
          </a:prstGeom>
          <a:solidFill>
            <a:srgbClr val="FDF1E8"/>
          </a:solidFill>
          <a:ln cap="flat" cmpd="sng" w="12700">
            <a:solidFill>
              <a:srgbClr val="C2410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p23"/>
          <p:cNvSpPr/>
          <p:nvPr/>
        </p:nvSpPr>
        <p:spPr>
          <a:xfrm>
            <a:off x="1023938" y="1862138"/>
            <a:ext cx="4875943" cy="28448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9A3412"/>
              </a:buClr>
              <a:buSzPts val="1700"/>
              <a:buFont typeface="Space Grotesk"/>
              <a:buNone/>
            </a:pPr>
            <a:r>
              <a:rPr b="1" i="0" lang="en-US" sz="1700" u="none" cap="none" strike="noStrike">
                <a:solidFill>
                  <a:srgbClr val="9A3412"/>
                </a:solidFill>
                <a:latin typeface="Space Grotesk"/>
                <a:ea typeface="Space Grotesk"/>
                <a:cs typeface="Space Grotesk"/>
                <a:sym typeface="Space Grotesk"/>
              </a:rPr>
              <a:t>Limitations</a:t>
            </a:r>
            <a:endParaRPr b="0" i="0" sz="1700" u="none" cap="none" strike="noStrike">
              <a:solidFill>
                <a:schemeClr val="dk1"/>
              </a:solidFill>
              <a:latin typeface="Calibri"/>
              <a:ea typeface="Calibri"/>
              <a:cs typeface="Calibri"/>
              <a:sym typeface="Calibri"/>
            </a:endParaRPr>
          </a:p>
        </p:txBody>
      </p:sp>
      <p:sp>
        <p:nvSpPr>
          <p:cNvPr id="455" name="Google Shape;455;p23"/>
          <p:cNvSpPr/>
          <p:nvPr/>
        </p:nvSpPr>
        <p:spPr>
          <a:xfrm>
            <a:off x="1023938" y="2222822"/>
            <a:ext cx="4875943" cy="1288521"/>
          </a:xfrm>
          <a:prstGeom prst="rect">
            <a:avLst/>
          </a:prstGeom>
          <a:noFill/>
          <a:ln>
            <a:noFill/>
          </a:ln>
        </p:spPr>
        <p:txBody>
          <a:bodyPr anchorCtr="0" anchor="t" bIns="0" lIns="0" spcFirstLastPara="1" rIns="0" wrap="square" tIns="0">
            <a:noAutofit/>
          </a:bodyPr>
          <a:lstStyle/>
          <a:p>
            <a:pPr indent="-314325" lvl="0" marL="45720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The chain runs on a single local node, without any consensus</a:t>
            </a:r>
            <a:endParaRPr sz="1350">
              <a:solidFill>
                <a:srgbClr val="13203A"/>
              </a:solidFill>
              <a:latin typeface="IBM Plex Sans"/>
              <a:ea typeface="IBM Plex Sans"/>
              <a:cs typeface="IBM Plex Sans"/>
              <a:sym typeface="IBM Plex Sans"/>
            </a:endParaRPr>
          </a:p>
          <a:p>
            <a:pPr indent="-314325" lvl="0" marL="45720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Encrypted files are stored on the local server</a:t>
            </a:r>
            <a:endParaRPr sz="1350">
              <a:solidFill>
                <a:srgbClr val="13203A"/>
              </a:solidFill>
              <a:latin typeface="IBM Plex Sans"/>
              <a:ea typeface="IBM Plex Sans"/>
              <a:cs typeface="IBM Plex Sans"/>
              <a:sym typeface="IBM Plex Sans"/>
            </a:endParaRPr>
          </a:p>
          <a:p>
            <a:pPr indent="-314325" lvl="0" marL="45720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Login is username &amp; password only</a:t>
            </a:r>
            <a:endParaRPr sz="1350">
              <a:solidFill>
                <a:srgbClr val="13203A"/>
              </a:solidFill>
              <a:latin typeface="IBM Plex Sans"/>
              <a:ea typeface="IBM Plex Sans"/>
              <a:cs typeface="IBM Plex Sans"/>
              <a:sym typeface="IBM Plex Sans"/>
            </a:endParaRPr>
          </a:p>
          <a:p>
            <a:pPr indent="-314325" lvl="0" marL="45720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Tested only in a limited local environment</a:t>
            </a:r>
            <a:endParaRPr sz="1350">
              <a:solidFill>
                <a:srgbClr val="13203A"/>
              </a:solidFill>
              <a:latin typeface="IBM Plex Sans"/>
              <a:ea typeface="IBM Plex Sans"/>
              <a:cs typeface="IBM Plex Sans"/>
              <a:sym typeface="IBM Plex Sans"/>
            </a:endParaRPr>
          </a:p>
          <a:p>
            <a:pPr indent="-169037" lvl="0" marL="205740" marR="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No timed or large scale performance testing</a:t>
            </a:r>
            <a:endParaRPr sz="1350">
              <a:solidFill>
                <a:srgbClr val="13203A"/>
              </a:solidFill>
              <a:latin typeface="IBM Plex Sans"/>
              <a:ea typeface="IBM Plex Sans"/>
              <a:cs typeface="IBM Plex Sans"/>
              <a:sym typeface="IBM Plex Sans"/>
            </a:endParaRPr>
          </a:p>
        </p:txBody>
      </p:sp>
      <p:sp>
        <p:nvSpPr>
          <p:cNvPr id="456" name="Google Shape;456;p23"/>
          <p:cNvSpPr/>
          <p:nvPr/>
        </p:nvSpPr>
        <p:spPr>
          <a:xfrm>
            <a:off x="6229350" y="1657350"/>
            <a:ext cx="5143500" cy="2281978"/>
          </a:xfrm>
          <a:prstGeom prst="roundRect">
            <a:avLst>
              <a:gd fmla="val 4174" name="adj"/>
            </a:avLst>
          </a:prstGeom>
          <a:solidFill>
            <a:srgbClr val="E6F3FA"/>
          </a:solidFill>
          <a:ln cap="flat" cmpd="sng" w="12700">
            <a:solidFill>
              <a:srgbClr val="0369A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23"/>
          <p:cNvSpPr/>
          <p:nvPr/>
        </p:nvSpPr>
        <p:spPr>
          <a:xfrm>
            <a:off x="6434138" y="1862138"/>
            <a:ext cx="4875943" cy="284480"/>
          </a:xfrm>
          <a:prstGeom prst="rect">
            <a:avLst/>
          </a:prstGeom>
          <a:noFill/>
          <a:ln>
            <a:noFill/>
          </a:ln>
        </p:spPr>
        <p:txBody>
          <a:bodyPr anchorCtr="0" anchor="t" bIns="0" lIns="0" spcFirstLastPara="1" rIns="0" wrap="square" tIns="0">
            <a:noAutofit/>
          </a:bodyPr>
          <a:lstStyle/>
          <a:p>
            <a:pPr indent="0" lvl="0" marL="0" marR="0" rtl="0" algn="l">
              <a:lnSpc>
                <a:spcPct val="120000"/>
              </a:lnSpc>
              <a:spcBef>
                <a:spcPts val="0"/>
              </a:spcBef>
              <a:spcAft>
                <a:spcPts val="0"/>
              </a:spcAft>
              <a:buClr>
                <a:srgbClr val="075985"/>
              </a:buClr>
              <a:buSzPts val="1700"/>
              <a:buFont typeface="Space Grotesk"/>
              <a:buNone/>
            </a:pPr>
            <a:r>
              <a:rPr b="1" i="0" lang="en-US" sz="1700" u="none" cap="none" strike="noStrike">
                <a:solidFill>
                  <a:srgbClr val="075985"/>
                </a:solidFill>
                <a:latin typeface="Space Grotesk"/>
                <a:ea typeface="Space Grotesk"/>
                <a:cs typeface="Space Grotesk"/>
                <a:sym typeface="Space Grotesk"/>
              </a:rPr>
              <a:t>Future work</a:t>
            </a:r>
            <a:endParaRPr b="0" i="0" sz="1700" u="none" cap="none" strike="noStrike">
              <a:solidFill>
                <a:schemeClr val="dk1"/>
              </a:solidFill>
              <a:latin typeface="Calibri"/>
              <a:ea typeface="Calibri"/>
              <a:cs typeface="Calibri"/>
              <a:sym typeface="Calibri"/>
            </a:endParaRPr>
          </a:p>
        </p:txBody>
      </p:sp>
      <p:sp>
        <p:nvSpPr>
          <p:cNvPr id="458" name="Google Shape;458;p23"/>
          <p:cNvSpPr/>
          <p:nvPr/>
        </p:nvSpPr>
        <p:spPr>
          <a:xfrm>
            <a:off x="6434138" y="2222822"/>
            <a:ext cx="4875943" cy="1537123"/>
          </a:xfrm>
          <a:prstGeom prst="rect">
            <a:avLst/>
          </a:prstGeom>
          <a:noFill/>
          <a:ln>
            <a:noFill/>
          </a:ln>
        </p:spPr>
        <p:txBody>
          <a:bodyPr anchorCtr="0" anchor="t" bIns="0" lIns="0" spcFirstLastPara="1" rIns="0" wrap="square" tIns="0">
            <a:noAutofit/>
          </a:bodyPr>
          <a:lstStyle/>
          <a:p>
            <a:pPr indent="-314325" lvl="0" marL="45720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Consensus technique in a multi-node network [12, 13]</a:t>
            </a:r>
            <a:endParaRPr sz="1350">
              <a:solidFill>
                <a:srgbClr val="13203A"/>
              </a:solidFill>
              <a:latin typeface="IBM Plex Sans"/>
              <a:ea typeface="IBM Plex Sans"/>
              <a:cs typeface="IBM Plex Sans"/>
              <a:sym typeface="IBM Plex Sans"/>
            </a:endParaRPr>
          </a:p>
          <a:p>
            <a:pPr indent="-314325" lvl="0" marL="45720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Chain integrity for cloud storage</a:t>
            </a:r>
            <a:endParaRPr sz="1350">
              <a:solidFill>
                <a:srgbClr val="13203A"/>
              </a:solidFill>
              <a:latin typeface="IBM Plex Sans"/>
              <a:ea typeface="IBM Plex Sans"/>
              <a:cs typeface="IBM Plex Sans"/>
              <a:sym typeface="IBM Plex Sans"/>
            </a:endParaRPr>
          </a:p>
          <a:p>
            <a:pPr indent="-314325" lvl="0" marL="45720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Multi-factor authentication</a:t>
            </a:r>
            <a:endParaRPr sz="1350">
              <a:solidFill>
                <a:srgbClr val="13203A"/>
              </a:solidFill>
              <a:latin typeface="IBM Plex Sans"/>
              <a:ea typeface="IBM Plex Sans"/>
              <a:cs typeface="IBM Plex Sans"/>
              <a:sym typeface="IBM Plex Sans"/>
            </a:endParaRPr>
          </a:p>
          <a:p>
            <a:pPr indent="-314325" lvl="0" marL="45720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To automate checks [14] Smart agreements</a:t>
            </a:r>
            <a:endParaRPr sz="1350">
              <a:solidFill>
                <a:srgbClr val="13203A"/>
              </a:solidFill>
              <a:latin typeface="IBM Plex Sans"/>
              <a:ea typeface="IBM Plex Sans"/>
              <a:cs typeface="IBM Plex Sans"/>
              <a:sym typeface="IBM Plex Sans"/>
            </a:endParaRPr>
          </a:p>
          <a:p>
            <a:pPr indent="-169037" lvl="0" marL="205740" marR="0" rtl="0" algn="l">
              <a:lnSpc>
                <a:spcPct val="145037"/>
              </a:lnSpc>
              <a:spcBef>
                <a:spcPts val="0"/>
              </a:spcBef>
              <a:spcAft>
                <a:spcPts val="0"/>
              </a:spcAft>
              <a:buClr>
                <a:srgbClr val="13203A"/>
              </a:buClr>
              <a:buSzPts val="1350"/>
              <a:buFont typeface="IBM Plex Sans"/>
              <a:buChar char="•"/>
            </a:pPr>
            <a:r>
              <a:rPr lang="en-US" sz="1350">
                <a:solidFill>
                  <a:srgbClr val="13203A"/>
                </a:solidFill>
                <a:latin typeface="IBM Plex Sans"/>
                <a:ea typeface="IBM Plex Sans"/>
                <a:cs typeface="IBM Plex Sans"/>
                <a:sym typeface="IBM Plex Sans"/>
              </a:rPr>
              <a:t>Bigger testing and ML-based anomaly warnings</a:t>
            </a:r>
            <a:endParaRPr sz="1350">
              <a:solidFill>
                <a:srgbClr val="13203A"/>
              </a:solidFill>
              <a:latin typeface="IBM Plex Sans"/>
              <a:ea typeface="IBM Plex Sans"/>
              <a:cs typeface="IBM Plex Sans"/>
              <a:sym typeface="IBM Plex Sans"/>
            </a:endParaRPr>
          </a:p>
        </p:txBody>
      </p:sp>
      <p:sp>
        <p:nvSpPr>
          <p:cNvPr id="459" name="Google Shape;459;p23"/>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460" name="Google Shape;460;p23"/>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21</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BDF8"/>
        </a:solidFill>
      </p:bgPr>
    </p:bg>
    <p:spTree>
      <p:nvGrpSpPr>
        <p:cNvPr id="465" name="Shape 465"/>
        <p:cNvGrpSpPr/>
        <p:nvPr/>
      </p:nvGrpSpPr>
      <p:grpSpPr>
        <a:xfrm>
          <a:off x="0" y="0"/>
          <a:ext cx="0" cy="0"/>
          <a:chOff x="0" y="0"/>
          <a:chExt cx="0" cy="0"/>
        </a:xfrm>
      </p:grpSpPr>
      <p:sp>
        <p:nvSpPr>
          <p:cNvPr id="466" name="Google Shape;466;p24"/>
          <p:cNvSpPr/>
          <p:nvPr/>
        </p:nvSpPr>
        <p:spPr>
          <a:xfrm>
            <a:off x="812800" y="812800"/>
            <a:ext cx="10883392"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B1630"/>
              </a:buClr>
              <a:buSzPts val="1400"/>
              <a:buFont typeface="IBM Plex Sans"/>
              <a:buNone/>
            </a:pPr>
            <a:r>
              <a:rPr b="1" i="0" lang="en-US" sz="1400" u="none" cap="none" strike="noStrike">
                <a:solidFill>
                  <a:srgbClr val="0B1630"/>
                </a:solidFill>
                <a:latin typeface="IBM Plex Sans"/>
                <a:ea typeface="IBM Plex Sans"/>
                <a:cs typeface="IBM Plex Sans"/>
                <a:sym typeface="IBM Plex Sans"/>
              </a:rPr>
              <a:t>Running locally at 127.0.0.1:5000</a:t>
            </a:r>
            <a:endParaRPr b="0" i="0" sz="1400" u="none" cap="none" strike="noStrike">
              <a:solidFill>
                <a:schemeClr val="dk1"/>
              </a:solidFill>
              <a:latin typeface="Calibri"/>
              <a:ea typeface="Calibri"/>
              <a:cs typeface="Calibri"/>
              <a:sym typeface="Calibri"/>
            </a:endParaRPr>
          </a:p>
        </p:txBody>
      </p:sp>
      <p:sp>
        <p:nvSpPr>
          <p:cNvPr id="467" name="Google Shape;467;p24"/>
          <p:cNvSpPr/>
          <p:nvPr/>
        </p:nvSpPr>
        <p:spPr>
          <a:xfrm>
            <a:off x="812800" y="1137915"/>
            <a:ext cx="10883392" cy="665480"/>
          </a:xfrm>
          <a:prstGeom prst="rect">
            <a:avLst/>
          </a:prstGeom>
          <a:noFill/>
          <a:ln>
            <a:noFill/>
          </a:ln>
        </p:spPr>
        <p:txBody>
          <a:bodyPr anchorCtr="0" anchor="t" bIns="0" lIns="0" spcFirstLastPara="1" rIns="0" wrap="square" tIns="0">
            <a:noAutofit/>
          </a:bodyPr>
          <a:lstStyle/>
          <a:p>
            <a:pPr indent="0" lvl="0" marL="0" marR="0" rtl="0" algn="l">
              <a:lnSpc>
                <a:spcPct val="104999"/>
              </a:lnSpc>
              <a:spcBef>
                <a:spcPts val="0"/>
              </a:spcBef>
              <a:spcAft>
                <a:spcPts val="0"/>
              </a:spcAft>
              <a:buClr>
                <a:srgbClr val="0B1630"/>
              </a:buClr>
              <a:buSzPts val="4800"/>
              <a:buFont typeface="Space Grotesk"/>
              <a:buNone/>
            </a:pPr>
            <a:r>
              <a:rPr b="1" i="0" lang="en-US" sz="4800" u="none" cap="none" strike="noStrike">
                <a:solidFill>
                  <a:srgbClr val="0B1630"/>
                </a:solidFill>
                <a:latin typeface="Space Grotesk"/>
                <a:ea typeface="Space Grotesk"/>
                <a:cs typeface="Space Grotesk"/>
                <a:sym typeface="Space Grotesk"/>
              </a:rPr>
              <a:t>Live Demo</a:t>
            </a:r>
            <a:endParaRPr b="0" i="0" sz="4800" u="none" cap="none" strike="noStrike">
              <a:solidFill>
                <a:schemeClr val="dk1"/>
              </a:solidFill>
              <a:latin typeface="Calibri"/>
              <a:ea typeface="Calibri"/>
              <a:cs typeface="Calibri"/>
              <a:sym typeface="Calibri"/>
            </a:endParaRPr>
          </a:p>
        </p:txBody>
      </p:sp>
      <p:sp>
        <p:nvSpPr>
          <p:cNvPr id="468" name="Google Shape;468;p24"/>
          <p:cNvSpPr/>
          <p:nvPr/>
        </p:nvSpPr>
        <p:spPr>
          <a:xfrm>
            <a:off x="812800" y="2082800"/>
            <a:ext cx="3420533" cy="561975"/>
          </a:xfrm>
          <a:prstGeom prst="roundRect">
            <a:avLst>
              <a:gd fmla="val 15819" name="adj"/>
            </a:avLst>
          </a:prstGeom>
          <a:solidFill>
            <a:srgbClr val="E0F4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24"/>
          <p:cNvSpPr/>
          <p:nvPr/>
        </p:nvSpPr>
        <p:spPr>
          <a:xfrm>
            <a:off x="990600" y="2235200"/>
            <a:ext cx="3156881" cy="282575"/>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0B1630"/>
              </a:buClr>
              <a:buSzPts val="1500"/>
              <a:buFont typeface="IBM Plex Sans"/>
              <a:buNone/>
            </a:pPr>
            <a:r>
              <a:rPr b="1" i="0" lang="en-US" sz="1500" u="none" cap="none" strike="noStrike">
                <a:solidFill>
                  <a:srgbClr val="0B1630"/>
                </a:solidFill>
                <a:latin typeface="IBM Plex Sans"/>
                <a:ea typeface="IBM Plex Sans"/>
                <a:cs typeface="IBM Plex Sans"/>
                <a:sym typeface="IBM Plex Sans"/>
              </a:rPr>
              <a:t>1.</a:t>
            </a:r>
            <a:r>
              <a:rPr b="0" i="0" lang="en-US" sz="1500" u="none" cap="none" strike="noStrike">
                <a:solidFill>
                  <a:srgbClr val="0B1630"/>
                </a:solidFill>
                <a:latin typeface="IBM Plex Sans"/>
                <a:ea typeface="IBM Plex Sans"/>
                <a:cs typeface="IBM Plex Sans"/>
                <a:sym typeface="IBM Plex Sans"/>
              </a:rPr>
              <a:t> Register and log in</a:t>
            </a:r>
            <a:endParaRPr b="0" i="0" sz="1500" u="none" cap="none" strike="noStrike">
              <a:solidFill>
                <a:schemeClr val="dk1"/>
              </a:solidFill>
              <a:latin typeface="Calibri"/>
              <a:ea typeface="Calibri"/>
              <a:cs typeface="Calibri"/>
              <a:sym typeface="Calibri"/>
            </a:endParaRPr>
          </a:p>
        </p:txBody>
      </p:sp>
      <p:sp>
        <p:nvSpPr>
          <p:cNvPr id="470" name="Google Shape;470;p24"/>
          <p:cNvSpPr/>
          <p:nvPr/>
        </p:nvSpPr>
        <p:spPr>
          <a:xfrm>
            <a:off x="4385733" y="2082800"/>
            <a:ext cx="3420533" cy="561975"/>
          </a:xfrm>
          <a:prstGeom prst="roundRect">
            <a:avLst>
              <a:gd fmla="val 15819" name="adj"/>
            </a:avLst>
          </a:prstGeom>
          <a:solidFill>
            <a:srgbClr val="E0F4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1" name="Google Shape;471;p24"/>
          <p:cNvSpPr/>
          <p:nvPr/>
        </p:nvSpPr>
        <p:spPr>
          <a:xfrm>
            <a:off x="4563533" y="2235200"/>
            <a:ext cx="3156881" cy="282575"/>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0B1630"/>
              </a:buClr>
              <a:buSzPts val="1500"/>
              <a:buFont typeface="IBM Plex Sans"/>
              <a:buNone/>
            </a:pPr>
            <a:r>
              <a:rPr b="1" i="0" lang="en-US" sz="1500" u="none" cap="none" strike="noStrike">
                <a:solidFill>
                  <a:srgbClr val="0B1630"/>
                </a:solidFill>
                <a:latin typeface="IBM Plex Sans"/>
                <a:ea typeface="IBM Plex Sans"/>
                <a:cs typeface="IBM Plex Sans"/>
                <a:sym typeface="IBM Plex Sans"/>
              </a:rPr>
              <a:t>2.</a:t>
            </a:r>
            <a:r>
              <a:rPr b="0" i="0" lang="en-US" sz="1500" u="none" cap="none" strike="noStrike">
                <a:solidFill>
                  <a:srgbClr val="0B1630"/>
                </a:solidFill>
                <a:latin typeface="IBM Plex Sans"/>
                <a:ea typeface="IBM Plex Sans"/>
                <a:cs typeface="IBM Plex Sans"/>
                <a:sym typeface="IBM Plex Sans"/>
              </a:rPr>
              <a:t> Upload a file</a:t>
            </a:r>
            <a:endParaRPr b="0" i="0" sz="1500" u="none" cap="none" strike="noStrike">
              <a:solidFill>
                <a:schemeClr val="dk1"/>
              </a:solidFill>
              <a:latin typeface="Calibri"/>
              <a:ea typeface="Calibri"/>
              <a:cs typeface="Calibri"/>
              <a:sym typeface="Calibri"/>
            </a:endParaRPr>
          </a:p>
        </p:txBody>
      </p:sp>
      <p:sp>
        <p:nvSpPr>
          <p:cNvPr id="472" name="Google Shape;472;p24"/>
          <p:cNvSpPr/>
          <p:nvPr/>
        </p:nvSpPr>
        <p:spPr>
          <a:xfrm>
            <a:off x="7958667" y="2082800"/>
            <a:ext cx="3420533" cy="561975"/>
          </a:xfrm>
          <a:prstGeom prst="roundRect">
            <a:avLst>
              <a:gd fmla="val 15819" name="adj"/>
            </a:avLst>
          </a:prstGeom>
          <a:solidFill>
            <a:srgbClr val="E0F4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3" name="Google Shape;473;p24"/>
          <p:cNvSpPr/>
          <p:nvPr/>
        </p:nvSpPr>
        <p:spPr>
          <a:xfrm>
            <a:off x="8136467" y="2235200"/>
            <a:ext cx="3156881" cy="282575"/>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0B1630"/>
              </a:buClr>
              <a:buSzPts val="1500"/>
              <a:buFont typeface="IBM Plex Sans"/>
              <a:buNone/>
            </a:pPr>
            <a:r>
              <a:rPr b="1" i="0" lang="en-US" sz="1500" u="none" cap="none" strike="noStrike">
                <a:solidFill>
                  <a:srgbClr val="0B1630"/>
                </a:solidFill>
                <a:latin typeface="IBM Plex Sans"/>
                <a:ea typeface="IBM Plex Sans"/>
                <a:cs typeface="IBM Plex Sans"/>
                <a:sym typeface="IBM Plex Sans"/>
              </a:rPr>
              <a:t>3.</a:t>
            </a:r>
            <a:r>
              <a:rPr b="0" i="0" lang="en-US" sz="1500" u="none" cap="none" strike="noStrike">
                <a:solidFill>
                  <a:srgbClr val="0B1630"/>
                </a:solidFill>
                <a:latin typeface="IBM Plex Sans"/>
                <a:ea typeface="IBM Plex Sans"/>
                <a:cs typeface="IBM Plex Sans"/>
                <a:sym typeface="IBM Plex Sans"/>
              </a:rPr>
              <a:t> Check the hash and status</a:t>
            </a:r>
            <a:endParaRPr b="0" i="0" sz="1500" u="none" cap="none" strike="noStrike">
              <a:solidFill>
                <a:schemeClr val="dk1"/>
              </a:solidFill>
              <a:latin typeface="Calibri"/>
              <a:ea typeface="Calibri"/>
              <a:cs typeface="Calibri"/>
              <a:sym typeface="Calibri"/>
            </a:endParaRPr>
          </a:p>
        </p:txBody>
      </p:sp>
      <p:sp>
        <p:nvSpPr>
          <p:cNvPr id="474" name="Google Shape;474;p24"/>
          <p:cNvSpPr/>
          <p:nvPr/>
        </p:nvSpPr>
        <p:spPr>
          <a:xfrm>
            <a:off x="812800" y="2797175"/>
            <a:ext cx="3420533" cy="561975"/>
          </a:xfrm>
          <a:prstGeom prst="roundRect">
            <a:avLst>
              <a:gd fmla="val 15819" name="adj"/>
            </a:avLst>
          </a:prstGeom>
          <a:solidFill>
            <a:srgbClr val="E0F4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 name="Google Shape;475;p24"/>
          <p:cNvSpPr/>
          <p:nvPr/>
        </p:nvSpPr>
        <p:spPr>
          <a:xfrm>
            <a:off x="990600" y="2949575"/>
            <a:ext cx="3156881" cy="282575"/>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0B1630"/>
              </a:buClr>
              <a:buSzPts val="1500"/>
              <a:buFont typeface="IBM Plex Sans"/>
              <a:buNone/>
            </a:pPr>
            <a:r>
              <a:rPr b="1" i="0" lang="en-US" sz="1500" u="none" cap="none" strike="noStrike">
                <a:solidFill>
                  <a:srgbClr val="0B1630"/>
                </a:solidFill>
                <a:latin typeface="IBM Plex Sans"/>
                <a:ea typeface="IBM Plex Sans"/>
                <a:cs typeface="IBM Plex Sans"/>
                <a:sym typeface="IBM Plex Sans"/>
              </a:rPr>
              <a:t>4.</a:t>
            </a:r>
            <a:r>
              <a:rPr b="0" i="0" lang="en-US" sz="1500" u="none" cap="none" strike="noStrike">
                <a:solidFill>
                  <a:srgbClr val="0B1630"/>
                </a:solidFill>
                <a:latin typeface="IBM Plex Sans"/>
                <a:ea typeface="IBM Plex Sans"/>
                <a:cs typeface="IBM Plex Sans"/>
                <a:sym typeface="IBM Plex Sans"/>
              </a:rPr>
              <a:t> Download both copies</a:t>
            </a:r>
            <a:endParaRPr b="0" i="0" sz="1500" u="none" cap="none" strike="noStrike">
              <a:solidFill>
                <a:schemeClr val="dk1"/>
              </a:solidFill>
              <a:latin typeface="Calibri"/>
              <a:ea typeface="Calibri"/>
              <a:cs typeface="Calibri"/>
              <a:sym typeface="Calibri"/>
            </a:endParaRPr>
          </a:p>
        </p:txBody>
      </p:sp>
      <p:sp>
        <p:nvSpPr>
          <p:cNvPr id="476" name="Google Shape;476;p24"/>
          <p:cNvSpPr/>
          <p:nvPr/>
        </p:nvSpPr>
        <p:spPr>
          <a:xfrm>
            <a:off x="4385733" y="2797175"/>
            <a:ext cx="3420533" cy="561975"/>
          </a:xfrm>
          <a:prstGeom prst="roundRect">
            <a:avLst>
              <a:gd fmla="val 15819" name="adj"/>
            </a:avLst>
          </a:prstGeom>
          <a:solidFill>
            <a:srgbClr val="E0F4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 name="Google Shape;477;p24"/>
          <p:cNvSpPr/>
          <p:nvPr/>
        </p:nvSpPr>
        <p:spPr>
          <a:xfrm>
            <a:off x="4563533" y="2949575"/>
            <a:ext cx="3156881" cy="282575"/>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0B1630"/>
              </a:buClr>
              <a:buSzPts val="1500"/>
              <a:buFont typeface="IBM Plex Sans"/>
              <a:buNone/>
            </a:pPr>
            <a:r>
              <a:rPr b="1" i="0" lang="en-US" sz="1500" u="none" cap="none" strike="noStrike">
                <a:solidFill>
                  <a:srgbClr val="0B1630"/>
                </a:solidFill>
                <a:latin typeface="IBM Plex Sans"/>
                <a:ea typeface="IBM Plex Sans"/>
                <a:cs typeface="IBM Plex Sans"/>
                <a:sym typeface="IBM Plex Sans"/>
              </a:rPr>
              <a:t>5.</a:t>
            </a:r>
            <a:r>
              <a:rPr b="0" i="0" lang="en-US" sz="1500" u="none" cap="none" strike="noStrike">
                <a:solidFill>
                  <a:srgbClr val="0B1630"/>
                </a:solidFill>
                <a:latin typeface="IBM Plex Sans"/>
                <a:ea typeface="IBM Plex Sans"/>
                <a:cs typeface="IBM Plex Sans"/>
                <a:sym typeface="IBM Plex Sans"/>
              </a:rPr>
              <a:t> Open the ledger</a:t>
            </a:r>
            <a:endParaRPr b="0" i="0" sz="1500" u="none" cap="none" strike="noStrike">
              <a:solidFill>
                <a:schemeClr val="dk1"/>
              </a:solidFill>
              <a:latin typeface="Calibri"/>
              <a:ea typeface="Calibri"/>
              <a:cs typeface="Calibri"/>
              <a:sym typeface="Calibri"/>
            </a:endParaRPr>
          </a:p>
        </p:txBody>
      </p:sp>
      <p:sp>
        <p:nvSpPr>
          <p:cNvPr id="478" name="Google Shape;478;p24"/>
          <p:cNvSpPr/>
          <p:nvPr/>
        </p:nvSpPr>
        <p:spPr>
          <a:xfrm>
            <a:off x="7958667" y="2797175"/>
            <a:ext cx="3420533" cy="561975"/>
          </a:xfrm>
          <a:prstGeom prst="roundRect">
            <a:avLst>
              <a:gd fmla="val 15819" name="adj"/>
            </a:avLst>
          </a:prstGeom>
          <a:solidFill>
            <a:srgbClr val="0B1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 name="Google Shape;479;p24"/>
          <p:cNvSpPr/>
          <p:nvPr/>
        </p:nvSpPr>
        <p:spPr>
          <a:xfrm>
            <a:off x="8136467" y="2949575"/>
            <a:ext cx="3156881" cy="282575"/>
          </a:xfrm>
          <a:prstGeom prst="rect">
            <a:avLst/>
          </a:prstGeom>
          <a:noFill/>
          <a:ln>
            <a:noFill/>
          </a:ln>
        </p:spPr>
        <p:txBody>
          <a:bodyPr anchorCtr="0" anchor="t" bIns="0" lIns="0" spcFirstLastPara="1" rIns="0" wrap="square" tIns="0">
            <a:noAutofit/>
          </a:bodyPr>
          <a:lstStyle/>
          <a:p>
            <a:pPr indent="0" lvl="0" marL="0" marR="0" rtl="0" algn="l">
              <a:lnSpc>
                <a:spcPct val="135000"/>
              </a:lnSpc>
              <a:spcBef>
                <a:spcPts val="0"/>
              </a:spcBef>
              <a:spcAft>
                <a:spcPts val="0"/>
              </a:spcAft>
              <a:buClr>
                <a:srgbClr val="F3F5F8"/>
              </a:buClr>
              <a:buSzPts val="1500"/>
              <a:buFont typeface="IBM Plex Sans"/>
              <a:buNone/>
            </a:pPr>
            <a:r>
              <a:rPr b="1" i="0" lang="en-US" sz="1500" u="none" cap="none" strike="noStrike">
                <a:solidFill>
                  <a:srgbClr val="F3F5F8"/>
                </a:solidFill>
                <a:latin typeface="IBM Plex Sans"/>
                <a:ea typeface="IBM Plex Sans"/>
                <a:cs typeface="IBM Plex Sans"/>
                <a:sym typeface="IBM Plex Sans"/>
              </a:rPr>
              <a:t>6.</a:t>
            </a:r>
            <a:r>
              <a:rPr b="0" i="0" lang="en-US" sz="1500" u="none" cap="none" strike="noStrike">
                <a:solidFill>
                  <a:srgbClr val="F3F5F8"/>
                </a:solidFill>
                <a:latin typeface="IBM Plex Sans"/>
                <a:ea typeface="IBM Plex Sans"/>
                <a:cs typeface="IBM Plex Sans"/>
                <a:sym typeface="IBM Plex Sans"/>
              </a:rPr>
              <a:t> Simulate the attack</a:t>
            </a:r>
            <a:endParaRPr b="0" i="0" sz="1500" u="none" cap="none" strike="noStrike">
              <a:solidFill>
                <a:schemeClr val="dk1"/>
              </a:solidFill>
              <a:latin typeface="Calibri"/>
              <a:ea typeface="Calibri"/>
              <a:cs typeface="Calibri"/>
              <a:sym typeface="Calibri"/>
            </a:endParaRPr>
          </a:p>
        </p:txBody>
      </p:sp>
      <p:sp>
        <p:nvSpPr>
          <p:cNvPr id="480" name="Google Shape;480;p24"/>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B1630"/>
              </a:buClr>
              <a:buSzPts val="1200"/>
              <a:buFont typeface="IBM Plex Sans"/>
              <a:buNone/>
            </a:pPr>
            <a:r>
              <a:rPr b="0" i="0" lang="en-US" sz="1200" u="none" cap="none" strike="noStrike">
                <a:solidFill>
                  <a:srgbClr val="0B1630"/>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481" name="Google Shape;481;p24"/>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0B1630"/>
              </a:buClr>
              <a:buSzPts val="1200"/>
              <a:buFont typeface="IBM Plex Sans"/>
              <a:buNone/>
            </a:pPr>
            <a:r>
              <a:rPr b="0" i="0" lang="en-US" sz="1200" u="none" cap="none" strike="noStrike">
                <a:solidFill>
                  <a:srgbClr val="0B1630"/>
                </a:solidFill>
                <a:latin typeface="IBM Plex Sans"/>
                <a:ea typeface="IBM Plex Sans"/>
                <a:cs typeface="IBM Plex Sans"/>
                <a:sym typeface="IBM Plex Sans"/>
              </a:rPr>
              <a:t>22</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486" name="Shape 486"/>
        <p:cNvGrpSpPr/>
        <p:nvPr/>
      </p:nvGrpSpPr>
      <p:grpSpPr>
        <a:xfrm>
          <a:off x="0" y="0"/>
          <a:ext cx="0" cy="0"/>
          <a:chOff x="0" y="0"/>
          <a:chExt cx="0" cy="0"/>
        </a:xfrm>
      </p:grpSpPr>
      <p:sp>
        <p:nvSpPr>
          <p:cNvPr id="487" name="Google Shape;487;p25"/>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25"/>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Conclusion</a:t>
            </a:r>
            <a:endParaRPr b="0" i="0" sz="3000" u="none" cap="none" strike="noStrike">
              <a:solidFill>
                <a:schemeClr val="dk1"/>
              </a:solidFill>
              <a:latin typeface="Calibri"/>
              <a:ea typeface="Calibri"/>
              <a:cs typeface="Calibri"/>
              <a:sym typeface="Calibri"/>
            </a:endParaRPr>
          </a:p>
        </p:txBody>
      </p:sp>
      <p:sp>
        <p:nvSpPr>
          <p:cNvPr id="489" name="Google Shape;489;p25"/>
          <p:cNvSpPr/>
          <p:nvPr/>
        </p:nvSpPr>
        <p:spPr>
          <a:xfrm>
            <a:off x="812800" y="1600200"/>
            <a:ext cx="10566400" cy="2631758"/>
          </a:xfrm>
          <a:prstGeom prst="rect">
            <a:avLst/>
          </a:prstGeom>
          <a:solidFill>
            <a:srgbClr val="FBFCF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aphicFrame>
        <p:nvGraphicFramePr>
          <p:cNvPr id="490" name="Google Shape;490;p25"/>
          <p:cNvGraphicFramePr/>
          <p:nvPr/>
        </p:nvGraphicFramePr>
        <p:xfrm>
          <a:off x="820738" y="1608138"/>
          <a:ext cx="3000000" cy="3000000"/>
        </p:xfrm>
        <a:graphic>
          <a:graphicData uri="http://schemas.openxmlformats.org/drawingml/2006/table">
            <a:tbl>
              <a:tblPr>
                <a:noFill/>
                <a:tableStyleId>{91B8A33A-4064-461A-B91F-3346CD210699}</a:tableStyleId>
              </a:tblPr>
              <a:tblGrid>
                <a:gridCol w="4223375"/>
                <a:gridCol w="4962475"/>
                <a:gridCol w="1372600"/>
              </a:tblGrid>
              <a:tr h="327975">
                <a:tc>
                  <a:txBody>
                    <a:bodyPr/>
                    <a:lstStyle/>
                    <a:p>
                      <a:pPr indent="0" lvl="0" marL="0" marR="0" rtl="0" algn="l">
                        <a:lnSpc>
                          <a:spcPct val="140000"/>
                        </a:lnSpc>
                        <a:spcBef>
                          <a:spcPts val="0"/>
                        </a:spcBef>
                        <a:spcAft>
                          <a:spcPts val="0"/>
                        </a:spcAft>
                        <a:buClr>
                          <a:srgbClr val="F3F5F8"/>
                        </a:buClr>
                        <a:buSzPts val="1200"/>
                        <a:buFont typeface="IBM Plex Sans"/>
                        <a:buNone/>
                      </a:pPr>
                      <a:r>
                        <a:rPr b="1" lang="en-US" sz="1200" u="none" cap="none" strike="noStrike">
                          <a:solidFill>
                            <a:srgbClr val="F3F5F8"/>
                          </a:solidFill>
                          <a:latin typeface="IBM Plex Sans"/>
                          <a:ea typeface="IBM Plex Sans"/>
                          <a:cs typeface="IBM Plex Sans"/>
                          <a:sym typeface="IBM Plex Sans"/>
                        </a:rPr>
                        <a:t>Objective</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200"/>
                        <a:buFont typeface="IBM Plex Sans"/>
                        <a:buNone/>
                      </a:pPr>
                      <a:r>
                        <a:rPr b="1" lang="en-US" sz="1200" u="none" cap="none" strike="noStrike">
                          <a:solidFill>
                            <a:srgbClr val="F3F5F8"/>
                          </a:solidFill>
                          <a:latin typeface="IBM Plex Sans"/>
                          <a:ea typeface="IBM Plex Sans"/>
                          <a:cs typeface="IBM Plex Sans"/>
                          <a:sym typeface="IBM Plex Sans"/>
                        </a:rPr>
                        <a:t>How it was met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c>
                  <a:txBody>
                    <a:bodyPr/>
                    <a:lstStyle/>
                    <a:p>
                      <a:pPr indent="0" lvl="0" marL="0" marR="0" rtl="0" algn="l">
                        <a:lnSpc>
                          <a:spcPct val="140000"/>
                        </a:lnSpc>
                        <a:spcBef>
                          <a:spcPts val="0"/>
                        </a:spcBef>
                        <a:spcAft>
                          <a:spcPts val="0"/>
                        </a:spcAft>
                        <a:buClr>
                          <a:srgbClr val="F3F5F8"/>
                        </a:buClr>
                        <a:buSzPts val="1200"/>
                        <a:buFont typeface="IBM Plex Sans"/>
                        <a:buNone/>
                      </a:pPr>
                      <a:r>
                        <a:rPr b="1" lang="en-US" sz="1200" u="none" cap="none" strike="noStrike">
                          <a:solidFill>
                            <a:srgbClr val="F3F5F8"/>
                          </a:solidFill>
                          <a:latin typeface="IBM Plex Sans"/>
                          <a:ea typeface="IBM Plex Sans"/>
                          <a:cs typeface="IBM Plex Sans"/>
                          <a:sym typeface="IBM Plex Sans"/>
                        </a:rPr>
                        <a:t>Status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0D162A"/>
                      </a:solidFill>
                      <a:prstDash val="solid"/>
                      <a:round/>
                      <a:headEnd len="sm" w="sm" type="none"/>
                      <a:tailEnd len="sm" w="sm" type="none"/>
                    </a:lnL>
                    <a:lnR cap="flat" cmpd="sng" w="12700">
                      <a:solidFill>
                        <a:srgbClr val="0D162A"/>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0D162A"/>
                      </a:solidFill>
                      <a:prstDash val="solid"/>
                      <a:round/>
                      <a:headEnd len="sm" w="sm" type="none"/>
                      <a:tailEnd len="sm" w="sm" type="none"/>
                    </a:lnB>
                    <a:solidFill>
                      <a:srgbClr val="0B1630"/>
                    </a:solidFill>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O1 Weaknesses of storage</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Literature review</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Met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0D162A"/>
                      </a:solidFill>
                      <a:prstDash val="solid"/>
                      <a:round/>
                      <a:headEnd len="sm" w="sm" type="none"/>
                      <a:tailEnd len="sm" w="sm" type="none"/>
                    </a:lnT>
                    <a:lnB cap="flat" cmpd="sng" w="12700">
                      <a:solidFill>
                        <a:srgbClr val="C8C9CA"/>
                      </a:solidFill>
                      <a:prstDash val="solid"/>
                      <a:round/>
                      <a:headEnd len="sm" w="sm" type="none"/>
                      <a:tailEnd len="sm" w="sm" type="none"/>
                    </a:lnB>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O2 Blockchain for records</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Ledger built and tested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Met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O3 AES confidentiality</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Stored files unreadable without key</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Met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O4 SHA-256 tamper detection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Every modified file flagged</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Met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O5 Working Flask system</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Full upload, verify, download platform</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Met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O6 Testing</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8 of 8 tests passed, attack caught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Met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BEC1C5"/>
                      </a:solidFill>
                      <a:prstDash val="solid"/>
                      <a:round/>
                      <a:headEnd len="sm" w="sm" type="none"/>
                      <a:tailEnd len="sm" w="sm" type="none"/>
                    </a:lnL>
                    <a:lnR cap="flat" cmpd="sng" w="12700">
                      <a:solidFill>
                        <a:srgbClr val="BEC1C5"/>
                      </a:solidFill>
                      <a:prstDash val="solid"/>
                      <a:round/>
                      <a:headEnd len="sm" w="sm" type="none"/>
                      <a:tailEnd len="sm" w="sm" type="none"/>
                    </a:lnR>
                    <a:lnT cap="flat" cmpd="sng" w="12700">
                      <a:solidFill>
                        <a:srgbClr val="C8C9CA"/>
                      </a:solidFill>
                      <a:prstDash val="solid"/>
                      <a:round/>
                      <a:headEnd len="sm" w="sm" type="none"/>
                      <a:tailEnd len="sm" w="sm" type="none"/>
                    </a:lnT>
                    <a:lnB cap="flat" cmpd="sng" w="12700">
                      <a:solidFill>
                        <a:srgbClr val="BEC1C5"/>
                      </a:solidFill>
                      <a:prstDash val="solid"/>
                      <a:round/>
                      <a:headEnd len="sm" w="sm" type="none"/>
                      <a:tailEnd len="sm" w="sm" type="none"/>
                    </a:lnB>
                    <a:solidFill>
                      <a:srgbClr val="EEF2F7"/>
                    </a:solidFill>
                  </a:tcPr>
                </a:tc>
              </a:tr>
              <a:tr h="327975">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O7 Compare with traditional</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13203A"/>
                        </a:buClr>
                        <a:buSzPts val="1200"/>
                        <a:buFont typeface="IBM Plex Sans"/>
                        <a:buNone/>
                      </a:pPr>
                      <a:r>
                        <a:rPr lang="en-US" sz="1200" u="none" cap="none" strike="noStrike">
                          <a:solidFill>
                            <a:srgbClr val="13203A"/>
                          </a:solidFill>
                          <a:latin typeface="IBM Plex Sans"/>
                          <a:ea typeface="IBM Plex Sans"/>
                          <a:cs typeface="IBM Plex Sans"/>
                          <a:sym typeface="IBM Plex Sans"/>
                        </a:rPr>
                        <a:t>Stronger on integrity and detection</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c>
                  <a:txBody>
                    <a:bodyPr/>
                    <a:lstStyle/>
                    <a:p>
                      <a:pPr indent="0" lvl="0" marL="0" marR="0" rtl="0" algn="l">
                        <a:lnSpc>
                          <a:spcPct val="140000"/>
                        </a:lnSpc>
                        <a:spcBef>
                          <a:spcPts val="0"/>
                        </a:spcBef>
                        <a:spcAft>
                          <a:spcPts val="0"/>
                        </a:spcAft>
                        <a:buClr>
                          <a:srgbClr val="0369A1"/>
                        </a:buClr>
                        <a:buSzPts val="1200"/>
                        <a:buFont typeface="IBM Plex Sans"/>
                        <a:buNone/>
                      </a:pPr>
                      <a:r>
                        <a:rPr lang="en-US" sz="1200" u="none" cap="none" strike="noStrike">
                          <a:solidFill>
                            <a:srgbClr val="0369A1"/>
                          </a:solidFill>
                          <a:latin typeface="IBM Plex Sans"/>
                          <a:ea typeface="IBM Plex Sans"/>
                          <a:cs typeface="IBM Plex Sans"/>
                          <a:sym typeface="IBM Plex Sans"/>
                        </a:rPr>
                        <a:t>Met</a:t>
                      </a:r>
                      <a:endParaRPr sz="1200" u="none" cap="none" strike="noStrike">
                        <a:latin typeface="IBM Plex Sans"/>
                        <a:ea typeface="IBM Plex Sans"/>
                        <a:cs typeface="IBM Plex Sans"/>
                        <a:sym typeface="IBM Plex Sans"/>
                      </a:endParaRPr>
                    </a:p>
                  </a:txBody>
                  <a:tcPr marT="53350" marB="53350" marR="53350" marL="53350">
                    <a:lnL cap="flat" cmpd="sng" w="12700">
                      <a:solidFill>
                        <a:srgbClr val="C8C9CA"/>
                      </a:solidFill>
                      <a:prstDash val="solid"/>
                      <a:round/>
                      <a:headEnd len="sm" w="sm" type="none"/>
                      <a:tailEnd len="sm" w="sm" type="none"/>
                    </a:lnL>
                    <a:lnR cap="flat" cmpd="sng" w="12700">
                      <a:solidFill>
                        <a:srgbClr val="C8C9CA"/>
                      </a:solidFill>
                      <a:prstDash val="solid"/>
                      <a:round/>
                      <a:headEnd len="sm" w="sm" type="none"/>
                      <a:tailEnd len="sm" w="sm" type="none"/>
                    </a:lnR>
                    <a:lnT cap="flat" cmpd="sng" w="12700">
                      <a:solidFill>
                        <a:srgbClr val="BEC1C5"/>
                      </a:solidFill>
                      <a:prstDash val="solid"/>
                      <a:round/>
                      <a:headEnd len="sm" w="sm" type="none"/>
                      <a:tailEnd len="sm" w="sm" type="none"/>
                    </a:lnT>
                    <a:lnB cap="flat" cmpd="sng" w="12700">
                      <a:solidFill>
                        <a:srgbClr val="C8C9CA"/>
                      </a:solidFill>
                      <a:prstDash val="solid"/>
                      <a:round/>
                      <a:headEnd len="sm" w="sm" type="none"/>
                      <a:tailEnd len="sm" w="sm" type="none"/>
                    </a:lnB>
                  </a:tcPr>
                </a:tc>
              </a:tr>
            </a:tbl>
          </a:graphicData>
        </a:graphic>
      </p:graphicFrame>
      <p:sp>
        <p:nvSpPr>
          <p:cNvPr id="491" name="Google Shape;491;p25"/>
          <p:cNvSpPr/>
          <p:nvPr/>
        </p:nvSpPr>
        <p:spPr>
          <a:xfrm>
            <a:off x="812800" y="4435153"/>
            <a:ext cx="10883392" cy="541020"/>
          </a:xfrm>
          <a:prstGeom prst="rect">
            <a:avLst/>
          </a:prstGeom>
          <a:noFill/>
          <a:ln>
            <a:noFill/>
          </a:ln>
        </p:spPr>
        <p:txBody>
          <a:bodyPr anchorCtr="0" anchor="t" bIns="0" lIns="0" spcFirstLastPara="1" rIns="0" wrap="square" tIns="0">
            <a:noAutofit/>
          </a:bodyPr>
          <a:lstStyle/>
          <a:p>
            <a:pPr indent="0" lvl="0" marL="0" marR="0" rtl="0" algn="l">
              <a:lnSpc>
                <a:spcPct val="145000"/>
              </a:lnSpc>
              <a:spcBef>
                <a:spcPts val="0"/>
              </a:spcBef>
              <a:spcAft>
                <a:spcPts val="0"/>
              </a:spcAft>
              <a:buClr>
                <a:srgbClr val="13203A"/>
              </a:buClr>
              <a:buSzPts val="1400"/>
              <a:buFont typeface="IBM Plex Sans"/>
              <a:buNone/>
            </a:pPr>
            <a:r>
              <a:rPr b="0" i="0" lang="en-US" sz="1400" u="none" cap="none" strike="noStrike">
                <a:solidFill>
                  <a:srgbClr val="13203A"/>
                </a:solidFill>
                <a:latin typeface="IBM Plex Sans"/>
                <a:ea typeface="IBM Plex Sans"/>
                <a:cs typeface="IBM Plex Sans"/>
                <a:sym typeface="IBM Plex Sans"/>
              </a:rPr>
              <a:t>Combining AES, SHA-256 and a blockchain ledger gave layered protection that keeps files private and catches tampering. The prototype is small in scale, but it shows that blockchain-backed integrity checks are practical.</a:t>
            </a:r>
            <a:endParaRPr b="0" i="0" sz="1400" u="none" cap="none" strike="noStrike">
              <a:solidFill>
                <a:schemeClr val="dk1"/>
              </a:solidFill>
              <a:latin typeface="Calibri"/>
              <a:ea typeface="Calibri"/>
              <a:cs typeface="Calibri"/>
              <a:sym typeface="Calibri"/>
            </a:endParaRPr>
          </a:p>
        </p:txBody>
      </p:sp>
      <p:sp>
        <p:nvSpPr>
          <p:cNvPr id="492" name="Google Shape;492;p25"/>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a:t>
            </a:r>
            <a:endParaRPr b="0" i="0" sz="1200" u="none" cap="none" strike="noStrike">
              <a:solidFill>
                <a:schemeClr val="dk1"/>
              </a:solidFill>
              <a:latin typeface="Calibri"/>
              <a:ea typeface="Calibri"/>
              <a:cs typeface="Calibri"/>
              <a:sym typeface="Calibri"/>
            </a:endParaRPr>
          </a:p>
        </p:txBody>
      </p:sp>
      <p:sp>
        <p:nvSpPr>
          <p:cNvPr id="493" name="Google Shape;493;p25"/>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23</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498" name="Shape 498"/>
        <p:cNvGrpSpPr/>
        <p:nvPr/>
      </p:nvGrpSpPr>
      <p:grpSpPr>
        <a:xfrm>
          <a:off x="0" y="0"/>
          <a:ext cx="0" cy="0"/>
          <a:chOff x="0" y="0"/>
          <a:chExt cx="0" cy="0"/>
        </a:xfrm>
      </p:grpSpPr>
      <p:sp>
        <p:nvSpPr>
          <p:cNvPr id="499" name="Google Shape;499;p26"/>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p26"/>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References</a:t>
            </a:r>
            <a:endParaRPr b="0" i="0" sz="3000" u="none" cap="none" strike="noStrike">
              <a:solidFill>
                <a:schemeClr val="dk1"/>
              </a:solidFill>
              <a:latin typeface="Calibri"/>
              <a:ea typeface="Calibri"/>
              <a:cs typeface="Calibri"/>
              <a:sym typeface="Calibri"/>
            </a:endParaRPr>
          </a:p>
        </p:txBody>
      </p:sp>
      <p:sp>
        <p:nvSpPr>
          <p:cNvPr id="501" name="Google Shape;501;p26"/>
          <p:cNvSpPr/>
          <p:nvPr/>
        </p:nvSpPr>
        <p:spPr>
          <a:xfrm>
            <a:off x="812800" y="1600200"/>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[1]</a:t>
            </a:r>
            <a:endParaRPr b="0" i="0" sz="1200" u="none" cap="none" strike="noStrike">
              <a:solidFill>
                <a:schemeClr val="dk1"/>
              </a:solidFill>
              <a:latin typeface="Calibri"/>
              <a:ea typeface="Calibri"/>
              <a:cs typeface="Calibri"/>
              <a:sym typeface="Calibri"/>
            </a:endParaRPr>
          </a:p>
        </p:txBody>
      </p:sp>
      <p:sp>
        <p:nvSpPr>
          <p:cNvPr id="502" name="Google Shape;502;p26"/>
          <p:cNvSpPr/>
          <p:nvPr/>
        </p:nvSpPr>
        <p:spPr>
          <a:xfrm>
            <a:off x="1346200" y="1600200"/>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W. Stallings, </a:t>
            </a:r>
            <a:r>
              <a:rPr b="0" i="1" lang="en-US" sz="1200" u="none" cap="none" strike="noStrike">
                <a:solidFill>
                  <a:srgbClr val="13203A"/>
                </a:solidFill>
                <a:latin typeface="IBM Plex Sans"/>
                <a:ea typeface="IBM Plex Sans"/>
                <a:cs typeface="IBM Plex Sans"/>
                <a:sym typeface="IBM Plex Sans"/>
              </a:rPr>
              <a:t>Cryptography and Network Security: Principles and Practice</a:t>
            </a:r>
            <a:r>
              <a:rPr b="0" i="0" lang="en-US" sz="1200" u="none" cap="none" strike="noStrike">
                <a:solidFill>
                  <a:srgbClr val="13203A"/>
                </a:solidFill>
                <a:latin typeface="IBM Plex Sans"/>
                <a:ea typeface="IBM Plex Sans"/>
                <a:cs typeface="IBM Plex Sans"/>
                <a:sym typeface="IBM Plex Sans"/>
              </a:rPr>
              <a:t>, 7th ed. Harlow, U.K.: Pearson, 2017.</a:t>
            </a:r>
            <a:endParaRPr b="0" i="0" sz="1200" u="none" cap="none" strike="noStrike">
              <a:solidFill>
                <a:schemeClr val="dk1"/>
              </a:solidFill>
              <a:latin typeface="Calibri"/>
              <a:ea typeface="Calibri"/>
              <a:cs typeface="Calibri"/>
              <a:sym typeface="Calibri"/>
            </a:endParaRPr>
          </a:p>
        </p:txBody>
      </p:sp>
      <p:sp>
        <p:nvSpPr>
          <p:cNvPr id="503" name="Google Shape;503;p26"/>
          <p:cNvSpPr/>
          <p:nvPr/>
        </p:nvSpPr>
        <p:spPr>
          <a:xfrm>
            <a:off x="812800" y="1902458"/>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[2]</a:t>
            </a:r>
            <a:endParaRPr b="0" i="0" sz="1200" u="none" cap="none" strike="noStrike">
              <a:solidFill>
                <a:schemeClr val="dk1"/>
              </a:solidFill>
              <a:latin typeface="Calibri"/>
              <a:ea typeface="Calibri"/>
              <a:cs typeface="Calibri"/>
              <a:sym typeface="Calibri"/>
            </a:endParaRPr>
          </a:p>
        </p:txBody>
      </p:sp>
      <p:sp>
        <p:nvSpPr>
          <p:cNvPr id="504" name="Google Shape;504;p26"/>
          <p:cNvSpPr/>
          <p:nvPr/>
        </p:nvSpPr>
        <p:spPr>
          <a:xfrm>
            <a:off x="1346200" y="1902458"/>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J. Andress and S. Winterfeld, </a:t>
            </a:r>
            <a:r>
              <a:rPr b="0" i="1" lang="en-US" sz="1200" u="none" cap="none" strike="noStrike">
                <a:solidFill>
                  <a:srgbClr val="13203A"/>
                </a:solidFill>
                <a:latin typeface="IBM Plex Sans"/>
                <a:ea typeface="IBM Plex Sans"/>
                <a:cs typeface="IBM Plex Sans"/>
                <a:sym typeface="IBM Plex Sans"/>
              </a:rPr>
              <a:t>Cyber Warfare: Techniques, Tactics and Tools for Security Practitioners</a:t>
            </a:r>
            <a:r>
              <a:rPr b="0" i="0" lang="en-US" sz="1200" u="none" cap="none" strike="noStrike">
                <a:solidFill>
                  <a:srgbClr val="13203A"/>
                </a:solidFill>
                <a:latin typeface="IBM Plex Sans"/>
                <a:ea typeface="IBM Plex Sans"/>
                <a:cs typeface="IBM Plex Sans"/>
                <a:sym typeface="IBM Plex Sans"/>
              </a:rPr>
              <a:t>, 2nd ed. Waltham, MA, USA: Syngress, 2014.</a:t>
            </a:r>
            <a:endParaRPr b="0" i="0" sz="1200" u="none" cap="none" strike="noStrike">
              <a:solidFill>
                <a:schemeClr val="dk1"/>
              </a:solidFill>
              <a:latin typeface="Calibri"/>
              <a:ea typeface="Calibri"/>
              <a:cs typeface="Calibri"/>
              <a:sym typeface="Calibri"/>
            </a:endParaRPr>
          </a:p>
        </p:txBody>
      </p:sp>
      <p:sp>
        <p:nvSpPr>
          <p:cNvPr id="505" name="Google Shape;505;p26"/>
          <p:cNvSpPr/>
          <p:nvPr/>
        </p:nvSpPr>
        <p:spPr>
          <a:xfrm>
            <a:off x="812800" y="2204715"/>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[3]</a:t>
            </a:r>
            <a:endParaRPr b="0" i="0" sz="1200" u="none" cap="none" strike="noStrike">
              <a:solidFill>
                <a:schemeClr val="dk1"/>
              </a:solidFill>
              <a:latin typeface="Calibri"/>
              <a:ea typeface="Calibri"/>
              <a:cs typeface="Calibri"/>
              <a:sym typeface="Calibri"/>
            </a:endParaRPr>
          </a:p>
        </p:txBody>
      </p:sp>
      <p:sp>
        <p:nvSpPr>
          <p:cNvPr id="506" name="Google Shape;506;p26"/>
          <p:cNvSpPr/>
          <p:nvPr/>
        </p:nvSpPr>
        <p:spPr>
          <a:xfrm>
            <a:off x="1346200" y="2204715"/>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National Institute of Standards and Technology, “Advanced Encryption Standard (AES),” Gaithersburg, MD, USA, FIPS PUB 197, Nov. 2001.</a:t>
            </a:r>
            <a:endParaRPr b="0" i="0" sz="1200" u="none" cap="none" strike="noStrike">
              <a:solidFill>
                <a:schemeClr val="dk1"/>
              </a:solidFill>
              <a:latin typeface="Calibri"/>
              <a:ea typeface="Calibri"/>
              <a:cs typeface="Calibri"/>
              <a:sym typeface="Calibri"/>
            </a:endParaRPr>
          </a:p>
        </p:txBody>
      </p:sp>
      <p:sp>
        <p:nvSpPr>
          <p:cNvPr id="507" name="Google Shape;507;p26"/>
          <p:cNvSpPr/>
          <p:nvPr/>
        </p:nvSpPr>
        <p:spPr>
          <a:xfrm>
            <a:off x="812800" y="2506985"/>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[4]</a:t>
            </a:r>
            <a:endParaRPr b="0" i="0" sz="1200" u="none" cap="none" strike="noStrike">
              <a:solidFill>
                <a:schemeClr val="dk1"/>
              </a:solidFill>
              <a:latin typeface="Calibri"/>
              <a:ea typeface="Calibri"/>
              <a:cs typeface="Calibri"/>
              <a:sym typeface="Calibri"/>
            </a:endParaRPr>
          </a:p>
        </p:txBody>
      </p:sp>
      <p:sp>
        <p:nvSpPr>
          <p:cNvPr id="508" name="Google Shape;508;p26"/>
          <p:cNvSpPr/>
          <p:nvPr/>
        </p:nvSpPr>
        <p:spPr>
          <a:xfrm>
            <a:off x="1346200" y="2506985"/>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C. Paar and J. Pelzl, </a:t>
            </a:r>
            <a:r>
              <a:rPr b="0" i="1" lang="en-US" sz="1200" u="none" cap="none" strike="noStrike">
                <a:solidFill>
                  <a:srgbClr val="13203A"/>
                </a:solidFill>
                <a:latin typeface="IBM Plex Sans"/>
                <a:ea typeface="IBM Plex Sans"/>
                <a:cs typeface="IBM Plex Sans"/>
                <a:sym typeface="IBM Plex Sans"/>
              </a:rPr>
              <a:t>Understanding Cryptography: A Textbook for Students and Practitioners</a:t>
            </a:r>
            <a:r>
              <a:rPr b="0" i="0" lang="en-US" sz="1200" u="none" cap="none" strike="noStrike">
                <a:solidFill>
                  <a:srgbClr val="13203A"/>
                </a:solidFill>
                <a:latin typeface="IBM Plex Sans"/>
                <a:ea typeface="IBM Plex Sans"/>
                <a:cs typeface="IBM Plex Sans"/>
                <a:sym typeface="IBM Plex Sans"/>
              </a:rPr>
              <a:t>. Berlin, Germany: Springer, 2010.</a:t>
            </a:r>
            <a:endParaRPr b="0" i="0" sz="1200" u="none" cap="none" strike="noStrike">
              <a:solidFill>
                <a:schemeClr val="dk1"/>
              </a:solidFill>
              <a:latin typeface="Calibri"/>
              <a:ea typeface="Calibri"/>
              <a:cs typeface="Calibri"/>
              <a:sym typeface="Calibri"/>
            </a:endParaRPr>
          </a:p>
        </p:txBody>
      </p:sp>
      <p:sp>
        <p:nvSpPr>
          <p:cNvPr id="509" name="Google Shape;509;p26"/>
          <p:cNvSpPr/>
          <p:nvPr/>
        </p:nvSpPr>
        <p:spPr>
          <a:xfrm>
            <a:off x="812800" y="2809242"/>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[5]</a:t>
            </a:r>
            <a:endParaRPr b="0" i="0" sz="1200" u="none" cap="none" strike="noStrike">
              <a:solidFill>
                <a:schemeClr val="dk1"/>
              </a:solidFill>
              <a:latin typeface="Calibri"/>
              <a:ea typeface="Calibri"/>
              <a:cs typeface="Calibri"/>
              <a:sym typeface="Calibri"/>
            </a:endParaRPr>
          </a:p>
        </p:txBody>
      </p:sp>
      <p:sp>
        <p:nvSpPr>
          <p:cNvPr id="510" name="Google Shape;510;p26"/>
          <p:cNvSpPr/>
          <p:nvPr/>
        </p:nvSpPr>
        <p:spPr>
          <a:xfrm>
            <a:off x="1346200" y="2809242"/>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National Institute of Standards and Technology, “Secure Hash Standard (SHS),” Gaithersburg, MD, USA, FIPS PUB 180-4, Aug. 2015.</a:t>
            </a:r>
            <a:endParaRPr b="0" i="0" sz="1200" u="none" cap="none" strike="noStrike">
              <a:solidFill>
                <a:schemeClr val="dk1"/>
              </a:solidFill>
              <a:latin typeface="Calibri"/>
              <a:ea typeface="Calibri"/>
              <a:cs typeface="Calibri"/>
              <a:sym typeface="Calibri"/>
            </a:endParaRPr>
          </a:p>
        </p:txBody>
      </p:sp>
      <p:sp>
        <p:nvSpPr>
          <p:cNvPr id="511" name="Google Shape;511;p26"/>
          <p:cNvSpPr/>
          <p:nvPr/>
        </p:nvSpPr>
        <p:spPr>
          <a:xfrm>
            <a:off x="812800" y="3111500"/>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[6]</a:t>
            </a:r>
            <a:endParaRPr b="0" i="0" sz="1200" u="none" cap="none" strike="noStrike">
              <a:solidFill>
                <a:schemeClr val="dk1"/>
              </a:solidFill>
              <a:latin typeface="Calibri"/>
              <a:ea typeface="Calibri"/>
              <a:cs typeface="Calibri"/>
              <a:sym typeface="Calibri"/>
            </a:endParaRPr>
          </a:p>
        </p:txBody>
      </p:sp>
      <p:sp>
        <p:nvSpPr>
          <p:cNvPr id="512" name="Google Shape;512;p26"/>
          <p:cNvSpPr/>
          <p:nvPr/>
        </p:nvSpPr>
        <p:spPr>
          <a:xfrm>
            <a:off x="1346200" y="3111500"/>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S. Nakamoto, “Bitcoin: A peer-to-peer electronic cash system,” 2008. [Online]. Available: https://bitcoin.org/bitcoin.pdf</a:t>
            </a:r>
            <a:endParaRPr b="0" i="0" sz="1200" u="none" cap="none" strike="noStrike">
              <a:solidFill>
                <a:schemeClr val="dk1"/>
              </a:solidFill>
              <a:latin typeface="Calibri"/>
              <a:ea typeface="Calibri"/>
              <a:cs typeface="Calibri"/>
              <a:sym typeface="Calibri"/>
            </a:endParaRPr>
          </a:p>
        </p:txBody>
      </p:sp>
      <p:sp>
        <p:nvSpPr>
          <p:cNvPr id="513" name="Google Shape;513;p26"/>
          <p:cNvSpPr/>
          <p:nvPr/>
        </p:nvSpPr>
        <p:spPr>
          <a:xfrm>
            <a:off x="812800" y="3413758"/>
            <a:ext cx="45720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[7]</a:t>
            </a:r>
            <a:endParaRPr b="0" i="0" sz="1200" u="none" cap="none" strike="noStrike">
              <a:solidFill>
                <a:schemeClr val="dk1"/>
              </a:solidFill>
              <a:latin typeface="Calibri"/>
              <a:ea typeface="Calibri"/>
              <a:cs typeface="Calibri"/>
              <a:sym typeface="Calibri"/>
            </a:endParaRPr>
          </a:p>
        </p:txBody>
      </p:sp>
      <p:sp>
        <p:nvSpPr>
          <p:cNvPr id="514" name="Google Shape;514;p26"/>
          <p:cNvSpPr/>
          <p:nvPr/>
        </p:nvSpPr>
        <p:spPr>
          <a:xfrm>
            <a:off x="1346200" y="3413758"/>
            <a:ext cx="1033399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D. Yaga, P. Mell, N. Roby, and K. Scarfone, “Blockchain technology overview,” Nat. Inst. Standards Technol., Gaithersburg, MD, USA, NISTIR 8202, Oct. 2018.</a:t>
            </a:r>
            <a:endParaRPr b="0" i="0" sz="1200" u="none" cap="none" strike="noStrike">
              <a:solidFill>
                <a:schemeClr val="dk1"/>
              </a:solidFill>
              <a:latin typeface="Calibri"/>
              <a:ea typeface="Calibri"/>
              <a:cs typeface="Calibri"/>
              <a:sym typeface="Calibri"/>
            </a:endParaRPr>
          </a:p>
        </p:txBody>
      </p:sp>
      <p:sp>
        <p:nvSpPr>
          <p:cNvPr id="515" name="Google Shape;515;p26"/>
          <p:cNvSpPr/>
          <p:nvPr/>
        </p:nvSpPr>
        <p:spPr>
          <a:xfrm>
            <a:off x="812800" y="3929385"/>
            <a:ext cx="45720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[8]</a:t>
            </a:r>
            <a:endParaRPr b="0" i="0" sz="1200" u="none" cap="none" strike="noStrike">
              <a:solidFill>
                <a:schemeClr val="dk1"/>
              </a:solidFill>
              <a:latin typeface="Calibri"/>
              <a:ea typeface="Calibri"/>
              <a:cs typeface="Calibri"/>
              <a:sym typeface="Calibri"/>
            </a:endParaRPr>
          </a:p>
        </p:txBody>
      </p:sp>
      <p:sp>
        <p:nvSpPr>
          <p:cNvPr id="516" name="Google Shape;516;p26"/>
          <p:cNvSpPr/>
          <p:nvPr/>
        </p:nvSpPr>
        <p:spPr>
          <a:xfrm>
            <a:off x="1346200" y="3929385"/>
            <a:ext cx="1033399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A. Narayanan, J. Bonneau, E. Felten, A. Miller, and S. Goldfeder, </a:t>
            </a:r>
            <a:r>
              <a:rPr b="0" i="1" lang="en-US" sz="1200" u="none" cap="none" strike="noStrike">
                <a:solidFill>
                  <a:srgbClr val="13203A"/>
                </a:solidFill>
                <a:latin typeface="IBM Plex Sans"/>
                <a:ea typeface="IBM Plex Sans"/>
                <a:cs typeface="IBM Plex Sans"/>
                <a:sym typeface="IBM Plex Sans"/>
              </a:rPr>
              <a:t>Bitcoin and Cryptocurrency Technologies</a:t>
            </a:r>
            <a:r>
              <a:rPr b="0" i="0" lang="en-US" sz="1200" u="none" cap="none" strike="noStrike">
                <a:solidFill>
                  <a:srgbClr val="13203A"/>
                </a:solidFill>
                <a:latin typeface="IBM Plex Sans"/>
                <a:ea typeface="IBM Plex Sans"/>
                <a:cs typeface="IBM Plex Sans"/>
                <a:sym typeface="IBM Plex Sans"/>
              </a:rPr>
              <a:t>. Princeton, NJ, USA: Princeton Univ. Press, 2016.</a:t>
            </a:r>
            <a:endParaRPr b="0" i="0" sz="1200" u="none" cap="none" strike="noStrike">
              <a:solidFill>
                <a:schemeClr val="dk1"/>
              </a:solidFill>
              <a:latin typeface="Calibri"/>
              <a:ea typeface="Calibri"/>
              <a:cs typeface="Calibri"/>
              <a:sym typeface="Calibri"/>
            </a:endParaRPr>
          </a:p>
        </p:txBody>
      </p:sp>
      <p:sp>
        <p:nvSpPr>
          <p:cNvPr id="517" name="Google Shape;517;p26"/>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IEEE referencing style</a:t>
            </a:r>
            <a:endParaRPr b="0" i="0" sz="1200" u="none" cap="none" strike="noStrike">
              <a:solidFill>
                <a:schemeClr val="dk1"/>
              </a:solidFill>
              <a:latin typeface="Calibri"/>
              <a:ea typeface="Calibri"/>
              <a:cs typeface="Calibri"/>
              <a:sym typeface="Calibri"/>
            </a:endParaRPr>
          </a:p>
        </p:txBody>
      </p:sp>
      <p:sp>
        <p:nvSpPr>
          <p:cNvPr id="518" name="Google Shape;518;p26"/>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24</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3F5F8"/>
        </a:solidFill>
      </p:bgPr>
    </p:bg>
    <p:spTree>
      <p:nvGrpSpPr>
        <p:cNvPr id="523" name="Shape 523"/>
        <p:cNvGrpSpPr/>
        <p:nvPr/>
      </p:nvGrpSpPr>
      <p:grpSpPr>
        <a:xfrm>
          <a:off x="0" y="0"/>
          <a:ext cx="0" cy="0"/>
          <a:chOff x="0" y="0"/>
          <a:chExt cx="0" cy="0"/>
        </a:xfrm>
      </p:grpSpPr>
      <p:sp>
        <p:nvSpPr>
          <p:cNvPr id="524" name="Google Shape;524;p27"/>
          <p:cNvSpPr/>
          <p:nvPr/>
        </p:nvSpPr>
        <p:spPr>
          <a:xfrm>
            <a:off x="812800" y="812800"/>
            <a:ext cx="508000" cy="38100"/>
          </a:xfrm>
          <a:prstGeom prst="roundRect">
            <a:avLst>
              <a:gd fmla="val 50000" name="adj"/>
            </a:avLst>
          </a:prstGeom>
          <a:solidFill>
            <a:srgbClr val="0369A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27"/>
          <p:cNvSpPr/>
          <p:nvPr/>
        </p:nvSpPr>
        <p:spPr>
          <a:xfrm>
            <a:off x="812800" y="977900"/>
            <a:ext cx="10883392" cy="444500"/>
          </a:xfrm>
          <a:prstGeom prst="rect">
            <a:avLst/>
          </a:prstGeom>
          <a:noFill/>
          <a:ln>
            <a:noFill/>
          </a:ln>
        </p:spPr>
        <p:txBody>
          <a:bodyPr anchorCtr="0" anchor="t" bIns="0" lIns="0" spcFirstLastPara="1" rIns="0" wrap="square" tIns="0">
            <a:noAutofit/>
          </a:bodyPr>
          <a:lstStyle/>
          <a:p>
            <a:pPr indent="0" lvl="0" marL="0" marR="0" rtl="0" algn="l">
              <a:lnSpc>
                <a:spcPct val="110000"/>
              </a:lnSpc>
              <a:spcBef>
                <a:spcPts val="0"/>
              </a:spcBef>
              <a:spcAft>
                <a:spcPts val="0"/>
              </a:spcAft>
              <a:buClr>
                <a:srgbClr val="13203A"/>
              </a:buClr>
              <a:buSzPts val="3000"/>
              <a:buFont typeface="Space Grotesk"/>
              <a:buNone/>
            </a:pPr>
            <a:r>
              <a:rPr b="1" i="0" lang="en-US" sz="3000" u="none" cap="none" strike="noStrike">
                <a:solidFill>
                  <a:srgbClr val="13203A"/>
                </a:solidFill>
                <a:latin typeface="Space Grotesk"/>
                <a:ea typeface="Space Grotesk"/>
                <a:cs typeface="Space Grotesk"/>
                <a:sym typeface="Space Grotesk"/>
              </a:rPr>
              <a:t>References</a:t>
            </a:r>
            <a:endParaRPr b="0" i="0" sz="3000" u="none" cap="none" strike="noStrike">
              <a:solidFill>
                <a:schemeClr val="dk1"/>
              </a:solidFill>
              <a:latin typeface="Calibri"/>
              <a:ea typeface="Calibri"/>
              <a:cs typeface="Calibri"/>
              <a:sym typeface="Calibri"/>
            </a:endParaRPr>
          </a:p>
        </p:txBody>
      </p:sp>
      <p:sp>
        <p:nvSpPr>
          <p:cNvPr id="526" name="Google Shape;526;p27"/>
          <p:cNvSpPr/>
          <p:nvPr/>
        </p:nvSpPr>
        <p:spPr>
          <a:xfrm>
            <a:off x="812800" y="1600200"/>
            <a:ext cx="45720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[9]</a:t>
            </a:r>
            <a:endParaRPr b="0" i="0" sz="1200" u="none" cap="none" strike="noStrike">
              <a:solidFill>
                <a:schemeClr val="dk1"/>
              </a:solidFill>
              <a:latin typeface="Calibri"/>
              <a:ea typeface="Calibri"/>
              <a:cs typeface="Calibri"/>
              <a:sym typeface="Calibri"/>
            </a:endParaRPr>
          </a:p>
        </p:txBody>
      </p:sp>
      <p:sp>
        <p:nvSpPr>
          <p:cNvPr id="527" name="Google Shape;527;p27"/>
          <p:cNvSpPr/>
          <p:nvPr/>
        </p:nvSpPr>
        <p:spPr>
          <a:xfrm>
            <a:off x="1346200" y="1600200"/>
            <a:ext cx="1033399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Z. Zheng, S. Xie, H. Dai, X. Chen, and H. Wang, “An overview of blockchain technology: Architecture, consensus, and future trends,” in </a:t>
            </a:r>
            <a:r>
              <a:rPr b="0" i="1" lang="en-US" sz="1200" u="none" cap="none" strike="noStrike">
                <a:solidFill>
                  <a:srgbClr val="13203A"/>
                </a:solidFill>
                <a:latin typeface="IBM Plex Sans"/>
                <a:ea typeface="IBM Plex Sans"/>
                <a:cs typeface="IBM Plex Sans"/>
                <a:sym typeface="IBM Plex Sans"/>
              </a:rPr>
              <a:t>Proc. IEEE Int. Congr. Big Data (BigData Congress)</a:t>
            </a:r>
            <a:r>
              <a:rPr b="0" i="0" lang="en-US" sz="1200" u="none" cap="none" strike="noStrike">
                <a:solidFill>
                  <a:srgbClr val="13203A"/>
                </a:solidFill>
                <a:latin typeface="IBM Plex Sans"/>
                <a:ea typeface="IBM Plex Sans"/>
                <a:cs typeface="IBM Plex Sans"/>
                <a:sym typeface="IBM Plex Sans"/>
              </a:rPr>
              <a:t>, Honolulu, HI, USA, 2017, pp. 557–564.</a:t>
            </a:r>
            <a:endParaRPr b="0" i="0" sz="1200" u="none" cap="none" strike="noStrike">
              <a:solidFill>
                <a:schemeClr val="dk1"/>
              </a:solidFill>
              <a:latin typeface="Calibri"/>
              <a:ea typeface="Calibri"/>
              <a:cs typeface="Calibri"/>
              <a:sym typeface="Calibri"/>
            </a:endParaRPr>
          </a:p>
        </p:txBody>
      </p:sp>
      <p:sp>
        <p:nvSpPr>
          <p:cNvPr id="528" name="Google Shape;528;p27"/>
          <p:cNvSpPr/>
          <p:nvPr/>
        </p:nvSpPr>
        <p:spPr>
          <a:xfrm>
            <a:off x="812800" y="2115815"/>
            <a:ext cx="45720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[10]</a:t>
            </a:r>
            <a:endParaRPr b="0" i="0" sz="1200" u="none" cap="none" strike="noStrike">
              <a:solidFill>
                <a:schemeClr val="dk1"/>
              </a:solidFill>
              <a:latin typeface="Calibri"/>
              <a:ea typeface="Calibri"/>
              <a:cs typeface="Calibri"/>
              <a:sym typeface="Calibri"/>
            </a:endParaRPr>
          </a:p>
        </p:txBody>
      </p:sp>
      <p:sp>
        <p:nvSpPr>
          <p:cNvPr id="529" name="Google Shape;529;p27"/>
          <p:cNvSpPr/>
          <p:nvPr/>
        </p:nvSpPr>
        <p:spPr>
          <a:xfrm>
            <a:off x="1346200" y="2115815"/>
            <a:ext cx="1033399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Z. Zheng, S. Xie, H.-N. Dai, X. Chen, and H. Wang, “Blockchain challenges and opportunities: A survey,” </a:t>
            </a:r>
            <a:r>
              <a:rPr b="0" i="1" lang="en-US" sz="1200" u="none" cap="none" strike="noStrike">
                <a:solidFill>
                  <a:srgbClr val="13203A"/>
                </a:solidFill>
                <a:latin typeface="IBM Plex Sans"/>
                <a:ea typeface="IBM Plex Sans"/>
                <a:cs typeface="IBM Plex Sans"/>
                <a:sym typeface="IBM Plex Sans"/>
              </a:rPr>
              <a:t>Int. J. Web Grid Serv.</a:t>
            </a:r>
            <a:r>
              <a:rPr b="0" i="0" lang="en-US" sz="1200" u="none" cap="none" strike="noStrike">
                <a:solidFill>
                  <a:srgbClr val="13203A"/>
                </a:solidFill>
                <a:latin typeface="IBM Plex Sans"/>
                <a:ea typeface="IBM Plex Sans"/>
                <a:cs typeface="IBM Plex Sans"/>
                <a:sym typeface="IBM Plex Sans"/>
              </a:rPr>
              <a:t>, vol. 14, no. 4, pp. 352–375, 2018.</a:t>
            </a:r>
            <a:endParaRPr b="0" i="0" sz="1200" u="none" cap="none" strike="noStrike">
              <a:solidFill>
                <a:schemeClr val="dk1"/>
              </a:solidFill>
              <a:latin typeface="Calibri"/>
              <a:ea typeface="Calibri"/>
              <a:cs typeface="Calibri"/>
              <a:sym typeface="Calibri"/>
            </a:endParaRPr>
          </a:p>
        </p:txBody>
      </p:sp>
      <p:sp>
        <p:nvSpPr>
          <p:cNvPr id="530" name="Google Shape;530;p27"/>
          <p:cNvSpPr/>
          <p:nvPr/>
        </p:nvSpPr>
        <p:spPr>
          <a:xfrm>
            <a:off x="812800" y="2631442"/>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[11]</a:t>
            </a:r>
            <a:endParaRPr b="0" i="0" sz="1200" u="none" cap="none" strike="noStrike">
              <a:solidFill>
                <a:schemeClr val="dk1"/>
              </a:solidFill>
              <a:latin typeface="Calibri"/>
              <a:ea typeface="Calibri"/>
              <a:cs typeface="Calibri"/>
              <a:sym typeface="Calibri"/>
            </a:endParaRPr>
          </a:p>
        </p:txBody>
      </p:sp>
      <p:sp>
        <p:nvSpPr>
          <p:cNvPr id="531" name="Google Shape;531;p27"/>
          <p:cNvSpPr/>
          <p:nvPr/>
        </p:nvSpPr>
        <p:spPr>
          <a:xfrm>
            <a:off x="1346200" y="2631442"/>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M. Crosby, P. Pattanayak, S. Verma, and V. Kalyanaraman, “Blockchain technology: Beyond bitcoin,” </a:t>
            </a:r>
            <a:r>
              <a:rPr b="0" i="1" lang="en-US" sz="1200" u="none" cap="none" strike="noStrike">
                <a:solidFill>
                  <a:srgbClr val="13203A"/>
                </a:solidFill>
                <a:latin typeface="IBM Plex Sans"/>
                <a:ea typeface="IBM Plex Sans"/>
                <a:cs typeface="IBM Plex Sans"/>
                <a:sym typeface="IBM Plex Sans"/>
              </a:rPr>
              <a:t>Appl. Innov. Rev.</a:t>
            </a:r>
            <a:r>
              <a:rPr b="0" i="0" lang="en-US" sz="1200" u="none" cap="none" strike="noStrike">
                <a:solidFill>
                  <a:srgbClr val="13203A"/>
                </a:solidFill>
                <a:latin typeface="IBM Plex Sans"/>
                <a:ea typeface="IBM Plex Sans"/>
                <a:cs typeface="IBM Plex Sans"/>
                <a:sym typeface="IBM Plex Sans"/>
              </a:rPr>
              <a:t>, no. 2, pp. 6–19, Jun. 2016.</a:t>
            </a:r>
            <a:endParaRPr b="0" i="0" sz="1200" u="none" cap="none" strike="noStrike">
              <a:solidFill>
                <a:schemeClr val="dk1"/>
              </a:solidFill>
              <a:latin typeface="Calibri"/>
              <a:ea typeface="Calibri"/>
              <a:cs typeface="Calibri"/>
              <a:sym typeface="Calibri"/>
            </a:endParaRPr>
          </a:p>
        </p:txBody>
      </p:sp>
      <p:sp>
        <p:nvSpPr>
          <p:cNvPr id="532" name="Google Shape;532;p27"/>
          <p:cNvSpPr/>
          <p:nvPr/>
        </p:nvSpPr>
        <p:spPr>
          <a:xfrm>
            <a:off x="812800" y="2933700"/>
            <a:ext cx="45720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[12]</a:t>
            </a:r>
            <a:endParaRPr b="0" i="0" sz="1200" u="none" cap="none" strike="noStrike">
              <a:solidFill>
                <a:schemeClr val="dk1"/>
              </a:solidFill>
              <a:latin typeface="Calibri"/>
              <a:ea typeface="Calibri"/>
              <a:cs typeface="Calibri"/>
              <a:sym typeface="Calibri"/>
            </a:endParaRPr>
          </a:p>
        </p:txBody>
      </p:sp>
      <p:sp>
        <p:nvSpPr>
          <p:cNvPr id="533" name="Google Shape;533;p27"/>
          <p:cNvSpPr/>
          <p:nvPr/>
        </p:nvSpPr>
        <p:spPr>
          <a:xfrm>
            <a:off x="1346200" y="2933700"/>
            <a:ext cx="1033399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F. Tschorsch and B. Scheuermann, “Bitcoin and beyond: A technical survey on decentralized digital currencies,” </a:t>
            </a:r>
            <a:r>
              <a:rPr b="0" i="1" lang="en-US" sz="1200" u="none" cap="none" strike="noStrike">
                <a:solidFill>
                  <a:srgbClr val="13203A"/>
                </a:solidFill>
                <a:latin typeface="IBM Plex Sans"/>
                <a:ea typeface="IBM Plex Sans"/>
                <a:cs typeface="IBM Plex Sans"/>
                <a:sym typeface="IBM Plex Sans"/>
              </a:rPr>
              <a:t>IEEE Commun. Surveys Tuts.</a:t>
            </a:r>
            <a:r>
              <a:rPr b="0" i="0" lang="en-US" sz="1200" u="none" cap="none" strike="noStrike">
                <a:solidFill>
                  <a:srgbClr val="13203A"/>
                </a:solidFill>
                <a:latin typeface="IBM Plex Sans"/>
                <a:ea typeface="IBM Plex Sans"/>
                <a:cs typeface="IBM Plex Sans"/>
                <a:sym typeface="IBM Plex Sans"/>
              </a:rPr>
              <a:t>, vol. 18, no. 3, pp. 2084–2123, 2016.</a:t>
            </a:r>
            <a:endParaRPr b="0" i="0" sz="1200" u="none" cap="none" strike="noStrike">
              <a:solidFill>
                <a:schemeClr val="dk1"/>
              </a:solidFill>
              <a:latin typeface="Calibri"/>
              <a:ea typeface="Calibri"/>
              <a:cs typeface="Calibri"/>
              <a:sym typeface="Calibri"/>
            </a:endParaRPr>
          </a:p>
        </p:txBody>
      </p:sp>
      <p:sp>
        <p:nvSpPr>
          <p:cNvPr id="534" name="Google Shape;534;p27"/>
          <p:cNvSpPr/>
          <p:nvPr/>
        </p:nvSpPr>
        <p:spPr>
          <a:xfrm>
            <a:off x="812800" y="3449315"/>
            <a:ext cx="45720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[13]</a:t>
            </a:r>
            <a:endParaRPr b="0" i="0" sz="1200" u="none" cap="none" strike="noStrike">
              <a:solidFill>
                <a:schemeClr val="dk1"/>
              </a:solidFill>
              <a:latin typeface="Calibri"/>
              <a:ea typeface="Calibri"/>
              <a:cs typeface="Calibri"/>
              <a:sym typeface="Calibri"/>
            </a:endParaRPr>
          </a:p>
        </p:txBody>
      </p:sp>
      <p:sp>
        <p:nvSpPr>
          <p:cNvPr id="535" name="Google Shape;535;p27"/>
          <p:cNvSpPr/>
          <p:nvPr/>
        </p:nvSpPr>
        <p:spPr>
          <a:xfrm>
            <a:off x="1346200" y="3449315"/>
            <a:ext cx="10333990" cy="4521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J. Bonneau, A. Miller, J. Clark, A. Narayanan, J. A. Kroll, and E. W. Felten, “SoK: Research perspectives and challenges for Bitcoin and cryptocurrencies,” in </a:t>
            </a:r>
            <a:r>
              <a:rPr b="0" i="1" lang="en-US" sz="1200" u="none" cap="none" strike="noStrike">
                <a:solidFill>
                  <a:srgbClr val="13203A"/>
                </a:solidFill>
                <a:latin typeface="IBM Plex Sans"/>
                <a:ea typeface="IBM Plex Sans"/>
                <a:cs typeface="IBM Plex Sans"/>
                <a:sym typeface="IBM Plex Sans"/>
              </a:rPr>
              <a:t>Proc. IEEE Symp. Security Privacy</a:t>
            </a:r>
            <a:r>
              <a:rPr b="0" i="0" lang="en-US" sz="1200" u="none" cap="none" strike="noStrike">
                <a:solidFill>
                  <a:srgbClr val="13203A"/>
                </a:solidFill>
                <a:latin typeface="IBM Plex Sans"/>
                <a:ea typeface="IBM Plex Sans"/>
                <a:cs typeface="IBM Plex Sans"/>
                <a:sym typeface="IBM Plex Sans"/>
              </a:rPr>
              <a:t>, San Jose, CA, USA, 2015, pp. 104–121.</a:t>
            </a:r>
            <a:endParaRPr b="0" i="0" sz="1200" u="none" cap="none" strike="noStrike">
              <a:solidFill>
                <a:schemeClr val="dk1"/>
              </a:solidFill>
              <a:latin typeface="Calibri"/>
              <a:ea typeface="Calibri"/>
              <a:cs typeface="Calibri"/>
              <a:sym typeface="Calibri"/>
            </a:endParaRPr>
          </a:p>
        </p:txBody>
      </p:sp>
      <p:sp>
        <p:nvSpPr>
          <p:cNvPr id="536" name="Google Shape;536;p27"/>
          <p:cNvSpPr/>
          <p:nvPr/>
        </p:nvSpPr>
        <p:spPr>
          <a:xfrm>
            <a:off x="812800" y="3964942"/>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[14]</a:t>
            </a:r>
            <a:endParaRPr b="0" i="0" sz="1200" u="none" cap="none" strike="noStrike">
              <a:solidFill>
                <a:schemeClr val="dk1"/>
              </a:solidFill>
              <a:latin typeface="Calibri"/>
              <a:ea typeface="Calibri"/>
              <a:cs typeface="Calibri"/>
              <a:sym typeface="Calibri"/>
            </a:endParaRPr>
          </a:p>
        </p:txBody>
      </p:sp>
      <p:sp>
        <p:nvSpPr>
          <p:cNvPr id="537" name="Google Shape;537;p27"/>
          <p:cNvSpPr/>
          <p:nvPr/>
        </p:nvSpPr>
        <p:spPr>
          <a:xfrm>
            <a:off x="1346200" y="3964942"/>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G. Wood, “Ethereum: A secure decentralised generalised transaction ledger,” Ethereum Project Yellow Paper, 2014.</a:t>
            </a:r>
            <a:endParaRPr b="0" i="0" sz="1200" u="none" cap="none" strike="noStrike">
              <a:solidFill>
                <a:schemeClr val="dk1"/>
              </a:solidFill>
              <a:latin typeface="Calibri"/>
              <a:ea typeface="Calibri"/>
              <a:cs typeface="Calibri"/>
              <a:sym typeface="Calibri"/>
            </a:endParaRPr>
          </a:p>
        </p:txBody>
      </p:sp>
      <p:sp>
        <p:nvSpPr>
          <p:cNvPr id="538" name="Google Shape;538;p27"/>
          <p:cNvSpPr/>
          <p:nvPr/>
        </p:nvSpPr>
        <p:spPr>
          <a:xfrm>
            <a:off x="812800" y="4267200"/>
            <a:ext cx="45720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0369A1"/>
              </a:buClr>
              <a:buSzPts val="1200"/>
              <a:buFont typeface="IBM Plex Sans"/>
              <a:buNone/>
            </a:pPr>
            <a:r>
              <a:rPr b="0" i="0" lang="en-US" sz="1200" u="none" cap="none" strike="noStrike">
                <a:solidFill>
                  <a:srgbClr val="0369A1"/>
                </a:solidFill>
                <a:latin typeface="IBM Plex Sans"/>
                <a:ea typeface="IBM Plex Sans"/>
                <a:cs typeface="IBM Plex Sans"/>
                <a:sym typeface="IBM Plex Sans"/>
              </a:rPr>
              <a:t>[15]</a:t>
            </a:r>
            <a:endParaRPr b="0" i="0" sz="1200" u="none" cap="none" strike="noStrike">
              <a:solidFill>
                <a:schemeClr val="dk1"/>
              </a:solidFill>
              <a:latin typeface="Calibri"/>
              <a:ea typeface="Calibri"/>
              <a:cs typeface="Calibri"/>
              <a:sym typeface="Calibri"/>
            </a:endParaRPr>
          </a:p>
        </p:txBody>
      </p:sp>
      <p:sp>
        <p:nvSpPr>
          <p:cNvPr id="539" name="Google Shape;539;p27"/>
          <p:cNvSpPr/>
          <p:nvPr/>
        </p:nvSpPr>
        <p:spPr>
          <a:xfrm>
            <a:off x="1346200" y="4267200"/>
            <a:ext cx="1033399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13203A"/>
              </a:buClr>
              <a:buSzPts val="1200"/>
              <a:buFont typeface="IBM Plex Sans"/>
              <a:buNone/>
            </a:pPr>
            <a:r>
              <a:rPr b="0" i="0" lang="en-US" sz="1200" u="none" cap="none" strike="noStrike">
                <a:solidFill>
                  <a:srgbClr val="13203A"/>
                </a:solidFill>
                <a:latin typeface="IBM Plex Sans"/>
                <a:ea typeface="IBM Plex Sans"/>
                <a:cs typeface="IBM Plex Sans"/>
                <a:sym typeface="IBM Plex Sans"/>
              </a:rPr>
              <a:t>Pallets Projects, “Flask documentation.” Accessed: Sep. 24, 2026. [Online]. Available: https://flask.palletsprojects.com</a:t>
            </a:r>
            <a:endParaRPr b="0" i="0" sz="1200" u="none" cap="none" strike="noStrike">
              <a:solidFill>
                <a:schemeClr val="dk1"/>
              </a:solidFill>
              <a:latin typeface="Calibri"/>
              <a:ea typeface="Calibri"/>
              <a:cs typeface="Calibri"/>
              <a:sym typeface="Calibri"/>
            </a:endParaRPr>
          </a:p>
        </p:txBody>
      </p:sp>
      <p:sp>
        <p:nvSpPr>
          <p:cNvPr id="540" name="Google Shape;540;p27"/>
          <p:cNvSpPr/>
          <p:nvPr/>
        </p:nvSpPr>
        <p:spPr>
          <a:xfrm>
            <a:off x="812800" y="6238242"/>
            <a:ext cx="8502650" cy="2387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Deep Desai (2421862) | MSc Project Viva | IEEE referencing style</a:t>
            </a:r>
            <a:endParaRPr b="0" i="0" sz="1200" u="none" cap="none" strike="noStrike">
              <a:solidFill>
                <a:schemeClr val="dk1"/>
              </a:solidFill>
              <a:latin typeface="Calibri"/>
              <a:ea typeface="Calibri"/>
              <a:cs typeface="Calibri"/>
              <a:sym typeface="Calibri"/>
            </a:endParaRPr>
          </a:p>
        </p:txBody>
      </p:sp>
      <p:sp>
        <p:nvSpPr>
          <p:cNvPr id="541" name="Google Shape;541;p27"/>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5B6778"/>
              </a:buClr>
              <a:buSzPts val="1200"/>
              <a:buFont typeface="IBM Plex Sans"/>
              <a:buNone/>
            </a:pPr>
            <a:r>
              <a:rPr b="0" i="0" lang="en-US" sz="1200" u="none" cap="none" strike="noStrike">
                <a:solidFill>
                  <a:srgbClr val="5B6778"/>
                </a:solidFill>
                <a:latin typeface="IBM Plex Sans"/>
                <a:ea typeface="IBM Plex Sans"/>
                <a:cs typeface="IBM Plex Sans"/>
                <a:sym typeface="IBM Plex Sans"/>
              </a:rPr>
              <a:t>25</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1630"/>
        </a:solidFill>
      </p:bgPr>
    </p:bg>
    <p:spTree>
      <p:nvGrpSpPr>
        <p:cNvPr id="546" name="Shape 546"/>
        <p:cNvGrpSpPr/>
        <p:nvPr/>
      </p:nvGrpSpPr>
      <p:grpSpPr>
        <a:xfrm>
          <a:off x="0" y="0"/>
          <a:ext cx="0" cy="0"/>
          <a:chOff x="0" y="0"/>
          <a:chExt cx="0" cy="0"/>
        </a:xfrm>
      </p:grpSpPr>
      <p:sp>
        <p:nvSpPr>
          <p:cNvPr id="547" name="Google Shape;547;p28"/>
          <p:cNvSpPr/>
          <p:nvPr/>
        </p:nvSpPr>
        <p:spPr>
          <a:xfrm>
            <a:off x="0" y="0"/>
            <a:ext cx="12192000" cy="6858000"/>
          </a:xfrm>
          <a:prstGeom prst="rect">
            <a:avLst/>
          </a:prstGeom>
          <a:gradFill>
            <a:gsLst>
              <a:gs pos="0">
                <a:srgbClr val="0B1630"/>
              </a:gs>
              <a:gs pos="100000">
                <a:srgbClr val="102348"/>
              </a:gs>
            </a:gsLst>
            <a:lin ang="27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8" name="Google Shape;548;p28"/>
          <p:cNvSpPr/>
          <p:nvPr/>
        </p:nvSpPr>
        <p:spPr>
          <a:xfrm>
            <a:off x="812800" y="2429508"/>
            <a:ext cx="10883392" cy="825500"/>
          </a:xfrm>
          <a:prstGeom prst="rect">
            <a:avLst/>
          </a:prstGeom>
          <a:noFill/>
          <a:ln>
            <a:noFill/>
          </a:ln>
        </p:spPr>
        <p:txBody>
          <a:bodyPr anchorCtr="0" anchor="t" bIns="0" lIns="0" spcFirstLastPara="1" rIns="0" wrap="square" tIns="0">
            <a:noAutofit/>
          </a:bodyPr>
          <a:lstStyle/>
          <a:p>
            <a:pPr indent="0" lvl="0" marL="0" marR="0" rtl="0" algn="l">
              <a:lnSpc>
                <a:spcPct val="104999"/>
              </a:lnSpc>
              <a:spcBef>
                <a:spcPts val="0"/>
              </a:spcBef>
              <a:spcAft>
                <a:spcPts val="0"/>
              </a:spcAft>
              <a:buClr>
                <a:srgbClr val="F3F5F8"/>
              </a:buClr>
              <a:buSzPts val="6000"/>
              <a:buFont typeface="Space Grotesk"/>
              <a:buNone/>
            </a:pPr>
            <a:r>
              <a:rPr b="1" i="0" lang="en-US" sz="6000" u="none" cap="none" strike="noStrike">
                <a:solidFill>
                  <a:srgbClr val="F3F5F8"/>
                </a:solidFill>
                <a:latin typeface="Space Grotesk"/>
                <a:ea typeface="Space Grotesk"/>
                <a:cs typeface="Space Grotesk"/>
                <a:sym typeface="Space Grotesk"/>
              </a:rPr>
              <a:t>Thank you</a:t>
            </a:r>
            <a:endParaRPr b="0" i="0" sz="6000" u="none" cap="none" strike="noStrike">
              <a:solidFill>
                <a:schemeClr val="dk1"/>
              </a:solidFill>
              <a:latin typeface="Calibri"/>
              <a:ea typeface="Calibri"/>
              <a:cs typeface="Calibri"/>
              <a:sym typeface="Calibri"/>
            </a:endParaRPr>
          </a:p>
        </p:txBody>
      </p:sp>
      <p:sp>
        <p:nvSpPr>
          <p:cNvPr id="549" name="Google Shape;549;p28"/>
          <p:cNvSpPr/>
          <p:nvPr/>
        </p:nvSpPr>
        <p:spPr>
          <a:xfrm>
            <a:off x="812800" y="3407408"/>
            <a:ext cx="10883392" cy="41656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38BDF8"/>
              </a:buClr>
              <a:buSzPts val="2200"/>
              <a:buFont typeface="IBM Plex Sans"/>
              <a:buNone/>
            </a:pPr>
            <a:r>
              <a:rPr b="0" i="0" lang="en-US" sz="2200" u="none" cap="none" strike="noStrike">
                <a:solidFill>
                  <a:srgbClr val="38BDF8"/>
                </a:solidFill>
                <a:latin typeface="IBM Plex Sans"/>
                <a:ea typeface="IBM Plex Sans"/>
                <a:cs typeface="IBM Plex Sans"/>
                <a:sym typeface="IBM Plex Sans"/>
              </a:rPr>
              <a:t>Any questions?</a:t>
            </a:r>
            <a:endParaRPr b="0" i="0" sz="2200" u="none" cap="none" strike="noStrike">
              <a:solidFill>
                <a:schemeClr val="dk1"/>
              </a:solidFill>
              <a:latin typeface="Calibri"/>
              <a:ea typeface="Calibri"/>
              <a:cs typeface="Calibri"/>
              <a:sym typeface="Calibri"/>
            </a:endParaRPr>
          </a:p>
        </p:txBody>
      </p:sp>
      <p:sp>
        <p:nvSpPr>
          <p:cNvPr id="550" name="Google Shape;550;p28"/>
          <p:cNvSpPr/>
          <p:nvPr/>
        </p:nvSpPr>
        <p:spPr>
          <a:xfrm>
            <a:off x="812800" y="3976365"/>
            <a:ext cx="10883392" cy="274320"/>
          </a:xfrm>
          <a:prstGeom prst="rect">
            <a:avLst/>
          </a:prstGeom>
          <a:noFill/>
          <a:ln>
            <a:noFill/>
          </a:ln>
        </p:spPr>
        <p:txBody>
          <a:bodyPr anchorCtr="0" anchor="t" bIns="0" lIns="0" spcFirstLastPara="1" rIns="0" wrap="square" tIns="0">
            <a:noAutofit/>
          </a:bodyPr>
          <a:lstStyle/>
          <a:p>
            <a:pPr indent="0" lvl="0" marL="0" marR="0" rtl="0" algn="l">
              <a:lnSpc>
                <a:spcPct val="140000"/>
              </a:lnSpc>
              <a:spcBef>
                <a:spcPts val="0"/>
              </a:spcBef>
              <a:spcAft>
                <a:spcPts val="0"/>
              </a:spcAft>
              <a:buClr>
                <a:srgbClr val="BFD0E6"/>
              </a:buClr>
              <a:buSzPts val="1400"/>
              <a:buFont typeface="IBM Plex Sans"/>
              <a:buNone/>
            </a:pPr>
            <a:r>
              <a:rPr b="0" i="0" lang="en-US" sz="1400" u="none" cap="none" strike="noStrike">
                <a:solidFill>
                  <a:srgbClr val="BFD0E6"/>
                </a:solidFill>
                <a:latin typeface="IBM Plex Sans"/>
                <a:ea typeface="IBM Plex Sans"/>
                <a:cs typeface="IBM Plex Sans"/>
                <a:sym typeface="IBM Plex Sans"/>
              </a:rPr>
              <a:t>Deep Desai (2421862) | MSc Cybersecurity and Digital Forensics | UWTSD London</a:t>
            </a:r>
            <a:endParaRPr b="0" i="0" sz="1400" u="none" cap="none" strike="noStrike">
              <a:solidFill>
                <a:schemeClr val="dk1"/>
              </a:solidFill>
              <a:latin typeface="Calibri"/>
              <a:ea typeface="Calibri"/>
              <a:cs typeface="Calibri"/>
              <a:sym typeface="Calibri"/>
            </a:endParaRPr>
          </a:p>
        </p:txBody>
      </p:sp>
      <p:sp>
        <p:nvSpPr>
          <p:cNvPr id="551" name="Google Shape;551;p28"/>
          <p:cNvSpPr/>
          <p:nvPr/>
        </p:nvSpPr>
        <p:spPr>
          <a:xfrm>
            <a:off x="10566400" y="6238242"/>
            <a:ext cx="812800" cy="238760"/>
          </a:xfrm>
          <a:prstGeom prst="rect">
            <a:avLst/>
          </a:prstGeom>
          <a:noFill/>
          <a:ln>
            <a:noFill/>
          </a:ln>
        </p:spPr>
        <p:txBody>
          <a:bodyPr anchorCtr="0" anchor="t" bIns="0" lIns="0" spcFirstLastPara="1" rIns="0" wrap="square" tIns="0">
            <a:noAutofit/>
          </a:bodyPr>
          <a:lstStyle/>
          <a:p>
            <a:pPr indent="0" lvl="0" marL="0" marR="0" rtl="0" algn="r">
              <a:lnSpc>
                <a:spcPct val="140000"/>
              </a:lnSpc>
              <a:spcBef>
                <a:spcPts val="0"/>
              </a:spcBef>
              <a:spcAft>
                <a:spcPts val="0"/>
              </a:spcAft>
              <a:buClr>
                <a:srgbClr val="8FA3BF"/>
              </a:buClr>
              <a:buSzPts val="1200"/>
              <a:buFont typeface="IBM Plex Sans"/>
              <a:buNone/>
            </a:pPr>
            <a:r>
              <a:rPr b="0" i="0" lang="en-US" sz="1200" u="none" cap="none" strike="noStrike">
                <a:solidFill>
                  <a:srgbClr val="8FA3BF"/>
                </a:solidFill>
                <a:latin typeface="IBM Plex Sans"/>
                <a:ea typeface="IBM Plex Sans"/>
                <a:cs typeface="IBM Plex Sans"/>
                <a:sym typeface="IBM Plex Sans"/>
              </a:rPr>
              <a:t>26</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