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9" r:id="rId4"/>
    <p:sldId id="261" r:id="rId5"/>
    <p:sldId id="270" r:id="rId6"/>
    <p:sldId id="269" r:id="rId7"/>
    <p:sldId id="271" r:id="rId8"/>
    <p:sldId id="260" r:id="rId9"/>
    <p:sldId id="258" r:id="rId10"/>
    <p:sldId id="267" r:id="rId11"/>
    <p:sldId id="262" r:id="rId12"/>
    <p:sldId id="263" r:id="rId13"/>
    <p:sldId id="264" r:id="rId14"/>
    <p:sldId id="265"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584" autoAdjust="0"/>
    <p:restoredTop sz="94660"/>
  </p:normalViewPr>
  <p:slideViewPr>
    <p:cSldViewPr>
      <p:cViewPr>
        <p:scale>
          <a:sx n="80" d="100"/>
          <a:sy n="80" d="100"/>
        </p:scale>
        <p:origin x="1618" y="101"/>
      </p:cViewPr>
      <p:guideLst>
        <p:guide orient="horz" pos="2160"/>
        <p:guide pos="2880"/>
      </p:guideLst>
    </p:cSldViewPr>
  </p:slideViewPr>
  <p:notesTextViewPr>
    <p:cViewPr>
      <p:scale>
        <a:sx n="150" d="100"/>
        <a:sy n="15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rts/_rels/chart1.xml.rels><?xml version="1.0" encoding="UTF-8" standalone="yes"?>
<Relationships xmlns="http://schemas.openxmlformats.org/package/2006/relationships"><Relationship Id="rId1" Type="http://schemas.openxmlformats.org/officeDocument/2006/relationships/oleObject" Target="file:///C:\Users\Arfat%20Ali\Desktop\Gantt%20chart.xlsx" TargetMode="Externa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26"/>
    </mc:Choice>
    <mc:Fallback>
      <c:style val="26"/>
    </mc:Fallback>
  </mc:AlternateContent>
  <c:chart>
    <c:autoTitleDeleted val="0"/>
    <c:plotArea>
      <c:layout>
        <c:manualLayout>
          <c:layoutTarget val="inner"/>
          <c:xMode val="edge"/>
          <c:yMode val="edge"/>
          <c:x val="0.39581814811531363"/>
          <c:y val="0.11597987751531058"/>
          <c:w val="0.48401357199848483"/>
          <c:h val="0.83309419655876349"/>
        </c:manualLayout>
      </c:layout>
      <c:barChart>
        <c:barDir val="bar"/>
        <c:grouping val="stacked"/>
        <c:varyColors val="0"/>
        <c:ser>
          <c:idx val="0"/>
          <c:order val="0"/>
          <c:tx>
            <c:strRef>
              <c:f>Sheet1!$G$5</c:f>
              <c:strCache>
                <c:ptCount val="1"/>
                <c:pt idx="0">
                  <c:v>Start Date</c:v>
                </c:pt>
              </c:strCache>
            </c:strRef>
          </c:tx>
          <c:spPr>
            <a:noFill/>
          </c:spPr>
          <c:invertIfNegative val="0"/>
          <c:cat>
            <c:strRef>
              <c:f>Sheet1!$F$6:$F$13</c:f>
              <c:strCache>
                <c:ptCount val="8"/>
                <c:pt idx="0">
                  <c:v>Background and history reading of research</c:v>
                </c:pt>
                <c:pt idx="1">
                  <c:v>Chapter # 1 introduction</c:v>
                </c:pt>
                <c:pt idx="2">
                  <c:v>Research and literature material collection</c:v>
                </c:pt>
                <c:pt idx="3">
                  <c:v>Chapter # 2 Literature review</c:v>
                </c:pt>
                <c:pt idx="4">
                  <c:v>Chapter # 3 Research methodology</c:v>
                </c:pt>
                <c:pt idx="5">
                  <c:v>Chapter # 4 Data collection, analysis and Interpretation</c:v>
                </c:pt>
                <c:pt idx="6">
                  <c:v>Chapter # 5 Conclusion Recommendations</c:v>
                </c:pt>
                <c:pt idx="7">
                  <c:v>Formatting and Submission</c:v>
                </c:pt>
              </c:strCache>
            </c:strRef>
          </c:cat>
          <c:val>
            <c:numRef>
              <c:f>Sheet1!$G$6:$G$13</c:f>
              <c:numCache>
                <c:formatCode>[$-409]d\-mmm;@</c:formatCode>
                <c:ptCount val="8"/>
                <c:pt idx="0">
                  <c:v>43252</c:v>
                </c:pt>
                <c:pt idx="1">
                  <c:v>43267</c:v>
                </c:pt>
                <c:pt idx="2">
                  <c:v>43284</c:v>
                </c:pt>
                <c:pt idx="3">
                  <c:v>43308</c:v>
                </c:pt>
                <c:pt idx="4">
                  <c:v>43332</c:v>
                </c:pt>
                <c:pt idx="5">
                  <c:v>43348</c:v>
                </c:pt>
                <c:pt idx="6">
                  <c:v>43384</c:v>
                </c:pt>
                <c:pt idx="7">
                  <c:v>43399</c:v>
                </c:pt>
              </c:numCache>
            </c:numRef>
          </c:val>
          <c:extLst>
            <c:ext xmlns:c16="http://schemas.microsoft.com/office/drawing/2014/chart" uri="{C3380CC4-5D6E-409C-BE32-E72D297353CC}">
              <c16:uniqueId val="{00000000-9524-4F9F-B37C-B29FD71EBE29}"/>
            </c:ext>
          </c:extLst>
        </c:ser>
        <c:ser>
          <c:idx val="1"/>
          <c:order val="1"/>
          <c:tx>
            <c:strRef>
              <c:f>Sheet1!$I$5</c:f>
              <c:strCache>
                <c:ptCount val="1"/>
                <c:pt idx="0">
                  <c:v>Duration</c:v>
                </c:pt>
              </c:strCache>
            </c:strRef>
          </c:tx>
          <c:invertIfNegative val="0"/>
          <c:cat>
            <c:strRef>
              <c:f>Sheet1!$F$6:$F$13</c:f>
              <c:strCache>
                <c:ptCount val="8"/>
                <c:pt idx="0">
                  <c:v>Background and history reading of research</c:v>
                </c:pt>
                <c:pt idx="1">
                  <c:v>Chapter # 1 introduction</c:v>
                </c:pt>
                <c:pt idx="2">
                  <c:v>Research and literature material collection</c:v>
                </c:pt>
                <c:pt idx="3">
                  <c:v>Chapter # 2 Literature review</c:v>
                </c:pt>
                <c:pt idx="4">
                  <c:v>Chapter # 3 Research methodology</c:v>
                </c:pt>
                <c:pt idx="5">
                  <c:v>Chapter # 4 Data collection, analysis and Interpretation</c:v>
                </c:pt>
                <c:pt idx="6">
                  <c:v>Chapter # 5 Conclusion Recommendations</c:v>
                </c:pt>
                <c:pt idx="7">
                  <c:v>Formatting and Submission</c:v>
                </c:pt>
              </c:strCache>
            </c:strRef>
          </c:cat>
          <c:val>
            <c:numRef>
              <c:f>Sheet1!$I$6:$I$13</c:f>
              <c:numCache>
                <c:formatCode>General</c:formatCode>
                <c:ptCount val="8"/>
                <c:pt idx="0">
                  <c:v>15</c:v>
                </c:pt>
                <c:pt idx="1">
                  <c:v>17</c:v>
                </c:pt>
                <c:pt idx="2">
                  <c:v>24</c:v>
                </c:pt>
                <c:pt idx="3">
                  <c:v>24</c:v>
                </c:pt>
                <c:pt idx="4">
                  <c:v>16</c:v>
                </c:pt>
                <c:pt idx="5">
                  <c:v>36</c:v>
                </c:pt>
                <c:pt idx="6">
                  <c:v>15</c:v>
                </c:pt>
                <c:pt idx="7">
                  <c:v>16</c:v>
                </c:pt>
              </c:numCache>
            </c:numRef>
          </c:val>
          <c:extLst>
            <c:ext xmlns:c16="http://schemas.microsoft.com/office/drawing/2014/chart" uri="{C3380CC4-5D6E-409C-BE32-E72D297353CC}">
              <c16:uniqueId val="{00000001-9524-4F9F-B37C-B29FD71EBE29}"/>
            </c:ext>
          </c:extLst>
        </c:ser>
        <c:dLbls>
          <c:showLegendKey val="0"/>
          <c:showVal val="0"/>
          <c:showCatName val="0"/>
          <c:showSerName val="0"/>
          <c:showPercent val="0"/>
          <c:showBubbleSize val="0"/>
        </c:dLbls>
        <c:gapWidth val="0"/>
        <c:overlap val="100"/>
        <c:axId val="138623232"/>
        <c:axId val="177934336"/>
      </c:barChart>
      <c:catAx>
        <c:axId val="138623232"/>
        <c:scaling>
          <c:orientation val="maxMin"/>
        </c:scaling>
        <c:delete val="0"/>
        <c:axPos val="l"/>
        <c:numFmt formatCode="General" sourceLinked="0"/>
        <c:majorTickMark val="out"/>
        <c:minorTickMark val="none"/>
        <c:tickLblPos val="nextTo"/>
        <c:txPr>
          <a:bodyPr/>
          <a:lstStyle/>
          <a:p>
            <a:pPr>
              <a:defRPr b="1"/>
            </a:pPr>
            <a:endParaRPr lang="en-US"/>
          </a:p>
        </c:txPr>
        <c:crossAx val="177934336"/>
        <c:crosses val="autoZero"/>
        <c:auto val="1"/>
        <c:lblAlgn val="ctr"/>
        <c:lblOffset val="100"/>
        <c:noMultiLvlLbl val="0"/>
      </c:catAx>
      <c:valAx>
        <c:axId val="177934336"/>
        <c:scaling>
          <c:orientation val="minMax"/>
          <c:max val="43414"/>
          <c:min val="43252"/>
        </c:scaling>
        <c:delete val="0"/>
        <c:axPos val="t"/>
        <c:majorGridlines/>
        <c:numFmt formatCode="[$-409]d\-mmm;@" sourceLinked="1"/>
        <c:majorTickMark val="out"/>
        <c:minorTickMark val="none"/>
        <c:tickLblPos val="nextTo"/>
        <c:txPr>
          <a:bodyPr/>
          <a:lstStyle/>
          <a:p>
            <a:pPr>
              <a:defRPr b="1"/>
            </a:pPr>
            <a:endParaRPr lang="en-US"/>
          </a:p>
        </c:txPr>
        <c:crossAx val="138623232"/>
        <c:crosses val="autoZero"/>
        <c:crossBetween val="between"/>
      </c:valAx>
      <c:spPr>
        <a:noFill/>
      </c:spPr>
    </c:plotArea>
    <c:plotVisOnly val="1"/>
    <c:dispBlanksAs val="gap"/>
    <c:showDLblsOverMax val="0"/>
  </c:chart>
  <c:externalData r:id="rId1">
    <c:autoUpdate val="0"/>
  </c:externalData>
</c:chartSpac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05000"/>
            <a:ext cx="7543800" cy="2593975"/>
          </a:xfrm>
        </p:spPr>
        <p:txBody>
          <a:bodyPr anchor="b"/>
          <a:lstStyle>
            <a:lvl1pPr>
              <a:defRPr sz="6600">
                <a:ln>
                  <a:noFill/>
                </a:ln>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685800" y="4572000"/>
            <a:ext cx="6461760" cy="1066800"/>
          </a:xfrm>
        </p:spPr>
        <p:txBody>
          <a:bodyPr anchor="t">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8B2DDA7-84C2-4D58-8619-655462373794}" type="datetimeFigureOut">
              <a:rPr lang="en-US" smtClean="0"/>
              <a:t>7/28/2018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FEA97A-2AE7-4D62-8404-C0A461111141}"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8B2DDA7-84C2-4D58-8619-655462373794}" type="datetimeFigureOut">
              <a:rPr lang="en-US" smtClean="0"/>
              <a:t>7/28/2018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FEA97A-2AE7-4D62-8404-C0A461111141}"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5486400"/>
            <a:ext cx="7659687" cy="1168400"/>
          </a:xfrm>
        </p:spPr>
        <p:txBody>
          <a:bodyPr anchor="t"/>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722313" y="3852863"/>
            <a:ext cx="6135687" cy="163353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8B2DDA7-84C2-4D58-8619-655462373794}" type="datetimeFigureOut">
              <a:rPr lang="en-US" smtClean="0"/>
              <a:t>7/28/2018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FEA97A-2AE7-4D62-8404-C0A461111141}"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196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8B2DDA7-84C2-4D58-8619-655462373794}" type="datetimeFigureOut">
              <a:rPr lang="en-US" smtClean="0"/>
              <a:t>7/28/2018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FEA97A-2AE7-4D62-8404-C0A461111141}"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196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4196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8B2DDA7-84C2-4D58-8619-655462373794}" type="datetimeFigureOut">
              <a:rPr lang="en-US" smtClean="0"/>
              <a:t>7/28/2018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FEA97A-2AE7-4D62-8404-C0A461111141}"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08B2DDA7-84C2-4D58-8619-655462373794}" type="datetimeFigureOut">
              <a:rPr lang="en-US" smtClean="0"/>
              <a:t>7/28/2018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FEA97A-2AE7-4D62-8404-C0A461111141}"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8B2DDA7-84C2-4D58-8619-655462373794}" type="datetimeFigureOut">
              <a:rPr lang="en-US" smtClean="0"/>
              <a:t>7/28/2018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FEA97A-2AE7-4D62-8404-C0A461111141}"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1" y="5495544"/>
            <a:ext cx="7772400" cy="594360"/>
          </a:xfrm>
        </p:spPr>
        <p:txBody>
          <a:bodyPr anchor="b"/>
          <a:lstStyle>
            <a:lvl1pPr algn="ctr">
              <a:defRPr sz="2200" b="1"/>
            </a:lvl1pPr>
          </a:lstStyle>
          <a:p>
            <a:r>
              <a:rPr lang="en-US"/>
              <a:t>Click to edit Master title style</a:t>
            </a:r>
            <a:endParaRPr lang="en-US" dirty="0"/>
          </a:p>
        </p:txBody>
      </p:sp>
      <p:sp>
        <p:nvSpPr>
          <p:cNvPr id="4" name="Text Placeholder 3"/>
          <p:cNvSpPr>
            <a:spLocks noGrp="1"/>
          </p:cNvSpPr>
          <p:nvPr>
            <p:ph type="body" sz="half" idx="2"/>
          </p:nvPr>
        </p:nvSpPr>
        <p:spPr>
          <a:xfrm>
            <a:off x="304799" y="6096000"/>
            <a:ext cx="7772401" cy="6096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8B2DDA7-84C2-4D58-8619-655462373794}" type="datetimeFigureOut">
              <a:rPr lang="en-US" smtClean="0"/>
              <a:t>7/28/2018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FEA97A-2AE7-4D62-8404-C0A461111141}" type="slidenum">
              <a:rPr lang="en-US" smtClean="0"/>
              <a:t>‹#›</a:t>
            </a:fld>
            <a:endParaRPr lang="en-US"/>
          </a:p>
        </p:txBody>
      </p:sp>
      <p:sp>
        <p:nvSpPr>
          <p:cNvPr id="9" name="Content Placeholder 8"/>
          <p:cNvSpPr>
            <a:spLocks noGrp="1"/>
          </p:cNvSpPr>
          <p:nvPr>
            <p:ph sz="quarter" idx="13"/>
          </p:nvPr>
        </p:nvSpPr>
        <p:spPr>
          <a:xfrm>
            <a:off x="304800" y="381000"/>
            <a:ext cx="7772400" cy="49428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1752" y="5495278"/>
            <a:ext cx="7772400" cy="594626"/>
          </a:xfrm>
        </p:spPr>
        <p:txBody>
          <a:bodyPr anchor="b"/>
          <a:lstStyle>
            <a:lvl1pPr algn="ctr">
              <a:defRPr sz="2200" b="1">
                <a:ln>
                  <a:noFill/>
                </a:ln>
                <a:solidFill>
                  <a:schemeClr val="tx2"/>
                </a:solidFill>
              </a:defRPr>
            </a:lvl1pPr>
          </a:lstStyle>
          <a:p>
            <a:r>
              <a:rPr lang="en-US"/>
              <a:t>Click to edit Master title style</a:t>
            </a:r>
            <a:endParaRPr lang="en-US" dirty="0"/>
          </a:p>
        </p:txBody>
      </p:sp>
      <p:sp>
        <p:nvSpPr>
          <p:cNvPr id="3" name="Picture Placeholder 2"/>
          <p:cNvSpPr>
            <a:spLocks noGrp="1"/>
          </p:cNvSpPr>
          <p:nvPr>
            <p:ph type="pic" idx="1"/>
          </p:nvPr>
        </p:nvSpPr>
        <p:spPr>
          <a:xfrm>
            <a:off x="0" y="0"/>
            <a:ext cx="84582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301752" y="6096000"/>
            <a:ext cx="7772400" cy="612648"/>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08B2DDA7-84C2-4D58-8619-655462373794}" type="datetimeFigureOut">
              <a:rPr lang="en-US" smtClean="0"/>
              <a:t>7/28/2018</a:t>
            </a:fld>
            <a:endParaRPr lang="en-US"/>
          </a:p>
        </p:txBody>
      </p:sp>
      <p:sp>
        <p:nvSpPr>
          <p:cNvPr id="9" name="Slide Number Placeholder 8"/>
          <p:cNvSpPr>
            <a:spLocks noGrp="1"/>
          </p:cNvSpPr>
          <p:nvPr>
            <p:ph type="sldNum" sz="quarter" idx="11"/>
          </p:nvPr>
        </p:nvSpPr>
        <p:spPr/>
        <p:txBody>
          <a:bodyPr/>
          <a:lstStyle/>
          <a:p>
            <a:fld id="{4FFEA97A-2AE7-4D62-8404-C0A461111141}" type="slidenum">
              <a:rPr lang="en-US" smtClean="0"/>
              <a:t>‹#›</a:t>
            </a:fld>
            <a:endParaRPr lang="en-US"/>
          </a:p>
        </p:txBody>
      </p:sp>
      <p:sp>
        <p:nvSpPr>
          <p:cNvPr id="10" name="Footer Placeholder 9"/>
          <p:cNvSpPr>
            <a:spLocks noGrp="1"/>
          </p:cNvSpPr>
          <p:nvPr>
            <p:ph type="ftr" sz="quarter" idx="12"/>
          </p:nvPr>
        </p:nvSpPr>
        <p:spPr/>
        <p:txBody>
          <a:bodyPr/>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8B2DDA7-84C2-4D58-8619-655462373794}" type="datetimeFigureOut">
              <a:rPr lang="en-US" smtClean="0"/>
              <a:t>7/28/2018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FEA97A-2AE7-4D62-8404-C0A461111141}"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1752600" cy="58515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8B2DDA7-84C2-4D58-8619-655462373794}" type="datetimeFigureOut">
              <a:rPr lang="en-US" smtClean="0"/>
              <a:t>7/28/2018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FEA97A-2AE7-4D62-8404-C0A461111141}"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7620000" cy="114300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7620000" cy="4800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8458200" y="0"/>
            <a:ext cx="6858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8458200" y="5486400"/>
            <a:ext cx="685800" cy="685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4"/>
          </p:nvPr>
        </p:nvSpPr>
        <p:spPr>
          <a:xfrm>
            <a:off x="8531788" y="5648960"/>
            <a:ext cx="548640" cy="396240"/>
          </a:xfrm>
          <a:prstGeom prst="bracketPair">
            <a:avLst>
              <a:gd name="adj" fmla="val 17949"/>
            </a:avLst>
          </a:prstGeom>
          <a:ln w="19050">
            <a:solidFill>
              <a:srgbClr val="FFFFFF"/>
            </a:solidFill>
          </a:ln>
        </p:spPr>
        <p:txBody>
          <a:bodyPr vert="horz" lIns="0" tIns="0" rIns="0" bIns="0" rtlCol="0" anchor="ctr"/>
          <a:lstStyle>
            <a:lvl1pPr algn="ctr">
              <a:defRPr sz="1800">
                <a:solidFill>
                  <a:srgbClr val="FFFFFF"/>
                </a:solidFill>
              </a:defRPr>
            </a:lvl1pPr>
          </a:lstStyle>
          <a:p>
            <a:fld id="{4FFEA97A-2AE7-4D62-8404-C0A461111141}" type="slidenum">
              <a:rPr lang="en-US" smtClean="0"/>
              <a:t>‹#›</a:t>
            </a:fld>
            <a:endParaRPr lang="en-US"/>
          </a:p>
        </p:txBody>
      </p:sp>
      <p:sp>
        <p:nvSpPr>
          <p:cNvPr id="5" name="Footer Placeholder 4"/>
          <p:cNvSpPr>
            <a:spLocks noGrp="1"/>
          </p:cNvSpPr>
          <p:nvPr>
            <p:ph type="ftr" sz="quarter" idx="3"/>
          </p:nvPr>
        </p:nvSpPr>
        <p:spPr>
          <a:xfrm rot="16200000">
            <a:off x="7586910" y="4048760"/>
            <a:ext cx="2367281" cy="365760"/>
          </a:xfrm>
          <a:prstGeom prst="rect">
            <a:avLst/>
          </a:prstGeom>
        </p:spPr>
        <p:txBody>
          <a:bodyPr vert="horz" lIns="91440" tIns="45720" rIns="91440" bIns="45720" rtlCol="0" anchor="ctr"/>
          <a:lstStyle>
            <a:lvl1pPr algn="r">
              <a:defRPr sz="1200">
                <a:solidFill>
                  <a:schemeClr val="bg2"/>
                </a:solidFill>
              </a:defRPr>
            </a:lvl1pPr>
          </a:lstStyle>
          <a:p>
            <a:endParaRPr lang="en-US"/>
          </a:p>
        </p:txBody>
      </p:sp>
      <p:sp>
        <p:nvSpPr>
          <p:cNvPr id="4" name="Date Placeholder 3"/>
          <p:cNvSpPr>
            <a:spLocks noGrp="1"/>
          </p:cNvSpPr>
          <p:nvPr>
            <p:ph type="dt" sz="half" idx="2"/>
          </p:nvPr>
        </p:nvSpPr>
        <p:spPr>
          <a:xfrm rot="16200000">
            <a:off x="7551351" y="1645920"/>
            <a:ext cx="2438399" cy="365760"/>
          </a:xfrm>
          <a:prstGeom prst="rect">
            <a:avLst/>
          </a:prstGeom>
        </p:spPr>
        <p:txBody>
          <a:bodyPr vert="horz" lIns="91440" tIns="45720" rIns="91440" bIns="45720" rtlCol="0" anchor="ctr"/>
          <a:lstStyle>
            <a:lvl1pPr algn="l">
              <a:defRPr sz="1200">
                <a:solidFill>
                  <a:schemeClr val="bg2"/>
                </a:solidFill>
              </a:defRPr>
            </a:lvl1pPr>
          </a:lstStyle>
          <a:p>
            <a:fld id="{08B2DDA7-84C2-4D58-8619-655462373794}" type="datetimeFigureOut">
              <a:rPr lang="en-US" smtClean="0"/>
              <a:t>7/28/2018</a:t>
            </a:fld>
            <a:endParaRPr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200" kern="1200">
          <a:solidFill>
            <a:schemeClr val="tx1"/>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1"/>
          </a:solidFill>
          <a:latin typeface="+mn-lt"/>
          <a:ea typeface="+mn-ea"/>
          <a:cs typeface="+mn-cs"/>
        </a:defRPr>
      </a:lvl2pPr>
      <a:lvl3pPr marL="100584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1"/>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400" kern="1200" baseline="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81000" y="1600200"/>
            <a:ext cx="7543800" cy="841375"/>
          </a:xfrm>
        </p:spPr>
        <p:txBody>
          <a:bodyPr/>
          <a:lstStyle/>
          <a:p>
            <a:pPr algn="ctr"/>
            <a:endParaRPr lang="en-US" dirty="0"/>
          </a:p>
        </p:txBody>
      </p:sp>
      <p:sp>
        <p:nvSpPr>
          <p:cNvPr id="3" name="Subtitle 2"/>
          <p:cNvSpPr>
            <a:spLocks noGrp="1"/>
          </p:cNvSpPr>
          <p:nvPr>
            <p:ph type="subTitle" idx="1"/>
          </p:nvPr>
        </p:nvSpPr>
        <p:spPr>
          <a:xfrm>
            <a:off x="685800" y="3004457"/>
            <a:ext cx="6461760" cy="2634343"/>
          </a:xfrm>
        </p:spPr>
        <p:txBody>
          <a:bodyPr>
            <a:normAutofit/>
          </a:bodyPr>
          <a:lstStyle/>
          <a:p>
            <a:r>
              <a:rPr lang="en-US" sz="4000" dirty="0"/>
              <a:t>					      </a:t>
            </a:r>
          </a:p>
          <a:p>
            <a:r>
              <a:rPr lang="en-US" sz="4000" b="1">
                <a:solidFill>
                  <a:schemeClr val="tx1"/>
                </a:solidFill>
              </a:rPr>
              <a:t>VIRTUAL MACHINES VS CONTAINERS</a:t>
            </a:r>
            <a:endParaRPr lang="en-US" sz="4000" b="1" dirty="0">
              <a:solidFill>
                <a:schemeClr val="tx1"/>
              </a:solidFill>
            </a:endParaRPr>
          </a:p>
        </p:txBody>
      </p:sp>
    </p:spTree>
    <p:extLst>
      <p:ext uri="{BB962C8B-B14F-4D97-AF65-F5344CB8AC3E}">
        <p14:creationId xmlns:p14="http://schemas.microsoft.com/office/powerpoint/2010/main" val="33954567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US" dirty="0"/>
              <a:t>Introduction</a:t>
            </a:r>
          </a:p>
        </p:txBody>
      </p:sp>
      <p:sp>
        <p:nvSpPr>
          <p:cNvPr id="2" name="Content Placeholder 1"/>
          <p:cNvSpPr>
            <a:spLocks noGrp="1"/>
          </p:cNvSpPr>
          <p:nvPr>
            <p:ph idx="1"/>
          </p:nvPr>
        </p:nvSpPr>
        <p:spPr/>
        <p:txBody>
          <a:bodyPr>
            <a:normAutofit/>
          </a:bodyPr>
          <a:lstStyle/>
          <a:p>
            <a:pPr marL="114300" indent="0" algn="ctr">
              <a:buNone/>
            </a:pPr>
            <a:r>
              <a:rPr lang="en-US" dirty="0"/>
              <a:t>Using the cloud computing the users can use IT resources like storage, server, network and softwares as it provide virtualized IT resources. </a:t>
            </a:r>
          </a:p>
          <a:p>
            <a:pPr marL="114300" indent="0" algn="ctr">
              <a:buNone/>
            </a:pPr>
            <a:endParaRPr lang="en-US" dirty="0"/>
          </a:p>
          <a:p>
            <a:pPr marL="114300" indent="0" algn="ctr">
              <a:buNone/>
            </a:pPr>
            <a:r>
              <a:rPr lang="en-US" dirty="0"/>
              <a:t>Containers vs VMs is that while VMs run several different operating systems on one compute node, container technology offers the opportunity to virtualize the operating system itself. </a:t>
            </a:r>
          </a:p>
        </p:txBody>
      </p:sp>
    </p:spTree>
    <p:extLst>
      <p:ext uri="{BB962C8B-B14F-4D97-AF65-F5344CB8AC3E}">
        <p14:creationId xmlns:p14="http://schemas.microsoft.com/office/powerpoint/2010/main" val="34462009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Research Aim</a:t>
            </a:r>
          </a:p>
        </p:txBody>
      </p:sp>
      <p:sp>
        <p:nvSpPr>
          <p:cNvPr id="3" name="Content Placeholder 2"/>
          <p:cNvSpPr>
            <a:spLocks noGrp="1"/>
          </p:cNvSpPr>
          <p:nvPr>
            <p:ph idx="1"/>
          </p:nvPr>
        </p:nvSpPr>
        <p:spPr>
          <a:xfrm>
            <a:off x="457200" y="2743200"/>
            <a:ext cx="7620000" cy="3657600"/>
          </a:xfrm>
        </p:spPr>
        <p:txBody>
          <a:bodyPr/>
          <a:lstStyle/>
          <a:p>
            <a:pPr marL="114300" indent="0" algn="ctr">
              <a:buNone/>
            </a:pPr>
            <a:r>
              <a:rPr lang="en-US" dirty="0"/>
              <a:t>The aim of this research is to make comparison of Containerization and virtualization using different techniques in terms of performance, load balancing, CPU performance and speed of data transmission in the data center environment.</a:t>
            </a:r>
          </a:p>
          <a:p>
            <a:pPr marL="114300" indent="0">
              <a:buNone/>
            </a:pPr>
            <a:endParaRPr lang="en-US" dirty="0"/>
          </a:p>
        </p:txBody>
      </p:sp>
    </p:spTree>
    <p:extLst>
      <p:ext uri="{BB962C8B-B14F-4D97-AF65-F5344CB8AC3E}">
        <p14:creationId xmlns:p14="http://schemas.microsoft.com/office/powerpoint/2010/main" val="18561594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Research objective </a:t>
            </a:r>
          </a:p>
        </p:txBody>
      </p:sp>
      <p:sp>
        <p:nvSpPr>
          <p:cNvPr id="3" name="Content Placeholder 2"/>
          <p:cNvSpPr>
            <a:spLocks noGrp="1"/>
          </p:cNvSpPr>
          <p:nvPr>
            <p:ph idx="1"/>
          </p:nvPr>
        </p:nvSpPr>
        <p:spPr/>
        <p:txBody>
          <a:bodyPr/>
          <a:lstStyle/>
          <a:p>
            <a:pPr lvl="0" algn="ctr"/>
            <a:r>
              <a:rPr lang="en-US" dirty="0"/>
              <a:t>To compare the Kernel based Virtual machines (KVM) and Linux containers (LXC) in cloud computing</a:t>
            </a:r>
          </a:p>
          <a:p>
            <a:pPr marL="114300" lvl="0" indent="0" algn="ctr">
              <a:buNone/>
            </a:pPr>
            <a:endParaRPr lang="en-US" dirty="0"/>
          </a:p>
          <a:p>
            <a:pPr lvl="0" algn="ctr"/>
            <a:r>
              <a:rPr lang="en-US" dirty="0"/>
              <a:t>To understand the optimal performance level each KVM and LXC can make sure in the datacenter and corporate computing environments</a:t>
            </a:r>
          </a:p>
          <a:p>
            <a:pPr marL="114300" lvl="0" indent="0" algn="ctr">
              <a:buNone/>
            </a:pPr>
            <a:endParaRPr lang="en-US" dirty="0"/>
          </a:p>
          <a:p>
            <a:pPr lvl="0" algn="ctr"/>
            <a:r>
              <a:rPr lang="en-US" dirty="0"/>
              <a:t>To investigate the performance stability of virtual machines and containers when applying different complex situations and workload using the similar hardware and softwares.</a:t>
            </a:r>
          </a:p>
          <a:p>
            <a:endParaRPr lang="en-US" dirty="0"/>
          </a:p>
        </p:txBody>
      </p:sp>
    </p:spTree>
    <p:extLst>
      <p:ext uri="{BB962C8B-B14F-4D97-AF65-F5344CB8AC3E}">
        <p14:creationId xmlns:p14="http://schemas.microsoft.com/office/powerpoint/2010/main" val="37645734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A4FF1-FF41-41C8-AEC7-9E14F059272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3C632BFB-8D6E-445B-8EDB-B01C695D04C4}"/>
              </a:ext>
            </a:extLst>
          </p:cNvPr>
          <p:cNvSpPr>
            <a:spLocks noGrp="1"/>
          </p:cNvSpPr>
          <p:nvPr>
            <p:ph idx="1"/>
          </p:nvPr>
        </p:nvSpPr>
        <p:spPr/>
        <p:txBody>
          <a:bodyPr/>
          <a:lstStyle/>
          <a:p>
            <a:pPr lvl="0" algn="ctr">
              <a:buClr>
                <a:srgbClr val="A9A57C"/>
              </a:buClr>
            </a:pPr>
            <a:r>
              <a:rPr lang="en-US" dirty="0">
                <a:solidFill>
                  <a:srgbClr val="2F2B20"/>
                </a:solidFill>
              </a:rPr>
              <a:t>To identify the performance level each container and Virtual machine in isolation situations</a:t>
            </a:r>
          </a:p>
          <a:p>
            <a:pPr marL="114300" lvl="0" indent="0" algn="ctr">
              <a:buClr>
                <a:srgbClr val="A9A57C"/>
              </a:buClr>
              <a:buNone/>
            </a:pPr>
            <a:endParaRPr lang="en-US" dirty="0">
              <a:solidFill>
                <a:srgbClr val="2F2B20"/>
              </a:solidFill>
            </a:endParaRPr>
          </a:p>
          <a:p>
            <a:pPr lvl="0" algn="ctr">
              <a:buClr>
                <a:srgbClr val="A9A57C"/>
              </a:buClr>
            </a:pPr>
            <a:r>
              <a:rPr lang="en-US" dirty="0">
                <a:solidFill>
                  <a:srgbClr val="2F2B20"/>
                </a:solidFill>
              </a:rPr>
              <a:t>To measure the scalability of each instance (KVM or LXC) in cloud application focusing on the performance of CPU and RAM</a:t>
            </a:r>
          </a:p>
          <a:p>
            <a:pPr algn="ctr"/>
            <a:endParaRPr lang="en-US" dirty="0"/>
          </a:p>
        </p:txBody>
      </p:sp>
    </p:spTree>
    <p:extLst>
      <p:ext uri="{BB962C8B-B14F-4D97-AF65-F5344CB8AC3E}">
        <p14:creationId xmlns:p14="http://schemas.microsoft.com/office/powerpoint/2010/main" val="2811622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Research Questions</a:t>
            </a:r>
          </a:p>
        </p:txBody>
      </p:sp>
      <p:sp>
        <p:nvSpPr>
          <p:cNvPr id="3" name="Content Placeholder 2"/>
          <p:cNvSpPr>
            <a:spLocks noGrp="1"/>
          </p:cNvSpPr>
          <p:nvPr>
            <p:ph idx="1"/>
          </p:nvPr>
        </p:nvSpPr>
        <p:spPr/>
        <p:txBody>
          <a:bodyPr>
            <a:normAutofit/>
          </a:bodyPr>
          <a:lstStyle/>
          <a:p>
            <a:pPr marL="114300" indent="0" algn="ctr">
              <a:buNone/>
            </a:pPr>
            <a:r>
              <a:rPr lang="en-US" dirty="0"/>
              <a:t>Q1: Which instance whether containerization or virtualization is more suitable for cloud computing based operations?</a:t>
            </a:r>
          </a:p>
          <a:p>
            <a:pPr marL="114300" indent="0" algn="ctr">
              <a:buNone/>
            </a:pPr>
            <a:endParaRPr lang="en-US" dirty="0"/>
          </a:p>
          <a:p>
            <a:pPr marL="114300" indent="0" algn="ctr">
              <a:buNone/>
            </a:pPr>
            <a:r>
              <a:rPr lang="en-US" dirty="0"/>
              <a:t>Q2: Which of the KVM and LXC performs better in the cloud computing corporate environments and in Datacenter environment?</a:t>
            </a:r>
          </a:p>
          <a:p>
            <a:pPr marL="114300" indent="0" algn="ctr">
              <a:buNone/>
            </a:pPr>
            <a:endParaRPr lang="en-US" dirty="0"/>
          </a:p>
          <a:p>
            <a:pPr marL="114300" indent="0" algn="ctr">
              <a:buNone/>
            </a:pPr>
            <a:r>
              <a:rPr lang="en-US" dirty="0"/>
              <a:t>Q3: Which of KVM and LXC performs better in terms of CPU and RAM performance on cloud computing considering the requests per second?</a:t>
            </a:r>
          </a:p>
          <a:p>
            <a:pPr marL="114300" indent="0">
              <a:buNone/>
            </a:pPr>
            <a:endParaRPr lang="en-US" dirty="0"/>
          </a:p>
        </p:txBody>
      </p:sp>
    </p:spTree>
    <p:extLst>
      <p:ext uri="{BB962C8B-B14F-4D97-AF65-F5344CB8AC3E}">
        <p14:creationId xmlns:p14="http://schemas.microsoft.com/office/powerpoint/2010/main" val="28031861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AB10E-A7B5-4DF6-953D-B6F3AE4A3C29}"/>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928B2F8C-9C83-4D07-91C2-AFE5EF4DEAF9}"/>
              </a:ext>
            </a:extLst>
          </p:cNvPr>
          <p:cNvSpPr>
            <a:spLocks noGrp="1"/>
          </p:cNvSpPr>
          <p:nvPr>
            <p:ph idx="1"/>
          </p:nvPr>
        </p:nvSpPr>
        <p:spPr/>
        <p:txBody>
          <a:bodyPr/>
          <a:lstStyle/>
          <a:p>
            <a:pPr marL="114300" indent="0" algn="ctr">
              <a:buNone/>
            </a:pPr>
            <a:r>
              <a:rPr lang="en-US" dirty="0"/>
              <a:t>Q4: Which of the two types of instances, application containers or virtual </a:t>
            </a:r>
            <a:r>
              <a:rPr lang="en-US" dirty="0" err="1"/>
              <a:t>machines,Provides</a:t>
            </a:r>
            <a:r>
              <a:rPr lang="en-US" dirty="0"/>
              <a:t> better CPU and RAM efficiency, with respect to request handling and file transferring speed?</a:t>
            </a:r>
          </a:p>
          <a:p>
            <a:pPr marL="114300" indent="0" algn="ctr">
              <a:buNone/>
            </a:pPr>
            <a:endParaRPr lang="en-US" dirty="0"/>
          </a:p>
          <a:p>
            <a:pPr marL="114300" indent="0" algn="ctr">
              <a:buNone/>
            </a:pPr>
            <a:r>
              <a:rPr lang="en-US" dirty="0"/>
              <a:t>Q5: How does each approach compare from the perspective of deploying many applications in VMs/containers at scale?</a:t>
            </a:r>
          </a:p>
          <a:p>
            <a:pPr marL="114300" indent="0" algn="ctr">
              <a:buNone/>
            </a:pPr>
            <a:endParaRPr lang="en-US" dirty="0"/>
          </a:p>
          <a:p>
            <a:pPr marL="114300" indent="0" algn="ctr">
              <a:buNone/>
            </a:pPr>
            <a:r>
              <a:rPr lang="en-US" dirty="0"/>
              <a:t>Q6: How do the two virtualization approaches compare from resource isolation and over commitment perspective?</a:t>
            </a:r>
          </a:p>
          <a:p>
            <a:pPr marL="114300" indent="0" algn="ctr">
              <a:buNone/>
            </a:pPr>
            <a:endParaRPr lang="en-US" dirty="0"/>
          </a:p>
          <a:p>
            <a:pPr marL="114300" indent="0" algn="ctr">
              <a:buNone/>
            </a:pPr>
            <a:r>
              <a:rPr lang="en-US" dirty="0"/>
              <a:t>Q7: Under what scenarios is one technology more suitable than the other?</a:t>
            </a:r>
          </a:p>
          <a:p>
            <a:endParaRPr lang="en-US" dirty="0"/>
          </a:p>
        </p:txBody>
      </p:sp>
    </p:spTree>
    <p:extLst>
      <p:ext uri="{BB962C8B-B14F-4D97-AF65-F5344CB8AC3E}">
        <p14:creationId xmlns:p14="http://schemas.microsoft.com/office/powerpoint/2010/main" val="18105701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Research Time Plan</a:t>
            </a:r>
          </a:p>
        </p:txBody>
      </p:sp>
      <p:graphicFrame>
        <p:nvGraphicFramePr>
          <p:cNvPr id="4" name="Chart 3"/>
          <p:cNvGraphicFramePr/>
          <p:nvPr>
            <p:extLst>
              <p:ext uri="{D42A27DB-BD31-4B8C-83A1-F6EECF244321}">
                <p14:modId xmlns:p14="http://schemas.microsoft.com/office/powerpoint/2010/main" val="1719514254"/>
              </p:ext>
            </p:extLst>
          </p:nvPr>
        </p:nvGraphicFramePr>
        <p:xfrm>
          <a:off x="0" y="1828800"/>
          <a:ext cx="8382000" cy="5029200"/>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8695180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US" dirty="0"/>
              <a:t>Literature Review</a:t>
            </a:r>
            <a:br>
              <a:rPr lang="en-US" dirty="0"/>
            </a:br>
            <a:endParaRPr lang="en-US" dirty="0"/>
          </a:p>
        </p:txBody>
      </p:sp>
      <p:sp>
        <p:nvSpPr>
          <p:cNvPr id="2" name="Content Placeholder 1"/>
          <p:cNvSpPr>
            <a:spLocks noGrp="1"/>
          </p:cNvSpPr>
          <p:nvPr>
            <p:ph idx="1"/>
          </p:nvPr>
        </p:nvSpPr>
        <p:spPr/>
        <p:txBody>
          <a:bodyPr>
            <a:normAutofit/>
          </a:bodyPr>
          <a:lstStyle/>
          <a:p>
            <a:pPr marL="114300" indent="0" algn="ctr">
              <a:buNone/>
            </a:pPr>
            <a:r>
              <a:rPr lang="en-US" dirty="0"/>
              <a:t>Cluster management automation are backed up by the Frameworks. The few popular management framework are </a:t>
            </a:r>
            <a:r>
              <a:rPr lang="en-US" dirty="0" err="1"/>
              <a:t>Openstack</a:t>
            </a:r>
            <a:r>
              <a:rPr lang="en-US" dirty="0"/>
              <a:t> and </a:t>
            </a:r>
            <a:r>
              <a:rPr lang="en-US" dirty="0" err="1"/>
              <a:t>Vmware</a:t>
            </a:r>
            <a:r>
              <a:rPr lang="en-US" dirty="0"/>
              <a:t> that works on hardware virtualization whereas the platforms for operating system level virtualization includes Docker and Kubernetes.</a:t>
            </a:r>
          </a:p>
          <a:p>
            <a:pPr marL="114300" indent="0" algn="ctr">
              <a:buNone/>
            </a:pPr>
            <a:endParaRPr lang="en-US" dirty="0"/>
          </a:p>
          <a:p>
            <a:pPr marL="114300" indent="0" algn="ctr">
              <a:buNone/>
            </a:pPr>
            <a:r>
              <a:rPr lang="en-US" dirty="0"/>
              <a:t>The study of compared the different containers with virtual machines performance tests the findings demonstrates that containers in application takes less time on CPU as compared to virtual machines to conduct a defined set of operations</a:t>
            </a:r>
          </a:p>
        </p:txBody>
      </p:sp>
    </p:spTree>
    <p:extLst>
      <p:ext uri="{BB962C8B-B14F-4D97-AF65-F5344CB8AC3E}">
        <p14:creationId xmlns:p14="http://schemas.microsoft.com/office/powerpoint/2010/main" val="34762735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endParaRPr lang="en-US" dirty="0"/>
          </a:p>
        </p:txBody>
      </p:sp>
      <p:sp>
        <p:nvSpPr>
          <p:cNvPr id="3" name="Content Placeholder 2"/>
          <p:cNvSpPr>
            <a:spLocks noGrp="1"/>
          </p:cNvSpPr>
          <p:nvPr>
            <p:ph idx="1"/>
          </p:nvPr>
        </p:nvSpPr>
        <p:spPr>
          <a:xfrm>
            <a:off x="457200" y="1600200"/>
            <a:ext cx="7848600" cy="4800600"/>
          </a:xfrm>
        </p:spPr>
        <p:txBody>
          <a:bodyPr>
            <a:normAutofit fontScale="92500"/>
          </a:bodyPr>
          <a:lstStyle/>
          <a:p>
            <a:pPr marL="114300" indent="0" algn="ctr">
              <a:buNone/>
            </a:pPr>
            <a:r>
              <a:rPr lang="en-US" sz="2400" dirty="0"/>
              <a:t>The study of investigates and found application containers have faster capability on RAM operations. The focus of the test were to access memory by calculating the speed of memory in MB/</a:t>
            </a:r>
            <a:r>
              <a:rPr lang="en-US" sz="2400" dirty="0" err="1"/>
              <a:t>s.It</a:t>
            </a:r>
            <a:r>
              <a:rPr lang="en-US" sz="2400" dirty="0"/>
              <a:t> was found that VMs were slower almost 100 MB/s as compared to the containers to reach the main memory in terms of speed. </a:t>
            </a:r>
          </a:p>
          <a:p>
            <a:pPr marL="114300" indent="0" algn="ctr">
              <a:buNone/>
            </a:pPr>
            <a:endParaRPr lang="en-US" sz="2400" dirty="0"/>
          </a:p>
          <a:p>
            <a:pPr marL="114300" indent="0" algn="ctr">
              <a:buNone/>
            </a:pPr>
            <a:r>
              <a:rPr lang="en-US" sz="2400" dirty="0"/>
              <a:t>The research of emphasize on the comparison of </a:t>
            </a:r>
            <a:r>
              <a:rPr lang="en-US" sz="2400" dirty="0" err="1"/>
              <a:t>Vserver</a:t>
            </a:r>
            <a:r>
              <a:rPr lang="en-US" sz="2400" dirty="0"/>
              <a:t> containers with the VMware, XEN and UML to find the capability of these to provide resource isolation. In terms of performance isolation and overhead the VMware and UML are found to have robust </a:t>
            </a:r>
            <a:r>
              <a:rPr lang="en-US" sz="2400" dirty="0" err="1"/>
              <a:t>limiations</a:t>
            </a:r>
            <a:r>
              <a:rPr lang="en-US" sz="2400" dirty="0"/>
              <a:t>. Research also ascertains that there is slow </a:t>
            </a:r>
            <a:r>
              <a:rPr lang="en-US" sz="2400" dirty="0" err="1"/>
              <a:t>intervirtual</a:t>
            </a:r>
            <a:r>
              <a:rPr lang="en-US" sz="2400" dirty="0"/>
              <a:t> machine communication performance of exist in XEN.</a:t>
            </a:r>
          </a:p>
          <a:p>
            <a:pPr marL="114300" indent="0" algn="ctr">
              <a:buNone/>
            </a:pPr>
            <a:endParaRPr lang="en-US" dirty="0"/>
          </a:p>
        </p:txBody>
      </p:sp>
    </p:spTree>
    <p:extLst>
      <p:ext uri="{BB962C8B-B14F-4D97-AF65-F5344CB8AC3E}">
        <p14:creationId xmlns:p14="http://schemas.microsoft.com/office/powerpoint/2010/main" val="26784646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Methodology</a:t>
            </a:r>
          </a:p>
        </p:txBody>
      </p:sp>
      <p:sp>
        <p:nvSpPr>
          <p:cNvPr id="3" name="Content Placeholder 2"/>
          <p:cNvSpPr>
            <a:spLocks noGrp="1"/>
          </p:cNvSpPr>
          <p:nvPr>
            <p:ph idx="1"/>
          </p:nvPr>
        </p:nvSpPr>
        <p:spPr/>
        <p:txBody>
          <a:bodyPr>
            <a:normAutofit/>
          </a:bodyPr>
          <a:lstStyle/>
          <a:p>
            <a:pPr algn="ctr"/>
            <a:r>
              <a:rPr lang="en-US" dirty="0"/>
              <a:t>To evaluate and compare the performance of Containers and virtual machines in cloud computing platform specifically in the database environment the practical setup of computers, softwares, and hardware has been set. </a:t>
            </a:r>
          </a:p>
          <a:p>
            <a:pPr algn="ctr"/>
            <a:r>
              <a:rPr lang="en-US" dirty="0"/>
              <a:t>To conduct this researches the configuration of Virtual machines and Containers so that an environment of comparison can be set. Both VMs and Containers will be given same RAM, memory and CPU</a:t>
            </a:r>
          </a:p>
          <a:p>
            <a:pPr marL="114300" indent="0">
              <a:buNone/>
            </a:pPr>
            <a:endParaRPr lang="en-US" dirty="0"/>
          </a:p>
        </p:txBody>
      </p:sp>
    </p:spTree>
    <p:extLst>
      <p:ext uri="{BB962C8B-B14F-4D97-AF65-F5344CB8AC3E}">
        <p14:creationId xmlns:p14="http://schemas.microsoft.com/office/powerpoint/2010/main" val="16130006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Methodology &amp; Experiment</a:t>
            </a:r>
          </a:p>
        </p:txBody>
      </p:sp>
      <p:sp>
        <p:nvSpPr>
          <p:cNvPr id="3" name="Content Placeholder 2"/>
          <p:cNvSpPr>
            <a:spLocks noGrp="1"/>
          </p:cNvSpPr>
          <p:nvPr>
            <p:ph idx="1"/>
          </p:nvPr>
        </p:nvSpPr>
        <p:spPr/>
        <p:txBody>
          <a:bodyPr>
            <a:normAutofit/>
          </a:bodyPr>
          <a:lstStyle/>
          <a:p>
            <a:r>
              <a:rPr lang="en-US" b="1" dirty="0"/>
              <a:t>The setup for experiment</a:t>
            </a:r>
          </a:p>
          <a:p>
            <a:pPr marL="114300" indent="0">
              <a:buNone/>
            </a:pPr>
            <a:endParaRPr lang="en-US" b="1" dirty="0"/>
          </a:p>
          <a:p>
            <a:r>
              <a:rPr lang="en-US" b="1" dirty="0"/>
              <a:t>The work load</a:t>
            </a:r>
          </a:p>
          <a:p>
            <a:pPr marL="114300" indent="0">
              <a:buNone/>
            </a:pPr>
            <a:endParaRPr lang="en-US" dirty="0"/>
          </a:p>
          <a:p>
            <a:r>
              <a:rPr lang="en-US" b="1" dirty="0"/>
              <a:t>The File bench. </a:t>
            </a:r>
          </a:p>
          <a:p>
            <a:pPr marL="114300" indent="0">
              <a:buNone/>
            </a:pPr>
            <a:endParaRPr lang="en-US" b="1" dirty="0"/>
          </a:p>
          <a:p>
            <a:r>
              <a:rPr lang="en-US" sz="2400" b="1" dirty="0"/>
              <a:t>Kernel Compile</a:t>
            </a:r>
          </a:p>
          <a:p>
            <a:pPr marL="114300" indent="0">
              <a:buNone/>
            </a:pPr>
            <a:endParaRPr lang="en-US" sz="2400" b="1" dirty="0"/>
          </a:p>
          <a:p>
            <a:r>
              <a:rPr lang="en-US" sz="2400" b="1" dirty="0"/>
              <a:t>YCSB</a:t>
            </a:r>
          </a:p>
          <a:p>
            <a:pPr algn="ctr"/>
            <a:endParaRPr lang="en-US" dirty="0"/>
          </a:p>
          <a:p>
            <a:pPr marL="114300" indent="0">
              <a:buNone/>
            </a:pPr>
            <a:endParaRPr lang="en-US" dirty="0"/>
          </a:p>
        </p:txBody>
      </p:sp>
    </p:spTree>
    <p:extLst>
      <p:ext uri="{BB962C8B-B14F-4D97-AF65-F5344CB8AC3E}">
        <p14:creationId xmlns:p14="http://schemas.microsoft.com/office/powerpoint/2010/main" val="10578424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a:xfrm>
            <a:off x="457200" y="1600200"/>
            <a:ext cx="7924800" cy="5105400"/>
          </a:xfrm>
        </p:spPr>
        <p:txBody>
          <a:bodyPr>
            <a:normAutofit fontScale="62500" lnSpcReduction="20000"/>
          </a:bodyPr>
          <a:lstStyle/>
          <a:p>
            <a:pPr marL="114300" indent="0" algn="just">
              <a:buNone/>
            </a:pPr>
            <a:r>
              <a:rPr lang="en-US" sz="2600" dirty="0"/>
              <a:t>[1] R. </a:t>
            </a:r>
            <a:r>
              <a:rPr lang="en-US" sz="2600" dirty="0" err="1"/>
              <a:t>Morabito</a:t>
            </a:r>
            <a:r>
              <a:rPr lang="en-US" sz="2600" dirty="0"/>
              <a:t>, “Power consumption of virtualization technologies: An empirical investigation,” in 2015 IEEE/ACM 8th International Conference on Utility and Cloud Computing (UCC), Dec 2015, pp. 522–527.</a:t>
            </a:r>
          </a:p>
          <a:p>
            <a:pPr marL="114300" indent="0" algn="just">
              <a:buNone/>
            </a:pPr>
            <a:r>
              <a:rPr lang="en-US" sz="2600" dirty="0"/>
              <a:t>[2] W. </a:t>
            </a:r>
            <a:r>
              <a:rPr lang="en-US" sz="2600" dirty="0" err="1"/>
              <a:t>Felter</a:t>
            </a:r>
            <a:r>
              <a:rPr lang="en-US" sz="2600" dirty="0"/>
              <a:t>, A. Ferreira, R. </a:t>
            </a:r>
            <a:r>
              <a:rPr lang="en-US" sz="2600" dirty="0" err="1"/>
              <a:t>Rajamony</a:t>
            </a:r>
            <a:r>
              <a:rPr lang="en-US" sz="2600" dirty="0"/>
              <a:t>, and J. Rubio, “An updated performance comparison of virtual machines and </a:t>
            </a:r>
            <a:r>
              <a:rPr lang="en-US" sz="2600" dirty="0" err="1"/>
              <a:t>linux</a:t>
            </a:r>
            <a:r>
              <a:rPr lang="en-US" sz="2600" dirty="0"/>
              <a:t> containers,” in 2015 IEEE International Symposium on Performance Analysis of Systems and Software (ISPASS), March 2015, pp. 171–172.</a:t>
            </a:r>
          </a:p>
          <a:p>
            <a:pPr marL="114300" indent="0" algn="just">
              <a:buNone/>
            </a:pPr>
            <a:endParaRPr lang="en-US" sz="2600" dirty="0"/>
          </a:p>
          <a:p>
            <a:pPr marL="114300" indent="0" algn="just">
              <a:buNone/>
            </a:pPr>
            <a:r>
              <a:rPr lang="en-US" sz="2600" dirty="0"/>
              <a:t> [3] K. Bilal, S. U. R. Malik, S. U. Khan, and A. Y. </a:t>
            </a:r>
            <a:r>
              <a:rPr lang="en-US" sz="2600" dirty="0" err="1"/>
              <a:t>Zomaya</a:t>
            </a:r>
            <a:r>
              <a:rPr lang="en-US" sz="2600" dirty="0"/>
              <a:t>, “Trends and challenges in cloud </a:t>
            </a:r>
            <a:r>
              <a:rPr lang="en-US" sz="2600" dirty="0" err="1"/>
              <a:t>datacenters,”IEEE</a:t>
            </a:r>
            <a:r>
              <a:rPr lang="en-US" sz="2600" dirty="0"/>
              <a:t> Cloud Computing, vol. 1, no. 1, pp. 10–20, 2014</a:t>
            </a:r>
          </a:p>
          <a:p>
            <a:pPr marL="114300" indent="0" algn="just">
              <a:buNone/>
            </a:pPr>
            <a:r>
              <a:rPr lang="en-US" sz="2600" dirty="0"/>
              <a:t> [4] R. </a:t>
            </a:r>
            <a:r>
              <a:rPr lang="en-US" sz="2600" dirty="0" err="1"/>
              <a:t>Dua</a:t>
            </a:r>
            <a:r>
              <a:rPr lang="en-US" sz="2600" dirty="0"/>
              <a:t>, A. R. Raja, and D. </a:t>
            </a:r>
            <a:r>
              <a:rPr lang="en-US" sz="2600" dirty="0" err="1"/>
              <a:t>Kakadia</a:t>
            </a:r>
            <a:r>
              <a:rPr lang="en-US" sz="2600" dirty="0"/>
              <a:t>. Virtualization </a:t>
            </a:r>
            <a:r>
              <a:rPr lang="en-US" sz="2600" dirty="0" err="1"/>
              <a:t>vs</a:t>
            </a:r>
            <a:r>
              <a:rPr lang="en-US" sz="2600" dirty="0"/>
              <a:t> Containerization to Support PAAS. In International Conference on Cloud Engineering. IEEE, 2014.</a:t>
            </a:r>
          </a:p>
          <a:p>
            <a:pPr marL="114300" indent="0" algn="just">
              <a:buNone/>
            </a:pPr>
            <a:r>
              <a:rPr lang="en-US" sz="2600" dirty="0"/>
              <a:t> </a:t>
            </a:r>
          </a:p>
          <a:p>
            <a:pPr marL="114300" indent="0" algn="just">
              <a:buNone/>
            </a:pPr>
            <a:r>
              <a:rPr lang="en-US" sz="2600" dirty="0"/>
              <a:t>[5] Roberto </a:t>
            </a:r>
            <a:r>
              <a:rPr lang="en-US" sz="2600" dirty="0" err="1"/>
              <a:t>Morabito</a:t>
            </a:r>
            <a:r>
              <a:rPr lang="en-US" sz="2600" dirty="0"/>
              <a:t>, Jimmy </a:t>
            </a:r>
            <a:r>
              <a:rPr lang="en-US" sz="2600" dirty="0" err="1"/>
              <a:t>Kjällman</a:t>
            </a:r>
            <a:r>
              <a:rPr lang="en-US" sz="2600" dirty="0"/>
              <a:t> and </a:t>
            </a:r>
            <a:r>
              <a:rPr lang="en-US" sz="2600" dirty="0" err="1"/>
              <a:t>Miika</a:t>
            </a:r>
            <a:r>
              <a:rPr lang="en-US" sz="2600" dirty="0"/>
              <a:t> </a:t>
            </a:r>
            <a:r>
              <a:rPr lang="en-US" sz="2600" dirty="0" err="1"/>
              <a:t>Komu</a:t>
            </a:r>
            <a:r>
              <a:rPr lang="en-US" sz="2600" dirty="0"/>
              <a:t> (2015, 9-13 March). “Hypervisors </a:t>
            </a:r>
            <a:r>
              <a:rPr lang="en-US" sz="2600" dirty="0" err="1"/>
              <a:t>vs.Lightweight</a:t>
            </a:r>
            <a:r>
              <a:rPr lang="en-US" sz="2600" dirty="0"/>
              <a:t> Virtualization: A Performance Comparison”. Paper presented at 2015 IEEE International Conference on Cloud Engineering. Retrieved 14th April, 2017, at IEEE </a:t>
            </a:r>
            <a:r>
              <a:rPr lang="en-US" sz="2600" dirty="0" err="1"/>
              <a:t>Xplore</a:t>
            </a:r>
            <a:r>
              <a:rPr lang="en-US" sz="2600" dirty="0"/>
              <a:t>.</a:t>
            </a:r>
          </a:p>
          <a:p>
            <a:pPr marL="114300" indent="0" algn="just">
              <a:buNone/>
            </a:pPr>
            <a:r>
              <a:rPr lang="en-US" sz="2600" dirty="0"/>
              <a:t> </a:t>
            </a:r>
          </a:p>
          <a:p>
            <a:pPr marL="114300" indent="0" algn="just">
              <a:buNone/>
            </a:pPr>
            <a:r>
              <a:rPr lang="en-US" sz="2600" dirty="0"/>
              <a:t>[6] </a:t>
            </a:r>
            <a:r>
              <a:rPr lang="en-US" sz="2600" dirty="0" err="1"/>
              <a:t>Rabindra</a:t>
            </a:r>
            <a:r>
              <a:rPr lang="en-US" sz="2600" dirty="0"/>
              <a:t> K. </a:t>
            </a:r>
            <a:r>
              <a:rPr lang="en-US" sz="2600" dirty="0" err="1"/>
              <a:t>Barik</a:t>
            </a:r>
            <a:r>
              <a:rPr lang="en-US" sz="2600" dirty="0"/>
              <a:t>, </a:t>
            </a:r>
            <a:r>
              <a:rPr lang="en-US" sz="2600" dirty="0" err="1"/>
              <a:t>Rakesh</a:t>
            </a:r>
            <a:r>
              <a:rPr lang="en-US" sz="2600" dirty="0"/>
              <a:t> K. </a:t>
            </a:r>
            <a:r>
              <a:rPr lang="en-US" sz="2600" dirty="0" err="1"/>
              <a:t>Lenka</a:t>
            </a:r>
            <a:r>
              <a:rPr lang="en-US" sz="2600" dirty="0"/>
              <a:t>, K. Rahul </a:t>
            </a:r>
            <a:r>
              <a:rPr lang="en-US" sz="2600" dirty="0" err="1"/>
              <a:t>Rao</a:t>
            </a:r>
            <a:r>
              <a:rPr lang="en-US" sz="2600" dirty="0"/>
              <a:t> and </a:t>
            </a:r>
            <a:r>
              <a:rPr lang="en-US" sz="2600" dirty="0" err="1"/>
              <a:t>Devam</a:t>
            </a:r>
            <a:r>
              <a:rPr lang="en-US" sz="2600" dirty="0"/>
              <a:t> </a:t>
            </a:r>
            <a:r>
              <a:rPr lang="en-US" sz="2600" dirty="0" err="1"/>
              <a:t>Ghose</a:t>
            </a:r>
            <a:r>
              <a:rPr lang="en-US" sz="2600" dirty="0"/>
              <a:t> (2016, 29-30 April).“Performance Analysis of Virtual Machines and Containers in Cloud Computing”. Paper presented at 2016 International Conference on Computing, Communication and </a:t>
            </a:r>
            <a:r>
              <a:rPr lang="en-US" sz="2600" dirty="0" err="1"/>
              <a:t>Automation.Retrieved</a:t>
            </a:r>
            <a:r>
              <a:rPr lang="en-US" sz="2600" dirty="0"/>
              <a:t> 14th April, 2017, at IEEE </a:t>
            </a:r>
            <a:r>
              <a:rPr lang="en-US" sz="2600" dirty="0" err="1"/>
              <a:t>Xplore</a:t>
            </a:r>
            <a:r>
              <a:rPr lang="en-US" sz="2600" dirty="0"/>
              <a:t>. </a:t>
            </a:r>
          </a:p>
          <a:p>
            <a:r>
              <a:rPr lang="en-US" dirty="0"/>
              <a:t> </a:t>
            </a:r>
          </a:p>
          <a:p>
            <a:pPr marL="114300" indent="0">
              <a:buNone/>
            </a:pPr>
            <a:endParaRPr lang="en-US" dirty="0"/>
          </a:p>
        </p:txBody>
      </p:sp>
    </p:spTree>
    <p:extLst>
      <p:ext uri="{BB962C8B-B14F-4D97-AF65-F5344CB8AC3E}">
        <p14:creationId xmlns:p14="http://schemas.microsoft.com/office/powerpoint/2010/main" val="1222804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a:xfrm>
            <a:off x="304800" y="1600200"/>
            <a:ext cx="8001000" cy="5105400"/>
          </a:xfrm>
        </p:spPr>
        <p:txBody>
          <a:bodyPr>
            <a:noAutofit/>
          </a:bodyPr>
          <a:lstStyle/>
          <a:p>
            <a:pPr marL="114300" indent="0" algn="just">
              <a:buNone/>
            </a:pPr>
            <a:r>
              <a:rPr lang="en-US" sz="1400" dirty="0"/>
              <a:t>[7] Benjamin </a:t>
            </a:r>
            <a:r>
              <a:rPr lang="en-US" sz="1400" dirty="0" err="1"/>
              <a:t>Qu_etier</a:t>
            </a:r>
            <a:r>
              <a:rPr lang="en-US" sz="1400" dirty="0"/>
              <a:t>, Vincent </a:t>
            </a:r>
            <a:r>
              <a:rPr lang="en-US" sz="1400" dirty="0" err="1"/>
              <a:t>Neri</a:t>
            </a:r>
            <a:r>
              <a:rPr lang="en-US" sz="1400" dirty="0"/>
              <a:t>, and Franck </a:t>
            </a:r>
            <a:r>
              <a:rPr lang="en-US" sz="1400" dirty="0" err="1"/>
              <a:t>Cappello</a:t>
            </a:r>
            <a:r>
              <a:rPr lang="en-US" sz="1400" dirty="0"/>
              <a:t>. Scalability comparison of four host virtualization tools. Journal of Grid Computing, 5(1):83{98, 2007. </a:t>
            </a:r>
          </a:p>
          <a:p>
            <a:pPr marL="114300" indent="0" algn="just">
              <a:buNone/>
            </a:pPr>
            <a:r>
              <a:rPr lang="en-US" sz="1400" dirty="0"/>
              <a:t>[8] </a:t>
            </a:r>
            <a:r>
              <a:rPr lang="en-US" sz="1400" dirty="0" err="1"/>
              <a:t>Jianhua</a:t>
            </a:r>
            <a:r>
              <a:rPr lang="en-US" sz="1400" dirty="0"/>
              <a:t> </a:t>
            </a:r>
            <a:r>
              <a:rPr lang="en-US" sz="1400" dirty="0" err="1"/>
              <a:t>Che</a:t>
            </a:r>
            <a:r>
              <a:rPr lang="en-US" sz="1400" dirty="0"/>
              <a:t>, Yong Yu, </a:t>
            </a:r>
            <a:r>
              <a:rPr lang="en-US" sz="1400" dirty="0" err="1"/>
              <a:t>Congcong</a:t>
            </a:r>
            <a:r>
              <a:rPr lang="en-US" sz="1400" dirty="0"/>
              <a:t> Shi, and </a:t>
            </a:r>
            <a:r>
              <a:rPr lang="en-US" sz="1400" dirty="0" err="1"/>
              <a:t>Weimin</a:t>
            </a:r>
            <a:r>
              <a:rPr lang="en-US" sz="1400" dirty="0"/>
              <a:t> Lin. A </a:t>
            </a:r>
            <a:r>
              <a:rPr lang="en-US" sz="1400" dirty="0" err="1"/>
              <a:t>synthetical</a:t>
            </a:r>
            <a:r>
              <a:rPr lang="en-US" sz="1400" dirty="0"/>
              <a:t> performance evaluation of </a:t>
            </a:r>
            <a:r>
              <a:rPr lang="en-US" sz="1400" dirty="0" err="1"/>
              <a:t>openvz</a:t>
            </a:r>
            <a:r>
              <a:rPr lang="en-US" sz="1400" dirty="0"/>
              <a:t>, </a:t>
            </a:r>
            <a:r>
              <a:rPr lang="en-US" sz="1400" dirty="0" err="1"/>
              <a:t>xen</a:t>
            </a:r>
            <a:r>
              <a:rPr lang="en-US" sz="1400" dirty="0"/>
              <a:t> and </a:t>
            </a:r>
            <a:r>
              <a:rPr lang="en-US" sz="1400" dirty="0" err="1"/>
              <a:t>kvm</a:t>
            </a:r>
            <a:r>
              <a:rPr lang="en-US" sz="1400" dirty="0"/>
              <a:t>. In Services Computing Conference (APSCC), 2010 IEEE Asia- </a:t>
            </a:r>
            <a:r>
              <a:rPr lang="en-US" sz="1400" dirty="0" err="1"/>
              <a:t>Paci_c</a:t>
            </a:r>
            <a:r>
              <a:rPr lang="en-US" sz="1400" dirty="0"/>
              <a:t>, pages 587{594, 2010.</a:t>
            </a:r>
          </a:p>
          <a:p>
            <a:pPr marL="114300" indent="0" algn="just">
              <a:buNone/>
            </a:pPr>
            <a:endParaRPr lang="en-US" sz="1400" dirty="0"/>
          </a:p>
          <a:p>
            <a:pPr marL="114300" indent="0">
              <a:buNone/>
            </a:pPr>
            <a:endParaRPr lang="en-US" sz="1600" dirty="0"/>
          </a:p>
        </p:txBody>
      </p:sp>
    </p:spTree>
    <p:extLst>
      <p:ext uri="{BB962C8B-B14F-4D97-AF65-F5344CB8AC3E}">
        <p14:creationId xmlns:p14="http://schemas.microsoft.com/office/powerpoint/2010/main" val="394491200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djacency">
  <a:themeElements>
    <a:clrScheme name="Adjacency">
      <a:dk1>
        <a:srgbClr val="2F2B20"/>
      </a:dk1>
      <a:lt1>
        <a:srgbClr val="FFFFFF"/>
      </a:lt1>
      <a:dk2>
        <a:srgbClr val="675E47"/>
      </a:dk2>
      <a:lt2>
        <a:srgbClr val="DFDCB7"/>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djacency">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schemeClr>
            </a:gs>
            <a:gs pos="75000">
              <a:schemeClr val="phClr">
                <a:shade val="100000"/>
                <a:satMod val="115000"/>
              </a:schemeClr>
            </a:gs>
            <a:gs pos="100000">
              <a:schemeClr val="phClr">
                <a:shade val="70000"/>
                <a:satMod val="130000"/>
              </a:schemeClr>
            </a:gs>
          </a:gsLst>
          <a:path path="circle">
            <a:fillToRect l="20000" t="50000" r="100000" b="50000"/>
          </a:path>
        </a:gradFill>
        <a:blipFill rotWithShape="1">
          <a:blip xmlns:r="http://schemas.openxmlformats.org/officeDocument/2006/relationships" r:embed="rId1">
            <a:duotone>
              <a:schemeClr val="phClr">
                <a:tint val="97000"/>
              </a:schemeClr>
              <a:schemeClr val="phClr">
                <a:shade val="96000"/>
              </a:schemeClr>
            </a:duotone>
          </a:blip>
          <a:tile tx="0" ty="0" sx="32000" sy="32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Adjacency</Template>
  <TotalTime>98</TotalTime>
  <Words>855</Words>
  <Application>Microsoft Office PowerPoint</Application>
  <PresentationFormat>On-screen Show (4:3)</PresentationFormat>
  <Paragraphs>65</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Cambria</vt:lpstr>
      <vt:lpstr>Adjacency</vt:lpstr>
      <vt:lpstr>PowerPoint Presentation</vt:lpstr>
      <vt:lpstr>Introduction</vt:lpstr>
      <vt:lpstr>Research Aim</vt:lpstr>
      <vt:lpstr>Research objective </vt:lpstr>
      <vt:lpstr>PowerPoint Presentation</vt:lpstr>
      <vt:lpstr>Research Questions</vt:lpstr>
      <vt:lpstr>PowerPoint Presentation</vt:lpstr>
      <vt:lpstr>Research Time Plan</vt:lpstr>
      <vt:lpstr>Literature Review </vt:lpstr>
      <vt:lpstr>PowerPoint Presentation</vt:lpstr>
      <vt:lpstr>Methodology</vt:lpstr>
      <vt:lpstr>Methodology &amp; Experiment</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MUNEEF ASIF</dc:creator>
  <cp:lastModifiedBy>rough</cp:lastModifiedBy>
  <cp:revision>23</cp:revision>
  <dcterms:created xsi:type="dcterms:W3CDTF">2018-07-09T22:18:38Z</dcterms:created>
  <dcterms:modified xsi:type="dcterms:W3CDTF">2018-07-28T03:53:49Z</dcterms:modified>
</cp:coreProperties>
</file>