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5F7C7B-80CA-48E7-A2D0-1593AB839749}" type="doc">
      <dgm:prSet loTypeId="urn:microsoft.com/office/officeart/2016/7/layout/VerticalSolidAction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8DD896-3446-4372-A92B-34193E244511}">
      <dgm:prSet/>
      <dgm:spPr/>
      <dgm:t>
        <a:bodyPr/>
        <a:lstStyle/>
        <a:p>
          <a:r>
            <a:rPr lang="en-US"/>
            <a:t>Explain</a:t>
          </a:r>
        </a:p>
      </dgm:t>
    </dgm:pt>
    <dgm:pt modelId="{C1D414BE-9A19-4117-BB09-A03645727D9D}" type="parTrans" cxnId="{EFB1EACE-5E5B-477B-826F-2482FC7F3FB6}">
      <dgm:prSet/>
      <dgm:spPr/>
      <dgm:t>
        <a:bodyPr/>
        <a:lstStyle/>
        <a:p>
          <a:endParaRPr lang="en-US"/>
        </a:p>
      </dgm:t>
    </dgm:pt>
    <dgm:pt modelId="{AD0A3824-F5ED-41DC-B595-8F1DE6080ECA}" type="sibTrans" cxnId="{EFB1EACE-5E5B-477B-826F-2482FC7F3FB6}">
      <dgm:prSet/>
      <dgm:spPr/>
      <dgm:t>
        <a:bodyPr/>
        <a:lstStyle/>
        <a:p>
          <a:endParaRPr lang="en-US"/>
        </a:p>
      </dgm:t>
    </dgm:pt>
    <dgm:pt modelId="{C93DD21B-8776-4E78-A2C6-85EAA5CB65FE}">
      <dgm:prSet/>
      <dgm:spPr/>
      <dgm:t>
        <a:bodyPr/>
        <a:lstStyle/>
        <a:p>
          <a:r>
            <a:rPr lang="en-US"/>
            <a:t>Explain what a feasibility analysis is and why it’s important.</a:t>
          </a:r>
        </a:p>
      </dgm:t>
    </dgm:pt>
    <dgm:pt modelId="{53C16144-390C-47E8-B245-D301B7A3E522}" type="parTrans" cxnId="{C559809E-6BFA-4EAD-A326-3385C8F4D81E}">
      <dgm:prSet/>
      <dgm:spPr/>
      <dgm:t>
        <a:bodyPr/>
        <a:lstStyle/>
        <a:p>
          <a:endParaRPr lang="en-US"/>
        </a:p>
      </dgm:t>
    </dgm:pt>
    <dgm:pt modelId="{EDF90962-2504-4023-BD18-482C55CD4AFD}" type="sibTrans" cxnId="{C559809E-6BFA-4EAD-A326-3385C8F4D81E}">
      <dgm:prSet/>
      <dgm:spPr/>
      <dgm:t>
        <a:bodyPr/>
        <a:lstStyle/>
        <a:p>
          <a:endParaRPr lang="en-US"/>
        </a:p>
      </dgm:t>
    </dgm:pt>
    <dgm:pt modelId="{F63B2BEF-A3BF-4D41-AB00-65F61D5EE4B3}">
      <dgm:prSet/>
      <dgm:spPr/>
      <dgm:t>
        <a:bodyPr/>
        <a:lstStyle/>
        <a:p>
          <a:r>
            <a:rPr lang="en-US"/>
            <a:t>Describe</a:t>
          </a:r>
        </a:p>
      </dgm:t>
    </dgm:pt>
    <dgm:pt modelId="{3A7F8415-E43B-4D27-85F2-18CDD22CB124}" type="parTrans" cxnId="{F52E8C2A-B538-4BA8-8F99-5310B93760C1}">
      <dgm:prSet/>
      <dgm:spPr/>
      <dgm:t>
        <a:bodyPr/>
        <a:lstStyle/>
        <a:p>
          <a:endParaRPr lang="en-US"/>
        </a:p>
      </dgm:t>
    </dgm:pt>
    <dgm:pt modelId="{B8246800-BDB1-41BE-A521-BA5D86E35952}" type="sibTrans" cxnId="{F52E8C2A-B538-4BA8-8F99-5310B93760C1}">
      <dgm:prSet/>
      <dgm:spPr/>
      <dgm:t>
        <a:bodyPr/>
        <a:lstStyle/>
        <a:p>
          <a:endParaRPr lang="en-US"/>
        </a:p>
      </dgm:t>
    </dgm:pt>
    <dgm:pt modelId="{20A34333-A9A6-43E3-A528-EA2918CEB94E}">
      <dgm:prSet/>
      <dgm:spPr/>
      <dgm:t>
        <a:bodyPr/>
        <a:lstStyle/>
        <a:p>
          <a:r>
            <a:rPr lang="en-US"/>
            <a:t>Describe a product/service feasibility analysis, explain its purpose, and discuss the two primary issues that a proposed business should consider in this area.</a:t>
          </a:r>
        </a:p>
      </dgm:t>
    </dgm:pt>
    <dgm:pt modelId="{08500174-D5DA-4B20-A452-323BCEE2115B}" type="parTrans" cxnId="{EE1D22E6-77A1-47BD-B3F4-BAC1BA0CAA7C}">
      <dgm:prSet/>
      <dgm:spPr/>
      <dgm:t>
        <a:bodyPr/>
        <a:lstStyle/>
        <a:p>
          <a:endParaRPr lang="en-US"/>
        </a:p>
      </dgm:t>
    </dgm:pt>
    <dgm:pt modelId="{C0B4BCE0-5793-4891-8237-30980C565F19}" type="sibTrans" cxnId="{EE1D22E6-77A1-47BD-B3F4-BAC1BA0CAA7C}">
      <dgm:prSet/>
      <dgm:spPr/>
      <dgm:t>
        <a:bodyPr/>
        <a:lstStyle/>
        <a:p>
          <a:endParaRPr lang="en-US"/>
        </a:p>
      </dgm:t>
    </dgm:pt>
    <dgm:pt modelId="{D85B94AC-AEB4-4ED9-9937-A0A42506F0D4}">
      <dgm:prSet/>
      <dgm:spPr/>
      <dgm:t>
        <a:bodyPr/>
        <a:lstStyle/>
        <a:p>
          <a:r>
            <a:rPr lang="en-US"/>
            <a:t>Describe</a:t>
          </a:r>
        </a:p>
      </dgm:t>
    </dgm:pt>
    <dgm:pt modelId="{E996C35B-2502-42D8-B549-D0AC221227E8}" type="parTrans" cxnId="{5303AA9C-17E3-4A02-B6B0-0B1EF136B9A5}">
      <dgm:prSet/>
      <dgm:spPr/>
      <dgm:t>
        <a:bodyPr/>
        <a:lstStyle/>
        <a:p>
          <a:endParaRPr lang="en-US"/>
        </a:p>
      </dgm:t>
    </dgm:pt>
    <dgm:pt modelId="{30613E6B-AF32-4D5D-9FCD-AACE1261EA3A}" type="sibTrans" cxnId="{5303AA9C-17E3-4A02-B6B0-0B1EF136B9A5}">
      <dgm:prSet/>
      <dgm:spPr/>
      <dgm:t>
        <a:bodyPr/>
        <a:lstStyle/>
        <a:p>
          <a:endParaRPr lang="en-US"/>
        </a:p>
      </dgm:t>
    </dgm:pt>
    <dgm:pt modelId="{6268B341-AB08-4EB9-B622-8CAB051F856E}">
      <dgm:prSet/>
      <dgm:spPr/>
      <dgm:t>
        <a:bodyPr/>
        <a:lstStyle/>
        <a:p>
          <a:r>
            <a:rPr lang="en-US"/>
            <a:t>Describe an industry/market feasibility analysis, explain its purpose, and discuss the two primary issues to consider when completing this analysis.</a:t>
          </a:r>
        </a:p>
      </dgm:t>
    </dgm:pt>
    <dgm:pt modelId="{B7E1868B-DFB4-4B59-97E7-280407E641BF}" type="parTrans" cxnId="{A9F6745A-B737-4040-BEC0-0985B3BE53C7}">
      <dgm:prSet/>
      <dgm:spPr/>
      <dgm:t>
        <a:bodyPr/>
        <a:lstStyle/>
        <a:p>
          <a:endParaRPr lang="en-US"/>
        </a:p>
      </dgm:t>
    </dgm:pt>
    <dgm:pt modelId="{D32E6C3C-DBE2-4738-98CC-36FF6054ED31}" type="sibTrans" cxnId="{A9F6745A-B737-4040-BEC0-0985B3BE53C7}">
      <dgm:prSet/>
      <dgm:spPr/>
      <dgm:t>
        <a:bodyPr/>
        <a:lstStyle/>
        <a:p>
          <a:endParaRPr lang="en-US"/>
        </a:p>
      </dgm:t>
    </dgm:pt>
    <dgm:pt modelId="{3CE75505-65FC-4674-B9A9-536E24910FA9}">
      <dgm:prSet/>
      <dgm:spPr/>
      <dgm:t>
        <a:bodyPr/>
        <a:lstStyle/>
        <a:p>
          <a:r>
            <a:rPr lang="en-US"/>
            <a:t>Explain</a:t>
          </a:r>
        </a:p>
      </dgm:t>
    </dgm:pt>
    <dgm:pt modelId="{275E127B-B797-4B9C-96B2-453C86CD30E2}" type="parTrans" cxnId="{931660B8-548B-45A1-B3DC-3D84B30F47BB}">
      <dgm:prSet/>
      <dgm:spPr/>
      <dgm:t>
        <a:bodyPr/>
        <a:lstStyle/>
        <a:p>
          <a:endParaRPr lang="en-US"/>
        </a:p>
      </dgm:t>
    </dgm:pt>
    <dgm:pt modelId="{600D1E05-7191-4F1C-BA28-6C5678E9CC91}" type="sibTrans" cxnId="{931660B8-548B-45A1-B3DC-3D84B30F47BB}">
      <dgm:prSet/>
      <dgm:spPr/>
      <dgm:t>
        <a:bodyPr/>
        <a:lstStyle/>
        <a:p>
          <a:endParaRPr lang="en-US"/>
        </a:p>
      </dgm:t>
    </dgm:pt>
    <dgm:pt modelId="{5376A57A-DB26-40F3-8BBD-F3B0E7F573B5}">
      <dgm:prSet/>
      <dgm:spPr/>
      <dgm:t>
        <a:bodyPr/>
        <a:lstStyle/>
        <a:p>
          <a:r>
            <a:rPr lang="en-US"/>
            <a:t>Explain what an organizational feasibility analysis is and its purpose and discuss the two primary issues to consider when completing this analysis.</a:t>
          </a:r>
        </a:p>
      </dgm:t>
    </dgm:pt>
    <dgm:pt modelId="{CBED28C9-E7E6-4DA9-9729-CDCCEF8051C6}" type="parTrans" cxnId="{4E62F0E1-73A2-497D-91C5-620F74D5A45B}">
      <dgm:prSet/>
      <dgm:spPr/>
      <dgm:t>
        <a:bodyPr/>
        <a:lstStyle/>
        <a:p>
          <a:endParaRPr lang="en-US"/>
        </a:p>
      </dgm:t>
    </dgm:pt>
    <dgm:pt modelId="{22FB21A5-58D7-4563-8FBF-633550A99E44}" type="sibTrans" cxnId="{4E62F0E1-73A2-497D-91C5-620F74D5A45B}">
      <dgm:prSet/>
      <dgm:spPr/>
      <dgm:t>
        <a:bodyPr/>
        <a:lstStyle/>
        <a:p>
          <a:endParaRPr lang="en-US"/>
        </a:p>
      </dgm:t>
    </dgm:pt>
    <dgm:pt modelId="{04E8A2A4-FA05-45E2-8BEC-16B695390B5B}">
      <dgm:prSet/>
      <dgm:spPr/>
      <dgm:t>
        <a:bodyPr/>
        <a:lstStyle/>
        <a:p>
          <a:r>
            <a:rPr lang="en-US"/>
            <a:t>Describe</a:t>
          </a:r>
        </a:p>
      </dgm:t>
    </dgm:pt>
    <dgm:pt modelId="{F3377620-0BC0-419D-9BEB-8E03BC036768}" type="parTrans" cxnId="{0D772CA8-97C7-47B2-BFAA-2D36BF86C58C}">
      <dgm:prSet/>
      <dgm:spPr/>
      <dgm:t>
        <a:bodyPr/>
        <a:lstStyle/>
        <a:p>
          <a:endParaRPr lang="en-US"/>
        </a:p>
      </dgm:t>
    </dgm:pt>
    <dgm:pt modelId="{68263296-B111-4A35-BD58-818F60D943F3}" type="sibTrans" cxnId="{0D772CA8-97C7-47B2-BFAA-2D36BF86C58C}">
      <dgm:prSet/>
      <dgm:spPr/>
      <dgm:t>
        <a:bodyPr/>
        <a:lstStyle/>
        <a:p>
          <a:endParaRPr lang="en-US"/>
        </a:p>
      </dgm:t>
    </dgm:pt>
    <dgm:pt modelId="{55D8CE45-1312-43CC-9F64-463CC6FF8ED7}">
      <dgm:prSet/>
      <dgm:spPr/>
      <dgm:t>
        <a:bodyPr/>
        <a:lstStyle/>
        <a:p>
          <a:r>
            <a:rPr lang="en-US"/>
            <a:t>Describe what a financial feasibility analysis is, explain its importance, and discuss the most critical issues to consider when completing this analysis.</a:t>
          </a:r>
        </a:p>
      </dgm:t>
    </dgm:pt>
    <dgm:pt modelId="{DAD4DD64-076F-49B6-BD26-7A2963FF2D21}" type="parTrans" cxnId="{B4577267-7A67-4834-9017-03BF9F7C2C09}">
      <dgm:prSet/>
      <dgm:spPr/>
      <dgm:t>
        <a:bodyPr/>
        <a:lstStyle/>
        <a:p>
          <a:endParaRPr lang="en-US"/>
        </a:p>
      </dgm:t>
    </dgm:pt>
    <dgm:pt modelId="{630DFC1C-4A77-49F0-9654-618AA72969A7}" type="sibTrans" cxnId="{B4577267-7A67-4834-9017-03BF9F7C2C09}">
      <dgm:prSet/>
      <dgm:spPr/>
      <dgm:t>
        <a:bodyPr/>
        <a:lstStyle/>
        <a:p>
          <a:endParaRPr lang="en-US"/>
        </a:p>
      </dgm:t>
    </dgm:pt>
    <dgm:pt modelId="{CFB8DA0F-BFEE-440C-B5B1-867E89617AF1}">
      <dgm:prSet/>
      <dgm:spPr/>
      <dgm:t>
        <a:bodyPr/>
        <a:lstStyle/>
        <a:p>
          <a:r>
            <a:rPr lang="en-US"/>
            <a:t>Describe</a:t>
          </a:r>
        </a:p>
      </dgm:t>
    </dgm:pt>
    <dgm:pt modelId="{1F38E549-A911-4275-82C1-6C3C26E569A2}" type="parTrans" cxnId="{D58D27D7-EE91-4CFE-950F-A3EB5A4AC1FA}">
      <dgm:prSet/>
      <dgm:spPr/>
      <dgm:t>
        <a:bodyPr/>
        <a:lstStyle/>
        <a:p>
          <a:endParaRPr lang="en-US"/>
        </a:p>
      </dgm:t>
    </dgm:pt>
    <dgm:pt modelId="{D679F45C-402F-4969-AE45-72ECB033ECCF}" type="sibTrans" cxnId="{D58D27D7-EE91-4CFE-950F-A3EB5A4AC1FA}">
      <dgm:prSet/>
      <dgm:spPr/>
      <dgm:t>
        <a:bodyPr/>
        <a:lstStyle/>
        <a:p>
          <a:endParaRPr lang="en-US"/>
        </a:p>
      </dgm:t>
    </dgm:pt>
    <dgm:pt modelId="{82D02E5D-198F-4BAF-881B-B90992E711AC}">
      <dgm:prSet/>
      <dgm:spPr/>
      <dgm:t>
        <a:bodyPr/>
        <a:lstStyle/>
        <a:p>
          <a:r>
            <a:rPr lang="en-US"/>
            <a:t>Describe a feasibility analysis template and explain when it is important for entrepreneurs to use this template.</a:t>
          </a:r>
        </a:p>
      </dgm:t>
    </dgm:pt>
    <dgm:pt modelId="{124C9AD1-3699-4893-A220-583411346F06}" type="parTrans" cxnId="{81353ECE-EAE6-4286-A15B-9F2EA3E328CC}">
      <dgm:prSet/>
      <dgm:spPr/>
      <dgm:t>
        <a:bodyPr/>
        <a:lstStyle/>
        <a:p>
          <a:endParaRPr lang="en-US"/>
        </a:p>
      </dgm:t>
    </dgm:pt>
    <dgm:pt modelId="{06EA8F91-65BC-47B5-9E57-34E7FD795BF6}" type="sibTrans" cxnId="{81353ECE-EAE6-4286-A15B-9F2EA3E328CC}">
      <dgm:prSet/>
      <dgm:spPr/>
      <dgm:t>
        <a:bodyPr/>
        <a:lstStyle/>
        <a:p>
          <a:endParaRPr lang="en-US"/>
        </a:p>
      </dgm:t>
    </dgm:pt>
    <dgm:pt modelId="{7B4E5F5F-FCF4-4901-A726-816021D845B5}" type="pres">
      <dgm:prSet presAssocID="{1A5F7C7B-80CA-48E7-A2D0-1593AB839749}" presName="Name0" presStyleCnt="0">
        <dgm:presLayoutVars>
          <dgm:dir/>
          <dgm:animLvl val="lvl"/>
          <dgm:resizeHandles val="exact"/>
        </dgm:presLayoutVars>
      </dgm:prSet>
      <dgm:spPr/>
    </dgm:pt>
    <dgm:pt modelId="{F333A703-28A8-4182-9C3B-10A666F25124}" type="pres">
      <dgm:prSet presAssocID="{8A8DD896-3446-4372-A92B-34193E244511}" presName="linNode" presStyleCnt="0"/>
      <dgm:spPr/>
    </dgm:pt>
    <dgm:pt modelId="{7AB2F9D9-DB30-46A3-A1B4-8D7506AF96F5}" type="pres">
      <dgm:prSet presAssocID="{8A8DD896-3446-4372-A92B-34193E244511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000BF7C3-90E1-497B-A3ED-590EB1E0BB8A}" type="pres">
      <dgm:prSet presAssocID="{8A8DD896-3446-4372-A92B-34193E244511}" presName="descendantText" presStyleLbl="alignAccFollowNode1" presStyleIdx="0" presStyleCnt="6">
        <dgm:presLayoutVars>
          <dgm:bulletEnabled/>
        </dgm:presLayoutVars>
      </dgm:prSet>
      <dgm:spPr/>
    </dgm:pt>
    <dgm:pt modelId="{154C61C9-DACC-41B5-B7F1-0F3BEAEBCD88}" type="pres">
      <dgm:prSet presAssocID="{AD0A3824-F5ED-41DC-B595-8F1DE6080ECA}" presName="sp" presStyleCnt="0"/>
      <dgm:spPr/>
    </dgm:pt>
    <dgm:pt modelId="{E71AA2B7-2C3F-496D-ACDA-90A35D9A9D37}" type="pres">
      <dgm:prSet presAssocID="{F63B2BEF-A3BF-4D41-AB00-65F61D5EE4B3}" presName="linNode" presStyleCnt="0"/>
      <dgm:spPr/>
    </dgm:pt>
    <dgm:pt modelId="{64D07748-B4F9-488F-B506-339AB757BBDC}" type="pres">
      <dgm:prSet presAssocID="{F63B2BEF-A3BF-4D41-AB00-65F61D5EE4B3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213F3B17-6C9A-4D61-84F9-2405EA5B1F43}" type="pres">
      <dgm:prSet presAssocID="{F63B2BEF-A3BF-4D41-AB00-65F61D5EE4B3}" presName="descendantText" presStyleLbl="alignAccFollowNode1" presStyleIdx="1" presStyleCnt="6">
        <dgm:presLayoutVars>
          <dgm:bulletEnabled/>
        </dgm:presLayoutVars>
      </dgm:prSet>
      <dgm:spPr/>
    </dgm:pt>
    <dgm:pt modelId="{6D4ECFD7-4152-4F39-A1C4-D48376AB36A1}" type="pres">
      <dgm:prSet presAssocID="{B8246800-BDB1-41BE-A521-BA5D86E35952}" presName="sp" presStyleCnt="0"/>
      <dgm:spPr/>
    </dgm:pt>
    <dgm:pt modelId="{1F8A0A24-849A-48E9-B620-2C85FF57CD0C}" type="pres">
      <dgm:prSet presAssocID="{D85B94AC-AEB4-4ED9-9937-A0A42506F0D4}" presName="linNode" presStyleCnt="0"/>
      <dgm:spPr/>
    </dgm:pt>
    <dgm:pt modelId="{47BC31F8-7334-472E-95E6-269DF44D56D2}" type="pres">
      <dgm:prSet presAssocID="{D85B94AC-AEB4-4ED9-9937-A0A42506F0D4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A208C23A-52E1-4A59-8644-94A43EDE9E68}" type="pres">
      <dgm:prSet presAssocID="{D85B94AC-AEB4-4ED9-9937-A0A42506F0D4}" presName="descendantText" presStyleLbl="alignAccFollowNode1" presStyleIdx="2" presStyleCnt="6">
        <dgm:presLayoutVars>
          <dgm:bulletEnabled/>
        </dgm:presLayoutVars>
      </dgm:prSet>
      <dgm:spPr/>
    </dgm:pt>
    <dgm:pt modelId="{573B9DAF-1FBA-474F-A452-FE23EBAB4FA8}" type="pres">
      <dgm:prSet presAssocID="{30613E6B-AF32-4D5D-9FCD-AACE1261EA3A}" presName="sp" presStyleCnt="0"/>
      <dgm:spPr/>
    </dgm:pt>
    <dgm:pt modelId="{D93A4482-BCC0-4269-8CC8-22A2804F39A9}" type="pres">
      <dgm:prSet presAssocID="{3CE75505-65FC-4674-B9A9-536E24910FA9}" presName="linNode" presStyleCnt="0"/>
      <dgm:spPr/>
    </dgm:pt>
    <dgm:pt modelId="{69A2566A-F4CD-40A7-911D-A94E564226F0}" type="pres">
      <dgm:prSet presAssocID="{3CE75505-65FC-4674-B9A9-536E24910FA9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D6CD1DBD-589A-4B3E-B902-D663F6DF0D16}" type="pres">
      <dgm:prSet presAssocID="{3CE75505-65FC-4674-B9A9-536E24910FA9}" presName="descendantText" presStyleLbl="alignAccFollowNode1" presStyleIdx="3" presStyleCnt="6">
        <dgm:presLayoutVars>
          <dgm:bulletEnabled/>
        </dgm:presLayoutVars>
      </dgm:prSet>
      <dgm:spPr/>
    </dgm:pt>
    <dgm:pt modelId="{BE88F568-A0B8-45DF-8271-D793B07A92A8}" type="pres">
      <dgm:prSet presAssocID="{600D1E05-7191-4F1C-BA28-6C5678E9CC91}" presName="sp" presStyleCnt="0"/>
      <dgm:spPr/>
    </dgm:pt>
    <dgm:pt modelId="{928437C9-5215-4353-83B8-407D2F604CCB}" type="pres">
      <dgm:prSet presAssocID="{04E8A2A4-FA05-45E2-8BEC-16B695390B5B}" presName="linNode" presStyleCnt="0"/>
      <dgm:spPr/>
    </dgm:pt>
    <dgm:pt modelId="{CB7603CA-9644-41A2-B807-8B3A078DCF1A}" type="pres">
      <dgm:prSet presAssocID="{04E8A2A4-FA05-45E2-8BEC-16B695390B5B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649C5EB2-020F-45DD-9C1E-D059E1F8DFCE}" type="pres">
      <dgm:prSet presAssocID="{04E8A2A4-FA05-45E2-8BEC-16B695390B5B}" presName="descendantText" presStyleLbl="alignAccFollowNode1" presStyleIdx="4" presStyleCnt="6">
        <dgm:presLayoutVars>
          <dgm:bulletEnabled/>
        </dgm:presLayoutVars>
      </dgm:prSet>
      <dgm:spPr/>
    </dgm:pt>
    <dgm:pt modelId="{7A2C397A-0A6F-4EA6-A69C-163ED8C232E9}" type="pres">
      <dgm:prSet presAssocID="{68263296-B111-4A35-BD58-818F60D943F3}" presName="sp" presStyleCnt="0"/>
      <dgm:spPr/>
    </dgm:pt>
    <dgm:pt modelId="{1D344FCC-AE69-4B42-A5ED-18B746C0486C}" type="pres">
      <dgm:prSet presAssocID="{CFB8DA0F-BFEE-440C-B5B1-867E89617AF1}" presName="linNode" presStyleCnt="0"/>
      <dgm:spPr/>
    </dgm:pt>
    <dgm:pt modelId="{85B1D667-9878-4218-8556-7370E2D52EFE}" type="pres">
      <dgm:prSet presAssocID="{CFB8DA0F-BFEE-440C-B5B1-867E89617AF1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02823ECB-B74C-4077-85D4-52148DB7A7C1}" type="pres">
      <dgm:prSet presAssocID="{CFB8DA0F-BFEE-440C-B5B1-867E89617AF1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7F7D1205-3444-4B55-9C20-B7FB912FBF88}" type="presOf" srcId="{3CE75505-65FC-4674-B9A9-536E24910FA9}" destId="{69A2566A-F4CD-40A7-911D-A94E564226F0}" srcOrd="0" destOrd="0" presId="urn:microsoft.com/office/officeart/2016/7/layout/VerticalSolidActionList"/>
    <dgm:cxn modelId="{562D2B21-5693-4CE3-8CE5-195365BCDD06}" type="presOf" srcId="{6268B341-AB08-4EB9-B622-8CAB051F856E}" destId="{A208C23A-52E1-4A59-8644-94A43EDE9E68}" srcOrd="0" destOrd="0" presId="urn:microsoft.com/office/officeart/2016/7/layout/VerticalSolidActionList"/>
    <dgm:cxn modelId="{F52E8C2A-B538-4BA8-8F99-5310B93760C1}" srcId="{1A5F7C7B-80CA-48E7-A2D0-1593AB839749}" destId="{F63B2BEF-A3BF-4D41-AB00-65F61D5EE4B3}" srcOrd="1" destOrd="0" parTransId="{3A7F8415-E43B-4D27-85F2-18CDD22CB124}" sibTransId="{B8246800-BDB1-41BE-A521-BA5D86E35952}"/>
    <dgm:cxn modelId="{820B462C-F84C-4438-BAE5-EDFD1B8E4D9B}" type="presOf" srcId="{82D02E5D-198F-4BAF-881B-B90992E711AC}" destId="{02823ECB-B74C-4077-85D4-52148DB7A7C1}" srcOrd="0" destOrd="0" presId="urn:microsoft.com/office/officeart/2016/7/layout/VerticalSolidActionList"/>
    <dgm:cxn modelId="{9C7DA240-6269-42B6-A6BD-3C556A154317}" type="presOf" srcId="{20A34333-A9A6-43E3-A528-EA2918CEB94E}" destId="{213F3B17-6C9A-4D61-84F9-2405EA5B1F43}" srcOrd="0" destOrd="0" presId="urn:microsoft.com/office/officeart/2016/7/layout/VerticalSolidActionList"/>
    <dgm:cxn modelId="{3505DC5E-8703-4BCA-BC7D-2B159BC4D6E2}" type="presOf" srcId="{F63B2BEF-A3BF-4D41-AB00-65F61D5EE4B3}" destId="{64D07748-B4F9-488F-B506-339AB757BBDC}" srcOrd="0" destOrd="0" presId="urn:microsoft.com/office/officeart/2016/7/layout/VerticalSolidActionList"/>
    <dgm:cxn modelId="{DF7FE45F-E84E-412E-8DD5-F82829874231}" type="presOf" srcId="{D85B94AC-AEB4-4ED9-9937-A0A42506F0D4}" destId="{47BC31F8-7334-472E-95E6-269DF44D56D2}" srcOrd="0" destOrd="0" presId="urn:microsoft.com/office/officeart/2016/7/layout/VerticalSolidActionList"/>
    <dgm:cxn modelId="{B4577267-7A67-4834-9017-03BF9F7C2C09}" srcId="{04E8A2A4-FA05-45E2-8BEC-16B695390B5B}" destId="{55D8CE45-1312-43CC-9F64-463CC6FF8ED7}" srcOrd="0" destOrd="0" parTransId="{DAD4DD64-076F-49B6-BD26-7A2963FF2D21}" sibTransId="{630DFC1C-4A77-49F0-9654-618AA72969A7}"/>
    <dgm:cxn modelId="{0448F86C-81EC-4EA1-B4A8-CF65D9D34138}" type="presOf" srcId="{8A8DD896-3446-4372-A92B-34193E244511}" destId="{7AB2F9D9-DB30-46A3-A1B4-8D7506AF96F5}" srcOrd="0" destOrd="0" presId="urn:microsoft.com/office/officeart/2016/7/layout/VerticalSolidActionList"/>
    <dgm:cxn modelId="{A9F6745A-B737-4040-BEC0-0985B3BE53C7}" srcId="{D85B94AC-AEB4-4ED9-9937-A0A42506F0D4}" destId="{6268B341-AB08-4EB9-B622-8CAB051F856E}" srcOrd="0" destOrd="0" parTransId="{B7E1868B-DFB4-4B59-97E7-280407E641BF}" sibTransId="{D32E6C3C-DBE2-4738-98CC-36FF6054ED31}"/>
    <dgm:cxn modelId="{E9565C80-9C3C-4EFA-83A8-630AB2B9204C}" type="presOf" srcId="{1A5F7C7B-80CA-48E7-A2D0-1593AB839749}" destId="{7B4E5F5F-FCF4-4901-A726-816021D845B5}" srcOrd="0" destOrd="0" presId="urn:microsoft.com/office/officeart/2016/7/layout/VerticalSolidActionList"/>
    <dgm:cxn modelId="{5303AA9C-17E3-4A02-B6B0-0B1EF136B9A5}" srcId="{1A5F7C7B-80CA-48E7-A2D0-1593AB839749}" destId="{D85B94AC-AEB4-4ED9-9937-A0A42506F0D4}" srcOrd="2" destOrd="0" parTransId="{E996C35B-2502-42D8-B549-D0AC221227E8}" sibTransId="{30613E6B-AF32-4D5D-9FCD-AACE1261EA3A}"/>
    <dgm:cxn modelId="{049BBA9C-82F6-4710-9E70-80F8E61A9226}" type="presOf" srcId="{04E8A2A4-FA05-45E2-8BEC-16B695390B5B}" destId="{CB7603CA-9644-41A2-B807-8B3A078DCF1A}" srcOrd="0" destOrd="0" presId="urn:microsoft.com/office/officeart/2016/7/layout/VerticalSolidActionList"/>
    <dgm:cxn modelId="{C559809E-6BFA-4EAD-A326-3385C8F4D81E}" srcId="{8A8DD896-3446-4372-A92B-34193E244511}" destId="{C93DD21B-8776-4E78-A2C6-85EAA5CB65FE}" srcOrd="0" destOrd="0" parTransId="{53C16144-390C-47E8-B245-D301B7A3E522}" sibTransId="{EDF90962-2504-4023-BD18-482C55CD4AFD}"/>
    <dgm:cxn modelId="{DE76FEA5-9950-4163-BCFB-FF7B2A122194}" type="presOf" srcId="{CFB8DA0F-BFEE-440C-B5B1-867E89617AF1}" destId="{85B1D667-9878-4218-8556-7370E2D52EFE}" srcOrd="0" destOrd="0" presId="urn:microsoft.com/office/officeart/2016/7/layout/VerticalSolidActionList"/>
    <dgm:cxn modelId="{0D772CA8-97C7-47B2-BFAA-2D36BF86C58C}" srcId="{1A5F7C7B-80CA-48E7-A2D0-1593AB839749}" destId="{04E8A2A4-FA05-45E2-8BEC-16B695390B5B}" srcOrd="4" destOrd="0" parTransId="{F3377620-0BC0-419D-9BEB-8E03BC036768}" sibTransId="{68263296-B111-4A35-BD58-818F60D943F3}"/>
    <dgm:cxn modelId="{7B6EB7AA-5D15-4FEE-9812-4E823F1E56B9}" type="presOf" srcId="{55D8CE45-1312-43CC-9F64-463CC6FF8ED7}" destId="{649C5EB2-020F-45DD-9C1E-D059E1F8DFCE}" srcOrd="0" destOrd="0" presId="urn:microsoft.com/office/officeart/2016/7/layout/VerticalSolidActionList"/>
    <dgm:cxn modelId="{931660B8-548B-45A1-B3DC-3D84B30F47BB}" srcId="{1A5F7C7B-80CA-48E7-A2D0-1593AB839749}" destId="{3CE75505-65FC-4674-B9A9-536E24910FA9}" srcOrd="3" destOrd="0" parTransId="{275E127B-B797-4B9C-96B2-453C86CD30E2}" sibTransId="{600D1E05-7191-4F1C-BA28-6C5678E9CC91}"/>
    <dgm:cxn modelId="{C7F356CC-9BAA-4729-8312-53FE2B741B55}" type="presOf" srcId="{5376A57A-DB26-40F3-8BBD-F3B0E7F573B5}" destId="{D6CD1DBD-589A-4B3E-B902-D663F6DF0D16}" srcOrd="0" destOrd="0" presId="urn:microsoft.com/office/officeart/2016/7/layout/VerticalSolidActionList"/>
    <dgm:cxn modelId="{81353ECE-EAE6-4286-A15B-9F2EA3E328CC}" srcId="{CFB8DA0F-BFEE-440C-B5B1-867E89617AF1}" destId="{82D02E5D-198F-4BAF-881B-B90992E711AC}" srcOrd="0" destOrd="0" parTransId="{124C9AD1-3699-4893-A220-583411346F06}" sibTransId="{06EA8F91-65BC-47B5-9E57-34E7FD795BF6}"/>
    <dgm:cxn modelId="{EFB1EACE-5E5B-477B-826F-2482FC7F3FB6}" srcId="{1A5F7C7B-80CA-48E7-A2D0-1593AB839749}" destId="{8A8DD896-3446-4372-A92B-34193E244511}" srcOrd="0" destOrd="0" parTransId="{C1D414BE-9A19-4117-BB09-A03645727D9D}" sibTransId="{AD0A3824-F5ED-41DC-B595-8F1DE6080ECA}"/>
    <dgm:cxn modelId="{D58D27D7-EE91-4CFE-950F-A3EB5A4AC1FA}" srcId="{1A5F7C7B-80CA-48E7-A2D0-1593AB839749}" destId="{CFB8DA0F-BFEE-440C-B5B1-867E89617AF1}" srcOrd="5" destOrd="0" parTransId="{1F38E549-A911-4275-82C1-6C3C26E569A2}" sibTransId="{D679F45C-402F-4969-AE45-72ECB033ECCF}"/>
    <dgm:cxn modelId="{4E62F0E1-73A2-497D-91C5-620F74D5A45B}" srcId="{3CE75505-65FC-4674-B9A9-536E24910FA9}" destId="{5376A57A-DB26-40F3-8BBD-F3B0E7F573B5}" srcOrd="0" destOrd="0" parTransId="{CBED28C9-E7E6-4DA9-9729-CDCCEF8051C6}" sibTransId="{22FB21A5-58D7-4563-8FBF-633550A99E44}"/>
    <dgm:cxn modelId="{EE1D22E6-77A1-47BD-B3F4-BAC1BA0CAA7C}" srcId="{F63B2BEF-A3BF-4D41-AB00-65F61D5EE4B3}" destId="{20A34333-A9A6-43E3-A528-EA2918CEB94E}" srcOrd="0" destOrd="0" parTransId="{08500174-D5DA-4B20-A452-323BCEE2115B}" sibTransId="{C0B4BCE0-5793-4891-8237-30980C565F19}"/>
    <dgm:cxn modelId="{94D5C9FF-3352-4CDB-BD95-100B900980EB}" type="presOf" srcId="{C93DD21B-8776-4E78-A2C6-85EAA5CB65FE}" destId="{000BF7C3-90E1-497B-A3ED-590EB1E0BB8A}" srcOrd="0" destOrd="0" presId="urn:microsoft.com/office/officeart/2016/7/layout/VerticalSolidActionList"/>
    <dgm:cxn modelId="{9D660EF1-9AA0-40AB-B52B-11DFF40088F1}" type="presParOf" srcId="{7B4E5F5F-FCF4-4901-A726-816021D845B5}" destId="{F333A703-28A8-4182-9C3B-10A666F25124}" srcOrd="0" destOrd="0" presId="urn:microsoft.com/office/officeart/2016/7/layout/VerticalSolidActionList"/>
    <dgm:cxn modelId="{EE169219-7123-4D23-8DF6-A892AA97773C}" type="presParOf" srcId="{F333A703-28A8-4182-9C3B-10A666F25124}" destId="{7AB2F9D9-DB30-46A3-A1B4-8D7506AF96F5}" srcOrd="0" destOrd="0" presId="urn:microsoft.com/office/officeart/2016/7/layout/VerticalSolidActionList"/>
    <dgm:cxn modelId="{3DCA7286-7708-4F39-B2AB-F0A7998D9F6D}" type="presParOf" srcId="{F333A703-28A8-4182-9C3B-10A666F25124}" destId="{000BF7C3-90E1-497B-A3ED-590EB1E0BB8A}" srcOrd="1" destOrd="0" presId="urn:microsoft.com/office/officeart/2016/7/layout/VerticalSolidActionList"/>
    <dgm:cxn modelId="{BC072B19-E94D-4055-B91D-A6FA83830A48}" type="presParOf" srcId="{7B4E5F5F-FCF4-4901-A726-816021D845B5}" destId="{154C61C9-DACC-41B5-B7F1-0F3BEAEBCD88}" srcOrd="1" destOrd="0" presId="urn:microsoft.com/office/officeart/2016/7/layout/VerticalSolidActionList"/>
    <dgm:cxn modelId="{A456AEBF-5C52-4862-A17C-0D9B13810142}" type="presParOf" srcId="{7B4E5F5F-FCF4-4901-A726-816021D845B5}" destId="{E71AA2B7-2C3F-496D-ACDA-90A35D9A9D37}" srcOrd="2" destOrd="0" presId="urn:microsoft.com/office/officeart/2016/7/layout/VerticalSolidActionList"/>
    <dgm:cxn modelId="{21D08553-DAB7-4924-B8E1-D17159202CF7}" type="presParOf" srcId="{E71AA2B7-2C3F-496D-ACDA-90A35D9A9D37}" destId="{64D07748-B4F9-488F-B506-339AB757BBDC}" srcOrd="0" destOrd="0" presId="urn:microsoft.com/office/officeart/2016/7/layout/VerticalSolidActionList"/>
    <dgm:cxn modelId="{698F7618-8DE6-4AE3-8D2C-453708B7F445}" type="presParOf" srcId="{E71AA2B7-2C3F-496D-ACDA-90A35D9A9D37}" destId="{213F3B17-6C9A-4D61-84F9-2405EA5B1F43}" srcOrd="1" destOrd="0" presId="urn:microsoft.com/office/officeart/2016/7/layout/VerticalSolidActionList"/>
    <dgm:cxn modelId="{C5CCB2DF-5E05-4F49-9B90-9E9430F91EA8}" type="presParOf" srcId="{7B4E5F5F-FCF4-4901-A726-816021D845B5}" destId="{6D4ECFD7-4152-4F39-A1C4-D48376AB36A1}" srcOrd="3" destOrd="0" presId="urn:microsoft.com/office/officeart/2016/7/layout/VerticalSolidActionList"/>
    <dgm:cxn modelId="{D5573AE6-044B-4FF9-991D-BFDEC14F89CA}" type="presParOf" srcId="{7B4E5F5F-FCF4-4901-A726-816021D845B5}" destId="{1F8A0A24-849A-48E9-B620-2C85FF57CD0C}" srcOrd="4" destOrd="0" presId="urn:microsoft.com/office/officeart/2016/7/layout/VerticalSolidActionList"/>
    <dgm:cxn modelId="{53F370A4-FF54-4B2D-A4C2-DCC7A39FD20E}" type="presParOf" srcId="{1F8A0A24-849A-48E9-B620-2C85FF57CD0C}" destId="{47BC31F8-7334-472E-95E6-269DF44D56D2}" srcOrd="0" destOrd="0" presId="urn:microsoft.com/office/officeart/2016/7/layout/VerticalSolidActionList"/>
    <dgm:cxn modelId="{4A767D06-5891-45B4-B976-B21656BE0971}" type="presParOf" srcId="{1F8A0A24-849A-48E9-B620-2C85FF57CD0C}" destId="{A208C23A-52E1-4A59-8644-94A43EDE9E68}" srcOrd="1" destOrd="0" presId="urn:microsoft.com/office/officeart/2016/7/layout/VerticalSolidActionList"/>
    <dgm:cxn modelId="{FBE5E5C5-873B-4DFE-B3F6-6518EE8B39CD}" type="presParOf" srcId="{7B4E5F5F-FCF4-4901-A726-816021D845B5}" destId="{573B9DAF-1FBA-474F-A452-FE23EBAB4FA8}" srcOrd="5" destOrd="0" presId="urn:microsoft.com/office/officeart/2016/7/layout/VerticalSolidActionList"/>
    <dgm:cxn modelId="{DF684776-C00C-4B48-8053-60BB00584279}" type="presParOf" srcId="{7B4E5F5F-FCF4-4901-A726-816021D845B5}" destId="{D93A4482-BCC0-4269-8CC8-22A2804F39A9}" srcOrd="6" destOrd="0" presId="urn:microsoft.com/office/officeart/2016/7/layout/VerticalSolidActionList"/>
    <dgm:cxn modelId="{20699017-3E59-4034-9420-B54000723011}" type="presParOf" srcId="{D93A4482-BCC0-4269-8CC8-22A2804F39A9}" destId="{69A2566A-F4CD-40A7-911D-A94E564226F0}" srcOrd="0" destOrd="0" presId="urn:microsoft.com/office/officeart/2016/7/layout/VerticalSolidActionList"/>
    <dgm:cxn modelId="{AE75E7AD-2D81-4D30-B522-55A312962AB0}" type="presParOf" srcId="{D93A4482-BCC0-4269-8CC8-22A2804F39A9}" destId="{D6CD1DBD-589A-4B3E-B902-D663F6DF0D16}" srcOrd="1" destOrd="0" presId="urn:microsoft.com/office/officeart/2016/7/layout/VerticalSolidActionList"/>
    <dgm:cxn modelId="{AA8ECC0B-1995-423C-A9F1-0E7CB48B6000}" type="presParOf" srcId="{7B4E5F5F-FCF4-4901-A726-816021D845B5}" destId="{BE88F568-A0B8-45DF-8271-D793B07A92A8}" srcOrd="7" destOrd="0" presId="urn:microsoft.com/office/officeart/2016/7/layout/VerticalSolidActionList"/>
    <dgm:cxn modelId="{E4BBB511-3F9D-4C69-88CD-76821E2D8A88}" type="presParOf" srcId="{7B4E5F5F-FCF4-4901-A726-816021D845B5}" destId="{928437C9-5215-4353-83B8-407D2F604CCB}" srcOrd="8" destOrd="0" presId="urn:microsoft.com/office/officeart/2016/7/layout/VerticalSolidActionList"/>
    <dgm:cxn modelId="{B5C8E36B-9834-48E3-A03F-9E428BB7074F}" type="presParOf" srcId="{928437C9-5215-4353-83B8-407D2F604CCB}" destId="{CB7603CA-9644-41A2-B807-8B3A078DCF1A}" srcOrd="0" destOrd="0" presId="urn:microsoft.com/office/officeart/2016/7/layout/VerticalSolidActionList"/>
    <dgm:cxn modelId="{2D6F11B9-19AA-4A17-BDEF-2EABA37F8A04}" type="presParOf" srcId="{928437C9-5215-4353-83B8-407D2F604CCB}" destId="{649C5EB2-020F-45DD-9C1E-D059E1F8DFCE}" srcOrd="1" destOrd="0" presId="urn:microsoft.com/office/officeart/2016/7/layout/VerticalSolidActionList"/>
    <dgm:cxn modelId="{75DACA7F-0B1E-4BC8-914D-6F0D30C913DA}" type="presParOf" srcId="{7B4E5F5F-FCF4-4901-A726-816021D845B5}" destId="{7A2C397A-0A6F-4EA6-A69C-163ED8C232E9}" srcOrd="9" destOrd="0" presId="urn:microsoft.com/office/officeart/2016/7/layout/VerticalSolidActionList"/>
    <dgm:cxn modelId="{E8DC6743-BF46-46E3-9842-2FF900D45691}" type="presParOf" srcId="{7B4E5F5F-FCF4-4901-A726-816021D845B5}" destId="{1D344FCC-AE69-4B42-A5ED-18B746C0486C}" srcOrd="10" destOrd="0" presId="urn:microsoft.com/office/officeart/2016/7/layout/VerticalSolidActionList"/>
    <dgm:cxn modelId="{98573C43-3176-4D9C-804B-9494CB0FDFEE}" type="presParOf" srcId="{1D344FCC-AE69-4B42-A5ED-18B746C0486C}" destId="{85B1D667-9878-4218-8556-7370E2D52EFE}" srcOrd="0" destOrd="0" presId="urn:microsoft.com/office/officeart/2016/7/layout/VerticalSolidActionList"/>
    <dgm:cxn modelId="{8F904B37-EA4C-4F3D-B7B7-1041CEA779BA}" type="presParOf" srcId="{1D344FCC-AE69-4B42-A5ED-18B746C0486C}" destId="{02823ECB-B74C-4077-85D4-52148DB7A7C1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BF7C3-90E1-497B-A3ED-590EB1E0BB8A}">
      <dsp:nvSpPr>
        <dsp:cNvPr id="0" name=""/>
        <dsp:cNvSpPr/>
      </dsp:nvSpPr>
      <dsp:spPr>
        <a:xfrm>
          <a:off x="1371600" y="651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Explain what a feasibility analysis is and why it’s important.</a:t>
          </a:r>
        </a:p>
      </dsp:txBody>
      <dsp:txXfrm>
        <a:off x="1371600" y="651"/>
        <a:ext cx="5486400" cy="846459"/>
      </dsp:txXfrm>
    </dsp:sp>
    <dsp:sp modelId="{7AB2F9D9-DB30-46A3-A1B4-8D7506AF96F5}">
      <dsp:nvSpPr>
        <dsp:cNvPr id="0" name=""/>
        <dsp:cNvSpPr/>
      </dsp:nvSpPr>
      <dsp:spPr>
        <a:xfrm>
          <a:off x="0" y="651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Explain</a:t>
          </a:r>
        </a:p>
      </dsp:txBody>
      <dsp:txXfrm>
        <a:off x="0" y="651"/>
        <a:ext cx="1371600" cy="846459"/>
      </dsp:txXfrm>
    </dsp:sp>
    <dsp:sp modelId="{213F3B17-6C9A-4D61-84F9-2405EA5B1F43}">
      <dsp:nvSpPr>
        <dsp:cNvPr id="0" name=""/>
        <dsp:cNvSpPr/>
      </dsp:nvSpPr>
      <dsp:spPr>
        <a:xfrm>
          <a:off x="1371600" y="897898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Describe a product/service feasibility analysis, explain its purpose, and discuss the two primary issues that a proposed business should consider in this area.</a:t>
          </a:r>
        </a:p>
      </dsp:txBody>
      <dsp:txXfrm>
        <a:off x="1371600" y="897898"/>
        <a:ext cx="5486400" cy="846459"/>
      </dsp:txXfrm>
    </dsp:sp>
    <dsp:sp modelId="{64D07748-B4F9-488F-B506-339AB757BBDC}">
      <dsp:nvSpPr>
        <dsp:cNvPr id="0" name=""/>
        <dsp:cNvSpPr/>
      </dsp:nvSpPr>
      <dsp:spPr>
        <a:xfrm>
          <a:off x="0" y="897898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Describe</a:t>
          </a:r>
        </a:p>
      </dsp:txBody>
      <dsp:txXfrm>
        <a:off x="0" y="897898"/>
        <a:ext cx="1371600" cy="846459"/>
      </dsp:txXfrm>
    </dsp:sp>
    <dsp:sp modelId="{A208C23A-52E1-4A59-8644-94A43EDE9E68}">
      <dsp:nvSpPr>
        <dsp:cNvPr id="0" name=""/>
        <dsp:cNvSpPr/>
      </dsp:nvSpPr>
      <dsp:spPr>
        <a:xfrm>
          <a:off x="1371600" y="1795146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Describe an industry/market feasibility analysis, explain its purpose, and discuss the two primary issues to consider when completing this analysis.</a:t>
          </a:r>
        </a:p>
      </dsp:txBody>
      <dsp:txXfrm>
        <a:off x="1371600" y="1795146"/>
        <a:ext cx="5486400" cy="846459"/>
      </dsp:txXfrm>
    </dsp:sp>
    <dsp:sp modelId="{47BC31F8-7334-472E-95E6-269DF44D56D2}">
      <dsp:nvSpPr>
        <dsp:cNvPr id="0" name=""/>
        <dsp:cNvSpPr/>
      </dsp:nvSpPr>
      <dsp:spPr>
        <a:xfrm>
          <a:off x="0" y="1795146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Describe</a:t>
          </a:r>
        </a:p>
      </dsp:txBody>
      <dsp:txXfrm>
        <a:off x="0" y="1795146"/>
        <a:ext cx="1371600" cy="846459"/>
      </dsp:txXfrm>
    </dsp:sp>
    <dsp:sp modelId="{D6CD1DBD-589A-4B3E-B902-D663F6DF0D16}">
      <dsp:nvSpPr>
        <dsp:cNvPr id="0" name=""/>
        <dsp:cNvSpPr/>
      </dsp:nvSpPr>
      <dsp:spPr>
        <a:xfrm>
          <a:off x="1371600" y="2692393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Explain what an organizational feasibility analysis is and its purpose and discuss the two primary issues to consider when completing this analysis.</a:t>
          </a:r>
        </a:p>
      </dsp:txBody>
      <dsp:txXfrm>
        <a:off x="1371600" y="2692393"/>
        <a:ext cx="5486400" cy="846459"/>
      </dsp:txXfrm>
    </dsp:sp>
    <dsp:sp modelId="{69A2566A-F4CD-40A7-911D-A94E564226F0}">
      <dsp:nvSpPr>
        <dsp:cNvPr id="0" name=""/>
        <dsp:cNvSpPr/>
      </dsp:nvSpPr>
      <dsp:spPr>
        <a:xfrm>
          <a:off x="0" y="2692393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Explain</a:t>
          </a:r>
        </a:p>
      </dsp:txBody>
      <dsp:txXfrm>
        <a:off x="0" y="2692393"/>
        <a:ext cx="1371600" cy="846459"/>
      </dsp:txXfrm>
    </dsp:sp>
    <dsp:sp modelId="{649C5EB2-020F-45DD-9C1E-D059E1F8DFCE}">
      <dsp:nvSpPr>
        <dsp:cNvPr id="0" name=""/>
        <dsp:cNvSpPr/>
      </dsp:nvSpPr>
      <dsp:spPr>
        <a:xfrm>
          <a:off x="1371600" y="3589641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Describe what a financial feasibility analysis is, explain its importance, and discuss the most critical issues to consider when completing this analysis.</a:t>
          </a:r>
        </a:p>
      </dsp:txBody>
      <dsp:txXfrm>
        <a:off x="1371600" y="3589641"/>
        <a:ext cx="5486400" cy="846459"/>
      </dsp:txXfrm>
    </dsp:sp>
    <dsp:sp modelId="{CB7603CA-9644-41A2-B807-8B3A078DCF1A}">
      <dsp:nvSpPr>
        <dsp:cNvPr id="0" name=""/>
        <dsp:cNvSpPr/>
      </dsp:nvSpPr>
      <dsp:spPr>
        <a:xfrm>
          <a:off x="0" y="3589641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Describe</a:t>
          </a:r>
        </a:p>
      </dsp:txBody>
      <dsp:txXfrm>
        <a:off x="0" y="3589641"/>
        <a:ext cx="1371600" cy="846459"/>
      </dsp:txXfrm>
    </dsp:sp>
    <dsp:sp modelId="{02823ECB-B74C-4077-85D4-52148DB7A7C1}">
      <dsp:nvSpPr>
        <dsp:cNvPr id="0" name=""/>
        <dsp:cNvSpPr/>
      </dsp:nvSpPr>
      <dsp:spPr>
        <a:xfrm>
          <a:off x="1371600" y="4486888"/>
          <a:ext cx="5486400" cy="8464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451" tIns="215001" rIns="106451" bIns="2150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Describe a feasibility analysis template and explain when it is important for entrepreneurs to use this template.</a:t>
          </a:r>
        </a:p>
      </dsp:txBody>
      <dsp:txXfrm>
        <a:off x="1371600" y="4486888"/>
        <a:ext cx="5486400" cy="846459"/>
      </dsp:txXfrm>
    </dsp:sp>
    <dsp:sp modelId="{85B1D667-9878-4218-8556-7370E2D52EFE}">
      <dsp:nvSpPr>
        <dsp:cNvPr id="0" name=""/>
        <dsp:cNvSpPr/>
      </dsp:nvSpPr>
      <dsp:spPr>
        <a:xfrm>
          <a:off x="0" y="4486888"/>
          <a:ext cx="1371600" cy="8464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581" tIns="83611" rIns="72581" bIns="8361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Describe</a:t>
          </a:r>
        </a:p>
      </dsp:txBody>
      <dsp:txXfrm>
        <a:off x="0" y="4486888"/>
        <a:ext cx="1371600" cy="8464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I6_snOjlm0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</a:rPr>
              <a:t>Feasibility analysis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8DB12-B68E-4B6D-91F6-D73C38497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4329" y="2383949"/>
            <a:ext cx="3161963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Learning Objectives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5EDB8E3-F762-4E45-BA52-3041C73D70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6000445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9776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58274A5F-ED24-4489-BA81-A1C273C25757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58274A5F-ED24-4489-BA81-A1C273C2575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90408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45787-9476-4E58-AE1D-31D9DFD25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US" b="1" dirty="0"/>
              <a:t>When to Conduct a Feasibility Analysis</a:t>
            </a:r>
            <a:endParaRPr lang="en-GB" b="1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A95C2E-CE57-4773-AB15-AF207AF329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268590"/>
            <a:ext cx="4663440" cy="3409407"/>
          </a:xfr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>
                <a:schemeClr val="accent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400" b="1" dirty="0"/>
              <a:t>Timing of Feasibility Analysis</a:t>
            </a:r>
          </a:p>
          <a:p>
            <a:pPr lvl="1">
              <a:buClr>
                <a:schemeClr val="accent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200" dirty="0"/>
              <a:t>The proper time to conduct a feasibility analysis is early in thinking through the prospects for a new idea.</a:t>
            </a:r>
          </a:p>
          <a:p>
            <a:pPr marL="274320" lvl="1" indent="0">
              <a:buClr>
                <a:schemeClr val="accent3"/>
              </a:buClr>
              <a:buSzPct val="100000"/>
              <a:buNone/>
            </a:pPr>
            <a:endParaRPr lang="en-US" sz="2200" dirty="0"/>
          </a:p>
          <a:p>
            <a:pPr lvl="1">
              <a:buClr>
                <a:schemeClr val="accent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200" dirty="0"/>
              <a:t>The thought is to screen ideas before a lot of resources are spent on them.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ADC5DC93-6BCE-45E4-AA62-11B55E0BF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62" r="1705" b="-2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5477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lectronic components on a white background">
            <a:extLst>
              <a:ext uri="{FF2B5EF4-FFF2-40B4-BE49-F238E27FC236}">
                <a16:creationId xmlns:a16="http://schemas.microsoft.com/office/drawing/2014/main" id="{11C60C72-94AF-4679-9BFC-6C449A8E3B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11" r="2" b="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A4B407-40ED-46A9-A34F-EFC142FBD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/>
              <a:t>Components of a Feasibility Analysis 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16C5701-B49A-4D8C-BF89-61EC9B864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623458"/>
            <a:ext cx="3144774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1800" b="1" dirty="0"/>
              <a:t>A properly conducted feasibility analysis includes four separate components, as discussed in the following slides.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37177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9F37BD9-F528-458B-A2DE-69F18250E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/>
              <a:t>Components of a Feasibility Analysis </a:t>
            </a:r>
            <a:endParaRPr lang="en-US" dirty="0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8C99744-425D-4FF5-BE11-A55357A01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255140"/>
            <a:ext cx="10058400" cy="3545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2852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1BE34-6590-4C8F-A808-F84D48121D18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i="0">
                <a:effectLst/>
                <a:latin typeface="Roboto"/>
              </a:rPr>
              <a:t>How to Conduct a Feasibility Study</a:t>
            </a:r>
          </a:p>
        </p:txBody>
      </p:sp>
      <p:pic>
        <p:nvPicPr>
          <p:cNvPr id="4" name="Online Media 3" title="How to Conduct a Feasibility Study - Project Management Training">
            <a:hlinkClick r:id="" action="ppaction://media"/>
            <a:extLst>
              <a:ext uri="{FF2B5EF4-FFF2-40B4-BE49-F238E27FC236}">
                <a16:creationId xmlns:a16="http://schemas.microsoft.com/office/drawing/2014/main" id="{57379B6A-C095-45EC-AA3D-9D767CBE85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89225" y="2225364"/>
            <a:ext cx="6813550" cy="38496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00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DCCF8EF-8654-410E-8B0F-D1977DC994F8}"/>
              </a:ext>
            </a:extLst>
          </p:cNvPr>
          <p:cNvCxnSpPr>
            <a:cxnSpLocks/>
          </p:cNvCxnSpPr>
          <p:nvPr/>
        </p:nvCxnSpPr>
        <p:spPr>
          <a:xfrm flipV="1">
            <a:off x="6035040" y="398417"/>
            <a:ext cx="0" cy="6089469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D846E94-0ED7-481C-82D0-9A68C343A22C}"/>
              </a:ext>
            </a:extLst>
          </p:cNvPr>
          <p:cNvCxnSpPr>
            <a:cxnSpLocks/>
          </p:cNvCxnSpPr>
          <p:nvPr/>
        </p:nvCxnSpPr>
        <p:spPr>
          <a:xfrm flipV="1">
            <a:off x="444137" y="3509554"/>
            <a:ext cx="11347269" cy="1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3B7B07F5-4DFE-41CC-B630-4D68F301E744}"/>
              </a:ext>
            </a:extLst>
          </p:cNvPr>
          <p:cNvSpPr txBox="1"/>
          <p:nvPr/>
        </p:nvSpPr>
        <p:spPr>
          <a:xfrm>
            <a:off x="809897" y="3065415"/>
            <a:ext cx="337892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Product/Service Feasibility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1E1678-B24C-47CC-BE53-0EABE6584953}"/>
              </a:ext>
            </a:extLst>
          </p:cNvPr>
          <p:cNvSpPr txBox="1"/>
          <p:nvPr/>
        </p:nvSpPr>
        <p:spPr>
          <a:xfrm>
            <a:off x="539930" y="566057"/>
            <a:ext cx="54341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6032" indent="-256032">
              <a:buNone/>
            </a:pPr>
            <a:r>
              <a:rPr lang="en-US" sz="1800" b="1" dirty="0"/>
              <a:t>Purpose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Is an assessment of the overall appeal of the product or service being proposed.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Before a prospective firm rushes a new product or service into development, it should be sure that the product or service is what prospective customers want.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0551B8-CED2-4C1D-BA8E-D77ADA674026}"/>
              </a:ext>
            </a:extLst>
          </p:cNvPr>
          <p:cNvSpPr txBox="1"/>
          <p:nvPr/>
        </p:nvSpPr>
        <p:spPr>
          <a:xfrm>
            <a:off x="7158446" y="3065415"/>
            <a:ext cx="44196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800" b="1" dirty="0"/>
              <a:t>Industry/Target Market Feasibility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A0FD60-9ECB-40D5-A1F2-BE0BC4261BAB}"/>
              </a:ext>
            </a:extLst>
          </p:cNvPr>
          <p:cNvSpPr txBox="1"/>
          <p:nvPr/>
        </p:nvSpPr>
        <p:spPr>
          <a:xfrm>
            <a:off x="809897" y="6044537"/>
            <a:ext cx="337892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800" b="1"/>
              <a:t>Organizational Feasibility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6B5E1B-47C0-4B57-AD96-EBEEE557B648}"/>
              </a:ext>
            </a:extLst>
          </p:cNvPr>
          <p:cNvSpPr txBox="1"/>
          <p:nvPr/>
        </p:nvSpPr>
        <p:spPr>
          <a:xfrm>
            <a:off x="8342811" y="6018410"/>
            <a:ext cx="337892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800" b="1" dirty="0"/>
              <a:t>Financial Feasibility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CCA99C-AE9C-4C42-B20F-F32B85D3F97F}"/>
              </a:ext>
            </a:extLst>
          </p:cNvPr>
          <p:cNvSpPr txBox="1"/>
          <p:nvPr/>
        </p:nvSpPr>
        <p:spPr>
          <a:xfrm>
            <a:off x="6244045" y="562926"/>
            <a:ext cx="543414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1800" b="1" dirty="0"/>
              <a:t>Purpose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Is an assessment of the overall appeal of the industry and the target market for the proposed business.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An industry is a group of firms producing a similar product or service.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A firm</a:t>
            </a:r>
            <a:r>
              <a:rPr lang="en-US" altLang="en-US" sz="1800" dirty="0"/>
              <a:t>’</a:t>
            </a:r>
            <a:r>
              <a:rPr lang="en-US" sz="1800" dirty="0"/>
              <a:t>s target market is the limited portion of the industry it plans to go after.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A1C869-7C40-4F75-AA24-0ED818A4E091}"/>
              </a:ext>
            </a:extLst>
          </p:cNvPr>
          <p:cNvSpPr txBox="1"/>
          <p:nvPr/>
        </p:nvSpPr>
        <p:spPr>
          <a:xfrm>
            <a:off x="648788" y="3640411"/>
            <a:ext cx="543414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6032" indent="-256032">
              <a:buNone/>
            </a:pPr>
            <a:r>
              <a:rPr lang="en-US" sz="1800" b="1" dirty="0"/>
              <a:t>Purpose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Is conducted to determine whether a proposed business has sufficient management expertise, organizational competence, and resources to successfully launch a business.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Focuses on non-financial resources (financial resources are considered later)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E24D40-56BB-4EF6-9CFE-79312CB7022C}"/>
              </a:ext>
            </a:extLst>
          </p:cNvPr>
          <p:cNvSpPr txBox="1"/>
          <p:nvPr/>
        </p:nvSpPr>
        <p:spPr>
          <a:xfrm>
            <a:off x="6244045" y="3696134"/>
            <a:ext cx="54341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6032" indent="-256032">
              <a:buNone/>
            </a:pPr>
            <a:r>
              <a:rPr lang="en-US" sz="1800" b="1" dirty="0"/>
              <a:t>Purpose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Is the final component of a</a:t>
            </a:r>
            <a:r>
              <a:rPr lang="en-US" sz="1800" baseline="0" dirty="0"/>
              <a:t> </a:t>
            </a:r>
            <a:r>
              <a:rPr lang="en-US" sz="1800" dirty="0"/>
              <a:t>comprehensive feasibility analysis.</a:t>
            </a:r>
          </a:p>
          <a:p>
            <a:pPr marL="256032" indent="-256032">
              <a:buSzPct val="100000"/>
              <a:buFontTx/>
              <a:buChar char="•"/>
            </a:pPr>
            <a:r>
              <a:rPr lang="en-US" sz="1800" dirty="0"/>
              <a:t>A preliminary financial assessment is sufficient.</a:t>
            </a:r>
          </a:p>
          <a:p>
            <a:pPr marL="256032" indent="-256032">
              <a:buSzPct val="100000"/>
              <a:buFontTx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175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s a Feasibility Study Really Necessary? · DickersonBakker">
            <a:extLst>
              <a:ext uri="{FF2B5EF4-FFF2-40B4-BE49-F238E27FC236}">
                <a16:creationId xmlns:a16="http://schemas.microsoft.com/office/drawing/2014/main" id="{4F9B1EC7-FA47-4584-9B2E-78E22D0D3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5443" y="237744"/>
            <a:ext cx="6382512" cy="6382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D9A0C4AE-FD40-40D1-93F4-7ABA73724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1124" y="1783080"/>
            <a:ext cx="3144774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en-US" b="1" dirty="0"/>
              <a:t>Group Activity </a:t>
            </a:r>
          </a:p>
        </p:txBody>
      </p:sp>
    </p:spTree>
    <p:extLst>
      <p:ext uri="{BB962C8B-B14F-4D97-AF65-F5344CB8AC3E}">
        <p14:creationId xmlns:p14="http://schemas.microsoft.com/office/powerpoint/2010/main" val="16869771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webextensions/webextension1.xml><?xml version="1.0" encoding="utf-8"?>
<we:webextension xmlns:we="http://schemas.microsoft.com/office/webextensions/webextension/2010/11" id="{E5F7594E-16F0-4F56-A9E2-976FAC0F720A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59,&quot;confidenceLevel&quot;:2}"/>
    <we:property name="url" value="&quot;free_text_poll/PaeuNvs4hrucXkTIUYfSn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{DC1465A8-6F8F-4EB5-8FA1-FCA4E18FE9A6}tf78438558_win32</Template>
  <TotalTime>315</TotalTime>
  <Words>383</Words>
  <Application>Microsoft Office PowerPoint</Application>
  <PresentationFormat>Widescreen</PresentationFormat>
  <Paragraphs>41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Century Gothic</vt:lpstr>
      <vt:lpstr>Garamond</vt:lpstr>
      <vt:lpstr>Roboto</vt:lpstr>
      <vt:lpstr>Wingdings</vt:lpstr>
      <vt:lpstr>SavonVTI</vt:lpstr>
      <vt:lpstr>Feasibility analysis </vt:lpstr>
      <vt:lpstr>Learning Objectives </vt:lpstr>
      <vt:lpstr>PowerPoint Presentation</vt:lpstr>
      <vt:lpstr>When to Conduct a Feasibility Analysis</vt:lpstr>
      <vt:lpstr>Components of a Feasibility Analysis </vt:lpstr>
      <vt:lpstr>Components of a Feasibility Analysis </vt:lpstr>
      <vt:lpstr>How to Conduct a Feasibility Study</vt:lpstr>
      <vt:lpstr>PowerPoint Presentation</vt:lpstr>
      <vt:lpstr>Group 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Recognising Opportunities and Generating Ideas</dc:title>
  <dc:creator>Davina Evans</dc:creator>
  <cp:lastModifiedBy>Davina Evans</cp:lastModifiedBy>
  <cp:revision>21</cp:revision>
  <dcterms:created xsi:type="dcterms:W3CDTF">2021-02-21T19:37:26Z</dcterms:created>
  <dcterms:modified xsi:type="dcterms:W3CDTF">2021-03-07T19:51:37Z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