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62" r:id="rId4"/>
    <p:sldId id="263" r:id="rId5"/>
    <p:sldId id="264" r:id="rId6"/>
    <p:sldId id="265" r:id="rId7"/>
    <p:sldId id="266" r:id="rId8"/>
    <p:sldId id="267" r:id="rId9"/>
    <p:sldId id="268" r:id="rId10"/>
    <p:sldId id="269" r:id="rId11"/>
    <p:sldId id="273" r:id="rId12"/>
    <p:sldId id="277" r:id="rId13"/>
    <p:sldId id="274" r:id="rId14"/>
    <p:sldId id="278" r:id="rId15"/>
    <p:sldId id="260" r:id="rId16"/>
    <p:sldId id="261" r:id="rId17"/>
    <p:sldId id="286" r:id="rId18"/>
    <p:sldId id="287"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9900CC"/>
    <a:srgbClr val="D99B01"/>
    <a:srgbClr val="FF66CC"/>
    <a:srgbClr val="FF67AC"/>
    <a:srgbClr val="CC0099"/>
    <a:srgbClr val="FFDC47"/>
    <a:srgbClr val="5EEC3C"/>
    <a:srgbClr val="CCCC00"/>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414" autoAdjust="0"/>
  </p:normalViewPr>
  <p:slideViewPr>
    <p:cSldViewPr>
      <p:cViewPr varScale="1">
        <p:scale>
          <a:sx n="98" d="100"/>
          <a:sy n="98" d="100"/>
        </p:scale>
        <p:origin x="1018" y="-230"/>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B20A01-65E4-4D78-9482-2328BEB2BBE8}"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CC5607-7701-4805-9CE3-F9D2CD9FF35C}" type="slidenum">
              <a:rPr lang="en-US" smtClean="0"/>
              <a:t>‹#›</a:t>
            </a:fld>
            <a:endParaRPr lang="en-US"/>
          </a:p>
        </p:txBody>
      </p:sp>
    </p:spTree>
    <p:extLst>
      <p:ext uri="{BB962C8B-B14F-4D97-AF65-F5344CB8AC3E}">
        <p14:creationId xmlns:p14="http://schemas.microsoft.com/office/powerpoint/2010/main" val="230412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PRECEDE-PROCEED model is very appropriate since it offers a systematic and rational flow of planning health promotion based on the fact that no step is overlooked. It aids us in </a:t>
            </a:r>
            <a:r>
              <a:rPr lang="en-US" sz="1200" kern="1200" dirty="0" err="1" smtClean="0">
                <a:solidFill>
                  <a:schemeClr val="tx1"/>
                </a:solidFill>
                <a:effectLst/>
                <a:latin typeface="+mn-lt"/>
                <a:ea typeface="+mn-ea"/>
                <a:cs typeface="+mn-cs"/>
              </a:rPr>
              <a:t>analysing</a:t>
            </a:r>
            <a:r>
              <a:rPr lang="en-US" sz="1200" kern="1200" dirty="0" smtClean="0">
                <a:solidFill>
                  <a:schemeClr val="tx1"/>
                </a:solidFill>
                <a:effectLst/>
                <a:latin typeface="+mn-lt"/>
                <a:ea typeface="+mn-ea"/>
                <a:cs typeface="+mn-cs"/>
              </a:rPr>
              <a:t> the causes of teen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systematically, and then we design the intervention. Through this model, our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strategy will be evidence-based, planned, and theoretically underpinned to achieve an effective </a:t>
            </a:r>
            <a:r>
              <a:rPr lang="en-US" sz="1200" kern="1200" dirty="0" err="1" smtClean="0">
                <a:solidFill>
                  <a:schemeClr val="tx1"/>
                </a:solidFill>
                <a:effectLst/>
                <a:latin typeface="+mn-lt"/>
                <a:ea typeface="+mn-ea"/>
                <a:cs typeface="+mn-cs"/>
              </a:rPr>
              <a:t>behavioural</a:t>
            </a:r>
            <a:r>
              <a:rPr lang="en-US" sz="1200" kern="1200" dirty="0" smtClean="0">
                <a:solidFill>
                  <a:schemeClr val="tx1"/>
                </a:solidFill>
                <a:effectLst/>
                <a:latin typeface="+mn-lt"/>
                <a:ea typeface="+mn-ea"/>
                <a:cs typeface="+mn-cs"/>
              </a:rPr>
              <a:t> change.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3</a:t>
            </a:fld>
            <a:endParaRPr lang="en-US"/>
          </a:p>
        </p:txBody>
      </p:sp>
    </p:spTree>
    <p:extLst>
      <p:ext uri="{BB962C8B-B14F-4D97-AF65-F5344CB8AC3E}">
        <p14:creationId xmlns:p14="http://schemas.microsoft.com/office/powerpoint/2010/main" val="3617945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Such model can help observe the underlying causes and factors of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instead of designing an intervention that assumes something. Its adaptability promotes digital creativity, thus befitting a platform such as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where the tendencies and youth interaction tendencies change rapidly. It is also important in assuring that our intervention is based on facts of the teen behaviour, and includes social, environmental and cultural information.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4</a:t>
            </a:fld>
            <a:endParaRPr lang="en-US"/>
          </a:p>
        </p:txBody>
      </p:sp>
    </p:spTree>
    <p:extLst>
      <p:ext uri="{BB962C8B-B14F-4D97-AF65-F5344CB8AC3E}">
        <p14:creationId xmlns:p14="http://schemas.microsoft.com/office/powerpoint/2010/main" val="3928371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Assessment of behaviour indicates emotional, psychological and social factors that lead to teen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including curiosity, experimentation or peer pressure. It also puts emphasis on the fact that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trends make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appear cool or socially rewarding. The knowledge will aid in producing corrective and persuasive material that opposes unhealthy </a:t>
            </a:r>
            <a:r>
              <a:rPr lang="en-US" sz="1200" kern="1200" dirty="0" err="1" smtClean="0">
                <a:solidFill>
                  <a:schemeClr val="tx1"/>
                </a:solidFill>
                <a:effectLst/>
                <a:latin typeface="+mn-lt"/>
                <a:ea typeface="+mn-ea"/>
                <a:cs typeface="+mn-cs"/>
              </a:rPr>
              <a:t>behaviours</a:t>
            </a:r>
            <a:r>
              <a:rPr lang="en-US" sz="1200" kern="1200" dirty="0" smtClean="0">
                <a:solidFill>
                  <a:schemeClr val="tx1"/>
                </a:solidFill>
                <a:effectLst/>
                <a:latin typeface="+mn-lt"/>
                <a:ea typeface="+mn-ea"/>
                <a:cs typeface="+mn-cs"/>
              </a:rPr>
              <a:t> and encourages better-established choices.</a:t>
            </a:r>
          </a:p>
          <a:p>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5</a:t>
            </a:fld>
            <a:endParaRPr lang="en-US"/>
          </a:p>
        </p:txBody>
      </p:sp>
    </p:spTree>
    <p:extLst>
      <p:ext uri="{BB962C8B-B14F-4D97-AF65-F5344CB8AC3E}">
        <p14:creationId xmlns:p14="http://schemas.microsoft.com/office/powerpoint/2010/main" val="1800679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With the help of epidemiological data, we can learn about the magnitude of the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issue and see the age groups that are most affected. It is also useful in the establishment of measurable objectives, like a decrease in the levels of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or better education about the harm among the targeted groups in schools. </a:t>
            </a:r>
          </a:p>
          <a:p>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6</a:t>
            </a:fld>
            <a:endParaRPr lang="en-US"/>
          </a:p>
        </p:txBody>
      </p:sp>
    </p:spTree>
    <p:extLst>
      <p:ext uri="{BB962C8B-B14F-4D97-AF65-F5344CB8AC3E}">
        <p14:creationId xmlns:p14="http://schemas.microsoft.com/office/powerpoint/2010/main" val="1447354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Assessment of behaviour indicates emotional, psychological and social factors that lead to teen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including curiosity, experimentation or peer pressure. It also puts emphasis on the fact that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trends make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appear cool or socially rewarding. The knowledge will aid in producing corrective and persuasive material that opposes unhealthy </a:t>
            </a:r>
            <a:r>
              <a:rPr lang="en-US" sz="1200" kern="1200" dirty="0" err="1" smtClean="0">
                <a:solidFill>
                  <a:schemeClr val="tx1"/>
                </a:solidFill>
                <a:effectLst/>
                <a:latin typeface="+mn-lt"/>
                <a:ea typeface="+mn-ea"/>
                <a:cs typeface="+mn-cs"/>
              </a:rPr>
              <a:t>behaviours</a:t>
            </a:r>
            <a:r>
              <a:rPr lang="en-US" sz="1200" kern="1200" dirty="0" smtClean="0">
                <a:solidFill>
                  <a:schemeClr val="tx1"/>
                </a:solidFill>
                <a:effectLst/>
                <a:latin typeface="+mn-lt"/>
                <a:ea typeface="+mn-ea"/>
                <a:cs typeface="+mn-cs"/>
              </a:rPr>
              <a:t> and encourages better-established choices.</a:t>
            </a:r>
          </a:p>
          <a:p>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7</a:t>
            </a:fld>
            <a:endParaRPr lang="en-US"/>
          </a:p>
        </p:txBody>
      </p:sp>
    </p:spTree>
    <p:extLst>
      <p:ext uri="{BB962C8B-B14F-4D97-AF65-F5344CB8AC3E}">
        <p14:creationId xmlns:p14="http://schemas.microsoft.com/office/powerpoint/2010/main" val="1120515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Availability of </a:t>
            </a:r>
            <a:r>
              <a:rPr lang="en-US" sz="1200" kern="1200" dirty="0" err="1" smtClean="0">
                <a:solidFill>
                  <a:schemeClr val="tx1"/>
                </a:solidFill>
                <a:effectLst/>
                <a:latin typeface="+mn-lt"/>
                <a:ea typeface="+mn-ea"/>
                <a:cs typeface="+mn-cs"/>
              </a:rPr>
              <a:t>vape</a:t>
            </a:r>
            <a:r>
              <a:rPr lang="en-US" sz="1200" kern="1200" dirty="0" smtClean="0">
                <a:solidFill>
                  <a:schemeClr val="tx1"/>
                </a:solidFill>
                <a:effectLst/>
                <a:latin typeface="+mn-lt"/>
                <a:ea typeface="+mn-ea"/>
                <a:cs typeface="+mn-cs"/>
              </a:rPr>
              <a:t> products and round-the-clock exposure to the world of the Internet are some of the environmental factors that have a profound effect on inciting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behaviour among teenagers. Social networks hurt generation hype on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and it is harder to restrain this habit. With the identification of these aspects, we may develop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messages that will promote safer online practices and create a setting that would prevent </a:t>
            </a:r>
            <a:r>
              <a:rPr lang="en-US" sz="1200" kern="1200" dirty="0" err="1" smtClean="0">
                <a:solidFill>
                  <a:schemeClr val="tx1"/>
                </a:solidFill>
                <a:effectLst/>
                <a:latin typeface="+mn-lt"/>
                <a:ea typeface="+mn-ea"/>
                <a:cs typeface="+mn-cs"/>
              </a:rPr>
              <a:t>vape</a:t>
            </a:r>
            <a:r>
              <a:rPr lang="en-US" sz="1200" kern="1200" dirty="0" smtClean="0">
                <a:solidFill>
                  <a:schemeClr val="tx1"/>
                </a:solidFill>
                <a:effectLst/>
                <a:latin typeface="+mn-lt"/>
                <a:ea typeface="+mn-ea"/>
                <a:cs typeface="+mn-cs"/>
              </a:rPr>
              <a:t> usage.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8</a:t>
            </a:fld>
            <a:endParaRPr lang="en-US"/>
          </a:p>
        </p:txBody>
      </p:sp>
    </p:spTree>
    <p:extLst>
      <p:ext uri="{BB962C8B-B14F-4D97-AF65-F5344CB8AC3E}">
        <p14:creationId xmlns:p14="http://schemas.microsoft.com/office/powerpoint/2010/main" val="1243422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action shows how teens are misinformed regarding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by thinking that it is safe or common. It also determines the strengthening forces, such as the approval of peers and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discussions that enforce these beliefs.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9</a:t>
            </a:fld>
            <a:endParaRPr lang="en-US"/>
          </a:p>
        </p:txBody>
      </p:sp>
    </p:spTree>
    <p:extLst>
      <p:ext uri="{BB962C8B-B14F-4D97-AF65-F5344CB8AC3E}">
        <p14:creationId xmlns:p14="http://schemas.microsoft.com/office/powerpoint/2010/main" val="2809473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step will help us to guarantee the </a:t>
            </a: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support and resources, as well as policies and permission to execute the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campaign successfully. The cooperation with schools and institutions is needed to gain credibility and a more extensive reach. Such an evaluation of the feasibility and adherence to the youth safety regulations provided by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will make the intervention more secure and sustainable.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10</a:t>
            </a:fld>
            <a:endParaRPr lang="en-US"/>
          </a:p>
        </p:txBody>
      </p:sp>
    </p:spTree>
    <p:extLst>
      <p:ext uri="{BB962C8B-B14F-4D97-AF65-F5344CB8AC3E}">
        <p14:creationId xmlns:p14="http://schemas.microsoft.com/office/powerpoint/2010/main" val="2515502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implementation is </a:t>
            </a:r>
            <a:r>
              <a:rPr lang="en-US" sz="1200" kern="1200" dirty="0" err="1" smtClean="0">
                <a:solidFill>
                  <a:schemeClr val="tx1"/>
                </a:solidFill>
                <a:effectLst/>
                <a:latin typeface="+mn-lt"/>
                <a:ea typeface="+mn-ea"/>
                <a:cs typeface="+mn-cs"/>
              </a:rPr>
              <a:t>centred</a:t>
            </a:r>
            <a:r>
              <a:rPr lang="en-US" sz="1200" kern="1200" dirty="0" smtClean="0">
                <a:solidFill>
                  <a:schemeClr val="tx1"/>
                </a:solidFill>
                <a:effectLst/>
                <a:latin typeface="+mn-lt"/>
                <a:ea typeface="+mn-ea"/>
                <a:cs typeface="+mn-cs"/>
              </a:rPr>
              <a:t> on developing brief and entertaining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videos that will be effective and fast to attract the attention of teens. Engagement of influencers enhances trust, which motivates teens to act in respect to anti-</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messages. The distribution of the content of both school networks and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will guarantee further presence and homogeneity in providing the message.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11</a:t>
            </a:fld>
            <a:endParaRPr lang="en-US"/>
          </a:p>
        </p:txBody>
      </p:sp>
    </p:spTree>
    <p:extLst>
      <p:ext uri="{BB962C8B-B14F-4D97-AF65-F5344CB8AC3E}">
        <p14:creationId xmlns:p14="http://schemas.microsoft.com/office/powerpoint/2010/main" val="3418258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process evaluation checks that the intervention is being performed and the posting of content.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analytics provides us with real-time statistics on analysis of engagement, views and patterns of interaction. This will enable us to implement changes in good time and make the intervention exciting, and in tandem with the interests of the audience.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12</a:t>
            </a:fld>
            <a:endParaRPr lang="en-US"/>
          </a:p>
        </p:txBody>
      </p:sp>
    </p:spTree>
    <p:extLst>
      <p:ext uri="{BB962C8B-B14F-4D97-AF65-F5344CB8AC3E}">
        <p14:creationId xmlns:p14="http://schemas.microsoft.com/office/powerpoint/2010/main" val="36640846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evaluation of impact investigates short-term impacts of the intervention, such as an improvement of awareness levels or changes in perception of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The use of surveys and focus groups also helps us understand the way in which the teens emotionally and cognitively respond to the content. These insights demonstrate how the messaging is moving perceptions on a positive path in the near term before long-term behaviour change takes place.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13</a:t>
            </a:fld>
            <a:endParaRPr lang="en-US"/>
          </a:p>
        </p:txBody>
      </p:sp>
    </p:spTree>
    <p:extLst>
      <p:ext uri="{BB962C8B-B14F-4D97-AF65-F5344CB8AC3E}">
        <p14:creationId xmlns:p14="http://schemas.microsoft.com/office/powerpoint/2010/main" val="3854310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Outcome evaluation considers changes that are witnessed in the long term, e.g., the reduction of </a:t>
            </a:r>
            <a:r>
              <a:rPr lang="en-US" sz="1200" kern="1200" dirty="0" err="1" smtClean="0">
                <a:solidFill>
                  <a:schemeClr val="tx1"/>
                </a:solidFill>
                <a:effectLst/>
                <a:latin typeface="+mn-lt"/>
                <a:ea typeface="+mn-ea"/>
                <a:cs typeface="+mn-cs"/>
              </a:rPr>
              <a:t>vaping</a:t>
            </a:r>
            <a:r>
              <a:rPr lang="en-US" sz="1200" kern="1200" dirty="0" smtClean="0">
                <a:solidFill>
                  <a:schemeClr val="tx1"/>
                </a:solidFill>
                <a:effectLst/>
                <a:latin typeface="+mn-lt"/>
                <a:ea typeface="+mn-ea"/>
                <a:cs typeface="+mn-cs"/>
              </a:rPr>
              <a:t> or better decision-making among students. School data may confirm the long-duration </a:t>
            </a:r>
            <a:r>
              <a:rPr lang="en-US" sz="1200" kern="1200" dirty="0" err="1" smtClean="0">
                <a:solidFill>
                  <a:schemeClr val="tx1"/>
                </a:solidFill>
                <a:effectLst/>
                <a:latin typeface="+mn-lt"/>
                <a:ea typeface="+mn-ea"/>
                <a:cs typeface="+mn-cs"/>
              </a:rPr>
              <a:t>behavioural</a:t>
            </a:r>
            <a:r>
              <a:rPr lang="en-US" sz="1200" kern="1200" dirty="0" smtClean="0">
                <a:solidFill>
                  <a:schemeClr val="tx1"/>
                </a:solidFill>
                <a:effectLst/>
                <a:latin typeface="+mn-lt"/>
                <a:ea typeface="+mn-ea"/>
                <a:cs typeface="+mn-cs"/>
              </a:rPr>
              <a:t> impact of the </a:t>
            </a:r>
            <a:r>
              <a:rPr lang="en-US" sz="1200" kern="1200" dirty="0" err="1" smtClean="0">
                <a:solidFill>
                  <a:schemeClr val="tx1"/>
                </a:solidFill>
                <a:effectLst/>
                <a:latin typeface="+mn-lt"/>
                <a:ea typeface="+mn-ea"/>
                <a:cs typeface="+mn-cs"/>
              </a:rPr>
              <a:t>TikTok</a:t>
            </a:r>
            <a:r>
              <a:rPr lang="en-US" sz="1200" kern="1200" dirty="0" smtClean="0">
                <a:solidFill>
                  <a:schemeClr val="tx1"/>
                </a:solidFill>
                <a:effectLst/>
                <a:latin typeface="+mn-lt"/>
                <a:ea typeface="+mn-ea"/>
                <a:cs typeface="+mn-cs"/>
              </a:rPr>
              <a:t> intervention. When the intervention is effective, it can be scaled to include more schools and communities and become scalable to be a public health intervention.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2CC5607-7701-4805-9CE3-F9D2CD9FF35C}" type="slidenum">
              <a:rPr lang="en-US" smtClean="0"/>
              <a:t>14</a:t>
            </a:fld>
            <a:endParaRPr lang="en-US"/>
          </a:p>
        </p:txBody>
      </p:sp>
    </p:spTree>
    <p:extLst>
      <p:ext uri="{BB962C8B-B14F-4D97-AF65-F5344CB8AC3E}">
        <p14:creationId xmlns:p14="http://schemas.microsoft.com/office/powerpoint/2010/main" val="598897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15</a:t>
            </a:fld>
            <a:endParaRPr lang="en-US"/>
          </a:p>
        </p:txBody>
      </p:sp>
    </p:spTree>
    <p:extLst>
      <p:ext uri="{BB962C8B-B14F-4D97-AF65-F5344CB8AC3E}">
        <p14:creationId xmlns:p14="http://schemas.microsoft.com/office/powerpoint/2010/main" val="1970350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16</a:t>
            </a:fld>
            <a:endParaRPr lang="en-US"/>
          </a:p>
        </p:txBody>
      </p:sp>
    </p:spTree>
    <p:extLst>
      <p:ext uri="{BB962C8B-B14F-4D97-AF65-F5344CB8AC3E}">
        <p14:creationId xmlns:p14="http://schemas.microsoft.com/office/powerpoint/2010/main" val="4142674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48965" y="2419045"/>
            <a:ext cx="8246070" cy="773002"/>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448965" y="3182570"/>
            <a:ext cx="8246070" cy="610821"/>
          </a:xfrm>
        </p:spPr>
        <p:txBody>
          <a:bodyPr>
            <a:normAutofit/>
          </a:bodyPr>
          <a:lstStyle>
            <a:lvl1pPr marL="0" indent="0" algn="ctr">
              <a:buNone/>
              <a:defRPr sz="2800" b="0" i="0">
                <a:solidFill>
                  <a:srgbClr val="00206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350110"/>
            <a:ext cx="8246070" cy="610820"/>
          </a:xfrm>
        </p:spPr>
        <p:txBody>
          <a:bodyPr>
            <a:normAutofit/>
          </a:bodyPr>
          <a:lstStyle>
            <a:lvl1pPr algn="ctr">
              <a:defRPr sz="3600" baseline="0">
                <a:solidFill>
                  <a:srgbClr val="FF990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960930"/>
            <a:ext cx="8246070" cy="2748684"/>
          </a:xfrm>
        </p:spPr>
        <p:txBody>
          <a:bodyPr/>
          <a:lstStyle>
            <a:lvl1pPr algn="ctr">
              <a:defRPr sz="2800">
                <a:solidFill>
                  <a:srgbClr val="002060"/>
                </a:solidFill>
              </a:defRPr>
            </a:lvl1pPr>
            <a:lvl2pPr algn="ctr">
              <a:defRPr>
                <a:solidFill>
                  <a:srgbClr val="002060"/>
                </a:solidFill>
              </a:defRPr>
            </a:lvl2pPr>
            <a:lvl3pPr algn="ctr">
              <a:defRPr>
                <a:solidFill>
                  <a:srgbClr val="002060"/>
                </a:solidFill>
              </a:defRPr>
            </a:lvl3pPr>
            <a:lvl4pPr algn="ctr">
              <a:defRPr>
                <a:solidFill>
                  <a:srgbClr val="002060"/>
                </a:solidFill>
              </a:defRPr>
            </a:lvl4pPr>
            <a:lvl5pPr algn="ct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1670" y="433880"/>
            <a:ext cx="6413610" cy="572644"/>
          </a:xfrm>
        </p:spPr>
        <p:txBody>
          <a:bodyPr>
            <a:normAutofit/>
          </a:bodyPr>
          <a:lstStyle>
            <a:lvl1pPr algn="l">
              <a:defRPr sz="3600">
                <a:solidFill>
                  <a:srgbClr val="FF990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01670" y="1198559"/>
            <a:ext cx="6413610" cy="3511061"/>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1350110"/>
            <a:ext cx="8246071" cy="610820"/>
          </a:xfrm>
        </p:spPr>
        <p:txBody>
          <a:bodyPr>
            <a:normAutofit/>
          </a:bodyPr>
          <a:lstStyle>
            <a:lvl1pPr algn="ctr">
              <a:defRPr sz="3600" baseline="0">
                <a:solidFill>
                  <a:srgbClr val="FF990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2140229"/>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571749"/>
            <a:ext cx="4040188" cy="2137871"/>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2140229"/>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571749"/>
            <a:ext cx="4041775" cy="2137871"/>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 xmlns:a16="http://schemas.microsoft.com/office/drawing/2014/main" id="{AF223013-BAAD-4784-9B88-4DDCCA17941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12/7/2025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 xmlns:a16="http://schemas.microsoft.com/office/drawing/2014/main" id="{55C64FEC-0EC6-4A1D-A397-6DB8DBF3A92A}"/>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pediatrics.jmir.org/2024/1/e49779" TargetMode="External"/><Relationship Id="rId3" Type="http://schemas.openxmlformats.org/officeDocument/2006/relationships/hyperlink" Target="https://4dmedical.com/the-hidden-dangers-of-vaping/" TargetMode="External"/><Relationship Id="rId7" Type="http://schemas.openxmlformats.org/officeDocument/2006/relationships/hyperlink" Target="https://click2pro.com/blog/nicotine-adolescent-brain-development"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hyperlink" Target="https://www.socialchamp.com/blog/what-is-tiktok/" TargetMode="External"/><Relationship Id="rId5" Type="http://schemas.openxmlformats.org/officeDocument/2006/relationships/hyperlink" Target="https://pediatrics.jmir.org/2021/4/e30681/" TargetMode="External"/><Relationship Id="rId4" Type="http://schemas.openxmlformats.org/officeDocument/2006/relationships/hyperlink" Target="https://www.researchgate.net/figure/Conceptualization-of-the-precede-proceed-model-of-health-promotion-Green-and-Kreuter_fig2_5627293" TargetMode="External"/><Relationship Id="rId9" Type="http://schemas.openxmlformats.org/officeDocument/2006/relationships/hyperlink" Target="https://www.humanium.org/en/tiktok-versus-childrens-privacy-pros-and-cons-of-the-most-popular-app-for-teen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collidu.com/presentation-precede-proceed-model" TargetMode="External"/><Relationship Id="rId3" Type="http://schemas.openxmlformats.org/officeDocument/2006/relationships/hyperlink" Target="https://www.mdpi.com/1660-4601/20/10/5761" TargetMode="External"/><Relationship Id="rId7" Type="http://schemas.openxmlformats.org/officeDocument/2006/relationships/hyperlink" Target="https://www.edweek.org/leadership/are-students-vaping-more-educators-think-so/2025/01"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https://in.pinterest.com/pin/48976714691530739/" TargetMode="External"/><Relationship Id="rId5" Type="http://schemas.openxmlformats.org/officeDocument/2006/relationships/hyperlink" Target="http://www.scielo.edu.uy/pdf/ech/v12n1/2393-6606-ech-12-01-e3078.pdf" TargetMode="External"/><Relationship Id="rId4" Type="http://schemas.openxmlformats.org/officeDocument/2006/relationships/hyperlink" Target="https://link.springer.com/content/pdf/10.1186/s13643-022-02092-2.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eri.ca/the-green-smoke-how-vaping-impacts-our-environment-and-what-we-can-do-about-it/" TargetMode="External"/><Relationship Id="rId7" Type="http://schemas.openxmlformats.org/officeDocument/2006/relationships/hyperlink" Target="https://truthinitiative.org/research-resources/emerging-tobacco-products/e-cigarettes-facts-stats-and-regulations" TargetMode="External"/><Relationship Id="rId2" Type="http://schemas.openxmlformats.org/officeDocument/2006/relationships/hyperlink" Target="https://collidu.com/presentation-precede-proceed-model" TargetMode="External"/><Relationship Id="rId1" Type="http://schemas.openxmlformats.org/officeDocument/2006/relationships/slideLayout" Target="../slideLayouts/slideLayout8.xml"/><Relationship Id="rId6" Type="http://schemas.openxmlformats.org/officeDocument/2006/relationships/hyperlink" Target="https://theconversation.com/tiktok-promotes-vaping-as-a-fun-safe-and-socially-accepted-pastime-and-omits-the-harms-203423" TargetMode="External"/><Relationship Id="rId5" Type="http://schemas.openxmlformats.org/officeDocument/2006/relationships/hyperlink" Target="https://search.proquest.com/openview/89b1a5016d5b22f065db30d59d8e85dc/1?pq-origsite=gscholar&amp;cbl=26719&amp;casa_token=0MGBE2S7m-EAAAAA:nmU0JD0wTVJBzXYua-g2KY8TduZSrkudeXDWVFH0eAn1NXW-cs4TQmaKP1F-qBBHGb679a3p2098mQ" TargetMode="External"/><Relationship Id="rId4" Type="http://schemas.openxmlformats.org/officeDocument/2006/relationships/hyperlink" Target="https://spinehealth.org/article/smoking-and-vap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sciencedirect.com/science/article/pii/S0306460323002708" TargetMode="External"/><Relationship Id="rId2" Type="http://schemas.openxmlformats.org/officeDocument/2006/relationships/hyperlink" Target="https://pediatrics.jmir.org/2021/4/e30681/"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solidFill>
                  <a:schemeClr val="tx1"/>
                </a:solidFill>
              </a:rPr>
              <a:t>Digital health promotion intervention</a:t>
            </a:r>
            <a:endParaRPr lang="en-US" dirty="0">
              <a:solidFill>
                <a:schemeClr val="tx1"/>
              </a:solidFill>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6260" y="1502815"/>
            <a:ext cx="8246070" cy="610820"/>
          </a:xfrm>
        </p:spPr>
        <p:txBody>
          <a:bodyPr/>
          <a:lstStyle/>
          <a:p>
            <a:pPr marL="0" indent="0">
              <a:buNone/>
            </a:pPr>
            <a:r>
              <a:rPr lang="en-US" b="1" dirty="0"/>
              <a:t>GROUP MEMBER 2 – APPLICATION</a:t>
            </a:r>
            <a:endParaRPr lang="en-US" dirty="0"/>
          </a:p>
        </p:txBody>
      </p:sp>
      <p:pic>
        <p:nvPicPr>
          <p:cNvPr id="7" name="Picture 6"/>
          <p:cNvPicPr>
            <a:picLocks noChangeAspect="1"/>
          </p:cNvPicPr>
          <p:nvPr/>
        </p:nvPicPr>
        <p:blipFill>
          <a:blip r:embed="rId2"/>
          <a:stretch>
            <a:fillRect/>
          </a:stretch>
        </p:blipFill>
        <p:spPr>
          <a:xfrm>
            <a:off x="903585" y="2134959"/>
            <a:ext cx="4111724" cy="2368145"/>
          </a:xfrm>
          <a:prstGeom prst="rect">
            <a:avLst/>
          </a:prstGeom>
        </p:spPr>
      </p:pic>
      <p:sp>
        <p:nvSpPr>
          <p:cNvPr id="8" name="Rectangle 7"/>
          <p:cNvSpPr/>
          <p:nvPr/>
        </p:nvSpPr>
        <p:spPr>
          <a:xfrm>
            <a:off x="2094095" y="4548348"/>
            <a:ext cx="2663086" cy="261610"/>
          </a:xfrm>
          <a:prstGeom prst="rect">
            <a:avLst/>
          </a:prstGeom>
        </p:spPr>
        <p:txBody>
          <a:bodyPr wrap="square">
            <a:spAutoFit/>
          </a:bodyPr>
          <a:lstStyle/>
          <a:p>
            <a:r>
              <a:rPr lang="en-US" sz="1100" dirty="0"/>
              <a:t>Source: Spine Health Foundation (2024)</a:t>
            </a:r>
          </a:p>
        </p:txBody>
      </p:sp>
      <p:sp>
        <p:nvSpPr>
          <p:cNvPr id="10" name="Rectangle 9"/>
          <p:cNvSpPr/>
          <p:nvPr/>
        </p:nvSpPr>
        <p:spPr>
          <a:xfrm>
            <a:off x="6263795" y="4524426"/>
            <a:ext cx="1531188" cy="261610"/>
          </a:xfrm>
          <a:prstGeom prst="rect">
            <a:avLst/>
          </a:prstGeom>
        </p:spPr>
        <p:txBody>
          <a:bodyPr wrap="none">
            <a:spAutoFit/>
          </a:bodyPr>
          <a:lstStyle/>
          <a:p>
            <a:r>
              <a:rPr lang="en-US" sz="1100" dirty="0"/>
              <a:t>Source: Pinterest (</a:t>
            </a:r>
            <a:r>
              <a:rPr lang="en-US" sz="1100" dirty="0" err="1"/>
              <a:t>n.d.</a:t>
            </a:r>
            <a:r>
              <a:rPr lang="en-US" sz="1100" dirty="0"/>
              <a:t>) </a:t>
            </a:r>
          </a:p>
        </p:txBody>
      </p:sp>
      <p:pic>
        <p:nvPicPr>
          <p:cNvPr id="2" name="Picture 1"/>
          <p:cNvPicPr>
            <a:picLocks noChangeAspect="1"/>
          </p:cNvPicPr>
          <p:nvPr/>
        </p:nvPicPr>
        <p:blipFill rotWithShape="1">
          <a:blip r:embed="rId3"/>
          <a:srcRect l="13409"/>
          <a:stretch/>
        </p:blipFill>
        <p:spPr>
          <a:xfrm>
            <a:off x="5608207" y="2184405"/>
            <a:ext cx="2958294" cy="2269251"/>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Introduction to the Planning Model </a:t>
            </a:r>
            <a:endParaRPr lang="en-US" dirty="0"/>
          </a:p>
        </p:txBody>
      </p:sp>
      <p:sp>
        <p:nvSpPr>
          <p:cNvPr id="3" name="Content Placeholder 2"/>
          <p:cNvSpPr>
            <a:spLocks noGrp="1"/>
          </p:cNvSpPr>
          <p:nvPr>
            <p:ph idx="1"/>
          </p:nvPr>
        </p:nvSpPr>
        <p:spPr>
          <a:xfrm>
            <a:off x="4137658" y="2037282"/>
            <a:ext cx="4581149" cy="2443280"/>
          </a:xfrm>
        </p:spPr>
        <p:txBody>
          <a:bodyPr>
            <a:noAutofit/>
          </a:bodyPr>
          <a:lstStyle/>
          <a:p>
            <a:pPr algn="just"/>
            <a:r>
              <a:rPr lang="en-US" sz="1600" dirty="0"/>
              <a:t>PRECEDE-PROCEED is one of the popular frameworks of health promotion.</a:t>
            </a:r>
          </a:p>
          <a:p>
            <a:pPr algn="just"/>
            <a:r>
              <a:rPr lang="en-US" sz="1600" dirty="0"/>
              <a:t>It provides </a:t>
            </a:r>
            <a:r>
              <a:rPr lang="en-US" sz="1600" dirty="0" err="1"/>
              <a:t>systematised</a:t>
            </a:r>
            <a:r>
              <a:rPr lang="en-US" sz="1600" dirty="0"/>
              <a:t> assessment and design as well as evaluation steps.</a:t>
            </a:r>
          </a:p>
          <a:p>
            <a:pPr algn="just"/>
            <a:r>
              <a:rPr lang="en-US" sz="1600" dirty="0"/>
              <a:t>It can help prevent </a:t>
            </a:r>
            <a:r>
              <a:rPr lang="en-US" sz="1600" dirty="0" err="1"/>
              <a:t>vaping</a:t>
            </a:r>
            <a:r>
              <a:rPr lang="en-US" sz="1600" dirty="0"/>
              <a:t> since the media influences the behaviour of teens (</a:t>
            </a:r>
            <a:r>
              <a:rPr lang="en-US" sz="1600" dirty="0" err="1"/>
              <a:t>Basch</a:t>
            </a:r>
            <a:r>
              <a:rPr lang="en-US" sz="1600" dirty="0"/>
              <a:t> et al., 2021).</a:t>
            </a:r>
          </a:p>
          <a:p>
            <a:pPr algn="just"/>
            <a:r>
              <a:rPr lang="en-US" sz="1600" dirty="0"/>
              <a:t>Makes the interventions based on </a:t>
            </a:r>
            <a:r>
              <a:rPr lang="en-US" sz="1600" dirty="0" err="1"/>
              <a:t>TikTok</a:t>
            </a:r>
            <a:r>
              <a:rPr lang="en-US" sz="1600" dirty="0"/>
              <a:t> evidence-based.</a:t>
            </a:r>
          </a:p>
        </p:txBody>
      </p:sp>
      <p:pic>
        <p:nvPicPr>
          <p:cNvPr id="4" name="Picture 3"/>
          <p:cNvPicPr>
            <a:picLocks noChangeAspect="1"/>
          </p:cNvPicPr>
          <p:nvPr/>
        </p:nvPicPr>
        <p:blipFill>
          <a:blip r:embed="rId3"/>
          <a:stretch>
            <a:fillRect/>
          </a:stretch>
        </p:blipFill>
        <p:spPr>
          <a:xfrm>
            <a:off x="296260" y="1986305"/>
            <a:ext cx="3266945" cy="2545233"/>
          </a:xfrm>
          <a:prstGeom prst="rect">
            <a:avLst/>
          </a:prstGeom>
        </p:spPr>
      </p:pic>
      <p:sp>
        <p:nvSpPr>
          <p:cNvPr id="5" name="Rectangle 4"/>
          <p:cNvSpPr/>
          <p:nvPr/>
        </p:nvSpPr>
        <p:spPr>
          <a:xfrm>
            <a:off x="1059785" y="4593949"/>
            <a:ext cx="2140330" cy="261610"/>
          </a:xfrm>
          <a:prstGeom prst="rect">
            <a:avLst/>
          </a:prstGeom>
        </p:spPr>
        <p:txBody>
          <a:bodyPr wrap="none">
            <a:spAutoFit/>
          </a:bodyPr>
          <a:lstStyle/>
          <a:p>
            <a:r>
              <a:rPr lang="en-US" sz="1100" dirty="0"/>
              <a:t>Source: (Public Health Notes, n.d.)</a:t>
            </a:r>
          </a:p>
        </p:txBody>
      </p:sp>
    </p:spTree>
    <p:extLst>
      <p:ext uri="{BB962C8B-B14F-4D97-AF65-F5344CB8AC3E}">
        <p14:creationId xmlns:p14="http://schemas.microsoft.com/office/powerpoint/2010/main" val="2786941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1338780"/>
            <a:ext cx="8246070" cy="610820"/>
          </a:xfrm>
        </p:spPr>
        <p:txBody>
          <a:bodyPr>
            <a:normAutofit fontScale="90000"/>
          </a:bodyPr>
          <a:lstStyle/>
          <a:p>
            <a:r>
              <a:rPr lang="en-US" b="1" dirty="0">
                <a:effectLst/>
              </a:rPr>
              <a:t>Why PRECEDE–PROCEED Was Selected</a:t>
            </a:r>
            <a:endParaRPr lang="en-US" dirty="0">
              <a:effectLst/>
            </a:endParaRPr>
          </a:p>
        </p:txBody>
      </p:sp>
      <p:sp>
        <p:nvSpPr>
          <p:cNvPr id="3" name="Content Placeholder 2"/>
          <p:cNvSpPr>
            <a:spLocks noGrp="1"/>
          </p:cNvSpPr>
          <p:nvPr>
            <p:ph idx="1"/>
          </p:nvPr>
        </p:nvSpPr>
        <p:spPr>
          <a:xfrm>
            <a:off x="296260" y="2266340"/>
            <a:ext cx="4123034" cy="2137870"/>
          </a:xfrm>
        </p:spPr>
        <p:txBody>
          <a:bodyPr>
            <a:normAutofit/>
          </a:bodyPr>
          <a:lstStyle/>
          <a:p>
            <a:pPr lvl="0" algn="just"/>
            <a:r>
              <a:rPr lang="en-US" sz="1600" dirty="0"/>
              <a:t>Aids in determining the health problems prior to planning interventions.</a:t>
            </a:r>
          </a:p>
          <a:p>
            <a:pPr lvl="0" algn="just"/>
            <a:r>
              <a:rPr lang="en-US" sz="1600" dirty="0"/>
              <a:t>Takes into account the </a:t>
            </a:r>
            <a:r>
              <a:rPr lang="en-US" sz="1600" dirty="0" err="1"/>
              <a:t>behavioural</a:t>
            </a:r>
            <a:r>
              <a:rPr lang="en-US" sz="1600" dirty="0"/>
              <a:t>, social and ecological factors (Kim et al., 2022).</a:t>
            </a:r>
          </a:p>
          <a:p>
            <a:pPr lvl="0" algn="just"/>
            <a:r>
              <a:rPr lang="en-US" sz="1600" dirty="0"/>
              <a:t>Flexible for creative digital approaches.</a:t>
            </a:r>
          </a:p>
          <a:p>
            <a:pPr lvl="0" algn="just"/>
            <a:r>
              <a:rPr lang="en-US" sz="1600" dirty="0" err="1"/>
              <a:t>Favours</a:t>
            </a:r>
            <a:r>
              <a:rPr lang="en-US" sz="1600" dirty="0"/>
              <a:t> youth-oriented design on </a:t>
            </a:r>
            <a:r>
              <a:rPr lang="en-US" sz="1600" dirty="0" err="1"/>
              <a:t>vaping</a:t>
            </a:r>
            <a:r>
              <a:rPr lang="en-US" sz="1600" dirty="0"/>
              <a:t> trends in </a:t>
            </a:r>
            <a:r>
              <a:rPr lang="en-US" sz="1600" dirty="0" err="1"/>
              <a:t>TikTok</a:t>
            </a:r>
            <a:r>
              <a:rPr lang="en-US" sz="1600" dirty="0"/>
              <a:t> (</a:t>
            </a:r>
            <a:r>
              <a:rPr lang="en-US" sz="1600" dirty="0" err="1"/>
              <a:t>Basch</a:t>
            </a:r>
            <a:r>
              <a:rPr lang="en-US" sz="1600" dirty="0"/>
              <a:t> et al., 2021).</a:t>
            </a:r>
          </a:p>
        </p:txBody>
      </p:sp>
      <p:pic>
        <p:nvPicPr>
          <p:cNvPr id="7" name="Picture 6"/>
          <p:cNvPicPr>
            <a:picLocks noChangeAspect="1"/>
          </p:cNvPicPr>
          <p:nvPr/>
        </p:nvPicPr>
        <p:blipFill rotWithShape="1">
          <a:blip r:embed="rId3"/>
          <a:srcRect/>
          <a:stretch/>
        </p:blipFill>
        <p:spPr>
          <a:xfrm>
            <a:off x="4999756" y="2113635"/>
            <a:ext cx="3835489" cy="2582202"/>
          </a:xfrm>
          <a:prstGeom prst="rect">
            <a:avLst/>
          </a:prstGeom>
        </p:spPr>
      </p:pic>
      <p:sp>
        <p:nvSpPr>
          <p:cNvPr id="8" name="Rectangle 7"/>
          <p:cNvSpPr/>
          <p:nvPr/>
        </p:nvSpPr>
        <p:spPr>
          <a:xfrm>
            <a:off x="6251755" y="4760302"/>
            <a:ext cx="1414170" cy="261610"/>
          </a:xfrm>
          <a:prstGeom prst="rect">
            <a:avLst/>
          </a:prstGeom>
        </p:spPr>
        <p:txBody>
          <a:bodyPr wrap="none">
            <a:spAutoFit/>
          </a:bodyPr>
          <a:lstStyle/>
          <a:p>
            <a:r>
              <a:rPr lang="en-US" sz="1100" dirty="0"/>
              <a:t>Source: </a:t>
            </a:r>
            <a:r>
              <a:rPr lang="en-US" sz="1100" dirty="0" err="1"/>
              <a:t>Awadzi</a:t>
            </a:r>
            <a:r>
              <a:rPr lang="en-US" sz="1100" dirty="0"/>
              <a:t>, 2007</a:t>
            </a:r>
          </a:p>
        </p:txBody>
      </p:sp>
    </p:spTree>
    <p:extLst>
      <p:ext uri="{BB962C8B-B14F-4D97-AF65-F5344CB8AC3E}">
        <p14:creationId xmlns:p14="http://schemas.microsoft.com/office/powerpoint/2010/main" val="534243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Social Assessment </a:t>
            </a:r>
            <a:endParaRPr lang="en-US" dirty="0"/>
          </a:p>
        </p:txBody>
      </p:sp>
      <p:sp>
        <p:nvSpPr>
          <p:cNvPr id="3" name="Content Placeholder 2"/>
          <p:cNvSpPr>
            <a:spLocks noGrp="1"/>
          </p:cNvSpPr>
          <p:nvPr>
            <p:ph idx="1"/>
          </p:nvPr>
        </p:nvSpPr>
        <p:spPr>
          <a:xfrm>
            <a:off x="3808474" y="2113634"/>
            <a:ext cx="4886561" cy="2595979"/>
          </a:xfrm>
        </p:spPr>
        <p:txBody>
          <a:bodyPr>
            <a:normAutofit/>
          </a:bodyPr>
          <a:lstStyle/>
          <a:p>
            <a:pPr lvl="0" algn="just"/>
            <a:r>
              <a:rPr lang="en-US" sz="1600" dirty="0"/>
              <a:t>Discusses the impact of </a:t>
            </a:r>
            <a:r>
              <a:rPr lang="en-US" sz="1600" dirty="0" err="1"/>
              <a:t>vaping</a:t>
            </a:r>
            <a:r>
              <a:rPr lang="en-US" sz="1600" dirty="0"/>
              <a:t> on life and self-conception.</a:t>
            </a:r>
          </a:p>
          <a:p>
            <a:pPr lvl="0" algn="just"/>
            <a:r>
              <a:rPr lang="en-US" sz="1600" dirty="0"/>
              <a:t>Helps perceive the motivation, such as stress management or approval of peers.</a:t>
            </a:r>
          </a:p>
          <a:p>
            <a:pPr lvl="0" algn="just"/>
            <a:r>
              <a:rPr lang="en-US" sz="1600" dirty="0" err="1"/>
              <a:t>Vaping</a:t>
            </a:r>
            <a:r>
              <a:rPr lang="en-US" sz="1600" dirty="0"/>
              <a:t> is a common </a:t>
            </a:r>
            <a:r>
              <a:rPr lang="en-US" sz="1600" dirty="0" err="1"/>
              <a:t>normalisation</a:t>
            </a:r>
            <a:r>
              <a:rPr lang="en-US" sz="1600" dirty="0"/>
              <a:t> in </a:t>
            </a:r>
            <a:r>
              <a:rPr lang="en-US" sz="1600" dirty="0" err="1"/>
              <a:t>TikTok</a:t>
            </a:r>
            <a:r>
              <a:rPr lang="en-US" sz="1600" dirty="0"/>
              <a:t> (</a:t>
            </a:r>
            <a:r>
              <a:rPr lang="en-US" sz="1600" dirty="0" err="1"/>
              <a:t>Jancey</a:t>
            </a:r>
            <a:r>
              <a:rPr lang="en-US" sz="1600" dirty="0"/>
              <a:t> et al., 2023).</a:t>
            </a:r>
          </a:p>
          <a:p>
            <a:pPr lvl="0" algn="just"/>
            <a:r>
              <a:rPr lang="en-US" sz="1600" dirty="0"/>
              <a:t>Leads an understandable style and tone towards intervention (</a:t>
            </a:r>
            <a:r>
              <a:rPr lang="en-US" sz="1600" dirty="0" err="1"/>
              <a:t>Leiva</a:t>
            </a:r>
            <a:r>
              <a:rPr lang="en-US" sz="1600" dirty="0"/>
              <a:t> Castillo et al., 2023).</a:t>
            </a:r>
          </a:p>
        </p:txBody>
      </p:sp>
      <p:pic>
        <p:nvPicPr>
          <p:cNvPr id="5" name="Picture 4"/>
          <p:cNvPicPr>
            <a:picLocks noChangeAspect="1"/>
          </p:cNvPicPr>
          <p:nvPr/>
        </p:nvPicPr>
        <p:blipFill rotWithShape="1">
          <a:blip r:embed="rId3"/>
          <a:srcRect l="44095"/>
          <a:stretch/>
        </p:blipFill>
        <p:spPr>
          <a:xfrm>
            <a:off x="454145" y="2020603"/>
            <a:ext cx="3291287" cy="2648320"/>
          </a:xfrm>
          <a:prstGeom prst="rect">
            <a:avLst/>
          </a:prstGeom>
        </p:spPr>
      </p:pic>
      <p:sp>
        <p:nvSpPr>
          <p:cNvPr id="6" name="Rectangle 1"/>
          <p:cNvSpPr>
            <a:spLocks noChangeArrowheads="1"/>
          </p:cNvSpPr>
          <p:nvPr/>
        </p:nvSpPr>
        <p:spPr bwMode="auto">
          <a:xfrm>
            <a:off x="754375" y="4766717"/>
            <a:ext cx="2002471"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100" dirty="0">
                <a:latin typeface="+mj-lt"/>
              </a:rPr>
              <a:t>Source: </a:t>
            </a:r>
            <a:r>
              <a:rPr kumimoji="0" lang="en-US" altLang="en-US" sz="1100" b="0" i="0" u="none" strike="noStrike" cap="none" normalizeH="0" baseline="0" dirty="0">
                <a:ln>
                  <a:noFill/>
                </a:ln>
                <a:solidFill>
                  <a:schemeClr val="tx1"/>
                </a:solidFill>
                <a:effectLst/>
                <a:latin typeface="+mj-lt"/>
              </a:rPr>
              <a:t>The Conversation, 2023</a:t>
            </a:r>
          </a:p>
        </p:txBody>
      </p:sp>
    </p:spTree>
    <p:extLst>
      <p:ext uri="{BB962C8B-B14F-4D97-AF65-F5344CB8AC3E}">
        <p14:creationId xmlns:p14="http://schemas.microsoft.com/office/powerpoint/2010/main" val="1482904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1197405"/>
            <a:ext cx="3359510" cy="1679755"/>
          </a:xfrm>
        </p:spPr>
        <p:txBody>
          <a:bodyPr>
            <a:normAutofit/>
          </a:bodyPr>
          <a:lstStyle/>
          <a:p>
            <a:r>
              <a:rPr lang="en-US" b="1" dirty="0">
                <a:effectLst/>
              </a:rPr>
              <a:t>Epidemiological Assessment </a:t>
            </a:r>
            <a:endParaRPr lang="en-US" dirty="0"/>
          </a:p>
        </p:txBody>
      </p:sp>
      <p:sp>
        <p:nvSpPr>
          <p:cNvPr id="3" name="Content Placeholder 2"/>
          <p:cNvSpPr>
            <a:spLocks noGrp="1"/>
          </p:cNvSpPr>
          <p:nvPr>
            <p:ph idx="1"/>
          </p:nvPr>
        </p:nvSpPr>
        <p:spPr>
          <a:xfrm>
            <a:off x="296260" y="2571750"/>
            <a:ext cx="4733856" cy="2443274"/>
          </a:xfrm>
        </p:spPr>
        <p:txBody>
          <a:bodyPr>
            <a:normAutofit/>
          </a:bodyPr>
          <a:lstStyle/>
          <a:p>
            <a:pPr lvl="0" algn="just"/>
            <a:r>
              <a:rPr lang="en-US" sz="1600" dirty="0"/>
              <a:t>Determines the prevalence of </a:t>
            </a:r>
            <a:r>
              <a:rPr lang="en-US" sz="1600" dirty="0" err="1"/>
              <a:t>vaping</a:t>
            </a:r>
            <a:r>
              <a:rPr lang="en-US" sz="1600" dirty="0"/>
              <a:t> and the health risks related to it.</a:t>
            </a:r>
          </a:p>
          <a:p>
            <a:pPr lvl="0" algn="just"/>
            <a:r>
              <a:rPr lang="en-US" sz="1600" dirty="0"/>
              <a:t>It has been reported to be increasing the use of </a:t>
            </a:r>
            <a:r>
              <a:rPr lang="en-US" sz="1600" dirty="0" err="1"/>
              <a:t>vaping</a:t>
            </a:r>
            <a:r>
              <a:rPr lang="en-US" sz="1600" dirty="0"/>
              <a:t> in the course of remote schooling (</a:t>
            </a:r>
            <a:r>
              <a:rPr lang="en-US" sz="1600" dirty="0" err="1"/>
              <a:t>Pravosud</a:t>
            </a:r>
            <a:r>
              <a:rPr lang="en-US" sz="1600" dirty="0"/>
              <a:t> et al., 2024).</a:t>
            </a:r>
          </a:p>
          <a:p>
            <a:pPr lvl="0" algn="just"/>
            <a:r>
              <a:rPr lang="en-US" sz="1600" dirty="0"/>
              <a:t>Evaluation is enhanced by baseline indicators (Zhang et al., 2024).</a:t>
            </a:r>
          </a:p>
        </p:txBody>
      </p:sp>
      <p:pic>
        <p:nvPicPr>
          <p:cNvPr id="4" name="Picture 3"/>
          <p:cNvPicPr>
            <a:picLocks noChangeAspect="1"/>
          </p:cNvPicPr>
          <p:nvPr/>
        </p:nvPicPr>
        <p:blipFill>
          <a:blip r:embed="rId3"/>
          <a:stretch>
            <a:fillRect/>
          </a:stretch>
        </p:blipFill>
        <p:spPr>
          <a:xfrm>
            <a:off x="5182820" y="1808225"/>
            <a:ext cx="3785912" cy="2231560"/>
          </a:xfrm>
          <a:prstGeom prst="rect">
            <a:avLst/>
          </a:prstGeom>
        </p:spPr>
      </p:pic>
      <p:sp>
        <p:nvSpPr>
          <p:cNvPr id="6" name="Rectangle 5"/>
          <p:cNvSpPr/>
          <p:nvPr/>
        </p:nvSpPr>
        <p:spPr>
          <a:xfrm>
            <a:off x="6251755" y="4082953"/>
            <a:ext cx="1702710" cy="261610"/>
          </a:xfrm>
          <a:prstGeom prst="rect">
            <a:avLst/>
          </a:prstGeom>
        </p:spPr>
        <p:txBody>
          <a:bodyPr wrap="none">
            <a:spAutoFit/>
          </a:bodyPr>
          <a:lstStyle/>
          <a:p>
            <a:r>
              <a:rPr lang="en-US" sz="1100" dirty="0">
                <a:latin typeface="+mj-lt"/>
              </a:rPr>
              <a:t>Source: (4DMedical, 2024)</a:t>
            </a:r>
          </a:p>
        </p:txBody>
      </p:sp>
    </p:spTree>
    <p:extLst>
      <p:ext uri="{BB962C8B-B14F-4D97-AF65-F5344CB8AC3E}">
        <p14:creationId xmlns:p14="http://schemas.microsoft.com/office/powerpoint/2010/main" val="3937959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096" y="1808225"/>
            <a:ext cx="8246070" cy="610820"/>
          </a:xfrm>
        </p:spPr>
        <p:txBody>
          <a:bodyPr>
            <a:normAutofit fontScale="90000"/>
          </a:bodyPr>
          <a:lstStyle/>
          <a:p>
            <a:r>
              <a:rPr lang="en-US" b="1" dirty="0" err="1">
                <a:effectLst/>
              </a:rPr>
              <a:t>Behavioural</a:t>
            </a:r>
            <a:r>
              <a:rPr lang="en-US" b="1" dirty="0">
                <a:effectLst/>
              </a:rPr>
              <a:t> Assessment </a:t>
            </a:r>
            <a:endParaRPr lang="en-US" dirty="0"/>
          </a:p>
        </p:txBody>
      </p:sp>
      <p:sp>
        <p:nvSpPr>
          <p:cNvPr id="3" name="Content Placeholder 2"/>
          <p:cNvSpPr>
            <a:spLocks noGrp="1"/>
          </p:cNvSpPr>
          <p:nvPr>
            <p:ph idx="1"/>
          </p:nvPr>
        </p:nvSpPr>
        <p:spPr>
          <a:xfrm>
            <a:off x="4067607" y="2483440"/>
            <a:ext cx="4886559" cy="1985165"/>
          </a:xfrm>
        </p:spPr>
        <p:txBody>
          <a:bodyPr>
            <a:normAutofit/>
          </a:bodyPr>
          <a:lstStyle/>
          <a:p>
            <a:pPr lvl="0" algn="just"/>
            <a:r>
              <a:rPr lang="en-US" sz="1600" dirty="0" err="1"/>
              <a:t>Recognises</a:t>
            </a:r>
            <a:r>
              <a:rPr lang="en-US" sz="1600" dirty="0"/>
              <a:t> such factors as peer influence, curiosity and experimentation.</a:t>
            </a:r>
          </a:p>
          <a:p>
            <a:pPr lvl="0" algn="just"/>
            <a:r>
              <a:rPr lang="en-US" sz="1600" dirty="0" err="1"/>
              <a:t>Vaping</a:t>
            </a:r>
            <a:r>
              <a:rPr lang="en-US" sz="1600" dirty="0"/>
              <a:t> can be trendy on </a:t>
            </a:r>
            <a:r>
              <a:rPr lang="en-US" sz="1600" dirty="0" err="1"/>
              <a:t>TikTok</a:t>
            </a:r>
            <a:r>
              <a:rPr lang="en-US" sz="1600" dirty="0"/>
              <a:t> (</a:t>
            </a:r>
            <a:r>
              <a:rPr lang="en-US" sz="1600" dirty="0" err="1"/>
              <a:t>Basch</a:t>
            </a:r>
            <a:r>
              <a:rPr lang="en-US" sz="1600" dirty="0"/>
              <a:t> et al., 2021).</a:t>
            </a:r>
          </a:p>
          <a:p>
            <a:pPr lvl="0" algn="just"/>
            <a:r>
              <a:rPr lang="en-US" sz="1600" dirty="0"/>
              <a:t>The assistant assists in the construction of corrective messages.</a:t>
            </a:r>
          </a:p>
          <a:p>
            <a:pPr lvl="0" algn="just"/>
            <a:r>
              <a:rPr lang="en-US" sz="1600" dirty="0"/>
              <a:t>Addresses such behaviour as sharing </a:t>
            </a:r>
            <a:r>
              <a:rPr lang="en-US" sz="1600" dirty="0" err="1"/>
              <a:t>vape</a:t>
            </a:r>
            <a:r>
              <a:rPr lang="en-US" sz="1600" dirty="0"/>
              <a:t>-related content (</a:t>
            </a:r>
            <a:r>
              <a:rPr lang="en-US" sz="1600" dirty="0" err="1"/>
              <a:t>Vassey</a:t>
            </a:r>
            <a:r>
              <a:rPr lang="en-US" sz="1600" dirty="0"/>
              <a:t> et al., 2022).</a:t>
            </a:r>
          </a:p>
        </p:txBody>
      </p:sp>
      <p:pic>
        <p:nvPicPr>
          <p:cNvPr id="4" name="Picture 3"/>
          <p:cNvPicPr>
            <a:picLocks noChangeAspect="1"/>
          </p:cNvPicPr>
          <p:nvPr/>
        </p:nvPicPr>
        <p:blipFill>
          <a:blip r:embed="rId3"/>
          <a:stretch>
            <a:fillRect/>
          </a:stretch>
        </p:blipFill>
        <p:spPr>
          <a:xfrm>
            <a:off x="296260" y="2490827"/>
            <a:ext cx="3160526" cy="1707046"/>
          </a:xfrm>
          <a:prstGeom prst="rect">
            <a:avLst/>
          </a:prstGeom>
        </p:spPr>
      </p:pic>
      <p:sp>
        <p:nvSpPr>
          <p:cNvPr id="5" name="Rectangle 4"/>
          <p:cNvSpPr/>
          <p:nvPr/>
        </p:nvSpPr>
        <p:spPr>
          <a:xfrm>
            <a:off x="907080" y="4210198"/>
            <a:ext cx="1584088" cy="261610"/>
          </a:xfrm>
          <a:prstGeom prst="rect">
            <a:avLst/>
          </a:prstGeom>
        </p:spPr>
        <p:txBody>
          <a:bodyPr wrap="none">
            <a:spAutoFit/>
          </a:bodyPr>
          <a:lstStyle/>
          <a:p>
            <a:r>
              <a:rPr lang="en-US" sz="1100" dirty="0"/>
              <a:t>Source: Click2Pro (2024)</a:t>
            </a:r>
          </a:p>
        </p:txBody>
      </p:sp>
    </p:spTree>
    <p:extLst>
      <p:ext uri="{BB962C8B-B14F-4D97-AF65-F5344CB8AC3E}">
        <p14:creationId xmlns:p14="http://schemas.microsoft.com/office/powerpoint/2010/main" val="2613783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Environmental Assessment </a:t>
            </a:r>
            <a:endParaRPr lang="en-US" dirty="0"/>
          </a:p>
        </p:txBody>
      </p:sp>
      <p:sp>
        <p:nvSpPr>
          <p:cNvPr id="3" name="Content Placeholder 2"/>
          <p:cNvSpPr>
            <a:spLocks noGrp="1"/>
          </p:cNvSpPr>
          <p:nvPr>
            <p:ph idx="1"/>
          </p:nvPr>
        </p:nvSpPr>
        <p:spPr>
          <a:xfrm>
            <a:off x="448965" y="2571750"/>
            <a:ext cx="4581150" cy="1527050"/>
          </a:xfrm>
        </p:spPr>
        <p:txBody>
          <a:bodyPr>
            <a:normAutofit lnSpcReduction="10000"/>
          </a:bodyPr>
          <a:lstStyle/>
          <a:p>
            <a:pPr lvl="0" algn="just"/>
            <a:r>
              <a:rPr lang="en-US" sz="1600" dirty="0"/>
              <a:t>Availability of </a:t>
            </a:r>
            <a:r>
              <a:rPr lang="en-US" sz="1600" dirty="0" err="1"/>
              <a:t>vape</a:t>
            </a:r>
            <a:r>
              <a:rPr lang="en-US" sz="1600" dirty="0"/>
              <a:t> products and exposure via the internet.</a:t>
            </a:r>
          </a:p>
          <a:p>
            <a:pPr lvl="0" algn="just"/>
            <a:r>
              <a:rPr lang="en-US" sz="1600" dirty="0"/>
              <a:t>Social media supports </a:t>
            </a:r>
            <a:r>
              <a:rPr lang="en-US" sz="1600" dirty="0" err="1"/>
              <a:t>vaping</a:t>
            </a:r>
            <a:r>
              <a:rPr lang="en-US" sz="1600" dirty="0"/>
              <a:t> many times (</a:t>
            </a:r>
            <a:r>
              <a:rPr lang="en-US" sz="1600" dirty="0" err="1"/>
              <a:t>Jancey</a:t>
            </a:r>
            <a:r>
              <a:rPr lang="en-US" sz="1600" dirty="0"/>
              <a:t> et al., 2023).</a:t>
            </a:r>
          </a:p>
          <a:p>
            <a:pPr lvl="0" algn="just"/>
            <a:r>
              <a:rPr lang="en-US" sz="1600" dirty="0"/>
              <a:t>Endorses the messages that encourage safer online behaviour (</a:t>
            </a:r>
            <a:r>
              <a:rPr lang="en-US" sz="1600" dirty="0" err="1"/>
              <a:t>Vassey</a:t>
            </a:r>
            <a:r>
              <a:rPr lang="en-US" sz="1600" dirty="0"/>
              <a:t> et al., 2022).</a:t>
            </a:r>
          </a:p>
        </p:txBody>
      </p:sp>
      <p:pic>
        <p:nvPicPr>
          <p:cNvPr id="5" name="Picture 4"/>
          <p:cNvPicPr>
            <a:picLocks noChangeAspect="1"/>
          </p:cNvPicPr>
          <p:nvPr/>
        </p:nvPicPr>
        <p:blipFill rotWithShape="1">
          <a:blip r:embed="rId3"/>
          <a:srcRect t="7978"/>
          <a:stretch/>
        </p:blipFill>
        <p:spPr>
          <a:xfrm>
            <a:off x="5393679" y="2266340"/>
            <a:ext cx="3301356" cy="1761235"/>
          </a:xfrm>
          <a:prstGeom prst="rect">
            <a:avLst/>
          </a:prstGeom>
        </p:spPr>
      </p:pic>
      <p:sp>
        <p:nvSpPr>
          <p:cNvPr id="6" name="Rectangle 5"/>
          <p:cNvSpPr/>
          <p:nvPr/>
        </p:nvSpPr>
        <p:spPr>
          <a:xfrm>
            <a:off x="6404460" y="4098800"/>
            <a:ext cx="1545616" cy="261610"/>
          </a:xfrm>
          <a:prstGeom prst="rect">
            <a:avLst/>
          </a:prstGeom>
        </p:spPr>
        <p:txBody>
          <a:bodyPr wrap="none">
            <a:spAutoFit/>
          </a:bodyPr>
          <a:lstStyle/>
          <a:p>
            <a:r>
              <a:rPr lang="en-US" sz="1100" dirty="0"/>
              <a:t>Source: Shannon, 2024</a:t>
            </a:r>
          </a:p>
        </p:txBody>
      </p:sp>
    </p:spTree>
    <p:extLst>
      <p:ext uri="{BB962C8B-B14F-4D97-AF65-F5344CB8AC3E}">
        <p14:creationId xmlns:p14="http://schemas.microsoft.com/office/powerpoint/2010/main" val="2886056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Educational &amp; Ecological Assessment </a:t>
            </a:r>
            <a:endParaRPr lang="en-US" dirty="0">
              <a:effectLst/>
            </a:endParaRPr>
          </a:p>
        </p:txBody>
      </p:sp>
      <p:sp>
        <p:nvSpPr>
          <p:cNvPr id="3" name="Content Placeholder 2"/>
          <p:cNvSpPr>
            <a:spLocks noGrp="1"/>
          </p:cNvSpPr>
          <p:nvPr>
            <p:ph idx="1"/>
          </p:nvPr>
        </p:nvSpPr>
        <p:spPr>
          <a:xfrm>
            <a:off x="4266590" y="1934869"/>
            <a:ext cx="4581149" cy="2316636"/>
          </a:xfrm>
        </p:spPr>
        <p:txBody>
          <a:bodyPr>
            <a:normAutofit/>
          </a:bodyPr>
          <a:lstStyle/>
          <a:p>
            <a:pPr lvl="0" algn="just"/>
            <a:r>
              <a:rPr lang="en-US" sz="1600" dirty="0" err="1"/>
              <a:t>Vapes</a:t>
            </a:r>
            <a:r>
              <a:rPr lang="en-US" sz="1600" dirty="0"/>
              <a:t> are popular because they are believed to be harmless or popular.</a:t>
            </a:r>
          </a:p>
          <a:p>
            <a:pPr lvl="0" algn="just"/>
            <a:r>
              <a:rPr lang="en-US" sz="1600" dirty="0"/>
              <a:t>Facilitating factors consist of easy access and online purchase.</a:t>
            </a:r>
          </a:p>
          <a:p>
            <a:pPr lvl="0" algn="just"/>
            <a:r>
              <a:rPr lang="en-US" sz="1600" dirty="0"/>
              <a:t>Two such reinforcing factors are peer approval and </a:t>
            </a:r>
            <a:r>
              <a:rPr lang="en-US" sz="1600" dirty="0" err="1"/>
              <a:t>TikTok</a:t>
            </a:r>
            <a:r>
              <a:rPr lang="en-US" sz="1600" dirty="0"/>
              <a:t> conversations (</a:t>
            </a:r>
            <a:r>
              <a:rPr lang="en-US" sz="1600" dirty="0" err="1"/>
              <a:t>Basch</a:t>
            </a:r>
            <a:r>
              <a:rPr lang="en-US" sz="1600" dirty="0"/>
              <a:t> et al., 2021).</a:t>
            </a:r>
          </a:p>
          <a:p>
            <a:pPr lvl="0" algn="just"/>
            <a:r>
              <a:rPr lang="en-US" sz="1600" dirty="0"/>
              <a:t>Assists with the design of messages that fix the misinformation (Zhang et al., 2024).</a:t>
            </a:r>
          </a:p>
        </p:txBody>
      </p:sp>
      <p:pic>
        <p:nvPicPr>
          <p:cNvPr id="5" name="Picture 4"/>
          <p:cNvPicPr>
            <a:picLocks noChangeAspect="1"/>
          </p:cNvPicPr>
          <p:nvPr/>
        </p:nvPicPr>
        <p:blipFill rotWithShape="1">
          <a:blip r:embed="rId3"/>
          <a:srcRect l="10563"/>
          <a:stretch/>
        </p:blipFill>
        <p:spPr>
          <a:xfrm>
            <a:off x="296260" y="1875498"/>
            <a:ext cx="3970330" cy="2867425"/>
          </a:xfrm>
          <a:prstGeom prst="rect">
            <a:avLst/>
          </a:prstGeom>
        </p:spPr>
      </p:pic>
      <p:sp>
        <p:nvSpPr>
          <p:cNvPr id="6" name="Rectangle 1"/>
          <p:cNvSpPr>
            <a:spLocks noChangeArrowheads="1"/>
          </p:cNvSpPr>
          <p:nvPr/>
        </p:nvSpPr>
        <p:spPr bwMode="auto">
          <a:xfrm>
            <a:off x="1282593" y="4742923"/>
            <a:ext cx="1863011"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mj-lt"/>
              </a:rPr>
              <a:t>(Source: Truth Initiative, </a:t>
            </a:r>
            <a:r>
              <a:rPr kumimoji="0" lang="en-US" altLang="en-US" sz="1100" b="0" i="0" u="none" strike="noStrike" cap="none" normalizeH="0" baseline="0" dirty="0" err="1">
                <a:ln>
                  <a:noFill/>
                </a:ln>
                <a:solidFill>
                  <a:schemeClr val="tx1"/>
                </a:solidFill>
                <a:effectLst/>
                <a:latin typeface="+mj-lt"/>
              </a:rPr>
              <a:t>n.d.</a:t>
            </a:r>
            <a:r>
              <a:rPr kumimoji="0" lang="en-US" altLang="en-US" sz="1100" b="0" i="0" u="none" strike="noStrike" cap="none" normalizeH="0" baseline="0" dirty="0">
                <a:ln>
                  <a:noFill/>
                </a:ln>
                <a:solidFill>
                  <a:schemeClr val="tx1"/>
                </a:solidFill>
                <a:effectLst/>
                <a:latin typeface="+mj-lt"/>
              </a:rPr>
              <a:t>)</a:t>
            </a:r>
          </a:p>
        </p:txBody>
      </p:sp>
    </p:spTree>
    <p:extLst>
      <p:ext uri="{BB962C8B-B14F-4D97-AF65-F5344CB8AC3E}">
        <p14:creationId xmlns:p14="http://schemas.microsoft.com/office/powerpoint/2010/main" val="986052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7898" y="1350110"/>
            <a:ext cx="8246070" cy="610820"/>
          </a:xfrm>
        </p:spPr>
        <p:txBody>
          <a:bodyPr>
            <a:normAutofit fontScale="90000"/>
          </a:bodyPr>
          <a:lstStyle/>
          <a:p>
            <a:r>
              <a:rPr lang="en-US" b="1" dirty="0">
                <a:effectLst/>
              </a:rPr>
              <a:t>Administrative &amp; Policy Assessment </a:t>
            </a:r>
            <a:endParaRPr lang="en-US" dirty="0">
              <a:effectLst/>
            </a:endParaRPr>
          </a:p>
        </p:txBody>
      </p:sp>
      <p:sp>
        <p:nvSpPr>
          <p:cNvPr id="3" name="Content Placeholder 2"/>
          <p:cNvSpPr>
            <a:spLocks noGrp="1"/>
          </p:cNvSpPr>
          <p:nvPr>
            <p:ph idx="1"/>
          </p:nvPr>
        </p:nvSpPr>
        <p:spPr>
          <a:xfrm>
            <a:off x="353866" y="2037283"/>
            <a:ext cx="4275741" cy="2290575"/>
          </a:xfrm>
        </p:spPr>
        <p:txBody>
          <a:bodyPr>
            <a:normAutofit/>
          </a:bodyPr>
          <a:lstStyle/>
          <a:p>
            <a:pPr lvl="0" algn="just"/>
            <a:r>
              <a:rPr lang="en-US" sz="1600" dirty="0"/>
              <a:t>Consults resources, policies and support required.</a:t>
            </a:r>
          </a:p>
          <a:p>
            <a:pPr lvl="0" algn="just"/>
            <a:r>
              <a:rPr lang="en-US" sz="1600" dirty="0"/>
              <a:t>Cooperation with schools enhances the outreach (</a:t>
            </a:r>
            <a:r>
              <a:rPr lang="en-US" sz="1600" dirty="0" err="1"/>
              <a:t>Tapley</a:t>
            </a:r>
            <a:r>
              <a:rPr lang="en-US" sz="1600" dirty="0"/>
              <a:t> &amp; Patel, 2016).</a:t>
            </a:r>
          </a:p>
          <a:p>
            <a:pPr lvl="0" algn="just"/>
            <a:r>
              <a:rPr lang="en-US" sz="1600" dirty="0"/>
              <a:t>Should abide by the youth safety regulations of </a:t>
            </a:r>
            <a:r>
              <a:rPr lang="en-US" sz="1600" dirty="0" err="1"/>
              <a:t>TikTok</a:t>
            </a:r>
            <a:r>
              <a:rPr lang="en-US" sz="1600" dirty="0"/>
              <a:t>.</a:t>
            </a:r>
          </a:p>
          <a:p>
            <a:pPr lvl="0" algn="just"/>
            <a:r>
              <a:rPr lang="en-US" sz="1600" dirty="0"/>
              <a:t>Feasibility checks make the process go smoothly (Kim et al., 2022).</a:t>
            </a:r>
          </a:p>
        </p:txBody>
      </p:sp>
      <p:pic>
        <p:nvPicPr>
          <p:cNvPr id="5" name="Picture 4"/>
          <p:cNvPicPr>
            <a:picLocks noChangeAspect="1"/>
          </p:cNvPicPr>
          <p:nvPr/>
        </p:nvPicPr>
        <p:blipFill>
          <a:blip r:embed="rId3"/>
          <a:stretch>
            <a:fillRect/>
          </a:stretch>
        </p:blipFill>
        <p:spPr>
          <a:xfrm>
            <a:off x="5182820" y="1968704"/>
            <a:ext cx="3568523" cy="2810299"/>
          </a:xfrm>
          <a:prstGeom prst="rect">
            <a:avLst/>
          </a:prstGeom>
        </p:spPr>
      </p:pic>
      <p:sp>
        <p:nvSpPr>
          <p:cNvPr id="6" name="Rectangle 5"/>
          <p:cNvSpPr/>
          <p:nvPr/>
        </p:nvSpPr>
        <p:spPr>
          <a:xfrm>
            <a:off x="6098413" y="4779003"/>
            <a:ext cx="1564852" cy="261610"/>
          </a:xfrm>
          <a:prstGeom prst="rect">
            <a:avLst/>
          </a:prstGeom>
        </p:spPr>
        <p:txBody>
          <a:bodyPr wrap="none">
            <a:spAutoFit/>
          </a:bodyPr>
          <a:lstStyle/>
          <a:p>
            <a:r>
              <a:rPr lang="en-US" sz="1100" dirty="0"/>
              <a:t>Source: </a:t>
            </a:r>
            <a:r>
              <a:rPr lang="en-US" sz="1100" dirty="0" err="1"/>
              <a:t>Humanium</a:t>
            </a:r>
            <a:r>
              <a:rPr lang="en-US" sz="1100" dirty="0"/>
              <a:t>, </a:t>
            </a:r>
            <a:r>
              <a:rPr lang="en-US" sz="1100" dirty="0" err="1"/>
              <a:t>n.d.</a:t>
            </a:r>
            <a:endParaRPr lang="en-US" sz="1100" dirty="0"/>
          </a:p>
        </p:txBody>
      </p:sp>
    </p:spTree>
    <p:extLst>
      <p:ext uri="{BB962C8B-B14F-4D97-AF65-F5344CB8AC3E}">
        <p14:creationId xmlns:p14="http://schemas.microsoft.com/office/powerpoint/2010/main" val="3067147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Implementation Strategy</a:t>
            </a:r>
            <a:endParaRPr lang="en-US" dirty="0"/>
          </a:p>
        </p:txBody>
      </p:sp>
      <p:sp>
        <p:nvSpPr>
          <p:cNvPr id="3" name="Content Placeholder 2"/>
          <p:cNvSpPr>
            <a:spLocks noGrp="1"/>
          </p:cNvSpPr>
          <p:nvPr>
            <p:ph idx="1"/>
          </p:nvPr>
        </p:nvSpPr>
        <p:spPr>
          <a:xfrm>
            <a:off x="4877410" y="1960930"/>
            <a:ext cx="3817626" cy="2748684"/>
          </a:xfrm>
        </p:spPr>
        <p:txBody>
          <a:bodyPr>
            <a:normAutofit/>
          </a:bodyPr>
          <a:lstStyle/>
          <a:p>
            <a:pPr lvl="0" algn="just"/>
            <a:r>
              <a:rPr lang="en-US" sz="1600" dirty="0" err="1"/>
              <a:t>TikTok</a:t>
            </a:r>
            <a:r>
              <a:rPr lang="en-US" sz="1600" dirty="0"/>
              <a:t> uses 10-second or shorter videos to attract teens.</a:t>
            </a:r>
          </a:p>
          <a:p>
            <a:pPr lvl="0" algn="just"/>
            <a:r>
              <a:rPr lang="en-US" sz="1600" dirty="0"/>
              <a:t>More reach and credibility are boosted by influencers (</a:t>
            </a:r>
            <a:r>
              <a:rPr lang="en-US" sz="1600" dirty="0" err="1"/>
              <a:t>Jancey</a:t>
            </a:r>
            <a:r>
              <a:rPr lang="en-US" sz="1600" dirty="0"/>
              <a:t> et al., 2023).</a:t>
            </a:r>
          </a:p>
          <a:p>
            <a:pPr lvl="0" algn="just"/>
            <a:r>
              <a:rPr lang="en-US" sz="1600" dirty="0"/>
              <a:t>Videos deal with myths, risks and alternatives.</a:t>
            </a:r>
          </a:p>
          <a:p>
            <a:pPr lvl="0" algn="just"/>
            <a:r>
              <a:rPr lang="en-US" sz="1600" dirty="0"/>
              <a:t>Disseminated through schools and </a:t>
            </a:r>
            <a:r>
              <a:rPr lang="en-US" sz="1600" dirty="0" err="1"/>
              <a:t>TikTok</a:t>
            </a:r>
            <a:r>
              <a:rPr lang="en-US" sz="1600" dirty="0"/>
              <a:t> to make it available to the broader population (</a:t>
            </a:r>
            <a:r>
              <a:rPr lang="en-US" sz="1600" dirty="0" err="1"/>
              <a:t>Basch</a:t>
            </a:r>
            <a:r>
              <a:rPr lang="en-US" sz="1600" dirty="0"/>
              <a:t> et al., 2021).</a:t>
            </a:r>
          </a:p>
        </p:txBody>
      </p:sp>
      <p:pic>
        <p:nvPicPr>
          <p:cNvPr id="4" name="Picture 3"/>
          <p:cNvPicPr>
            <a:picLocks noChangeAspect="1"/>
          </p:cNvPicPr>
          <p:nvPr/>
        </p:nvPicPr>
        <p:blipFill rotWithShape="1">
          <a:blip r:embed="rId3"/>
          <a:srcRect l="-2481" t="4932" r="2481" b="677"/>
          <a:stretch/>
        </p:blipFill>
        <p:spPr>
          <a:xfrm>
            <a:off x="296260" y="1960930"/>
            <a:ext cx="4214611" cy="2922373"/>
          </a:xfrm>
          <a:prstGeom prst="rect">
            <a:avLst/>
          </a:prstGeom>
        </p:spPr>
      </p:pic>
      <p:sp>
        <p:nvSpPr>
          <p:cNvPr id="5" name="Rectangle 1"/>
          <p:cNvSpPr>
            <a:spLocks noChangeArrowheads="1"/>
          </p:cNvSpPr>
          <p:nvPr/>
        </p:nvSpPr>
        <p:spPr bwMode="auto">
          <a:xfrm>
            <a:off x="1670605" y="4824599"/>
            <a:ext cx="137730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Source: (Clark, 2023)</a:t>
            </a:r>
          </a:p>
        </p:txBody>
      </p:sp>
    </p:spTree>
    <p:extLst>
      <p:ext uri="{BB962C8B-B14F-4D97-AF65-F5344CB8AC3E}">
        <p14:creationId xmlns:p14="http://schemas.microsoft.com/office/powerpoint/2010/main" val="2180141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Process Evaluation</a:t>
            </a:r>
            <a:endParaRPr lang="en-US" dirty="0"/>
          </a:p>
        </p:txBody>
      </p:sp>
      <p:sp>
        <p:nvSpPr>
          <p:cNvPr id="3" name="Content Placeholder 2"/>
          <p:cNvSpPr>
            <a:spLocks noGrp="1"/>
          </p:cNvSpPr>
          <p:nvPr>
            <p:ph idx="1"/>
          </p:nvPr>
        </p:nvSpPr>
        <p:spPr>
          <a:xfrm>
            <a:off x="1670605" y="1960930"/>
            <a:ext cx="6260905" cy="2137870"/>
          </a:xfrm>
        </p:spPr>
        <p:txBody>
          <a:bodyPr>
            <a:normAutofit/>
          </a:bodyPr>
          <a:lstStyle/>
          <a:p>
            <a:pPr lvl="0" algn="just"/>
            <a:r>
              <a:rPr lang="en-US" sz="1600" dirty="0"/>
              <a:t>Checks whether the intervention is to be provided or not.</a:t>
            </a:r>
          </a:p>
          <a:p>
            <a:pPr lvl="0" algn="just"/>
            <a:r>
              <a:rPr lang="en-US" sz="1600" dirty="0"/>
              <a:t>Video track counts, use and use frequency (</a:t>
            </a:r>
            <a:r>
              <a:rPr lang="en-US" sz="1600" dirty="0" err="1"/>
              <a:t>Basch</a:t>
            </a:r>
            <a:r>
              <a:rPr lang="en-US" sz="1600" dirty="0"/>
              <a:t> et al., 2021).</a:t>
            </a:r>
          </a:p>
          <a:p>
            <a:pPr lvl="0" algn="just"/>
            <a:r>
              <a:rPr lang="en-US" sz="1600" dirty="0"/>
              <a:t>Relies on </a:t>
            </a:r>
            <a:r>
              <a:rPr lang="en-US" sz="1600" dirty="0" err="1"/>
              <a:t>TikTok</a:t>
            </a:r>
            <a:r>
              <a:rPr lang="en-US" sz="1600" dirty="0"/>
              <a:t> analytics to get interactivity and views.</a:t>
            </a:r>
          </a:p>
          <a:p>
            <a:pPr lvl="0" algn="just"/>
            <a:r>
              <a:rPr lang="en-US" sz="1600" dirty="0"/>
              <a:t>Feedback finds its way into continuous improvement (Kim et al., 2022).</a:t>
            </a:r>
          </a:p>
        </p:txBody>
      </p:sp>
    </p:spTree>
    <p:extLst>
      <p:ext uri="{BB962C8B-B14F-4D97-AF65-F5344CB8AC3E}">
        <p14:creationId xmlns:p14="http://schemas.microsoft.com/office/powerpoint/2010/main" val="3149346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1655520"/>
            <a:ext cx="8246070" cy="610820"/>
          </a:xfrm>
        </p:spPr>
        <p:txBody>
          <a:bodyPr>
            <a:normAutofit fontScale="90000"/>
          </a:bodyPr>
          <a:lstStyle/>
          <a:p>
            <a:r>
              <a:rPr lang="en-US" b="1" dirty="0">
                <a:effectLst/>
              </a:rPr>
              <a:t>Impact Evaluation </a:t>
            </a:r>
            <a:endParaRPr lang="en-US" dirty="0"/>
          </a:p>
        </p:txBody>
      </p:sp>
      <p:sp>
        <p:nvSpPr>
          <p:cNvPr id="3" name="Content Placeholder 2"/>
          <p:cNvSpPr>
            <a:spLocks noGrp="1"/>
          </p:cNvSpPr>
          <p:nvPr>
            <p:ph idx="1"/>
          </p:nvPr>
        </p:nvSpPr>
        <p:spPr>
          <a:xfrm>
            <a:off x="1823310" y="2419045"/>
            <a:ext cx="6260905" cy="1527050"/>
          </a:xfrm>
        </p:spPr>
        <p:txBody>
          <a:bodyPr>
            <a:normAutofit/>
          </a:bodyPr>
          <a:lstStyle/>
          <a:p>
            <a:pPr lvl="0" algn="just"/>
            <a:r>
              <a:rPr lang="en-US" sz="1600" dirty="0"/>
              <a:t>Assesses awareness changes and attitudes in the short run.</a:t>
            </a:r>
          </a:p>
          <a:p>
            <a:pPr lvl="0" algn="just"/>
            <a:r>
              <a:rPr lang="en-US" sz="1600" dirty="0"/>
              <a:t>Surveys monitor the perception changes on risks (</a:t>
            </a:r>
            <a:r>
              <a:rPr lang="en-US" sz="1600" dirty="0" err="1"/>
              <a:t>Vassey</a:t>
            </a:r>
            <a:r>
              <a:rPr lang="en-US" sz="1600" dirty="0"/>
              <a:t> et al., 2022).</a:t>
            </a:r>
          </a:p>
          <a:p>
            <a:pPr lvl="0" algn="just"/>
            <a:r>
              <a:rPr lang="en-US" sz="1600" dirty="0"/>
              <a:t>Emotional response is measured with the help of focus groups.</a:t>
            </a:r>
          </a:p>
          <a:p>
            <a:pPr lvl="0" algn="just"/>
            <a:r>
              <a:rPr lang="en-US" sz="1600" dirty="0"/>
              <a:t>It is early success, though, with reduced curiosity (</a:t>
            </a:r>
            <a:r>
              <a:rPr lang="en-US" sz="1600" dirty="0" err="1"/>
              <a:t>Basch</a:t>
            </a:r>
            <a:r>
              <a:rPr lang="en-US" sz="1600" dirty="0"/>
              <a:t> et al., 2021).</a:t>
            </a:r>
          </a:p>
        </p:txBody>
      </p:sp>
    </p:spTree>
    <p:extLst>
      <p:ext uri="{BB962C8B-B14F-4D97-AF65-F5344CB8AC3E}">
        <p14:creationId xmlns:p14="http://schemas.microsoft.com/office/powerpoint/2010/main" val="4200005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60" y="1313011"/>
            <a:ext cx="8246070" cy="610820"/>
          </a:xfrm>
        </p:spPr>
        <p:txBody>
          <a:bodyPr>
            <a:normAutofit fontScale="90000"/>
          </a:bodyPr>
          <a:lstStyle/>
          <a:p>
            <a:r>
              <a:rPr lang="en-US" b="1" dirty="0">
                <a:effectLst/>
              </a:rPr>
              <a:t>Outcome Evaluation </a:t>
            </a:r>
            <a:endParaRPr lang="en-US" dirty="0"/>
          </a:p>
        </p:txBody>
      </p:sp>
      <p:sp>
        <p:nvSpPr>
          <p:cNvPr id="3" name="Content Placeholder 2"/>
          <p:cNvSpPr>
            <a:spLocks noGrp="1"/>
          </p:cNvSpPr>
          <p:nvPr>
            <p:ph idx="1"/>
          </p:nvPr>
        </p:nvSpPr>
        <p:spPr>
          <a:xfrm>
            <a:off x="192720" y="2232512"/>
            <a:ext cx="3970329" cy="1788089"/>
          </a:xfrm>
        </p:spPr>
        <p:txBody>
          <a:bodyPr>
            <a:noAutofit/>
          </a:bodyPr>
          <a:lstStyle/>
          <a:p>
            <a:pPr marL="0" indent="0" algn="just">
              <a:buNone/>
            </a:pPr>
            <a:r>
              <a:rPr lang="en-US" sz="1600" dirty="0"/>
              <a:t>• School data assists in the evaluation of lessened </a:t>
            </a:r>
            <a:r>
              <a:rPr lang="en-US" sz="1600" dirty="0" err="1"/>
              <a:t>vaping</a:t>
            </a:r>
            <a:r>
              <a:rPr lang="en-US" sz="1600" dirty="0"/>
              <a:t> (Zhang et al., 2024).</a:t>
            </a:r>
          </a:p>
          <a:p>
            <a:pPr marL="0" indent="0" algn="just">
              <a:buNone/>
            </a:pPr>
            <a:r>
              <a:rPr lang="en-US" sz="1600" dirty="0"/>
              <a:t>• Signals enhanced decision making.</a:t>
            </a:r>
          </a:p>
          <a:p>
            <a:pPr marL="0" indent="0" algn="just">
              <a:buNone/>
            </a:pPr>
            <a:r>
              <a:rPr lang="en-US" sz="1600" dirty="0"/>
              <a:t>• Promotes the application of the intervention on a larger-scale group of schools (Kim et al., 2022).</a:t>
            </a:r>
          </a:p>
        </p:txBody>
      </p:sp>
      <p:pic>
        <p:nvPicPr>
          <p:cNvPr id="4" name="Picture 3"/>
          <p:cNvPicPr>
            <a:picLocks noChangeAspect="1"/>
          </p:cNvPicPr>
          <p:nvPr/>
        </p:nvPicPr>
        <p:blipFill>
          <a:blip r:embed="rId3"/>
          <a:stretch>
            <a:fillRect/>
          </a:stretch>
        </p:blipFill>
        <p:spPr>
          <a:xfrm>
            <a:off x="4975741" y="1922866"/>
            <a:ext cx="3413884" cy="2634049"/>
          </a:xfrm>
          <a:prstGeom prst="rect">
            <a:avLst/>
          </a:prstGeom>
        </p:spPr>
      </p:pic>
      <p:sp>
        <p:nvSpPr>
          <p:cNvPr id="5" name="Rectangle 4"/>
          <p:cNvSpPr/>
          <p:nvPr/>
        </p:nvSpPr>
        <p:spPr>
          <a:xfrm>
            <a:off x="5946345" y="4603095"/>
            <a:ext cx="1511952" cy="261610"/>
          </a:xfrm>
          <a:prstGeom prst="rect">
            <a:avLst/>
          </a:prstGeom>
        </p:spPr>
        <p:txBody>
          <a:bodyPr wrap="none">
            <a:spAutoFit/>
          </a:bodyPr>
          <a:lstStyle/>
          <a:p>
            <a:r>
              <a:rPr lang="en-US" sz="1100" dirty="0"/>
              <a:t>Source: </a:t>
            </a:r>
            <a:r>
              <a:rPr lang="en-US" sz="1100" dirty="0" err="1"/>
              <a:t>Prothero</a:t>
            </a:r>
            <a:r>
              <a:rPr lang="en-US" sz="1100" dirty="0"/>
              <a:t>, 2025</a:t>
            </a:r>
          </a:p>
        </p:txBody>
      </p:sp>
    </p:spTree>
    <p:extLst>
      <p:ext uri="{BB962C8B-B14F-4D97-AF65-F5344CB8AC3E}">
        <p14:creationId xmlns:p14="http://schemas.microsoft.com/office/powerpoint/2010/main" val="1594984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6260" y="1921889"/>
            <a:ext cx="8551480" cy="3231654"/>
          </a:xfrm>
          <a:prstGeom prst="rect">
            <a:avLst/>
          </a:prstGeom>
        </p:spPr>
        <p:txBody>
          <a:bodyPr wrap="square">
            <a:spAutoFit/>
          </a:bodyPr>
          <a:lstStyle/>
          <a:p>
            <a:r>
              <a:rPr lang="en-US" sz="1200" dirty="0"/>
              <a:t>4DMedical (2024) </a:t>
            </a:r>
            <a:r>
              <a:rPr lang="en-US" sz="1200" i="1" dirty="0" err="1"/>
              <a:t>Vaping</a:t>
            </a:r>
            <a:r>
              <a:rPr lang="en-US" sz="1200" i="1" dirty="0"/>
              <a:t>: health risks and causes of death</a:t>
            </a:r>
            <a:r>
              <a:rPr lang="en-US" sz="1200" dirty="0"/>
              <a:t> [Online Image]. Available at: </a:t>
            </a:r>
            <a:r>
              <a:rPr lang="en-US" sz="1200" u="sng" dirty="0">
                <a:hlinkClick r:id="rId3"/>
              </a:rPr>
              <a:t>https://4dmedical.com/the-hidden-dangers-of-vaping/</a:t>
            </a:r>
            <a:r>
              <a:rPr lang="en-US" sz="1200" dirty="0"/>
              <a:t> (Accessed: 7 December 2025).</a:t>
            </a:r>
          </a:p>
          <a:p>
            <a:r>
              <a:rPr lang="en-US" sz="1200" dirty="0" err="1"/>
              <a:t>Awadzi</a:t>
            </a:r>
            <a:r>
              <a:rPr lang="en-US" sz="1200" dirty="0"/>
              <a:t>, K. (2007) </a:t>
            </a:r>
            <a:r>
              <a:rPr lang="en-US" sz="1200" i="1" dirty="0"/>
              <a:t>Conceptualization of the PRECEDE–PROCEED model of health promotion (Green &amp; </a:t>
            </a:r>
            <a:r>
              <a:rPr lang="en-US" sz="1200" i="1" dirty="0" err="1"/>
              <a:t>Kreuter</a:t>
            </a:r>
            <a:r>
              <a:rPr lang="en-US" sz="1200" i="1" dirty="0"/>
              <a:t>)</a:t>
            </a:r>
            <a:r>
              <a:rPr lang="en-US" sz="1200" dirty="0"/>
              <a:t> [Online image]. </a:t>
            </a:r>
            <a:r>
              <a:rPr lang="en-US" sz="1200" dirty="0" err="1"/>
              <a:t>ResearchGate</a:t>
            </a:r>
            <a:r>
              <a:rPr lang="en-US" sz="1200" dirty="0"/>
              <a:t>. Available at: </a:t>
            </a:r>
            <a:r>
              <a:rPr lang="en-US" sz="1200" u="sng" dirty="0">
                <a:hlinkClick r:id="rId4"/>
              </a:rPr>
              <a:t>https://www.researchgate.net/figure/Conceptualization-of-the-precede-proceed-model-of-health-promotion-Green-and-Kreuter_fig2_5627293</a:t>
            </a:r>
            <a:r>
              <a:rPr lang="en-US" sz="1200" dirty="0"/>
              <a:t> (Accessed: 7 December 2025).</a:t>
            </a:r>
          </a:p>
          <a:p>
            <a:r>
              <a:rPr lang="en-US" sz="1200" dirty="0" err="1"/>
              <a:t>Basch</a:t>
            </a:r>
            <a:r>
              <a:rPr lang="en-US" sz="1200" dirty="0"/>
              <a:t>, C.H., </a:t>
            </a:r>
            <a:r>
              <a:rPr lang="en-US" sz="1200" dirty="0" err="1"/>
              <a:t>Fera</a:t>
            </a:r>
            <a:r>
              <a:rPr lang="en-US" sz="1200" dirty="0"/>
              <a:t>, J., </a:t>
            </a:r>
            <a:r>
              <a:rPr lang="en-US" sz="1200" dirty="0" err="1"/>
              <a:t>Pellicane</a:t>
            </a:r>
            <a:r>
              <a:rPr lang="en-US" sz="1200" dirty="0"/>
              <a:t>, A. and </a:t>
            </a:r>
            <a:r>
              <a:rPr lang="en-US" sz="1200" dirty="0" err="1"/>
              <a:t>Basch</a:t>
            </a:r>
            <a:r>
              <a:rPr lang="en-US" sz="1200" dirty="0"/>
              <a:t>, C.E., 2021. Videos with the hashtag# </a:t>
            </a:r>
            <a:r>
              <a:rPr lang="en-US" sz="1200" dirty="0" err="1"/>
              <a:t>vaping</a:t>
            </a:r>
            <a:r>
              <a:rPr lang="en-US" sz="1200" dirty="0"/>
              <a:t> on </a:t>
            </a:r>
            <a:r>
              <a:rPr lang="en-US" sz="1200" dirty="0" err="1"/>
              <a:t>TikTok</a:t>
            </a:r>
            <a:r>
              <a:rPr lang="en-US" sz="1200" dirty="0"/>
              <a:t> and implications for informed decision-making by adolescents: descriptive study. </a:t>
            </a:r>
            <a:r>
              <a:rPr lang="en-US" sz="1200" i="1" dirty="0"/>
              <a:t>JMIR Pediatrics and Parenting</a:t>
            </a:r>
            <a:r>
              <a:rPr lang="en-US" sz="1200" dirty="0"/>
              <a:t>, </a:t>
            </a:r>
            <a:r>
              <a:rPr lang="en-US" sz="1200" i="1" dirty="0"/>
              <a:t>4</a:t>
            </a:r>
            <a:r>
              <a:rPr lang="en-US" sz="1200" dirty="0"/>
              <a:t>(4), p.e30681. Available at: </a:t>
            </a:r>
            <a:r>
              <a:rPr lang="en-US" sz="1200" u="sng" dirty="0">
                <a:hlinkClick r:id="rId5"/>
              </a:rPr>
              <a:t>https://pediatrics.jmir.org/2021/4/e30681/</a:t>
            </a:r>
            <a:r>
              <a:rPr lang="en-US" sz="1200" dirty="0"/>
              <a:t> (Accessed: 07 February 2025).</a:t>
            </a:r>
          </a:p>
          <a:p>
            <a:r>
              <a:rPr lang="en-US" sz="1200" dirty="0"/>
              <a:t>Clark, D. (2023) </a:t>
            </a:r>
            <a:r>
              <a:rPr lang="en-US" sz="1200" i="1" dirty="0"/>
              <a:t>What is </a:t>
            </a:r>
            <a:r>
              <a:rPr lang="en-US" sz="1200" i="1" dirty="0" err="1"/>
              <a:t>TikTok</a:t>
            </a:r>
            <a:r>
              <a:rPr lang="en-US" sz="1200" i="1" dirty="0"/>
              <a:t>? A dive into the short-form video phenomenon</a:t>
            </a:r>
            <a:r>
              <a:rPr lang="en-US" sz="1200" dirty="0"/>
              <a:t> [Online Image]. Social Champ. Available at: </a:t>
            </a:r>
            <a:r>
              <a:rPr lang="en-US" sz="1200" u="sng" dirty="0">
                <a:hlinkClick r:id="rId6"/>
              </a:rPr>
              <a:t>https://www.socialchamp.com/blog/what-is-tiktok/</a:t>
            </a:r>
            <a:r>
              <a:rPr lang="en-US" sz="1200" dirty="0"/>
              <a:t> (Accessed: 7 December 2025).</a:t>
            </a:r>
          </a:p>
          <a:p>
            <a:r>
              <a:rPr lang="en-US" sz="1200" dirty="0"/>
              <a:t>Click2Pro (2024) </a:t>
            </a:r>
            <a:r>
              <a:rPr lang="en-US" sz="1200" i="1" dirty="0"/>
              <a:t>Teen </a:t>
            </a:r>
            <a:r>
              <a:rPr lang="en-US" sz="1200" i="1" dirty="0" err="1"/>
              <a:t>vaping</a:t>
            </a:r>
            <a:r>
              <a:rPr lang="en-US" sz="1200" i="1" dirty="0"/>
              <a:t> with digital brain overlay image</a:t>
            </a:r>
            <a:r>
              <a:rPr lang="en-US" sz="1200" dirty="0"/>
              <a:t>. [Online Image]. Available at: </a:t>
            </a:r>
            <a:r>
              <a:rPr lang="en-US" sz="1200" u="sng" dirty="0">
                <a:hlinkClick r:id="rId7"/>
              </a:rPr>
              <a:t>https://click2pro.com/blog/nicotine-adolescent-brain-development</a:t>
            </a:r>
            <a:r>
              <a:rPr lang="en-US" sz="1200" dirty="0"/>
              <a:t> (Accessed: 07 February 2025).</a:t>
            </a:r>
          </a:p>
          <a:p>
            <a:r>
              <a:rPr lang="en-US" sz="1200" u="sng" dirty="0">
                <a:hlinkClick r:id="rId8"/>
              </a:rPr>
              <a:t>https://pediatrics.jmir.org/2024/1/e49779</a:t>
            </a:r>
            <a:r>
              <a:rPr lang="en-US" sz="1200" dirty="0"/>
              <a:t>. (Accessed: 07 February 2025).</a:t>
            </a:r>
          </a:p>
          <a:p>
            <a:r>
              <a:rPr lang="en-US" sz="1200" dirty="0" err="1"/>
              <a:t>Humanium</a:t>
            </a:r>
            <a:r>
              <a:rPr lang="en-US" sz="1200" dirty="0"/>
              <a:t> (</a:t>
            </a:r>
            <a:r>
              <a:rPr lang="en-US" sz="1200" dirty="0" err="1"/>
              <a:t>n.d.</a:t>
            </a:r>
            <a:r>
              <a:rPr lang="en-US" sz="1200" dirty="0"/>
              <a:t>) </a:t>
            </a:r>
            <a:r>
              <a:rPr lang="en-US" sz="1200" i="1" dirty="0" err="1"/>
              <a:t>TikTok</a:t>
            </a:r>
            <a:r>
              <a:rPr lang="en-US" sz="1200" i="1" dirty="0"/>
              <a:t> versus children’s privacy: pros and cons of the most popular app for teens</a:t>
            </a:r>
            <a:r>
              <a:rPr lang="en-US" sz="1200" dirty="0"/>
              <a:t> [Online Image]. Available at: </a:t>
            </a:r>
            <a:r>
              <a:rPr lang="en-US" sz="1200" u="sng" dirty="0">
                <a:hlinkClick r:id="rId9"/>
              </a:rPr>
              <a:t>https://www.humanium.org/en/tiktok-versus-childrens-privacy-pros-and-cons-of-the-most-popular-app-for-teens/</a:t>
            </a:r>
            <a:r>
              <a:rPr lang="en-US" sz="1200" dirty="0"/>
              <a:t> (Accessed: 7 December 2025).</a:t>
            </a:r>
          </a:p>
          <a:p>
            <a:endParaRPr lang="en-US" sz="1200" dirty="0"/>
          </a:p>
        </p:txBody>
      </p:sp>
      <p:sp>
        <p:nvSpPr>
          <p:cNvPr id="4" name="Title 3"/>
          <p:cNvSpPr txBox="1">
            <a:spLocks/>
          </p:cNvSpPr>
          <p:nvPr/>
        </p:nvSpPr>
        <p:spPr>
          <a:xfrm>
            <a:off x="1212490" y="1378555"/>
            <a:ext cx="6413610" cy="57264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solidFill>
                  <a:srgbClr val="FF9900"/>
                </a:solidFill>
              </a:rPr>
              <a:t>References</a:t>
            </a:r>
          </a:p>
        </p:txBody>
      </p:sp>
    </p:spTree>
    <p:extLst>
      <p:ext uri="{BB962C8B-B14F-4D97-AF65-F5344CB8AC3E}">
        <p14:creationId xmlns:p14="http://schemas.microsoft.com/office/powerpoint/2010/main" val="109100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6260" y="1771551"/>
            <a:ext cx="8551480" cy="3231654"/>
          </a:xfrm>
          <a:prstGeom prst="rect">
            <a:avLst/>
          </a:prstGeom>
        </p:spPr>
        <p:txBody>
          <a:bodyPr wrap="square">
            <a:spAutoFit/>
          </a:bodyPr>
          <a:lstStyle/>
          <a:p>
            <a:pPr algn="just"/>
            <a:r>
              <a:rPr lang="en-US" sz="1200" dirty="0" err="1"/>
              <a:t>Jancey</a:t>
            </a:r>
            <a:r>
              <a:rPr lang="en-US" sz="1200" dirty="0"/>
              <a:t>, J., Leaver, T., Wolf, K., Freeman, B., Chai, K., </a:t>
            </a:r>
            <a:r>
              <a:rPr lang="en-US" sz="1200" dirty="0" err="1"/>
              <a:t>Bialous</a:t>
            </a:r>
            <a:r>
              <a:rPr lang="en-US" sz="1200" dirty="0"/>
              <a:t>, S., Bromberg, M., Adams, P., </a:t>
            </a:r>
            <a:r>
              <a:rPr lang="en-US" sz="1200" dirty="0" err="1"/>
              <a:t>Mcleod</a:t>
            </a:r>
            <a:r>
              <a:rPr lang="en-US" sz="1200" dirty="0"/>
              <a:t>, M., Carey, R.N. and </a:t>
            </a:r>
            <a:r>
              <a:rPr lang="en-US" sz="1200" dirty="0" err="1"/>
              <a:t>McCausland</a:t>
            </a:r>
            <a:r>
              <a:rPr lang="en-US" sz="1200" dirty="0"/>
              <a:t>, K., 2023. Promotion of e-cigarettes on </a:t>
            </a:r>
            <a:r>
              <a:rPr lang="en-US" sz="1200" dirty="0" err="1"/>
              <a:t>TikTok</a:t>
            </a:r>
            <a:r>
              <a:rPr lang="en-US" sz="1200" dirty="0"/>
              <a:t> and regulatory considerations. </a:t>
            </a:r>
            <a:r>
              <a:rPr lang="en-US" sz="1200" i="1" dirty="0"/>
              <a:t>International Journal of Environmental Research and Public Health</a:t>
            </a:r>
            <a:r>
              <a:rPr lang="en-US" sz="1200" dirty="0"/>
              <a:t>, </a:t>
            </a:r>
            <a:r>
              <a:rPr lang="en-US" sz="1200" i="1" dirty="0"/>
              <a:t>20</a:t>
            </a:r>
            <a:r>
              <a:rPr lang="en-US" sz="1200" dirty="0"/>
              <a:t>(10), p.5761. Available at: </a:t>
            </a:r>
            <a:r>
              <a:rPr lang="en-US" sz="1200" u="sng" dirty="0">
                <a:hlinkClick r:id="rId3"/>
              </a:rPr>
              <a:t>https://www.mdpi.com/1660-4601/20/10/5761</a:t>
            </a:r>
            <a:r>
              <a:rPr lang="en-US" sz="1200" dirty="0"/>
              <a:t>. (Accessed: 07 February 2025).</a:t>
            </a:r>
          </a:p>
          <a:p>
            <a:pPr algn="just"/>
            <a:r>
              <a:rPr lang="en-US" sz="1200" dirty="0"/>
              <a:t>Kim, J., Jang, J., Kim, B. and Lee, K.H., 2022. Effect of the PRECEDE-PROCEED model on health programs: a systematic review and meta-analysis. </a:t>
            </a:r>
            <a:r>
              <a:rPr lang="en-US" sz="1200" i="1" dirty="0"/>
              <a:t>Systematic Reviews</a:t>
            </a:r>
            <a:r>
              <a:rPr lang="en-US" sz="1200" dirty="0"/>
              <a:t>, </a:t>
            </a:r>
            <a:r>
              <a:rPr lang="en-US" sz="1200" i="1" dirty="0"/>
              <a:t>11</a:t>
            </a:r>
            <a:r>
              <a:rPr lang="en-US" sz="1200" dirty="0"/>
              <a:t>(1), p.213. Available at: </a:t>
            </a:r>
            <a:r>
              <a:rPr lang="en-US" sz="1200" u="sng" dirty="0">
                <a:hlinkClick r:id="rId4"/>
              </a:rPr>
              <a:t>https://link.springer.com/content/pdf/10.1186/s13643-022-02092-2.pdf</a:t>
            </a:r>
            <a:r>
              <a:rPr lang="en-US" sz="1200" dirty="0"/>
              <a:t>. (Accessed: 07 February 2025).</a:t>
            </a:r>
          </a:p>
          <a:p>
            <a:pPr algn="just"/>
            <a:r>
              <a:rPr lang="en-US" sz="1200" dirty="0" err="1"/>
              <a:t>Leiva</a:t>
            </a:r>
            <a:r>
              <a:rPr lang="en-US" sz="1200" dirty="0"/>
              <a:t> Castillo, J., </a:t>
            </a:r>
            <a:r>
              <a:rPr lang="en-US" sz="1200" dirty="0" err="1"/>
              <a:t>Rabanal</a:t>
            </a:r>
            <a:r>
              <a:rPr lang="en-US" sz="1200" dirty="0"/>
              <a:t> Carrasco, M., Cabrera Palma, D., Canales </a:t>
            </a:r>
            <a:r>
              <a:rPr lang="en-US" sz="1200" dirty="0" err="1"/>
              <a:t>Abarca</a:t>
            </a:r>
            <a:r>
              <a:rPr lang="en-US" sz="1200" dirty="0"/>
              <a:t>, J., </a:t>
            </a:r>
            <a:r>
              <a:rPr lang="en-US" sz="1200" dirty="0" err="1"/>
              <a:t>Gormaz</a:t>
            </a:r>
            <a:r>
              <a:rPr lang="en-US" sz="1200" dirty="0"/>
              <a:t> Aguirre, M., Meza Espinoza, J. and </a:t>
            </a:r>
            <a:r>
              <a:rPr lang="en-US" sz="1200" dirty="0" err="1"/>
              <a:t>Morandé</a:t>
            </a:r>
            <a:r>
              <a:rPr lang="en-US" sz="1200" dirty="0"/>
              <a:t> Morales, V., 2023. Social and health behaviors of adolescence represented in </a:t>
            </a:r>
            <a:r>
              <a:rPr lang="en-US" sz="1200" dirty="0" err="1"/>
              <a:t>TikTok</a:t>
            </a:r>
            <a:r>
              <a:rPr lang="en-US" sz="1200" dirty="0"/>
              <a:t>. </a:t>
            </a:r>
            <a:r>
              <a:rPr lang="en-US" sz="1200" i="1" dirty="0" err="1"/>
              <a:t>Enfermería</a:t>
            </a:r>
            <a:r>
              <a:rPr lang="en-US" sz="1200" i="1" dirty="0"/>
              <a:t>: </a:t>
            </a:r>
            <a:r>
              <a:rPr lang="en-US" sz="1200" i="1" dirty="0" err="1"/>
              <a:t>Cuidados</a:t>
            </a:r>
            <a:r>
              <a:rPr lang="en-US" sz="1200" i="1" dirty="0"/>
              <a:t> </a:t>
            </a:r>
            <a:r>
              <a:rPr lang="en-US" sz="1200" i="1" dirty="0" err="1"/>
              <a:t>Humanizados</a:t>
            </a:r>
            <a:r>
              <a:rPr lang="en-US" sz="1200" dirty="0"/>
              <a:t>, </a:t>
            </a:r>
            <a:r>
              <a:rPr lang="en-US" sz="1200" i="1" dirty="0"/>
              <a:t>12</a:t>
            </a:r>
            <a:r>
              <a:rPr lang="en-US" sz="1200" dirty="0"/>
              <a:t>(1). Available at: </a:t>
            </a:r>
            <a:r>
              <a:rPr lang="en-US" sz="1200" u="sng" dirty="0">
                <a:hlinkClick r:id="rId5"/>
              </a:rPr>
              <a:t>http://www.scielo.edu.uy/pdf/ech/v12n1/2393-6606-ech-12-01-e3078.pdf</a:t>
            </a:r>
            <a:r>
              <a:rPr lang="en-US" sz="1200" dirty="0"/>
              <a:t>. (Accessed: 07 February 2025).</a:t>
            </a:r>
          </a:p>
          <a:p>
            <a:pPr algn="just"/>
            <a:r>
              <a:rPr lang="en-US" sz="1200" dirty="0"/>
              <a:t>Pinterest (</a:t>
            </a:r>
            <a:r>
              <a:rPr lang="en-US" sz="1200" dirty="0" err="1"/>
              <a:t>n.d.</a:t>
            </a:r>
            <a:r>
              <a:rPr lang="en-US" sz="1200" dirty="0"/>
              <a:t>) </a:t>
            </a:r>
            <a:r>
              <a:rPr lang="en-US" sz="1200" i="1" dirty="0" err="1"/>
              <a:t>TikTok</a:t>
            </a:r>
            <a:r>
              <a:rPr lang="en-US" sz="1200" i="1" dirty="0"/>
              <a:t> logo</a:t>
            </a:r>
            <a:r>
              <a:rPr lang="en-US" sz="1200" dirty="0"/>
              <a:t> [Online Image]. Available at: </a:t>
            </a:r>
            <a:r>
              <a:rPr lang="en-US" sz="1200" u="sng" dirty="0">
                <a:hlinkClick r:id="rId6"/>
              </a:rPr>
              <a:t>https://in.pinterest.com/pin/48976714691530739/</a:t>
            </a:r>
            <a:r>
              <a:rPr lang="en-US" sz="1200" dirty="0"/>
              <a:t> (Accessed: 10 February 2025). </a:t>
            </a:r>
          </a:p>
          <a:p>
            <a:pPr algn="just"/>
            <a:r>
              <a:rPr lang="en-US" sz="1200" dirty="0" err="1"/>
              <a:t>Pravosud</a:t>
            </a:r>
            <a:r>
              <a:rPr lang="en-US" sz="1200" dirty="0"/>
              <a:t>, V., Ling, P.M., Halpern-</a:t>
            </a:r>
            <a:r>
              <a:rPr lang="en-US" sz="1200" dirty="0" err="1"/>
              <a:t>Felsher</a:t>
            </a:r>
            <a:r>
              <a:rPr lang="en-US" sz="1200" dirty="0"/>
              <a:t>, B. and </a:t>
            </a:r>
            <a:r>
              <a:rPr lang="en-US" sz="1200" dirty="0" err="1"/>
              <a:t>Gribben</a:t>
            </a:r>
            <a:r>
              <a:rPr lang="en-US" sz="1200" dirty="0"/>
              <a:t>, V., 2024. Social Media Exposure and Other Correlates of Increased e-Cigarette Use Among Adolescents During Remote Schooling: Cross-Sectional Study. </a:t>
            </a:r>
            <a:r>
              <a:rPr lang="en-US" sz="1200" i="1" dirty="0"/>
              <a:t>JMIR Pediatrics and Parenting</a:t>
            </a:r>
            <a:r>
              <a:rPr lang="en-US" sz="1200" dirty="0"/>
              <a:t>, </a:t>
            </a:r>
            <a:r>
              <a:rPr lang="en-US" sz="1200" i="1" dirty="0"/>
              <a:t>7</a:t>
            </a:r>
            <a:r>
              <a:rPr lang="en-US" sz="1200" dirty="0"/>
              <a:t>, p.e49779. Available at:</a:t>
            </a:r>
          </a:p>
          <a:p>
            <a:pPr algn="just"/>
            <a:r>
              <a:rPr lang="en-US" sz="1200" dirty="0" err="1"/>
              <a:t>Prothero</a:t>
            </a:r>
            <a:r>
              <a:rPr lang="en-US" sz="1200" dirty="0"/>
              <a:t>, A. (2025) </a:t>
            </a:r>
            <a:r>
              <a:rPr lang="en-US" sz="1200" i="1" dirty="0"/>
              <a:t>Are students </a:t>
            </a:r>
            <a:r>
              <a:rPr lang="en-US" sz="1200" i="1" dirty="0" err="1"/>
              <a:t>vaping</a:t>
            </a:r>
            <a:r>
              <a:rPr lang="en-US" sz="1200" i="1" dirty="0"/>
              <a:t> more? Educators think so</a:t>
            </a:r>
            <a:r>
              <a:rPr lang="en-US" sz="1200" dirty="0"/>
              <a:t> [Online Image]. Education Week. Available at: </a:t>
            </a:r>
            <a:r>
              <a:rPr lang="en-US" sz="1200" u="sng" dirty="0">
                <a:hlinkClick r:id="rId7"/>
              </a:rPr>
              <a:t>https://www.edweek.org/leadership/are-students-vaping-more-educators-think-so/2025/01</a:t>
            </a:r>
            <a:r>
              <a:rPr lang="en-US" sz="1200" dirty="0"/>
              <a:t> (Accessed: 7 December 2025).</a:t>
            </a:r>
          </a:p>
          <a:p>
            <a:pPr algn="just"/>
            <a:r>
              <a:rPr lang="en-US" sz="1200" dirty="0"/>
              <a:t>Public Health Notes (</a:t>
            </a:r>
            <a:r>
              <a:rPr lang="en-US" sz="1200" dirty="0" err="1"/>
              <a:t>n.d.</a:t>
            </a:r>
            <a:r>
              <a:rPr lang="en-US" sz="1200" dirty="0"/>
              <a:t>) </a:t>
            </a:r>
            <a:r>
              <a:rPr lang="en-US" sz="1200" i="1" dirty="0"/>
              <a:t>PRECEDE–PROCEED model </a:t>
            </a:r>
            <a:r>
              <a:rPr lang="en-US" sz="1200" i="1" dirty="0" err="1"/>
              <a:t>infographic</a:t>
            </a:r>
            <a:r>
              <a:rPr lang="en-US" sz="1200" dirty="0"/>
              <a:t>. [Online Image]. Available at: </a:t>
            </a:r>
            <a:r>
              <a:rPr lang="en-US" sz="1200" u="sng" dirty="0">
                <a:hlinkClick r:id="rId8"/>
              </a:rPr>
              <a:t>https://collidu.com/presentation-precede-proceed-model</a:t>
            </a:r>
            <a:r>
              <a:rPr lang="en-US" sz="1200" dirty="0"/>
              <a:t>.  (Accessed: 9 December 2025</a:t>
            </a:r>
            <a:r>
              <a:rPr lang="en-US" sz="1200" dirty="0" smtClean="0"/>
              <a:t>).</a:t>
            </a:r>
            <a:endParaRPr lang="en-US" sz="1200" dirty="0"/>
          </a:p>
        </p:txBody>
      </p:sp>
      <p:sp>
        <p:nvSpPr>
          <p:cNvPr id="3" name="Title 3"/>
          <p:cNvSpPr txBox="1">
            <a:spLocks/>
          </p:cNvSpPr>
          <p:nvPr/>
        </p:nvSpPr>
        <p:spPr>
          <a:xfrm>
            <a:off x="1212490" y="1350110"/>
            <a:ext cx="6413610" cy="57264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solidFill>
                  <a:srgbClr val="FF9900"/>
                </a:solidFill>
              </a:rPr>
              <a:t>References (Contd.)</a:t>
            </a:r>
          </a:p>
        </p:txBody>
      </p:sp>
    </p:spTree>
    <p:extLst>
      <p:ext uri="{BB962C8B-B14F-4D97-AF65-F5344CB8AC3E}">
        <p14:creationId xmlns:p14="http://schemas.microsoft.com/office/powerpoint/2010/main" val="1657710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8965" y="1808225"/>
            <a:ext cx="8398775" cy="3231654"/>
          </a:xfrm>
          <a:prstGeom prst="rect">
            <a:avLst/>
          </a:prstGeom>
        </p:spPr>
        <p:txBody>
          <a:bodyPr wrap="square">
            <a:spAutoFit/>
          </a:bodyPr>
          <a:lstStyle/>
          <a:p>
            <a:r>
              <a:rPr lang="en-US" sz="1200" dirty="0"/>
              <a:t>Public Health Notes (</a:t>
            </a:r>
            <a:r>
              <a:rPr lang="en-US" sz="1200" dirty="0" err="1"/>
              <a:t>n.d.</a:t>
            </a:r>
            <a:r>
              <a:rPr lang="en-US" sz="1200" dirty="0"/>
              <a:t>) </a:t>
            </a:r>
            <a:r>
              <a:rPr lang="en-US" sz="1200" i="1" dirty="0"/>
              <a:t>PRECEDE–PROCEED model </a:t>
            </a:r>
            <a:r>
              <a:rPr lang="en-US" sz="1200" i="1" dirty="0" err="1"/>
              <a:t>infographic</a:t>
            </a:r>
            <a:r>
              <a:rPr lang="en-US" sz="1200" dirty="0"/>
              <a:t>. [Online Image]. Available at: </a:t>
            </a:r>
            <a:r>
              <a:rPr lang="en-US" sz="1200" u="sng" dirty="0">
                <a:hlinkClick r:id="rId2"/>
              </a:rPr>
              <a:t>https://collidu.com/presentation-precede-proceed-model</a:t>
            </a:r>
            <a:r>
              <a:rPr lang="en-US" sz="1200" dirty="0"/>
              <a:t>.  (Accessed: 7 December 2025).</a:t>
            </a:r>
          </a:p>
          <a:p>
            <a:r>
              <a:rPr lang="en-US" sz="1200" dirty="0"/>
              <a:t>Shannon (2024) </a:t>
            </a:r>
            <a:r>
              <a:rPr lang="en-US" sz="1200" i="1" dirty="0"/>
              <a:t>The Green Smoke: How </a:t>
            </a:r>
            <a:r>
              <a:rPr lang="en-US" sz="1200" i="1" dirty="0" err="1"/>
              <a:t>Vaping</a:t>
            </a:r>
            <a:r>
              <a:rPr lang="en-US" sz="1200" i="1" dirty="0"/>
              <a:t> Impacts Our Environment and What We Can Do About It</a:t>
            </a:r>
            <a:r>
              <a:rPr lang="en-US" sz="1200" dirty="0"/>
              <a:t> [Online Image]. CERI Justice. Available at: </a:t>
            </a:r>
            <a:r>
              <a:rPr lang="en-US" sz="1200" u="sng" dirty="0">
                <a:hlinkClick r:id="rId3"/>
              </a:rPr>
              <a:t>https://ceri.ca/the-green-smoke-how-vaping-impacts-our-environment-and-what-we-can-do-about-it/</a:t>
            </a:r>
            <a:r>
              <a:rPr lang="en-US" sz="1200" dirty="0"/>
              <a:t>.  (Accessed: 7 December 2025).</a:t>
            </a:r>
          </a:p>
          <a:p>
            <a:r>
              <a:rPr lang="en-US" sz="1200" dirty="0"/>
              <a:t>Spine Health Foundation (2024) </a:t>
            </a:r>
            <a:r>
              <a:rPr lang="en-US" sz="1200" i="1" dirty="0"/>
              <a:t>Smoking and </a:t>
            </a:r>
            <a:r>
              <a:rPr lang="en-US" sz="1200" i="1" dirty="0" err="1"/>
              <a:t>vaping</a:t>
            </a:r>
            <a:r>
              <a:rPr lang="en-US" sz="1200" i="1" dirty="0"/>
              <a:t> image</a:t>
            </a:r>
            <a:r>
              <a:rPr lang="en-US" sz="1200" dirty="0"/>
              <a:t>. [Online Image]. Available at: </a:t>
            </a:r>
            <a:r>
              <a:rPr lang="en-US" sz="1200" u="sng" dirty="0">
                <a:hlinkClick r:id="rId4"/>
              </a:rPr>
              <a:t>https://spinehealth.org/article/smoking-and-vaping/</a:t>
            </a:r>
            <a:r>
              <a:rPr lang="en-US" sz="1200" dirty="0"/>
              <a:t> (Accessed: 7 February 2025).</a:t>
            </a:r>
          </a:p>
          <a:p>
            <a:r>
              <a:rPr lang="en-US" sz="1200" dirty="0" err="1"/>
              <a:t>Tapley</a:t>
            </a:r>
            <a:r>
              <a:rPr lang="en-US" sz="1200" dirty="0"/>
              <a:t>, H. and Patel, R., 2016. Using the PRECEDE-PROCEED model and service-learning to teach health promotion and wellness: An innovative approach for physical therapist professional education. </a:t>
            </a:r>
            <a:r>
              <a:rPr lang="en-US" sz="1200" i="1" dirty="0"/>
              <a:t>Journal of Physical Therapy Education</a:t>
            </a:r>
            <a:r>
              <a:rPr lang="en-US" sz="1200" dirty="0"/>
              <a:t>, </a:t>
            </a:r>
            <a:r>
              <a:rPr lang="en-US" sz="1200" i="1" dirty="0"/>
              <a:t>30</a:t>
            </a:r>
            <a:r>
              <a:rPr lang="en-US" sz="1200" dirty="0"/>
              <a:t>(1), pp.47-59. Available at: </a:t>
            </a:r>
            <a:r>
              <a:rPr lang="en-US" sz="1200" u="sng" dirty="0">
                <a:hlinkClick r:id="rId5"/>
              </a:rPr>
              <a:t>https://search.proquest.com/openview/89b1a5016d5b22f065db30d59d8e85dc/1?pq-origsite=gscholar&amp;cbl=26719&amp;casa_token=0MGBE2S7m-EAAAAA:nmU0JD0wTVJBzXYua-g2KY8TduZSrkudeXDWVFH0eAn1NXW-cs4TQmaKP1F-qBBHGb679a3p2098mQ</a:t>
            </a:r>
            <a:r>
              <a:rPr lang="en-US" sz="1200" dirty="0"/>
              <a:t>. (Accessed: 07 February 2025).</a:t>
            </a:r>
          </a:p>
          <a:p>
            <a:r>
              <a:rPr lang="en-US" sz="1200" dirty="0"/>
              <a:t>The Conversation (2023) </a:t>
            </a:r>
            <a:r>
              <a:rPr lang="en-US" sz="1200" i="1" dirty="0" err="1"/>
              <a:t>TikTok</a:t>
            </a:r>
            <a:r>
              <a:rPr lang="en-US" sz="1200" i="1" dirty="0"/>
              <a:t> promotes </a:t>
            </a:r>
            <a:r>
              <a:rPr lang="en-US" sz="1200" i="1" dirty="0" err="1"/>
              <a:t>vaping</a:t>
            </a:r>
            <a:r>
              <a:rPr lang="en-US" sz="1200" i="1" dirty="0"/>
              <a:t> as a fun, safe and socially accepted pastime – and omits the harms</a:t>
            </a:r>
            <a:r>
              <a:rPr lang="en-US" sz="1200" dirty="0"/>
              <a:t> [Online Image]. Available at: </a:t>
            </a:r>
            <a:r>
              <a:rPr lang="en-US" sz="1200" u="sng" dirty="0">
                <a:hlinkClick r:id="rId6"/>
              </a:rPr>
              <a:t>https://theconversation.com/tiktok-promotes-vaping-as-a-fun-safe-and-socially-accepted-pastime-and-omits-the-harms-203423</a:t>
            </a:r>
            <a:r>
              <a:rPr lang="en-US" sz="1200" dirty="0"/>
              <a:t>.  (Accessed: 7 December 2025).</a:t>
            </a:r>
          </a:p>
          <a:p>
            <a:r>
              <a:rPr lang="en-US" sz="1200" dirty="0"/>
              <a:t>Truth Initiative (</a:t>
            </a:r>
            <a:r>
              <a:rPr lang="en-US" sz="1200" dirty="0" err="1"/>
              <a:t>n.d.</a:t>
            </a:r>
            <a:r>
              <a:rPr lang="en-US" sz="1200" dirty="0"/>
              <a:t>) </a:t>
            </a:r>
            <a:r>
              <a:rPr lang="en-US" sz="1200" i="1" dirty="0"/>
              <a:t>E-cigarettes: facts, stats and regulations</a:t>
            </a:r>
            <a:r>
              <a:rPr lang="en-US" sz="1200" dirty="0"/>
              <a:t> [Online Image]. Available at: </a:t>
            </a:r>
            <a:r>
              <a:rPr lang="en-US" sz="1200" u="sng" dirty="0">
                <a:hlinkClick r:id="rId7"/>
              </a:rPr>
              <a:t>https://truthinitiative.org/research-resources/emerging-tobacco-products/e-cigarettes-facts-stats-and-regulations</a:t>
            </a:r>
            <a:r>
              <a:rPr lang="en-US" sz="1200" dirty="0"/>
              <a:t> (Accessed: 7 December 2025</a:t>
            </a:r>
            <a:r>
              <a:rPr lang="en-US" sz="1200" dirty="0" smtClean="0"/>
              <a:t>).</a:t>
            </a:r>
            <a:endParaRPr lang="en-US" sz="1200" dirty="0"/>
          </a:p>
        </p:txBody>
      </p:sp>
      <p:sp>
        <p:nvSpPr>
          <p:cNvPr id="3" name="Title 3"/>
          <p:cNvSpPr txBox="1">
            <a:spLocks/>
          </p:cNvSpPr>
          <p:nvPr/>
        </p:nvSpPr>
        <p:spPr>
          <a:xfrm>
            <a:off x="1212490" y="1350110"/>
            <a:ext cx="6413610" cy="57264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solidFill>
                  <a:srgbClr val="FF9900"/>
                </a:solidFill>
              </a:rPr>
              <a:t>References (Contd.)</a:t>
            </a:r>
          </a:p>
        </p:txBody>
      </p:sp>
    </p:spTree>
    <p:extLst>
      <p:ext uri="{BB962C8B-B14F-4D97-AF65-F5344CB8AC3E}">
        <p14:creationId xmlns:p14="http://schemas.microsoft.com/office/powerpoint/2010/main" val="2917021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8965" y="1808225"/>
            <a:ext cx="8398775" cy="1384995"/>
          </a:xfrm>
          <a:prstGeom prst="rect">
            <a:avLst/>
          </a:prstGeom>
        </p:spPr>
        <p:txBody>
          <a:bodyPr wrap="square">
            <a:spAutoFit/>
          </a:bodyPr>
          <a:lstStyle/>
          <a:p>
            <a:r>
              <a:rPr lang="en-US" sz="1200" dirty="0" err="1"/>
              <a:t>Vassey</a:t>
            </a:r>
            <a:r>
              <a:rPr lang="en-US" sz="1200" dirty="0"/>
              <a:t>, J., </a:t>
            </a:r>
            <a:r>
              <a:rPr lang="en-US" sz="1200" dirty="0" err="1"/>
              <a:t>Galimov</a:t>
            </a:r>
            <a:r>
              <a:rPr lang="en-US" sz="1200" dirty="0"/>
              <a:t>, A., Kennedy, C.J., Vogel, E.A. and Unger, J.B., 2022. Frequency of social media use and exposure to tobacco or nicotine-related content in association with E-cigarette use among youth: a cross-sectional and longitudinal survey analysis. </a:t>
            </a:r>
            <a:r>
              <a:rPr lang="en-US" sz="1200" i="1" dirty="0"/>
              <a:t>Preventive medicine reports</a:t>
            </a:r>
            <a:r>
              <a:rPr lang="en-US" sz="1200" dirty="0"/>
              <a:t>, </a:t>
            </a:r>
            <a:r>
              <a:rPr lang="en-US" sz="1200" i="1" dirty="0"/>
              <a:t>30</a:t>
            </a:r>
            <a:r>
              <a:rPr lang="en-US" sz="1200" dirty="0"/>
              <a:t>, p.102055. Available at:  </a:t>
            </a:r>
            <a:r>
              <a:rPr lang="en-US" sz="1200" u="sng" dirty="0">
                <a:hlinkClick r:id="rId2"/>
              </a:rPr>
              <a:t>https://pediatrics.jmir.org/2021/4/e30681/</a:t>
            </a:r>
            <a:r>
              <a:rPr lang="en-US" sz="1200" dirty="0"/>
              <a:t> (Accessed: 07 February 2025).</a:t>
            </a:r>
          </a:p>
          <a:p>
            <a:r>
              <a:rPr lang="en-US" sz="1200" dirty="0"/>
              <a:t>Zhang, L., </a:t>
            </a:r>
            <a:r>
              <a:rPr lang="en-US" sz="1200" dirty="0" err="1"/>
              <a:t>Ao</a:t>
            </a:r>
            <a:r>
              <a:rPr lang="en-US" sz="1200" dirty="0"/>
              <a:t>, S.H., Ye, J.F. and Zhao, X., 2024. How does health communication on social media influence e-cigarette perception and use? A trend analysis from 2017 to 2020. </a:t>
            </a:r>
            <a:r>
              <a:rPr lang="en-US" sz="1200" i="1" dirty="0"/>
              <a:t>Addictive Behaviors</a:t>
            </a:r>
            <a:r>
              <a:rPr lang="en-US" sz="1200" dirty="0"/>
              <a:t>, </a:t>
            </a:r>
            <a:r>
              <a:rPr lang="en-US" sz="1200" i="1" dirty="0"/>
              <a:t>149</a:t>
            </a:r>
            <a:r>
              <a:rPr lang="en-US" sz="1200" dirty="0"/>
              <a:t>, p.107875. Available at: </a:t>
            </a:r>
            <a:r>
              <a:rPr lang="en-US" sz="1200" u="sng" dirty="0">
                <a:hlinkClick r:id="rId3"/>
              </a:rPr>
              <a:t>https://www.sciencedirect.com/science/article/pii/S0306460323002708</a:t>
            </a:r>
            <a:r>
              <a:rPr lang="en-US" sz="1200" dirty="0"/>
              <a:t>. (Accessed: 07 February 2025).</a:t>
            </a:r>
          </a:p>
        </p:txBody>
      </p:sp>
      <p:sp>
        <p:nvSpPr>
          <p:cNvPr id="3" name="Title 3"/>
          <p:cNvSpPr txBox="1">
            <a:spLocks/>
          </p:cNvSpPr>
          <p:nvPr/>
        </p:nvSpPr>
        <p:spPr>
          <a:xfrm>
            <a:off x="1212490" y="1350110"/>
            <a:ext cx="6413610" cy="57264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solidFill>
                  <a:srgbClr val="FF9900"/>
                </a:solidFill>
              </a:rPr>
              <a:t>References (Contd.)</a:t>
            </a:r>
          </a:p>
        </p:txBody>
      </p:sp>
    </p:spTree>
    <p:extLst>
      <p:ext uri="{BB962C8B-B14F-4D97-AF65-F5344CB8AC3E}">
        <p14:creationId xmlns:p14="http://schemas.microsoft.com/office/powerpoint/2010/main" val="587641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1207</TotalTime>
  <Words>1700</Words>
  <Application>Microsoft Office PowerPoint</Application>
  <PresentationFormat>On-screen Show (16:9)</PresentationFormat>
  <Paragraphs>128</Paragraphs>
  <Slides>18</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Digital health promotion intervention</vt:lpstr>
      <vt:lpstr>PowerPoint Presentation</vt:lpstr>
      <vt:lpstr>Introduction to the Planning Model </vt:lpstr>
      <vt:lpstr>Why PRECEDE–PROCEED Was Selected</vt:lpstr>
      <vt:lpstr>Social Assessment </vt:lpstr>
      <vt:lpstr>Epidemiological Assessment </vt:lpstr>
      <vt:lpstr>Behavioural Assessment </vt:lpstr>
      <vt:lpstr>Environmental Assessment </vt:lpstr>
      <vt:lpstr>Educational &amp; Ecological Assessment </vt:lpstr>
      <vt:lpstr>Administrative &amp; Policy Assessment </vt:lpstr>
      <vt:lpstr>Implementation Strategy</vt:lpstr>
      <vt:lpstr>Process Evaluation</vt:lpstr>
      <vt:lpstr>Impact Evaluation </vt:lpstr>
      <vt:lpstr>Outcome Evaluation </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user</cp:lastModifiedBy>
  <cp:revision>187</cp:revision>
  <dcterms:created xsi:type="dcterms:W3CDTF">2013-08-21T19:17:07Z</dcterms:created>
  <dcterms:modified xsi:type="dcterms:W3CDTF">2025-12-07T11:56:20Z</dcterms:modified>
</cp:coreProperties>
</file>