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552C09-6DB3-5D96-0E7C-2140E845C91C}" v="416" dt="2023-09-25T18:28:36.775"/>
    <p1510:client id="{252C6EAB-EC2A-881F-1568-B099CE2AA427}" v="1" dt="2023-09-19T17:05:59.852"/>
    <p1510:client id="{46E480CB-BD44-B8A1-DB16-68BCEA20545B}" v="50" dt="2023-09-18T16:44:28.427"/>
    <p1510:client id="{72FCD41C-6C88-47DE-C982-E525BE85D1A0}" v="5717" dt="2023-09-18T13:41:41.068"/>
    <p1510:client id="{76A23D34-71ED-2BB9-CC0C-DAF35712267F}" v="478" dt="2023-09-26T14:18:17.177"/>
    <p1510:client id="{9C80C4E0-ABA8-543A-0452-4FDE75236AFD}" v="103" dt="2023-09-19T17:41:56.504"/>
    <p1510:client id="{AD06BDAA-5E1F-4C96-FDAA-D426156D643C}" v="48" dt="2023-09-24T10:00:24.898"/>
    <p1510:client id="{C6259E97-400E-BC79-84E3-11CCD4DF9CE5}" v="678" dt="2023-09-19T20:05:34.393"/>
    <p1510:client id="{CF3D22AE-6507-A16C-ADDC-8503AFFD9EF1}" v="672" dt="2023-09-24T09:42:01.208"/>
    <p1510:client id="{D31C1B3B-9286-935C-E4CB-BCE554AE8404}" v="938" dt="2023-09-12T13:39:10.828"/>
    <p1510:client id="{EB8DA995-7B7B-B403-E01D-53A0F4AC9142}" v="1400" dt="2023-09-19T13:50:34.6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4" d="100"/>
          <a:sy n="114" d="100"/>
        </p:scale>
        <p:origin x="18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library.soton.ac.uk/sash/introduction-to-research-skills" TargetMode="External"/><Relationship Id="rId3" Type="http://schemas.openxmlformats.org/officeDocument/2006/relationships/hyperlink" Target="https://www-citethemrightonline-com.ezproxy.uwtsd.ac.uk/article?docid=b-9781350928060&amp;tocid=b-9781350928060-which-sources-should-you-use" TargetMode="External"/><Relationship Id="rId7" Type="http://schemas.openxmlformats.org/officeDocument/2006/relationships/hyperlink" Target="https://www.ox.ac.uk/students/academic/guidance/skills/plagiarism" TargetMode="External"/><Relationship Id="rId2" Type="http://schemas.openxmlformats.org/officeDocument/2006/relationships/hyperlink" Target="https://www-citethemrightonline-com.ezproxy.uwtsd.ac.uk/article?docid=b-9781350928060&amp;tocid=b-9781350928060-what-is-referencing" TargetMode="External"/><Relationship Id="rId1" Type="http://schemas.openxmlformats.org/officeDocument/2006/relationships/slideLayout" Target="../slideLayouts/slideLayout7.xml"/><Relationship Id="rId6" Type="http://schemas.openxmlformats.org/officeDocument/2006/relationships/hyperlink" Target="https://www.universityofgalway.ie/academic-skills/readingandresearch/" TargetMode="External"/><Relationship Id="rId5" Type="http://schemas.openxmlformats.org/officeDocument/2006/relationships/hyperlink" Target="https://info.lse.ac.uk/current-students/Assets/Articles/10-Tips-on-note-taking-during-lectures" TargetMode="External"/><Relationship Id="rId4" Type="http://schemas.openxmlformats.org/officeDocument/2006/relationships/hyperlink" Target="https://doi.org/10.1016/j.heliyon.2023.e1377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E13F5C-EFD8-A668-5B31-6D0F637C7F67}"/>
              </a:ext>
            </a:extLst>
          </p:cNvPr>
          <p:cNvSpPr txBox="1"/>
          <p:nvPr/>
        </p:nvSpPr>
        <p:spPr>
          <a:xfrm>
            <a:off x="1872073" y="84666"/>
            <a:ext cx="8269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dirty="0">
                <a:cs typeface="Calibri"/>
              </a:rPr>
              <a:t>Skills and personal qualities that support academic study.</a:t>
            </a:r>
          </a:p>
        </p:txBody>
      </p:sp>
      <p:sp>
        <p:nvSpPr>
          <p:cNvPr id="5" name="TextBox 4">
            <a:extLst>
              <a:ext uri="{FF2B5EF4-FFF2-40B4-BE49-F238E27FC236}">
                <a16:creationId xmlns:a16="http://schemas.microsoft.com/office/drawing/2014/main" id="{4446F815-883F-3CAE-6708-BE906FE50F2A}"/>
              </a:ext>
            </a:extLst>
          </p:cNvPr>
          <p:cNvSpPr txBox="1"/>
          <p:nvPr/>
        </p:nvSpPr>
        <p:spPr>
          <a:xfrm>
            <a:off x="11241851" y="-37630"/>
            <a:ext cx="950148"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2317778</a:t>
            </a:r>
          </a:p>
          <a:p>
            <a:r>
              <a:rPr lang="en-US" sz="1000" dirty="0">
                <a:cs typeface="Calibri"/>
              </a:rPr>
              <a:t>ECEY4008 C</a:t>
            </a:r>
          </a:p>
          <a:p>
            <a:r>
              <a:rPr lang="en-US" sz="1000" dirty="0">
                <a:cs typeface="Calibri"/>
              </a:rPr>
              <a:t>1000 words</a:t>
            </a:r>
            <a:endParaRPr lang="en-US" sz="1000" dirty="0">
              <a:ea typeface="Calibri"/>
              <a:cs typeface="Calibri"/>
            </a:endParaRPr>
          </a:p>
        </p:txBody>
      </p:sp>
      <p:sp>
        <p:nvSpPr>
          <p:cNvPr id="6" name="TextBox 5">
            <a:extLst>
              <a:ext uri="{FF2B5EF4-FFF2-40B4-BE49-F238E27FC236}">
                <a16:creationId xmlns:a16="http://schemas.microsoft.com/office/drawing/2014/main" id="{412D20A3-326F-6EA6-842D-C43D93640CC9}"/>
              </a:ext>
            </a:extLst>
          </p:cNvPr>
          <p:cNvSpPr txBox="1"/>
          <p:nvPr/>
        </p:nvSpPr>
        <p:spPr>
          <a:xfrm>
            <a:off x="122296" y="489185"/>
            <a:ext cx="11947407" cy="769441"/>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b="1" dirty="0">
                <a:latin typeface="Calibri"/>
                <a:cs typeface="Calibri"/>
              </a:rPr>
              <a:t>Introduction:</a:t>
            </a:r>
          </a:p>
          <a:p>
            <a:r>
              <a:rPr lang="en-US" sz="1100" dirty="0">
                <a:latin typeface="Calibri"/>
                <a:cs typeface="Calibri"/>
              </a:rPr>
              <a:t>The following academic poster discusses a variety of different skills and personal qualities that support academic study. There are many ways to make successful notes and it is important as students to be </a:t>
            </a:r>
            <a:r>
              <a:rPr lang="en-US" sz="1100">
                <a:latin typeface="Calibri"/>
                <a:cs typeface="Calibri"/>
              </a:rPr>
              <a:t>aware of these to work out which ways are best for them. Equally, students need to ensure that their research is based on facts and come from valued sources to ensure its reliable. Furthermore, referencing and </a:t>
            </a:r>
            <a:r>
              <a:rPr lang="en-US" sz="1100" dirty="0">
                <a:latin typeface="Calibri"/>
                <a:cs typeface="Calibri"/>
              </a:rPr>
              <a:t>avoiding plagiarism is crucial to success as a student. Each topic is equally as important for success and this academic poster is going to look at the reasons behind this by discussing three of them below. </a:t>
            </a:r>
            <a:endParaRPr lang="en-US" sz="1100" dirty="0">
              <a:latin typeface="Calibri"/>
              <a:ea typeface="Calibri"/>
              <a:cs typeface="Calibri"/>
            </a:endParaRPr>
          </a:p>
        </p:txBody>
      </p:sp>
      <p:sp>
        <p:nvSpPr>
          <p:cNvPr id="7" name="TextBox 6">
            <a:extLst>
              <a:ext uri="{FF2B5EF4-FFF2-40B4-BE49-F238E27FC236}">
                <a16:creationId xmlns:a16="http://schemas.microsoft.com/office/drawing/2014/main" id="{507F2574-E3E5-A270-EB88-0B6F2B01DC8A}"/>
              </a:ext>
            </a:extLst>
          </p:cNvPr>
          <p:cNvSpPr txBox="1"/>
          <p:nvPr/>
        </p:nvSpPr>
        <p:spPr>
          <a:xfrm>
            <a:off x="113348" y="5716607"/>
            <a:ext cx="11948667" cy="1092607"/>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b="1" dirty="0">
                <a:cs typeface="Calibri"/>
              </a:rPr>
              <a:t>Conclusion:</a:t>
            </a:r>
          </a:p>
          <a:p>
            <a:r>
              <a:rPr lang="en-US" sz="1100" dirty="0">
                <a:cs typeface="Calibri"/>
              </a:rPr>
              <a:t>To </a:t>
            </a:r>
            <a:r>
              <a:rPr lang="en-GB" sz="1100" dirty="0">
                <a:cs typeface="Calibri"/>
              </a:rPr>
              <a:t>summarise</a:t>
            </a:r>
            <a:r>
              <a:rPr lang="en-US" sz="1100" dirty="0">
                <a:cs typeface="Calibri"/>
              </a:rPr>
              <a:t>, this poster has highlighted that there are a variety of different skills and personal qualities that support academic study, which all support each other. When researching, it is crucial for students to rewrite and paraphrase this research by effective note taking. Furthermore, students must keep a record of where exactly they are getting their information from by ensuring that they are referencing this research correctly, which then ensures that they are avoiding plagiarism. Students can see how unique and important each of these individual skills are when supporting academic study and how they can use each one to develop their skills to further their knowledge. </a:t>
            </a:r>
            <a:endParaRPr lang="en-US" sz="1100" dirty="0">
              <a:ea typeface="Calibri"/>
              <a:cs typeface="Calibri"/>
            </a:endParaRPr>
          </a:p>
          <a:p>
            <a:endParaRPr lang="en-US" sz="1000" dirty="0">
              <a:cs typeface="Calibri"/>
            </a:endParaRPr>
          </a:p>
        </p:txBody>
      </p:sp>
      <p:sp>
        <p:nvSpPr>
          <p:cNvPr id="8" name="TextBox 7">
            <a:extLst>
              <a:ext uri="{FF2B5EF4-FFF2-40B4-BE49-F238E27FC236}">
                <a16:creationId xmlns:a16="http://schemas.microsoft.com/office/drawing/2014/main" id="{B8DFF473-AEE0-C507-ECE3-E8614A0D6BEC}"/>
              </a:ext>
            </a:extLst>
          </p:cNvPr>
          <p:cNvSpPr txBox="1"/>
          <p:nvPr/>
        </p:nvSpPr>
        <p:spPr>
          <a:xfrm>
            <a:off x="122984" y="1348127"/>
            <a:ext cx="3736921" cy="4324261"/>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cs typeface="Calibri"/>
              </a:rPr>
              <a:t>Research skills:</a:t>
            </a:r>
          </a:p>
          <a:p>
            <a:r>
              <a:rPr lang="en-US" sz="1100" dirty="0">
                <a:cs typeface="Calibri"/>
              </a:rPr>
              <a:t>Students should be using the library as a starting point for most research (Cottrell, 2019). Barrow and Westrup (2019) explain about how and why reading is important when studying to ensure a student can gain facts and delve deeper into a subject. According to Cottrell (2019), there are many places to find information for a student's research. These include reading, course handbooks, resources and authors mentioned by your tutors, references from these sources as well as online sources (Cottrell, 2019). When researching online it is important to use credible and reliable academic sources, such as Google Scholar search engine (Cottrell, 2019). When researching, students need to use keywords related to the subject and be precise about the words that they are using to get the best results for the topic (University of Southampton, 2023). Students need to be using academic sources in their research and Barrow and Westrup (2019) explains this as information that has come from someone who is an expert in this field. According to </a:t>
            </a:r>
            <a:r>
              <a:rPr lang="en-US" sz="1100" dirty="0" err="1">
                <a:cs typeface="Calibri"/>
              </a:rPr>
              <a:t>Ipanaque</a:t>
            </a:r>
            <a:r>
              <a:rPr lang="en-US" sz="1100" dirty="0">
                <a:cs typeface="Calibri"/>
              </a:rPr>
              <a:t>-Zapata (2023), university students need to be able to grow their research skills to gain any further knowledge of a topic which therefore develops their critical thinking skills. The University of Galway (2023) states that the aim for all academic research is for students to be able to say things with scholar about the subject that they are discussing.</a:t>
            </a:r>
            <a:endParaRPr lang="en-US" sz="1100" dirty="0">
              <a:ea typeface="Calibri"/>
              <a:cs typeface="Calibri"/>
            </a:endParaRPr>
          </a:p>
        </p:txBody>
      </p:sp>
      <p:sp>
        <p:nvSpPr>
          <p:cNvPr id="9" name="TextBox 8">
            <a:extLst>
              <a:ext uri="{FF2B5EF4-FFF2-40B4-BE49-F238E27FC236}">
                <a16:creationId xmlns:a16="http://schemas.microsoft.com/office/drawing/2014/main" id="{F699B21F-97B1-6786-805E-B735BB15E55A}"/>
              </a:ext>
            </a:extLst>
          </p:cNvPr>
          <p:cNvSpPr txBox="1"/>
          <p:nvPr/>
        </p:nvSpPr>
        <p:spPr>
          <a:xfrm>
            <a:off x="3907631" y="1348127"/>
            <a:ext cx="4507752" cy="3139321"/>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cs typeface="Calibri" panose="020F0502020204030204"/>
              </a:rPr>
              <a:t>Note taking:</a:t>
            </a:r>
            <a:r>
              <a:rPr lang="en-US" sz="1100" dirty="0">
                <a:cs typeface="Calibri" panose="020F0502020204030204"/>
              </a:rPr>
              <a:t> </a:t>
            </a:r>
          </a:p>
          <a:p>
            <a:r>
              <a:rPr lang="en-US" sz="1100" dirty="0">
                <a:cs typeface="Calibri" panose="020F0502020204030204"/>
              </a:rPr>
              <a:t>McPherson (2018, p.6) defines note-taking as "a strategy for making information meaningful". One way to take effective notes during taught sessions is to use key words and do not try and write everything out from the session (Cottrell, 2019). Barrow and Westrup (2019) states that it is important to understand that note taking is slightly different to note making, as note taking would be more what students do during lectures, whereas note making is what students would do after to show their understanding of a certain subject. Additionally, Barrow and Westrup (2019) states that students should always be thinking about what their purpose is when writing notes to make sure that they are all relevant, whilst taking time to ensure they are </a:t>
            </a:r>
            <a:r>
              <a:rPr lang="en-GB" sz="1100" dirty="0">
                <a:cs typeface="Calibri" panose="020F0502020204030204"/>
              </a:rPr>
              <a:t>organised</a:t>
            </a:r>
            <a:r>
              <a:rPr lang="en-US" sz="1100" dirty="0">
                <a:cs typeface="Calibri" panose="020F0502020204030204"/>
              </a:rPr>
              <a:t> and annotated in a way that they can understand them best. As stated by the London School of Economics and Political Science (2023), underlining or highlighting certain words that have been emphasized by lecturers is important when note taking as they will mean something important. Furthermore, McPherson (2018) states that it is important for students to think about what they are going to highlight and if this is going to bring value to their studies. </a:t>
            </a:r>
            <a:endParaRPr lang="en-US" sz="1100" dirty="0">
              <a:ea typeface="Calibri"/>
              <a:cs typeface="Calibri" panose="020F0502020204030204"/>
            </a:endParaRPr>
          </a:p>
        </p:txBody>
      </p:sp>
      <p:sp>
        <p:nvSpPr>
          <p:cNvPr id="10" name="TextBox 9">
            <a:extLst>
              <a:ext uri="{FF2B5EF4-FFF2-40B4-BE49-F238E27FC236}">
                <a16:creationId xmlns:a16="http://schemas.microsoft.com/office/drawing/2014/main" id="{D5FDAB54-8E35-9A0E-5E5C-E7C9024426B1}"/>
              </a:ext>
            </a:extLst>
          </p:cNvPr>
          <p:cNvSpPr txBox="1"/>
          <p:nvPr/>
        </p:nvSpPr>
        <p:spPr>
          <a:xfrm>
            <a:off x="8462765" y="1348127"/>
            <a:ext cx="3606364" cy="4324261"/>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cs typeface="Calibri"/>
              </a:rPr>
              <a:t>Referencing and avoiding plagiarism:</a:t>
            </a:r>
          </a:p>
          <a:p>
            <a:r>
              <a:rPr lang="en-US" sz="1100" dirty="0">
                <a:cs typeface="Calibri"/>
              </a:rPr>
              <a:t>Barrow and Westrup (2019, p.27) states that "Referencing is an academic skill whereby we document and record the various sources used to inform and contribute to a piece of work" which is crucial when avoiding plagiarism. It is crucial for students to show that they are reading a wider variety of information to show an understanding of the topics they are researching. Additionally, Bloomsbury Publishing (2023a) states that referencing is a way for students to </a:t>
            </a:r>
            <a:r>
              <a:rPr lang="en-GB" sz="1100" dirty="0">
                <a:cs typeface="Calibri"/>
              </a:rPr>
              <a:t>recognise</a:t>
            </a:r>
            <a:r>
              <a:rPr lang="en-US" sz="1100" dirty="0">
                <a:cs typeface="Calibri"/>
              </a:rPr>
              <a:t> the work of others when using it in their work, </a:t>
            </a:r>
            <a:r>
              <a:rPr lang="en-US" sz="1100">
                <a:cs typeface="Calibri"/>
              </a:rPr>
              <a:t>whilst giving evidence of the source that they have received </a:t>
            </a:r>
            <a:r>
              <a:rPr lang="en-US" sz="1100" dirty="0">
                <a:cs typeface="Calibri"/>
              </a:rPr>
              <a:t>it from. Likewise, students must ensure that they are referencing all this information so that others are easily able to find it as well as showing 'good practice' and 'academic integrity' to avoid </a:t>
            </a:r>
            <a:r>
              <a:rPr lang="en-GB" sz="1100" dirty="0">
                <a:cs typeface="Calibri"/>
              </a:rPr>
              <a:t>plagiarising</a:t>
            </a:r>
            <a:r>
              <a:rPr lang="en-US" sz="1100" dirty="0">
                <a:cs typeface="Calibri"/>
              </a:rPr>
              <a:t> the work of others (Barrow and Westrup, 2019). Plagiarism is defined as using other people's words as your own, whether you meant to or not, without acknowledging the source (University of Oxford, 2023). This is a concern in academic writing as it can show a lack of honesty under 'academic integrity' (Barrow and Westrup, 2019). According to Cottrell (2019), the ways to avoid plagiarism would be to make sure that students are always writing their notes in their own words, keep a note of where they get all the information from and write a full list of references after every piece of work. </a:t>
            </a:r>
          </a:p>
        </p:txBody>
      </p:sp>
      <p:pic>
        <p:nvPicPr>
          <p:cNvPr id="2" name="Picture 1" descr="A green leaf on a tree stump&#10;&#10;Description automatically generated">
            <a:extLst>
              <a:ext uri="{FF2B5EF4-FFF2-40B4-BE49-F238E27FC236}">
                <a16:creationId xmlns:a16="http://schemas.microsoft.com/office/drawing/2014/main" id="{23930E15-C214-330D-6E2B-E846AAD37001}"/>
              </a:ext>
            </a:extLst>
          </p:cNvPr>
          <p:cNvPicPr>
            <a:picLocks noChangeAspect="1"/>
          </p:cNvPicPr>
          <p:nvPr/>
        </p:nvPicPr>
        <p:blipFill>
          <a:blip r:embed="rId2"/>
          <a:stretch>
            <a:fillRect/>
          </a:stretch>
        </p:blipFill>
        <p:spPr>
          <a:xfrm>
            <a:off x="5086814" y="4497891"/>
            <a:ext cx="2018371" cy="1003144"/>
          </a:xfrm>
          <a:prstGeom prst="rect">
            <a:avLst/>
          </a:prstGeom>
        </p:spPr>
      </p:pic>
      <p:sp>
        <p:nvSpPr>
          <p:cNvPr id="3" name="TextBox 2">
            <a:extLst>
              <a:ext uri="{FF2B5EF4-FFF2-40B4-BE49-F238E27FC236}">
                <a16:creationId xmlns:a16="http://schemas.microsoft.com/office/drawing/2014/main" id="{85DC52D8-6D7D-5DF6-DF72-8E1AC968E43D}"/>
              </a:ext>
            </a:extLst>
          </p:cNvPr>
          <p:cNvSpPr txBox="1"/>
          <p:nvPr/>
        </p:nvSpPr>
        <p:spPr>
          <a:xfrm>
            <a:off x="4897243" y="5464098"/>
            <a:ext cx="25369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Calibri"/>
              </a:rPr>
              <a:t>(Source: Bloomsbury Publishing, 2023b)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6005F4-2FA8-0CFE-9E04-8EBEC2D4A914}"/>
              </a:ext>
            </a:extLst>
          </p:cNvPr>
          <p:cNvSpPr txBox="1"/>
          <p:nvPr/>
        </p:nvSpPr>
        <p:spPr>
          <a:xfrm>
            <a:off x="1219176" y="1002348"/>
            <a:ext cx="9664390"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Calibri"/>
              </a:rPr>
              <a:t>Barrow, C. and Westrup, R. (2019) </a:t>
            </a:r>
            <a:r>
              <a:rPr lang="en-US" sz="1100" i="1" dirty="0">
                <a:cs typeface="Calibri"/>
              </a:rPr>
              <a:t>Writing skills for education students. </a:t>
            </a:r>
            <a:r>
              <a:rPr lang="en-US" sz="1100" dirty="0">
                <a:cs typeface="Calibri"/>
              </a:rPr>
              <a:t>London: Red Globe Press.</a:t>
            </a:r>
          </a:p>
          <a:p>
            <a:endParaRPr lang="en-US" sz="1100" dirty="0">
              <a:cs typeface="Calibri"/>
            </a:endParaRPr>
          </a:p>
          <a:p>
            <a:r>
              <a:rPr lang="en-US" sz="1100" dirty="0">
                <a:cs typeface="Calibri"/>
              </a:rPr>
              <a:t>Bloomsbury Publishing (2023a) ‘Cite Them Right’, </a:t>
            </a:r>
            <a:r>
              <a:rPr lang="en-US" sz="1100" i="1" dirty="0">
                <a:cs typeface="Calibri"/>
              </a:rPr>
              <a:t>What is referencing?</a:t>
            </a:r>
            <a:r>
              <a:rPr lang="en-US" sz="1100" dirty="0">
                <a:cs typeface="Calibri"/>
              </a:rPr>
              <a:t>. Available at: </a:t>
            </a:r>
            <a:r>
              <a:rPr lang="en-US" sz="1100" u="sng" dirty="0">
                <a:solidFill>
                  <a:srgbClr val="0563C1"/>
                </a:solidFill>
                <a:cs typeface="Calibri"/>
                <a:hlinkClick r:id="rId2"/>
              </a:rPr>
              <a:t>https://www-citethemrightonline-com.ezproxy.uwtsd.ac.uk/article?docid=b-9781350928060&amp;tocid=b-9781350928060-what-is-referencing</a:t>
            </a:r>
            <a:r>
              <a:rPr lang="en-US" sz="1100" dirty="0">
                <a:cs typeface="Calibri"/>
              </a:rPr>
              <a:t> (Accessed: 19</a:t>
            </a:r>
            <a:r>
              <a:rPr lang="en-US" sz="1100" baseline="30000" dirty="0">
                <a:cs typeface="Calibri"/>
              </a:rPr>
              <a:t>th</a:t>
            </a:r>
            <a:r>
              <a:rPr lang="en-US" sz="1100" dirty="0">
                <a:cs typeface="Calibri"/>
              </a:rPr>
              <a:t> September 2023) </a:t>
            </a:r>
          </a:p>
          <a:p>
            <a:endParaRPr lang="en-US" sz="1100" dirty="0">
              <a:solidFill>
                <a:srgbClr val="000000"/>
              </a:solidFill>
              <a:cs typeface="Calibri"/>
            </a:endParaRPr>
          </a:p>
          <a:p>
            <a:r>
              <a:rPr lang="en-US" sz="1100" dirty="0">
                <a:solidFill>
                  <a:srgbClr val="1F1F1F"/>
                </a:solidFill>
                <a:cs typeface="Calibri"/>
              </a:rPr>
              <a:t>Bloomsbury Publishing (2023b) ‘Cite Them Right’, </a:t>
            </a:r>
            <a:r>
              <a:rPr lang="en-US" sz="1100" i="1" dirty="0">
                <a:solidFill>
                  <a:srgbClr val="1F1F1F"/>
                </a:solidFill>
                <a:cs typeface="Calibri"/>
              </a:rPr>
              <a:t>Which sources should you use?. </a:t>
            </a:r>
            <a:r>
              <a:rPr lang="en-US" sz="1100" dirty="0">
                <a:solidFill>
                  <a:srgbClr val="1F1F1F"/>
                </a:solidFill>
                <a:cs typeface="Calibri"/>
              </a:rPr>
              <a:t>Available at: </a:t>
            </a:r>
            <a:r>
              <a:rPr lang="en-US" sz="1100" u="sng" dirty="0">
                <a:solidFill>
                  <a:srgbClr val="0563C1"/>
                </a:solidFill>
                <a:cs typeface="Calibri"/>
                <a:hlinkClick r:id="rId3"/>
              </a:rPr>
              <a:t>https://www-citethemrightonline-com.ezproxy.uwtsd.ac.uk/article?docid=b-9781350928060&amp;tocid=b-9781350928060-which-sources-should-you-use</a:t>
            </a:r>
            <a:r>
              <a:rPr lang="en-US" sz="1100" dirty="0">
                <a:solidFill>
                  <a:srgbClr val="1F1F1F"/>
                </a:solidFill>
                <a:cs typeface="Calibri"/>
              </a:rPr>
              <a:t> (Accessed: 19</a:t>
            </a:r>
            <a:r>
              <a:rPr lang="en-US" sz="1100" baseline="30000" dirty="0">
                <a:solidFill>
                  <a:srgbClr val="1F1F1F"/>
                </a:solidFill>
                <a:cs typeface="Calibri"/>
              </a:rPr>
              <a:t>th</a:t>
            </a:r>
            <a:r>
              <a:rPr lang="en-US" sz="1100" dirty="0">
                <a:solidFill>
                  <a:srgbClr val="1F1F1F"/>
                </a:solidFill>
                <a:cs typeface="Calibri"/>
              </a:rPr>
              <a:t> September 2023)</a:t>
            </a:r>
          </a:p>
          <a:p>
            <a:endParaRPr lang="en-US" sz="1100" dirty="0">
              <a:solidFill>
                <a:srgbClr val="1F1F1F"/>
              </a:solidFill>
              <a:cs typeface="Calibri"/>
            </a:endParaRPr>
          </a:p>
          <a:p>
            <a:r>
              <a:rPr lang="en-US" sz="1100" dirty="0">
                <a:cs typeface="Calibri"/>
              </a:rPr>
              <a:t>Cottrell, S. (2019) </a:t>
            </a:r>
            <a:r>
              <a:rPr lang="en-US" sz="1100" i="1" dirty="0">
                <a:cs typeface="Calibri"/>
              </a:rPr>
              <a:t>The study skills handbook. </a:t>
            </a:r>
            <a:r>
              <a:rPr lang="en-US" sz="1100" dirty="0">
                <a:cs typeface="Calibri"/>
              </a:rPr>
              <a:t>5</a:t>
            </a:r>
            <a:r>
              <a:rPr lang="en-US" sz="1100" baseline="30000" dirty="0">
                <a:cs typeface="Calibri"/>
              </a:rPr>
              <a:t>th</a:t>
            </a:r>
            <a:r>
              <a:rPr lang="en-US" sz="1100" dirty="0">
                <a:cs typeface="Calibri"/>
              </a:rPr>
              <a:t> </a:t>
            </a:r>
            <a:r>
              <a:rPr lang="en-US" sz="1100" dirty="0" err="1">
                <a:cs typeface="Calibri"/>
              </a:rPr>
              <a:t>edn</a:t>
            </a:r>
            <a:r>
              <a:rPr lang="en-US" sz="1100" dirty="0">
                <a:cs typeface="Calibri"/>
              </a:rPr>
              <a:t>. London: Red Globe Press. </a:t>
            </a:r>
          </a:p>
          <a:p>
            <a:endParaRPr lang="en-US" sz="1100" dirty="0">
              <a:cs typeface="Calibri"/>
            </a:endParaRPr>
          </a:p>
          <a:p>
            <a:r>
              <a:rPr lang="en-US" sz="1100" dirty="0" err="1">
                <a:cs typeface="Calibri"/>
              </a:rPr>
              <a:t>Ipanaque</a:t>
            </a:r>
            <a:r>
              <a:rPr lang="en-US" sz="1100" dirty="0">
                <a:cs typeface="Calibri"/>
              </a:rPr>
              <a:t>-Zapata, M. </a:t>
            </a:r>
            <a:r>
              <a:rPr lang="en-US" sz="1100" i="1" dirty="0">
                <a:cs typeface="Calibri"/>
              </a:rPr>
              <a:t>et al</a:t>
            </a:r>
            <a:r>
              <a:rPr lang="en-US" sz="1100" dirty="0">
                <a:cs typeface="Calibri"/>
              </a:rPr>
              <a:t>. (2023) ‘Research skills for university students’ thesis in E-learning: Scale development and validation in Peru’, </a:t>
            </a:r>
            <a:r>
              <a:rPr lang="en-US" sz="1100" i="1" dirty="0" err="1">
                <a:cs typeface="Calibri"/>
              </a:rPr>
              <a:t>Heliyon</a:t>
            </a:r>
            <a:r>
              <a:rPr lang="en-US" sz="1100" i="1" dirty="0">
                <a:cs typeface="Calibri"/>
              </a:rPr>
              <a:t>, </a:t>
            </a:r>
            <a:r>
              <a:rPr lang="en-US" sz="1100" dirty="0">
                <a:cs typeface="Calibri"/>
              </a:rPr>
              <a:t>9(3), pp.1-10. </a:t>
            </a:r>
            <a:r>
              <a:rPr lang="en-US" sz="1100" dirty="0">
                <a:solidFill>
                  <a:srgbClr val="1F1F1F"/>
                </a:solidFill>
                <a:cs typeface="Calibri"/>
                <a:hlinkClick r:id="rId4"/>
              </a:rPr>
              <a:t>https://doi.org/10.1016/j.heliyon.2023.e13770</a:t>
            </a:r>
            <a:r>
              <a:rPr lang="en-US" sz="1100" dirty="0">
                <a:solidFill>
                  <a:srgbClr val="1F1F1F"/>
                </a:solidFill>
                <a:cs typeface="Calibri"/>
              </a:rPr>
              <a:t> (Accessed: 19</a:t>
            </a:r>
            <a:r>
              <a:rPr lang="en-US" sz="1100" baseline="30000" dirty="0">
                <a:solidFill>
                  <a:srgbClr val="1F1F1F"/>
                </a:solidFill>
                <a:cs typeface="Calibri"/>
              </a:rPr>
              <a:t>th</a:t>
            </a:r>
            <a:r>
              <a:rPr lang="en-US" sz="1100" dirty="0">
                <a:solidFill>
                  <a:srgbClr val="1F1F1F"/>
                </a:solidFill>
                <a:cs typeface="Calibri"/>
              </a:rPr>
              <a:t> September 2023)</a:t>
            </a:r>
          </a:p>
          <a:p>
            <a:endParaRPr lang="en-US" sz="1100" dirty="0">
              <a:solidFill>
                <a:srgbClr val="1F1F1F"/>
              </a:solidFill>
              <a:cs typeface="Calibri"/>
            </a:endParaRPr>
          </a:p>
          <a:p>
            <a:r>
              <a:rPr lang="en-US" sz="1100" dirty="0">
                <a:cs typeface="Calibri"/>
              </a:rPr>
              <a:t>McPherson, F. (2018) </a:t>
            </a:r>
            <a:r>
              <a:rPr lang="en-US" sz="1100" i="1" dirty="0">
                <a:cs typeface="Calibri"/>
              </a:rPr>
              <a:t>Effective Notetaking. </a:t>
            </a:r>
            <a:r>
              <a:rPr lang="en-US" sz="1100" dirty="0">
                <a:cs typeface="Calibri"/>
              </a:rPr>
              <a:t>3</a:t>
            </a:r>
            <a:r>
              <a:rPr lang="en-US" sz="1100" baseline="30000" dirty="0">
                <a:cs typeface="Calibri"/>
              </a:rPr>
              <a:t>rd</a:t>
            </a:r>
            <a:r>
              <a:rPr lang="en-US" sz="1100" dirty="0">
                <a:cs typeface="Calibri"/>
              </a:rPr>
              <a:t> </a:t>
            </a:r>
            <a:r>
              <a:rPr lang="en-US" sz="1100" err="1">
                <a:cs typeface="Calibri"/>
              </a:rPr>
              <a:t>edn</a:t>
            </a:r>
            <a:r>
              <a:rPr lang="en-US" sz="1100" dirty="0">
                <a:cs typeface="Calibri"/>
              </a:rPr>
              <a:t>. New Zealand: </a:t>
            </a:r>
            <a:r>
              <a:rPr lang="en-US" sz="1100" err="1">
                <a:cs typeface="Calibri"/>
              </a:rPr>
              <a:t>Wayz</a:t>
            </a:r>
            <a:r>
              <a:rPr lang="en-US" sz="1100" dirty="0">
                <a:cs typeface="Calibri"/>
              </a:rPr>
              <a:t> Press.</a:t>
            </a:r>
          </a:p>
          <a:p>
            <a:endParaRPr lang="en-US" sz="1100" dirty="0">
              <a:cs typeface="Calibri"/>
            </a:endParaRPr>
          </a:p>
          <a:p>
            <a:r>
              <a:rPr lang="en-US" sz="1100" dirty="0">
                <a:cs typeface="Calibri"/>
              </a:rPr>
              <a:t>The London School of Economics and Political Science (2023) </a:t>
            </a:r>
            <a:r>
              <a:rPr lang="en-US" sz="1100" i="1" dirty="0">
                <a:cs typeface="Calibri"/>
              </a:rPr>
              <a:t>10 Tips on note-taking during lectures. </a:t>
            </a:r>
            <a:r>
              <a:rPr lang="en-US" sz="1100" dirty="0">
                <a:cs typeface="Calibri"/>
              </a:rPr>
              <a:t>Available at: </a:t>
            </a:r>
            <a:r>
              <a:rPr lang="en-US" sz="1100" u="sng" dirty="0">
                <a:solidFill>
                  <a:srgbClr val="0563C1"/>
                </a:solidFill>
                <a:cs typeface="Calibri"/>
                <a:hlinkClick r:id="rId5"/>
              </a:rPr>
              <a:t>https://info.lse.ac.uk/current-students/Assets/Articles/10-Tips-on-note-taking-during-lectures</a:t>
            </a:r>
            <a:r>
              <a:rPr lang="en-US" sz="1100" dirty="0">
                <a:cs typeface="Calibri"/>
              </a:rPr>
              <a:t> (Accessed: 19</a:t>
            </a:r>
            <a:r>
              <a:rPr lang="en-US" sz="1100" baseline="30000" dirty="0">
                <a:cs typeface="Calibri"/>
              </a:rPr>
              <a:t>th</a:t>
            </a:r>
            <a:r>
              <a:rPr lang="en-US" sz="1100" dirty="0">
                <a:cs typeface="Calibri"/>
              </a:rPr>
              <a:t> September 2023)</a:t>
            </a:r>
          </a:p>
          <a:p>
            <a:endParaRPr lang="en-US" sz="1100" dirty="0">
              <a:cs typeface="Calibri"/>
            </a:endParaRPr>
          </a:p>
          <a:p>
            <a:r>
              <a:rPr lang="en-US" sz="1100" dirty="0">
                <a:cs typeface="Calibri"/>
              </a:rPr>
              <a:t>University of Galway (2023) </a:t>
            </a:r>
            <a:r>
              <a:rPr lang="en-US" sz="1100" i="1" dirty="0">
                <a:cs typeface="Calibri"/>
              </a:rPr>
              <a:t>Reading and Research Skills. </a:t>
            </a:r>
            <a:r>
              <a:rPr lang="en-US" sz="1100" dirty="0">
                <a:cs typeface="Calibri"/>
              </a:rPr>
              <a:t>Available at: </a:t>
            </a:r>
            <a:r>
              <a:rPr lang="en-US" sz="1100" u="sng" dirty="0">
                <a:solidFill>
                  <a:srgbClr val="0563C1"/>
                </a:solidFill>
                <a:cs typeface="Calibri"/>
                <a:hlinkClick r:id="rId6"/>
              </a:rPr>
              <a:t>https://www.universityofgalway.ie/academic-skills/readingandresearch/</a:t>
            </a:r>
            <a:r>
              <a:rPr lang="en-US" sz="1100" dirty="0">
                <a:cs typeface="Calibri"/>
              </a:rPr>
              <a:t># (Accessed:24</a:t>
            </a:r>
            <a:r>
              <a:rPr lang="en-US" sz="1100" baseline="30000" dirty="0">
                <a:cs typeface="Calibri"/>
              </a:rPr>
              <a:t>th</a:t>
            </a:r>
            <a:r>
              <a:rPr lang="en-US" sz="1100" dirty="0">
                <a:cs typeface="Calibri"/>
              </a:rPr>
              <a:t> September 2023) </a:t>
            </a:r>
          </a:p>
          <a:p>
            <a:endParaRPr lang="en-US" sz="1100" dirty="0">
              <a:cs typeface="Calibri"/>
            </a:endParaRPr>
          </a:p>
          <a:p>
            <a:r>
              <a:rPr lang="en-US" sz="1100" dirty="0">
                <a:cs typeface="Calibri"/>
              </a:rPr>
              <a:t>University of Oxford (2023) </a:t>
            </a:r>
            <a:r>
              <a:rPr lang="en-US" sz="1100" i="1" dirty="0">
                <a:cs typeface="Calibri"/>
              </a:rPr>
              <a:t>Information about what plagiarism is, and how you can avoid it. </a:t>
            </a:r>
            <a:r>
              <a:rPr lang="en-US" sz="1100" dirty="0">
                <a:cs typeface="Calibri"/>
              </a:rPr>
              <a:t>Available at: </a:t>
            </a:r>
            <a:r>
              <a:rPr lang="en-US" sz="1100" u="sng" dirty="0">
                <a:solidFill>
                  <a:srgbClr val="0563C1"/>
                </a:solidFill>
                <a:cs typeface="Calibri"/>
                <a:hlinkClick r:id="rId7"/>
              </a:rPr>
              <a:t>https://www.ox.ac.uk/students/academic/guidance/skills/plagiarism</a:t>
            </a:r>
            <a:r>
              <a:rPr lang="en-US" sz="1100" dirty="0">
                <a:cs typeface="Calibri"/>
              </a:rPr>
              <a:t> (Accessed: 19</a:t>
            </a:r>
            <a:r>
              <a:rPr lang="en-US" sz="1100" baseline="30000" dirty="0">
                <a:cs typeface="Calibri"/>
              </a:rPr>
              <a:t>th</a:t>
            </a:r>
            <a:r>
              <a:rPr lang="en-US" sz="1100" dirty="0">
                <a:cs typeface="Calibri"/>
              </a:rPr>
              <a:t> September 2023) </a:t>
            </a:r>
          </a:p>
          <a:p>
            <a:endParaRPr lang="en-US" sz="1100" dirty="0">
              <a:solidFill>
                <a:srgbClr val="000000"/>
              </a:solidFill>
              <a:cs typeface="Calibri"/>
            </a:endParaRPr>
          </a:p>
          <a:p>
            <a:r>
              <a:rPr lang="en-US" sz="1100" dirty="0">
                <a:solidFill>
                  <a:srgbClr val="1F1F1F"/>
                </a:solidFill>
                <a:cs typeface="Calibri"/>
              </a:rPr>
              <a:t>University of Southampton (2023) </a:t>
            </a:r>
            <a:r>
              <a:rPr lang="en-US" sz="1100" i="1" dirty="0">
                <a:solidFill>
                  <a:srgbClr val="1F1F1F"/>
                </a:solidFill>
                <a:cs typeface="Calibri"/>
              </a:rPr>
              <a:t>Introduction to research skills. </a:t>
            </a:r>
            <a:r>
              <a:rPr lang="en-US" sz="1100" dirty="0">
                <a:solidFill>
                  <a:srgbClr val="1F1F1F"/>
                </a:solidFill>
                <a:cs typeface="Calibri"/>
              </a:rPr>
              <a:t>Available at: </a:t>
            </a:r>
            <a:r>
              <a:rPr lang="en-US" sz="1100" u="sng" dirty="0">
                <a:solidFill>
                  <a:srgbClr val="0563C1"/>
                </a:solidFill>
                <a:cs typeface="Calibri"/>
                <a:hlinkClick r:id="rId8"/>
              </a:rPr>
              <a:t>https://library.soton.ac.uk/sash/introduction-to-research-skills</a:t>
            </a:r>
            <a:r>
              <a:rPr lang="en-US" sz="1100" dirty="0">
                <a:solidFill>
                  <a:srgbClr val="1F1F1F"/>
                </a:solidFill>
                <a:cs typeface="Calibri"/>
              </a:rPr>
              <a:t> (Accessed: 19</a:t>
            </a:r>
            <a:r>
              <a:rPr lang="en-US" sz="1100" baseline="30000" dirty="0">
                <a:solidFill>
                  <a:srgbClr val="1F1F1F"/>
                </a:solidFill>
                <a:cs typeface="Calibri"/>
              </a:rPr>
              <a:t>th</a:t>
            </a:r>
            <a:r>
              <a:rPr lang="en-US" sz="1100" dirty="0">
                <a:solidFill>
                  <a:srgbClr val="1F1F1F"/>
                </a:solidFill>
                <a:cs typeface="Calibri"/>
              </a:rPr>
              <a:t> September 2023)</a:t>
            </a:r>
          </a:p>
          <a:p>
            <a:pPr algn="l"/>
            <a:endParaRPr lang="en-US" dirty="0">
              <a:cs typeface="Calibri"/>
            </a:endParaRPr>
          </a:p>
        </p:txBody>
      </p:sp>
      <p:sp>
        <p:nvSpPr>
          <p:cNvPr id="3" name="TextBox 2">
            <a:extLst>
              <a:ext uri="{FF2B5EF4-FFF2-40B4-BE49-F238E27FC236}">
                <a16:creationId xmlns:a16="http://schemas.microsoft.com/office/drawing/2014/main" id="{976AA7DC-1D46-AE0D-8060-A7C4CA7FA990}"/>
              </a:ext>
            </a:extLst>
          </p:cNvPr>
          <p:cNvSpPr txBox="1"/>
          <p:nvPr/>
        </p:nvSpPr>
        <p:spPr>
          <a:xfrm>
            <a:off x="11147777" y="131703"/>
            <a:ext cx="8842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solidFill>
                <a:srgbClr val="000000"/>
              </a:solidFill>
              <a:cs typeface="Calibri"/>
            </a:endParaRPr>
          </a:p>
        </p:txBody>
      </p:sp>
      <p:sp>
        <p:nvSpPr>
          <p:cNvPr id="4" name="TextBox 3">
            <a:extLst>
              <a:ext uri="{FF2B5EF4-FFF2-40B4-BE49-F238E27FC236}">
                <a16:creationId xmlns:a16="http://schemas.microsoft.com/office/drawing/2014/main" id="{F270C3E3-292B-BFAE-04CA-DFCB337DD589}"/>
              </a:ext>
            </a:extLst>
          </p:cNvPr>
          <p:cNvSpPr txBox="1"/>
          <p:nvPr/>
        </p:nvSpPr>
        <p:spPr>
          <a:xfrm>
            <a:off x="10677407" y="188148"/>
            <a:ext cx="113829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2317778</a:t>
            </a:r>
          </a:p>
          <a:p>
            <a:r>
              <a:rPr lang="en-US" sz="1000" dirty="0">
                <a:cs typeface="Calibri"/>
              </a:rPr>
              <a:t>ECEY4008 C</a:t>
            </a:r>
          </a:p>
        </p:txBody>
      </p:sp>
    </p:spTree>
    <p:extLst>
      <p:ext uri="{BB962C8B-B14F-4D97-AF65-F5344CB8AC3E}">
        <p14:creationId xmlns:p14="http://schemas.microsoft.com/office/powerpoint/2010/main" val="8732939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1391</Words>
  <Application>Microsoft Office PowerPoint</Application>
  <PresentationFormat>Widescreen</PresentationFormat>
  <Paragraphs>36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Sophia &amp; Byron</dc:creator>
  <cp:lastModifiedBy>Sophia Hughes</cp:lastModifiedBy>
  <cp:revision>962</cp:revision>
  <dcterms:created xsi:type="dcterms:W3CDTF">2023-09-12T12:41:53Z</dcterms:created>
  <dcterms:modified xsi:type="dcterms:W3CDTF">2023-09-26T14:23:00Z</dcterms:modified>
</cp:coreProperties>
</file>