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7" r:id="rId2"/>
    <p:sldId id="259" r:id="rId3"/>
    <p:sldId id="300" r:id="rId4"/>
    <p:sldId id="301" r:id="rId5"/>
    <p:sldId id="302" r:id="rId6"/>
    <p:sldId id="303" r:id="rId7"/>
    <p:sldId id="304" r:id="rId8"/>
    <p:sldId id="306" r:id="rId9"/>
    <p:sldId id="308" r:id="rId10"/>
    <p:sldId id="309" r:id="rId11"/>
    <p:sldId id="311" r:id="rId12"/>
    <p:sldId id="310" r:id="rId13"/>
    <p:sldId id="312" r:id="rId14"/>
    <p:sldId id="313" r:id="rId15"/>
    <p:sldId id="314" r:id="rId16"/>
    <p:sldId id="315" r:id="rId17"/>
    <p:sldId id="316" r:id="rId18"/>
    <p:sldId id="260" r:id="rId19"/>
    <p:sldId id="261" r:id="rId20"/>
    <p:sldId id="295" r:id="rId21"/>
    <p:sldId id="297" r:id="rId22"/>
    <p:sldId id="298" r:id="rId23"/>
    <p:sldId id="294" r:id="rId24"/>
    <p:sldId id="276" r:id="rId25"/>
    <p:sldId id="277"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088" autoAdjust="0"/>
  </p:normalViewPr>
  <p:slideViewPr>
    <p:cSldViewPr snapToGrid="0">
      <p:cViewPr varScale="1">
        <p:scale>
          <a:sx n="67" d="100"/>
          <a:sy n="67" d="100"/>
        </p:scale>
        <p:origin x="64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9BECC2-DCCD-43EA-A187-26125C19E849}" type="datetimeFigureOut">
              <a:rPr lang="en-GB" smtClean="0"/>
              <a:t>27/07/2021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BEB362-4DAD-492C-8F17-2F59E9E4110B}" type="slidenum">
              <a:rPr lang="en-GB" smtClean="0"/>
              <a:t>‹#›</a:t>
            </a:fld>
            <a:endParaRPr lang="en-GB"/>
          </a:p>
        </p:txBody>
      </p:sp>
    </p:spTree>
    <p:extLst>
      <p:ext uri="{BB962C8B-B14F-4D97-AF65-F5344CB8AC3E}">
        <p14:creationId xmlns:p14="http://schemas.microsoft.com/office/powerpoint/2010/main" val="1650961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lang="en-GB" dirty="0"/>
          </a:p>
        </p:txBody>
      </p:sp>
      <p:sp>
        <p:nvSpPr>
          <p:cNvPr id="4" name="Slide Number Placeholder 3"/>
          <p:cNvSpPr>
            <a:spLocks noGrp="1"/>
          </p:cNvSpPr>
          <p:nvPr>
            <p:ph type="sldNum" sz="quarter" idx="5"/>
          </p:nvPr>
        </p:nvSpPr>
        <p:spPr/>
        <p:txBody>
          <a:bodyPr/>
          <a:lstStyle/>
          <a:p>
            <a:fld id="{F7BEB362-4DAD-492C-8F17-2F59E9E4110B}" type="slidenum">
              <a:rPr lang="en-GB" smtClean="0"/>
              <a:t>20</a:t>
            </a:fld>
            <a:endParaRPr lang="en-GB"/>
          </a:p>
        </p:txBody>
      </p:sp>
    </p:spTree>
    <p:extLst>
      <p:ext uri="{BB962C8B-B14F-4D97-AF65-F5344CB8AC3E}">
        <p14:creationId xmlns:p14="http://schemas.microsoft.com/office/powerpoint/2010/main" val="13283172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27/07/2021</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36433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27/07/2021</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04191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27/07/2021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05990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27/07/2021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493396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27/07/2021</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50552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27/07/2021</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40984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27/07/2021</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53830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27/07/2021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78786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27/07/2021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404736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27/07/2021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73858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27/07/2021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16945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27/07/2021</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1936428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youtube.com/watch?v=o08ykAqLOxk" TargetMode="External"/><Relationship Id="rId2" Type="http://schemas.openxmlformats.org/officeDocument/2006/relationships/hyperlink" Target="https://youtu.be/XmNh8rtCcBs"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undocs.org/en/E/CN.6/2018/9" TargetMode="External"/><Relationship Id="rId7" Type="http://schemas.openxmlformats.org/officeDocument/2006/relationships/hyperlink" Target="https://www.youtube.com/watch?v=o08ykAqLOxk" TargetMode="External"/><Relationship Id="rId2" Type="http://schemas.openxmlformats.org/officeDocument/2006/relationships/hyperlink" Target="https://www.england.nhs.uk/wp-content/uploads/2019/09/safeguarding-policy.pdf" TargetMode="External"/><Relationship Id="rId1" Type="http://schemas.openxmlformats.org/officeDocument/2006/relationships/slideLayout" Target="../slideLayouts/slideLayout2.xml"/><Relationship Id="rId6" Type="http://schemas.openxmlformats.org/officeDocument/2006/relationships/hyperlink" Target="https://www.england.nhs.uk/publication/safeguarding-policy/" TargetMode="External"/><Relationship Id="rId5" Type="http://schemas.openxmlformats.org/officeDocument/2006/relationships/hyperlink" Target="https://www.england.nhs.uk/wp-content/uploads/2019/10/confidentiality-policy-v5.1.pdf" TargetMode="External"/><Relationship Id="rId4" Type="http://schemas.openxmlformats.org/officeDocument/2006/relationships/hyperlink" Target="https://www.gov.uk/government/publications/implementing-the-sustainable-development-goals/implementing-the-sustainable-development-goals--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5623" y="1628801"/>
            <a:ext cx="10910657" cy="1470025"/>
          </a:xfrm>
        </p:spPr>
        <p:txBody>
          <a:bodyPr>
            <a:normAutofit fontScale="90000"/>
          </a:bodyPr>
          <a:lstStyle/>
          <a:p>
            <a:r>
              <a:rPr lang="en-GB" altLang="en-US" sz="5400" b="1" dirty="0">
                <a:solidFill>
                  <a:schemeClr val="bg1"/>
                </a:solidFill>
              </a:rPr>
              <a:t>Module Name-</a:t>
            </a:r>
            <a:r>
              <a:rPr lang="en-GB" sz="5400" b="1" dirty="0">
                <a:solidFill>
                  <a:schemeClr val="bg1"/>
                </a:solidFill>
              </a:rPr>
              <a:t>Health, Wellbeing and Sustainable Development (BMHP6021)</a:t>
            </a:r>
            <a:endParaRPr lang="en-GB" altLang="en-US" sz="5400" b="1" dirty="0">
              <a:solidFill>
                <a:schemeClr val="bg1"/>
              </a:solidFill>
            </a:endParaRPr>
          </a:p>
        </p:txBody>
      </p:sp>
      <p:sp>
        <p:nvSpPr>
          <p:cNvPr id="3" name="TextBox 2">
            <a:extLst>
              <a:ext uri="{FF2B5EF4-FFF2-40B4-BE49-F238E27FC236}">
                <a16:creationId xmlns:a16="http://schemas.microsoft.com/office/drawing/2014/main" id="{9D1C96DE-C090-4E6B-AC0B-470FD4653840}"/>
              </a:ext>
            </a:extLst>
          </p:cNvPr>
          <p:cNvSpPr txBox="1"/>
          <p:nvPr/>
        </p:nvSpPr>
        <p:spPr>
          <a:xfrm>
            <a:off x="1267746" y="4043260"/>
            <a:ext cx="10255470" cy="1754326"/>
          </a:xfrm>
          <a:prstGeom prst="rect">
            <a:avLst/>
          </a:prstGeom>
          <a:noFill/>
        </p:spPr>
        <p:txBody>
          <a:bodyPr wrap="square" rtlCol="0">
            <a:spAutoFit/>
          </a:bodyPr>
          <a:lstStyle/>
          <a:p>
            <a:pPr algn="ctr"/>
            <a:r>
              <a:rPr lang="en-GB" sz="3600" b="1" dirty="0">
                <a:solidFill>
                  <a:prstClr val="white"/>
                </a:solidFill>
                <a:latin typeface="Myriad Pro"/>
              </a:rPr>
              <a:t>WEEK 9 – Revision [Sustainable Development Goals (3,4 and 17) for building a sustainable future in the UK]</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932A4-E877-44F7-9E25-EF80CB7A221F}"/>
              </a:ext>
            </a:extLst>
          </p:cNvPr>
          <p:cNvSpPr>
            <a:spLocks noGrp="1"/>
          </p:cNvSpPr>
          <p:nvPr>
            <p:ph type="title"/>
          </p:nvPr>
        </p:nvSpPr>
        <p:spPr/>
        <p:txBody>
          <a:bodyPr/>
          <a:lstStyle/>
          <a:p>
            <a:r>
              <a:rPr lang="en-GB" dirty="0"/>
              <a:t>Lesson Objectives</a:t>
            </a:r>
          </a:p>
        </p:txBody>
      </p:sp>
      <p:sp>
        <p:nvSpPr>
          <p:cNvPr id="3" name="Content Placeholder 2">
            <a:extLst>
              <a:ext uri="{FF2B5EF4-FFF2-40B4-BE49-F238E27FC236}">
                <a16:creationId xmlns:a16="http://schemas.microsoft.com/office/drawing/2014/main" id="{07F4F647-AB8B-4144-A285-10B8EA391D25}"/>
              </a:ext>
            </a:extLst>
          </p:cNvPr>
          <p:cNvSpPr>
            <a:spLocks noGrp="1"/>
          </p:cNvSpPr>
          <p:nvPr>
            <p:ph idx="1"/>
          </p:nvPr>
        </p:nvSpPr>
        <p:spPr/>
        <p:txBody>
          <a:bodyPr>
            <a:normAutofit/>
          </a:bodyPr>
          <a:lstStyle/>
          <a:p>
            <a:pPr marL="0" indent="0">
              <a:buNone/>
            </a:pPr>
            <a:endParaRPr lang="en-GB" b="0" i="0" dirty="0">
              <a:solidFill>
                <a:srgbClr val="000000"/>
              </a:solidFill>
              <a:effectLst/>
              <a:latin typeface="Times New Roman" panose="02020603050405020304" pitchFamily="18" charset="0"/>
            </a:endParaRPr>
          </a:p>
          <a:p>
            <a:r>
              <a:rPr lang="en-GB" dirty="0"/>
              <a:t>Revision of Sustainable Development Goals. </a:t>
            </a:r>
          </a:p>
          <a:p>
            <a:r>
              <a:rPr lang="en-GB" dirty="0"/>
              <a:t>Discuss about the relevant targets and policies for health and social justice policies in the UK</a:t>
            </a:r>
          </a:p>
          <a:p>
            <a:r>
              <a:rPr lang="en-GB" dirty="0"/>
              <a:t>Review how the Government in the UK is supporting the delivery of the Sustainable Development Goals.</a:t>
            </a:r>
          </a:p>
          <a:p>
            <a:endParaRPr lang="en-GB" dirty="0"/>
          </a:p>
          <a:p>
            <a:endParaRPr lang="en-GB" dirty="0"/>
          </a:p>
        </p:txBody>
      </p:sp>
    </p:spTree>
    <p:extLst>
      <p:ext uri="{BB962C8B-B14F-4D97-AF65-F5344CB8AC3E}">
        <p14:creationId xmlns:p14="http://schemas.microsoft.com/office/powerpoint/2010/main" val="3747094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D5FB7-A1CC-48EE-A298-16926981A5A9}"/>
              </a:ext>
            </a:extLst>
          </p:cNvPr>
          <p:cNvSpPr>
            <a:spLocks noGrp="1"/>
          </p:cNvSpPr>
          <p:nvPr>
            <p:ph type="title"/>
          </p:nvPr>
        </p:nvSpPr>
        <p:spPr>
          <a:xfrm>
            <a:off x="284085" y="274638"/>
            <a:ext cx="11452195" cy="1143000"/>
          </a:xfrm>
        </p:spPr>
        <p:txBody>
          <a:bodyPr>
            <a:normAutofit fontScale="90000"/>
          </a:bodyPr>
          <a:lstStyle/>
          <a:p>
            <a:r>
              <a:rPr lang="en-GB" sz="4900" dirty="0"/>
              <a:t>The Sustainable Development Goals</a:t>
            </a:r>
            <a:br>
              <a:rPr lang="en-GB" b="1" i="0" dirty="0">
                <a:solidFill>
                  <a:srgbClr val="0B0C0C"/>
                </a:solidFill>
                <a:effectLst/>
                <a:latin typeface="nta"/>
              </a:rPr>
            </a:br>
            <a:endParaRPr lang="en-GB" dirty="0"/>
          </a:p>
        </p:txBody>
      </p:sp>
      <p:sp>
        <p:nvSpPr>
          <p:cNvPr id="3" name="Content Placeholder 2">
            <a:extLst>
              <a:ext uri="{FF2B5EF4-FFF2-40B4-BE49-F238E27FC236}">
                <a16:creationId xmlns:a16="http://schemas.microsoft.com/office/drawing/2014/main" id="{48FA7465-8AD5-490D-9CA8-4166DCB4978D}"/>
              </a:ext>
            </a:extLst>
          </p:cNvPr>
          <p:cNvSpPr>
            <a:spLocks noGrp="1"/>
          </p:cNvSpPr>
          <p:nvPr>
            <p:ph idx="1"/>
          </p:nvPr>
        </p:nvSpPr>
        <p:spPr>
          <a:xfrm>
            <a:off x="284085" y="1714500"/>
            <a:ext cx="11754035" cy="4224661"/>
          </a:xfrm>
        </p:spPr>
        <p:txBody>
          <a:bodyPr>
            <a:normAutofit/>
          </a:bodyPr>
          <a:lstStyle/>
          <a:p>
            <a:pPr algn="just"/>
            <a:r>
              <a:rPr lang="en-GB" sz="2000" dirty="0"/>
              <a:t>The 2030 Agenda for Sustainable Development is a historic global agreement to eradicate extreme poverty, fight inequality and injustice and leave no one behind. Agreed by world leaders at the UN in 2015, the 17 Sustainable Development Goals (SDGs) succeed the Millennium Development Goals (MDGs). The SDGs are universal with all signatories expected to contribute to them internationally and deliver them domestically.</a:t>
            </a:r>
          </a:p>
          <a:p>
            <a:pPr algn="just"/>
            <a:r>
              <a:rPr lang="en-GB" sz="2000" dirty="0"/>
              <a:t>The UK was at the forefront of negotiating the SDGs and will be at the forefront of delivering them. The UK lobbied hard to make sure the SDGs support the continuation of work undertaken through the MDGs.</a:t>
            </a:r>
          </a:p>
          <a:p>
            <a:pPr algn="just"/>
            <a:r>
              <a:rPr lang="en-GB" sz="2000" dirty="0"/>
              <a:t>The UK Government published a Voluntary National Review reporting on the UK’s progress so far on delivering the 17 Sustainable Development Goals in June 2019. This is due to be presented at the UN High Level Political Forum in July 2019.</a:t>
            </a:r>
          </a:p>
          <a:p>
            <a:pPr marL="0" indent="0" algn="l" fontAlgn="base">
              <a:buNone/>
            </a:pPr>
            <a:endParaRPr lang="en-GB" sz="2000" b="1" i="0" dirty="0">
              <a:solidFill>
                <a:srgbClr val="0B0C0C"/>
              </a:solidFill>
              <a:effectLst/>
              <a:latin typeface="nta"/>
            </a:endParaRPr>
          </a:p>
          <a:p>
            <a:endParaRPr lang="en-GB" sz="2000" dirty="0"/>
          </a:p>
        </p:txBody>
      </p:sp>
    </p:spTree>
    <p:extLst>
      <p:ext uri="{BB962C8B-B14F-4D97-AF65-F5344CB8AC3E}">
        <p14:creationId xmlns:p14="http://schemas.microsoft.com/office/powerpoint/2010/main" val="900297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3DB69-DF96-4A32-BB84-9A54ABBE76CE}"/>
              </a:ext>
            </a:extLst>
          </p:cNvPr>
          <p:cNvSpPr>
            <a:spLocks noGrp="1"/>
          </p:cNvSpPr>
          <p:nvPr>
            <p:ph type="title"/>
          </p:nvPr>
        </p:nvSpPr>
        <p:spPr/>
        <p:txBody>
          <a:bodyPr/>
          <a:lstStyle/>
          <a:p>
            <a:r>
              <a:rPr lang="en-GB" dirty="0"/>
              <a:t>List of Sustainable Development Goals </a:t>
            </a:r>
          </a:p>
        </p:txBody>
      </p:sp>
      <p:sp>
        <p:nvSpPr>
          <p:cNvPr id="3" name="Content Placeholder 2">
            <a:extLst>
              <a:ext uri="{FF2B5EF4-FFF2-40B4-BE49-F238E27FC236}">
                <a16:creationId xmlns:a16="http://schemas.microsoft.com/office/drawing/2014/main" id="{B46D42A2-B092-4928-ADD3-A3FCBCFECFEF}"/>
              </a:ext>
            </a:extLst>
          </p:cNvPr>
          <p:cNvSpPr>
            <a:spLocks noGrp="1"/>
          </p:cNvSpPr>
          <p:nvPr>
            <p:ph idx="1"/>
          </p:nvPr>
        </p:nvSpPr>
        <p:spPr/>
        <p:txBody>
          <a:bodyPr/>
          <a:lstStyle/>
          <a:p>
            <a:r>
              <a:rPr lang="en-GB" sz="2700" dirty="0"/>
              <a:t>Goal 1: End poverty in all its forms everywhere</a:t>
            </a:r>
          </a:p>
          <a:p>
            <a:r>
              <a:rPr lang="en-GB" sz="2700" dirty="0"/>
              <a:t>Goal 2:End hunger, achieve food security and improved nutrition and promote sustainable agriculture</a:t>
            </a:r>
          </a:p>
          <a:p>
            <a:r>
              <a:rPr lang="en-GB" sz="2700" dirty="0"/>
              <a:t>Goal 3:Ensure healthy lives and promote well-being for all at all ages</a:t>
            </a:r>
          </a:p>
          <a:p>
            <a:r>
              <a:rPr lang="en-GB" sz="2700" dirty="0"/>
              <a:t>Goal 4:Ensure inclusive and equitable quality education and promote lifelong learning opportunities for all</a:t>
            </a:r>
          </a:p>
          <a:p>
            <a:endParaRPr lang="en-GB" dirty="0"/>
          </a:p>
        </p:txBody>
      </p:sp>
    </p:spTree>
    <p:extLst>
      <p:ext uri="{BB962C8B-B14F-4D97-AF65-F5344CB8AC3E}">
        <p14:creationId xmlns:p14="http://schemas.microsoft.com/office/powerpoint/2010/main" val="4586335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304F7-1E88-49B7-B7A7-6B6CE114FBAB}"/>
              </a:ext>
            </a:extLst>
          </p:cNvPr>
          <p:cNvSpPr>
            <a:spLocks noGrp="1"/>
          </p:cNvSpPr>
          <p:nvPr>
            <p:ph type="title"/>
          </p:nvPr>
        </p:nvSpPr>
        <p:spPr/>
        <p:txBody>
          <a:bodyPr/>
          <a:lstStyle/>
          <a:p>
            <a:r>
              <a:rPr lang="en-GB" dirty="0"/>
              <a:t>List of Sustainable Development Goals </a:t>
            </a:r>
          </a:p>
        </p:txBody>
      </p:sp>
      <p:sp>
        <p:nvSpPr>
          <p:cNvPr id="3" name="Content Placeholder 2">
            <a:extLst>
              <a:ext uri="{FF2B5EF4-FFF2-40B4-BE49-F238E27FC236}">
                <a16:creationId xmlns:a16="http://schemas.microsoft.com/office/drawing/2014/main" id="{C1AB9AED-FE88-4421-9042-F6467DEA413F}"/>
              </a:ext>
            </a:extLst>
          </p:cNvPr>
          <p:cNvSpPr>
            <a:spLocks noGrp="1"/>
          </p:cNvSpPr>
          <p:nvPr>
            <p:ph idx="1"/>
          </p:nvPr>
        </p:nvSpPr>
        <p:spPr/>
        <p:txBody>
          <a:bodyPr>
            <a:normAutofit/>
          </a:bodyPr>
          <a:lstStyle/>
          <a:p>
            <a:r>
              <a:rPr lang="en-GB" sz="2900" dirty="0"/>
              <a:t>Goal 5:Achieve gender equality and empower all women and girls</a:t>
            </a:r>
          </a:p>
          <a:p>
            <a:r>
              <a:rPr lang="en-GB" sz="2900" dirty="0"/>
              <a:t>Goal 6:Ensure availability and sustainable management of water and sanitation for all</a:t>
            </a:r>
          </a:p>
          <a:p>
            <a:r>
              <a:rPr lang="en-GB" sz="2900" dirty="0"/>
              <a:t>Goal 7:Ensure access to affordable, reliable, sustainable and modern energy for all</a:t>
            </a:r>
          </a:p>
          <a:p>
            <a:r>
              <a:rPr lang="en-GB" sz="2900" dirty="0"/>
              <a:t>Goal 8: Promote sustained, inclusive and sustainable economic growth, full and productive employment and decent work for all</a:t>
            </a:r>
          </a:p>
          <a:p>
            <a:endParaRPr lang="en-GB" dirty="0"/>
          </a:p>
        </p:txBody>
      </p:sp>
    </p:spTree>
    <p:extLst>
      <p:ext uri="{BB962C8B-B14F-4D97-AF65-F5344CB8AC3E}">
        <p14:creationId xmlns:p14="http://schemas.microsoft.com/office/powerpoint/2010/main" val="11905028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8259A-5281-4D6B-AEDA-8D0139B5D348}"/>
              </a:ext>
            </a:extLst>
          </p:cNvPr>
          <p:cNvSpPr>
            <a:spLocks noGrp="1"/>
          </p:cNvSpPr>
          <p:nvPr>
            <p:ph type="title"/>
          </p:nvPr>
        </p:nvSpPr>
        <p:spPr/>
        <p:txBody>
          <a:bodyPr/>
          <a:lstStyle/>
          <a:p>
            <a:r>
              <a:rPr lang="en-GB" dirty="0"/>
              <a:t>List of Sustainable Development Goals </a:t>
            </a:r>
          </a:p>
        </p:txBody>
      </p:sp>
      <p:sp>
        <p:nvSpPr>
          <p:cNvPr id="3" name="Content Placeholder 2">
            <a:extLst>
              <a:ext uri="{FF2B5EF4-FFF2-40B4-BE49-F238E27FC236}">
                <a16:creationId xmlns:a16="http://schemas.microsoft.com/office/drawing/2014/main" id="{E774C0E8-2F97-48BB-A053-C55F3B0052B1}"/>
              </a:ext>
            </a:extLst>
          </p:cNvPr>
          <p:cNvSpPr>
            <a:spLocks noGrp="1"/>
          </p:cNvSpPr>
          <p:nvPr>
            <p:ph idx="1"/>
          </p:nvPr>
        </p:nvSpPr>
        <p:spPr/>
        <p:txBody>
          <a:bodyPr>
            <a:normAutofit fontScale="92500"/>
          </a:bodyPr>
          <a:lstStyle/>
          <a:p>
            <a:r>
              <a:rPr lang="en-GB" sz="2900" dirty="0"/>
              <a:t>Goal 9: Build resilient infrastructure, promote inclusive and sustainable industrialisation and foster innovation</a:t>
            </a:r>
          </a:p>
          <a:p>
            <a:r>
              <a:rPr lang="en-GB" sz="2900" dirty="0"/>
              <a:t>Goal 10: Reduce inequality within and among countries</a:t>
            </a:r>
          </a:p>
          <a:p>
            <a:r>
              <a:rPr lang="en-GB" sz="2900" dirty="0"/>
              <a:t>Goal 11:Make cities and human settlements inclusive, safe, resilient and sustainable</a:t>
            </a:r>
          </a:p>
          <a:p>
            <a:r>
              <a:rPr lang="en-GB" sz="2900" dirty="0"/>
              <a:t>Goal 12:Ensure sustainable consumption and production patterns</a:t>
            </a:r>
          </a:p>
          <a:p>
            <a:r>
              <a:rPr lang="en-GB" sz="2900" dirty="0"/>
              <a:t>Goal 13:Take urgent action to combat climate change and its impacts</a:t>
            </a:r>
          </a:p>
          <a:p>
            <a:endParaRPr lang="en-GB" b="1" i="0" dirty="0">
              <a:solidFill>
                <a:srgbClr val="0B0C0C"/>
              </a:solidFill>
              <a:effectLst/>
              <a:latin typeface="nta"/>
            </a:endParaRPr>
          </a:p>
          <a:p>
            <a:endParaRPr lang="en-GB" dirty="0"/>
          </a:p>
        </p:txBody>
      </p:sp>
    </p:spTree>
    <p:extLst>
      <p:ext uri="{BB962C8B-B14F-4D97-AF65-F5344CB8AC3E}">
        <p14:creationId xmlns:p14="http://schemas.microsoft.com/office/powerpoint/2010/main" val="6401916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0175B-66BB-4741-84E6-5CE3D41CD500}"/>
              </a:ext>
            </a:extLst>
          </p:cNvPr>
          <p:cNvSpPr>
            <a:spLocks noGrp="1"/>
          </p:cNvSpPr>
          <p:nvPr>
            <p:ph type="title"/>
          </p:nvPr>
        </p:nvSpPr>
        <p:spPr/>
        <p:txBody>
          <a:bodyPr/>
          <a:lstStyle/>
          <a:p>
            <a:r>
              <a:rPr lang="en-GB" dirty="0"/>
              <a:t>List of Sustainable Development Goals </a:t>
            </a:r>
          </a:p>
        </p:txBody>
      </p:sp>
      <p:sp>
        <p:nvSpPr>
          <p:cNvPr id="3" name="Content Placeholder 2">
            <a:extLst>
              <a:ext uri="{FF2B5EF4-FFF2-40B4-BE49-F238E27FC236}">
                <a16:creationId xmlns:a16="http://schemas.microsoft.com/office/drawing/2014/main" id="{04152806-C02E-4D05-BE18-E090547DFA8E}"/>
              </a:ext>
            </a:extLst>
          </p:cNvPr>
          <p:cNvSpPr>
            <a:spLocks noGrp="1"/>
          </p:cNvSpPr>
          <p:nvPr>
            <p:ph idx="1"/>
          </p:nvPr>
        </p:nvSpPr>
        <p:spPr/>
        <p:txBody>
          <a:bodyPr>
            <a:normAutofit fontScale="70000" lnSpcReduction="20000"/>
          </a:bodyPr>
          <a:lstStyle/>
          <a:p>
            <a:r>
              <a:rPr lang="en-GB" sz="3800" dirty="0"/>
              <a:t>Goal 14: Conserve and sustainably use the oceans, seas and marine resources for sustainable development</a:t>
            </a:r>
          </a:p>
          <a:p>
            <a:r>
              <a:rPr lang="en-GB" sz="3800" dirty="0"/>
              <a:t>Goal 15: Protect, restore and promote sustainable use of terrestrial ecosystems, sustainably manage forests, combat desertification, and halt and reverse land degradation and halt biodiversity loss</a:t>
            </a:r>
          </a:p>
          <a:p>
            <a:r>
              <a:rPr lang="en-GB" sz="3800" dirty="0"/>
              <a:t>Goal 16: Promote peaceful and inclusive societies for sustainable development, provide access to justice for all and build effective, accountable and inclusive institutions at all levels</a:t>
            </a:r>
          </a:p>
          <a:p>
            <a:r>
              <a:rPr lang="en-GB" sz="3800" dirty="0"/>
              <a:t>Goal 17: Strengthen the means of implementation and revitalise the Global Partnership for Sustainable Development</a:t>
            </a:r>
          </a:p>
          <a:p>
            <a:endParaRPr lang="en-GB" b="1" i="0" dirty="0">
              <a:solidFill>
                <a:srgbClr val="0B0C0C"/>
              </a:solidFill>
              <a:effectLst/>
              <a:latin typeface="nta"/>
            </a:endParaRPr>
          </a:p>
          <a:p>
            <a:endParaRPr lang="en-GB" dirty="0"/>
          </a:p>
        </p:txBody>
      </p:sp>
    </p:spTree>
    <p:extLst>
      <p:ext uri="{BB962C8B-B14F-4D97-AF65-F5344CB8AC3E}">
        <p14:creationId xmlns:p14="http://schemas.microsoft.com/office/powerpoint/2010/main" val="34413557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7CF898-B28C-463A-A39B-279FFC33740C}"/>
              </a:ext>
            </a:extLst>
          </p:cNvPr>
          <p:cNvSpPr>
            <a:spLocks noGrp="1"/>
          </p:cNvSpPr>
          <p:nvPr>
            <p:ph type="title"/>
          </p:nvPr>
        </p:nvSpPr>
        <p:spPr>
          <a:xfrm>
            <a:off x="230819" y="274638"/>
            <a:ext cx="11825057" cy="1143000"/>
          </a:xfrm>
        </p:spPr>
        <p:txBody>
          <a:bodyPr>
            <a:normAutofit fontScale="90000"/>
          </a:bodyPr>
          <a:lstStyle/>
          <a:p>
            <a:r>
              <a:rPr lang="en-GB" sz="3600" dirty="0"/>
              <a:t>How will the UK government ensure healthy lives and promote well-being for all at all ages (SDG 3 actions)</a:t>
            </a:r>
            <a:br>
              <a:rPr lang="en-GB" sz="4400" b="1" i="0" dirty="0">
                <a:solidFill>
                  <a:srgbClr val="0B0C0C"/>
                </a:solidFill>
                <a:effectLst/>
                <a:latin typeface="nta"/>
              </a:rPr>
            </a:br>
            <a:endParaRPr lang="en-GB" dirty="0"/>
          </a:p>
        </p:txBody>
      </p:sp>
      <p:sp>
        <p:nvSpPr>
          <p:cNvPr id="3" name="Content Placeholder 2">
            <a:extLst>
              <a:ext uri="{FF2B5EF4-FFF2-40B4-BE49-F238E27FC236}">
                <a16:creationId xmlns:a16="http://schemas.microsoft.com/office/drawing/2014/main" id="{39ABD613-716B-45E1-A2F4-CFEE2487FAD6}"/>
              </a:ext>
            </a:extLst>
          </p:cNvPr>
          <p:cNvSpPr>
            <a:spLocks noGrp="1"/>
          </p:cNvSpPr>
          <p:nvPr>
            <p:ph idx="1"/>
          </p:nvPr>
        </p:nvSpPr>
        <p:spPr>
          <a:xfrm>
            <a:off x="1047750" y="1724025"/>
            <a:ext cx="9991725" cy="3984316"/>
          </a:xfrm>
        </p:spPr>
        <p:txBody>
          <a:bodyPr>
            <a:normAutofit fontScale="77500" lnSpcReduction="20000"/>
          </a:bodyPr>
          <a:lstStyle/>
          <a:p>
            <a:pPr marL="0" indent="0" algn="l" rtl="0" eaLnBrk="1" fontAlgn="t" latinLnBrk="0" hangingPunct="1">
              <a:spcBef>
                <a:spcPts val="0"/>
              </a:spcBef>
              <a:spcAft>
                <a:spcPts val="0"/>
              </a:spcAft>
              <a:buNone/>
            </a:pPr>
            <a:r>
              <a:rPr lang="en-GB" sz="2700" b="1" i="1" dirty="0">
                <a:solidFill>
                  <a:schemeClr val="accent6">
                    <a:lumMod val="75000"/>
                  </a:schemeClr>
                </a:solidFill>
              </a:rPr>
              <a:t>How will UK achieve this-</a:t>
            </a:r>
          </a:p>
          <a:p>
            <a:pPr marL="514350" indent="-514350" algn="l" rtl="0" eaLnBrk="1" fontAlgn="t" latinLnBrk="0" hangingPunct="1">
              <a:spcBef>
                <a:spcPts val="0"/>
              </a:spcBef>
              <a:spcAft>
                <a:spcPts val="0"/>
              </a:spcAft>
              <a:buFont typeface="+mj-lt"/>
              <a:buAutoNum type="arabicPeriod"/>
            </a:pPr>
            <a:r>
              <a:rPr lang="en-GB" sz="2700" dirty="0"/>
              <a:t>Tackle climate change and improve air quality by decarbonising transport</a:t>
            </a:r>
          </a:p>
          <a:p>
            <a:pPr marL="514350" indent="-514350" algn="l" rtl="0" eaLnBrk="1" fontAlgn="t" latinLnBrk="0" hangingPunct="1">
              <a:spcBef>
                <a:spcPts val="0"/>
              </a:spcBef>
              <a:spcAft>
                <a:spcPts val="0"/>
              </a:spcAft>
              <a:buFont typeface="+mj-lt"/>
              <a:buAutoNum type="arabicPeriod"/>
            </a:pPr>
            <a:r>
              <a:rPr lang="en-GB" sz="2700" dirty="0"/>
              <a:t>Improve opportunities for all through work, including groups that are currently under-represented in the workforce</a:t>
            </a:r>
          </a:p>
          <a:p>
            <a:pPr marL="514350" indent="-514350" algn="l" rtl="0" eaLnBrk="1" fontAlgn="t" latinLnBrk="0" hangingPunct="1">
              <a:spcBef>
                <a:spcPts val="0"/>
              </a:spcBef>
              <a:spcAft>
                <a:spcPts val="0"/>
              </a:spcAft>
              <a:buFont typeface="+mj-lt"/>
              <a:buAutoNum type="arabicPeriod"/>
            </a:pPr>
            <a:r>
              <a:rPr lang="en-GB" sz="2700" dirty="0"/>
              <a:t>Improve the environment through cleaner air and water, minimised waste, and thriving plants and terrestrial and marine wildlife</a:t>
            </a:r>
          </a:p>
          <a:p>
            <a:pPr marL="514350" indent="-514350" algn="l" rtl="0" eaLnBrk="1" fontAlgn="t" latinLnBrk="0" hangingPunct="1">
              <a:spcBef>
                <a:spcPts val="0"/>
              </a:spcBef>
              <a:spcAft>
                <a:spcPts val="0"/>
              </a:spcAft>
              <a:buFont typeface="+mj-lt"/>
              <a:buAutoNum type="arabicPeriod"/>
            </a:pPr>
            <a:r>
              <a:rPr lang="en-GB" sz="2700" dirty="0"/>
              <a:t>Reduce Crime</a:t>
            </a:r>
          </a:p>
          <a:p>
            <a:pPr marL="514350" indent="-514350" algn="l" rtl="0" eaLnBrk="1" fontAlgn="t" latinLnBrk="0" hangingPunct="1">
              <a:spcBef>
                <a:spcPts val="0"/>
              </a:spcBef>
              <a:spcAft>
                <a:spcPts val="0"/>
              </a:spcAft>
              <a:buFont typeface="+mj-lt"/>
              <a:buAutoNum type="arabicPeriod"/>
            </a:pPr>
            <a:r>
              <a:rPr lang="en-GB" sz="2700" dirty="0"/>
              <a:t>Fight Coronavirus by helping businesses to bounce back from the impacts of Covid-19, supporting a safe return to the workplace and accelerating the development and manufacture of a vaccine</a:t>
            </a:r>
          </a:p>
          <a:p>
            <a:pPr marL="514350" indent="-514350" algn="l" rtl="0" eaLnBrk="1" fontAlgn="t" latinLnBrk="0" hangingPunct="1">
              <a:spcBef>
                <a:spcPts val="0"/>
              </a:spcBef>
              <a:spcAft>
                <a:spcPts val="0"/>
              </a:spcAft>
              <a:buFont typeface="+mj-lt"/>
              <a:buAutoNum type="arabicPeriod"/>
            </a:pPr>
            <a:r>
              <a:rPr lang="en-GB" sz="2700" dirty="0"/>
              <a:t>Reduce reoffending</a:t>
            </a:r>
          </a:p>
          <a:p>
            <a:pPr marL="514350" indent="-514350" algn="l" rtl="0" eaLnBrk="1" fontAlgn="t" latinLnBrk="0" hangingPunct="1">
              <a:spcBef>
                <a:spcPts val="0"/>
              </a:spcBef>
              <a:spcAft>
                <a:spcPts val="0"/>
              </a:spcAft>
              <a:buFont typeface="+mj-lt"/>
              <a:buAutoNum type="arabicPeriod"/>
            </a:pPr>
            <a:r>
              <a:rPr lang="en-GB" sz="2700" dirty="0"/>
              <a:t>Build confidence in the transport network as the country recovers from Covid-19 and improve transport users’ experience, ensuring that the network is safe, reliable, and inclusive.</a:t>
            </a:r>
          </a:p>
          <a:p>
            <a:pPr marL="0" algn="l" rtl="0" eaLnBrk="1" fontAlgn="t" latinLnBrk="0" hangingPunct="1">
              <a:spcBef>
                <a:spcPts val="0"/>
              </a:spcBef>
              <a:spcAft>
                <a:spcPts val="0"/>
              </a:spcAft>
            </a:pPr>
            <a:endParaRPr lang="en-GB" sz="2700" dirty="0"/>
          </a:p>
          <a:p>
            <a:endParaRPr lang="en-GB" dirty="0"/>
          </a:p>
        </p:txBody>
      </p:sp>
    </p:spTree>
    <p:extLst>
      <p:ext uri="{BB962C8B-B14F-4D97-AF65-F5344CB8AC3E}">
        <p14:creationId xmlns:p14="http://schemas.microsoft.com/office/powerpoint/2010/main" val="3887643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4499A-4141-40AD-9C90-647C684624D6}"/>
              </a:ext>
            </a:extLst>
          </p:cNvPr>
          <p:cNvSpPr>
            <a:spLocks noGrp="1"/>
          </p:cNvSpPr>
          <p:nvPr>
            <p:ph type="title"/>
          </p:nvPr>
        </p:nvSpPr>
        <p:spPr/>
        <p:txBody>
          <a:bodyPr>
            <a:noAutofit/>
          </a:bodyPr>
          <a:lstStyle/>
          <a:p>
            <a:r>
              <a:rPr lang="en-GB" sz="3200" dirty="0"/>
              <a:t>How will the UK government ensure healthy lives and promote well-being for all at all ages (SDG 3 actions)</a:t>
            </a:r>
            <a:br>
              <a:rPr lang="en-GB" sz="3200" b="1" i="0" dirty="0">
                <a:solidFill>
                  <a:srgbClr val="0B0C0C"/>
                </a:solidFill>
                <a:effectLst/>
                <a:latin typeface="nta"/>
              </a:rPr>
            </a:br>
            <a:endParaRPr lang="en-GB" sz="3200" dirty="0"/>
          </a:p>
        </p:txBody>
      </p:sp>
      <p:sp>
        <p:nvSpPr>
          <p:cNvPr id="3" name="Content Placeholder 2">
            <a:extLst>
              <a:ext uri="{FF2B5EF4-FFF2-40B4-BE49-F238E27FC236}">
                <a16:creationId xmlns:a16="http://schemas.microsoft.com/office/drawing/2014/main" id="{D0AABD62-6462-49C4-9F56-3FC83B6AD030}"/>
              </a:ext>
            </a:extLst>
          </p:cNvPr>
          <p:cNvSpPr>
            <a:spLocks noGrp="1"/>
          </p:cNvSpPr>
          <p:nvPr>
            <p:ph idx="1"/>
          </p:nvPr>
        </p:nvSpPr>
        <p:spPr>
          <a:xfrm>
            <a:off x="781050" y="1685925"/>
            <a:ext cx="10115550" cy="3831307"/>
          </a:xfrm>
        </p:spPr>
        <p:txBody>
          <a:bodyPr>
            <a:normAutofit fontScale="92500" lnSpcReduction="10000"/>
          </a:bodyPr>
          <a:lstStyle/>
          <a:p>
            <a:pPr marL="0" indent="0" fontAlgn="t">
              <a:lnSpc>
                <a:spcPct val="80000"/>
              </a:lnSpc>
              <a:spcBef>
                <a:spcPts val="0"/>
              </a:spcBef>
              <a:buNone/>
            </a:pPr>
            <a:r>
              <a:rPr lang="en-GB" sz="2500" dirty="0"/>
              <a:t>Continued…</a:t>
            </a:r>
          </a:p>
          <a:p>
            <a:pPr marL="0" indent="0" fontAlgn="t">
              <a:lnSpc>
                <a:spcPct val="80000"/>
              </a:lnSpc>
              <a:spcBef>
                <a:spcPts val="0"/>
              </a:spcBef>
              <a:buNone/>
            </a:pPr>
            <a:endParaRPr lang="en-GB" sz="2500" dirty="0"/>
          </a:p>
          <a:p>
            <a:pPr marL="0" indent="0" fontAlgn="t">
              <a:lnSpc>
                <a:spcPct val="80000"/>
              </a:lnSpc>
              <a:spcBef>
                <a:spcPts val="0"/>
              </a:spcBef>
              <a:buNone/>
            </a:pPr>
            <a:r>
              <a:rPr lang="en-GB" sz="2500" dirty="0"/>
              <a:t>8-Make the UK safer and more resilient to global threats</a:t>
            </a:r>
          </a:p>
          <a:p>
            <a:pPr marL="0" indent="0" fontAlgn="t">
              <a:lnSpc>
                <a:spcPct val="80000"/>
              </a:lnSpc>
              <a:spcBef>
                <a:spcPts val="0"/>
              </a:spcBef>
              <a:buNone/>
            </a:pPr>
            <a:endParaRPr lang="en-GB" sz="2500" dirty="0"/>
          </a:p>
          <a:p>
            <a:pPr marL="0" indent="0" fontAlgn="t">
              <a:lnSpc>
                <a:spcPct val="80000"/>
              </a:lnSpc>
              <a:spcBef>
                <a:spcPts val="0"/>
              </a:spcBef>
              <a:buNone/>
            </a:pPr>
            <a:r>
              <a:rPr lang="en-GB" sz="2500" dirty="0"/>
              <a:t>9-End rough sleeping through more effective prevention and crisis intervention services, and reduce homelessness by enabling local authorities to fully meet their statutory duties</a:t>
            </a:r>
          </a:p>
          <a:p>
            <a:pPr marL="0" indent="0" fontAlgn="t">
              <a:lnSpc>
                <a:spcPct val="80000"/>
              </a:lnSpc>
              <a:spcBef>
                <a:spcPts val="0"/>
              </a:spcBef>
              <a:buNone/>
            </a:pPr>
            <a:endParaRPr lang="en-GB" sz="2500" dirty="0"/>
          </a:p>
          <a:p>
            <a:pPr marL="0" indent="0" fontAlgn="t">
              <a:lnSpc>
                <a:spcPct val="80000"/>
              </a:lnSpc>
              <a:spcBef>
                <a:spcPts val="0"/>
              </a:spcBef>
              <a:buNone/>
            </a:pPr>
            <a:r>
              <a:rPr lang="en-GB" sz="2500" dirty="0"/>
              <a:t>10-A sustainable and resilient local government sector that delivers priority services and empowers communities</a:t>
            </a:r>
          </a:p>
          <a:p>
            <a:pPr marL="0" indent="0" fontAlgn="t">
              <a:lnSpc>
                <a:spcPct val="80000"/>
              </a:lnSpc>
              <a:spcBef>
                <a:spcPts val="0"/>
              </a:spcBef>
              <a:buNone/>
            </a:pPr>
            <a:endParaRPr lang="en-GB" sz="2500" dirty="0"/>
          </a:p>
          <a:p>
            <a:pPr marL="0" indent="0" fontAlgn="t">
              <a:lnSpc>
                <a:spcPct val="80000"/>
              </a:lnSpc>
              <a:spcBef>
                <a:spcPts val="0"/>
              </a:spcBef>
              <a:buNone/>
            </a:pPr>
            <a:r>
              <a:rPr lang="en-GB" sz="2500" dirty="0"/>
              <a:t>11-Improve levels of equality in the UK</a:t>
            </a:r>
          </a:p>
          <a:p>
            <a:pPr marL="0" indent="0" fontAlgn="t">
              <a:lnSpc>
                <a:spcPct val="80000"/>
              </a:lnSpc>
              <a:spcBef>
                <a:spcPts val="0"/>
              </a:spcBef>
              <a:buNone/>
            </a:pPr>
            <a:endParaRPr lang="en-GB" sz="2500" dirty="0"/>
          </a:p>
          <a:p>
            <a:pPr marL="0" indent="0" fontAlgn="t">
              <a:lnSpc>
                <a:spcPct val="80000"/>
              </a:lnSpc>
              <a:spcBef>
                <a:spcPts val="0"/>
              </a:spcBef>
              <a:buNone/>
            </a:pPr>
            <a:r>
              <a:rPr lang="en-GB" sz="2500" dirty="0"/>
              <a:t>12- Improve, protect and level up the public health’s while reducing inequalities etc. </a:t>
            </a:r>
          </a:p>
          <a:p>
            <a:pPr marL="0" indent="0" fontAlgn="t">
              <a:lnSpc>
                <a:spcPct val="80000"/>
              </a:lnSpc>
              <a:spcBef>
                <a:spcPts val="0"/>
              </a:spcBef>
              <a:buNone/>
            </a:pPr>
            <a:endParaRPr lang="en-GB" sz="2500" dirty="0"/>
          </a:p>
          <a:p>
            <a:endParaRPr lang="en-GB" dirty="0"/>
          </a:p>
        </p:txBody>
      </p:sp>
    </p:spTree>
    <p:extLst>
      <p:ext uri="{BB962C8B-B14F-4D97-AF65-F5344CB8AC3E}">
        <p14:creationId xmlns:p14="http://schemas.microsoft.com/office/powerpoint/2010/main" val="26986639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670AC-241E-44AC-8562-941AD0D23995}"/>
              </a:ext>
            </a:extLst>
          </p:cNvPr>
          <p:cNvSpPr>
            <a:spLocks noGrp="1"/>
          </p:cNvSpPr>
          <p:nvPr>
            <p:ph type="title"/>
          </p:nvPr>
        </p:nvSpPr>
        <p:spPr>
          <a:xfrm>
            <a:off x="97653" y="274638"/>
            <a:ext cx="11754035" cy="1143000"/>
          </a:xfrm>
        </p:spPr>
        <p:txBody>
          <a:bodyPr>
            <a:normAutofit fontScale="90000"/>
          </a:bodyPr>
          <a:lstStyle/>
          <a:p>
            <a:r>
              <a:rPr lang="en-GB" sz="3100" dirty="0"/>
              <a:t>How will the UK Government ensure inclusive and equitable quality education and promote lifelong learning opportunities for all (SDG-4)</a:t>
            </a:r>
            <a:br>
              <a:rPr lang="en-GB" b="1" i="0" dirty="0">
                <a:solidFill>
                  <a:srgbClr val="0B0C0C"/>
                </a:solidFill>
                <a:effectLst/>
                <a:latin typeface="nta"/>
              </a:rPr>
            </a:br>
            <a:endParaRPr lang="en-GB" dirty="0"/>
          </a:p>
        </p:txBody>
      </p:sp>
      <p:sp>
        <p:nvSpPr>
          <p:cNvPr id="3" name="Content Placeholder 2">
            <a:extLst>
              <a:ext uri="{FF2B5EF4-FFF2-40B4-BE49-F238E27FC236}">
                <a16:creationId xmlns:a16="http://schemas.microsoft.com/office/drawing/2014/main" id="{41881EC4-E8F8-4B80-8AF4-3BF1D3DE8226}"/>
              </a:ext>
            </a:extLst>
          </p:cNvPr>
          <p:cNvSpPr>
            <a:spLocks noGrp="1"/>
          </p:cNvSpPr>
          <p:nvPr>
            <p:ph idx="1"/>
          </p:nvPr>
        </p:nvSpPr>
        <p:spPr>
          <a:xfrm>
            <a:off x="876300" y="1704975"/>
            <a:ext cx="10220326" cy="3812258"/>
          </a:xfrm>
        </p:spPr>
        <p:txBody>
          <a:bodyPr>
            <a:normAutofit fontScale="85000" lnSpcReduction="10000"/>
          </a:bodyPr>
          <a:lstStyle/>
          <a:p>
            <a:r>
              <a:rPr lang="en-GB" sz="2500" b="1" i="1" dirty="0">
                <a:solidFill>
                  <a:schemeClr val="accent6">
                    <a:lumMod val="75000"/>
                  </a:schemeClr>
                </a:solidFill>
              </a:rPr>
              <a:t>Target Actions-</a:t>
            </a:r>
          </a:p>
          <a:p>
            <a:pPr marL="114300" indent="-457200" algn="l" rtl="0" eaLnBrk="1" fontAlgn="t" latinLnBrk="0" hangingPunct="1">
              <a:spcBef>
                <a:spcPts val="0"/>
              </a:spcBef>
              <a:spcAft>
                <a:spcPts val="0"/>
              </a:spcAft>
              <a:buFont typeface="+mj-lt"/>
              <a:buAutoNum type="arabicParenR"/>
            </a:pPr>
            <a:r>
              <a:rPr lang="en-GB" sz="2500" dirty="0"/>
              <a:t>Drive economic growth through improving the skills pipeline, levelling up productivity and supporting people to work</a:t>
            </a:r>
          </a:p>
          <a:p>
            <a:pPr marL="114300" indent="-457200" algn="l" rtl="0" eaLnBrk="1" fontAlgn="t" latinLnBrk="0" hangingPunct="1">
              <a:spcBef>
                <a:spcPts val="0"/>
              </a:spcBef>
              <a:spcAft>
                <a:spcPts val="0"/>
              </a:spcAft>
              <a:buFont typeface="+mj-lt"/>
              <a:buAutoNum type="arabicParenR"/>
            </a:pPr>
            <a:r>
              <a:rPr lang="en-GB" sz="2500" dirty="0"/>
              <a:t>Level up education standards so that children and young people in every part of the country are prepared with the knowledge, skills, and qualifications they need</a:t>
            </a:r>
          </a:p>
          <a:p>
            <a:pPr marL="114300" indent="-457200" algn="l" rtl="0" eaLnBrk="1" fontAlgn="t" latinLnBrk="0" hangingPunct="1">
              <a:spcBef>
                <a:spcPts val="0"/>
              </a:spcBef>
              <a:spcAft>
                <a:spcPts val="0"/>
              </a:spcAft>
              <a:buFont typeface="+mj-lt"/>
              <a:buAutoNum type="arabicParenR"/>
            </a:pPr>
            <a:r>
              <a:rPr lang="en-GB" sz="2500" dirty="0"/>
              <a:t>Supporting the most disadvantaged and vulnerable children and young people through high quality local services so that no one is left behind</a:t>
            </a:r>
          </a:p>
          <a:p>
            <a:pPr marL="114300" indent="-457200" algn="l" rtl="0" eaLnBrk="1" fontAlgn="t" latinLnBrk="0" hangingPunct="1">
              <a:spcBef>
                <a:spcPts val="0"/>
              </a:spcBef>
              <a:spcAft>
                <a:spcPts val="0"/>
              </a:spcAft>
              <a:buFont typeface="+mj-lt"/>
              <a:buAutoNum type="arabicParenR"/>
            </a:pPr>
            <a:r>
              <a:rPr lang="en-GB" sz="2500" dirty="0"/>
              <a:t>Providing the best start in life through high-quality early education and childcare to raise standards and help parents to work</a:t>
            </a:r>
          </a:p>
          <a:p>
            <a:pPr marL="114300" indent="-457200" algn="l" rtl="0" eaLnBrk="1" fontAlgn="t" latinLnBrk="0" hangingPunct="1">
              <a:spcBef>
                <a:spcPts val="0"/>
              </a:spcBef>
              <a:spcAft>
                <a:spcPts val="0"/>
              </a:spcAft>
              <a:buFont typeface="+mj-lt"/>
              <a:buAutoNum type="arabicParenR"/>
            </a:pPr>
            <a:r>
              <a:rPr lang="en-GB" sz="2500" dirty="0"/>
              <a:t>Enhance the cohesiveness of our communities and nations including through major events and ceremonial occasions, and reduce inequalities of participation in society, particularly among young people</a:t>
            </a:r>
            <a:r>
              <a:rPr lang="en-GB" dirty="0"/>
              <a:t> </a:t>
            </a:r>
          </a:p>
          <a:p>
            <a:endParaRPr lang="en-GB" dirty="0"/>
          </a:p>
        </p:txBody>
      </p:sp>
    </p:spTree>
    <p:extLst>
      <p:ext uri="{BB962C8B-B14F-4D97-AF65-F5344CB8AC3E}">
        <p14:creationId xmlns:p14="http://schemas.microsoft.com/office/powerpoint/2010/main" val="2214230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C2FB7-067F-4C82-A90B-AB53901530CD}"/>
              </a:ext>
            </a:extLst>
          </p:cNvPr>
          <p:cNvSpPr>
            <a:spLocks noGrp="1"/>
          </p:cNvSpPr>
          <p:nvPr>
            <p:ph type="title"/>
          </p:nvPr>
        </p:nvSpPr>
        <p:spPr>
          <a:xfrm>
            <a:off x="310718" y="274638"/>
            <a:ext cx="11683014" cy="1143000"/>
          </a:xfrm>
        </p:spPr>
        <p:txBody>
          <a:bodyPr>
            <a:noAutofit/>
          </a:bodyPr>
          <a:lstStyle/>
          <a:p>
            <a:r>
              <a:rPr lang="en-GB" sz="2800" dirty="0"/>
              <a:t>How will the UK Government ensure inclusive and equitable quality education and promote lifelong learning opportunities for all (SDG-4)</a:t>
            </a:r>
            <a:br>
              <a:rPr lang="en-GB" sz="2800" b="1" i="0" dirty="0">
                <a:solidFill>
                  <a:srgbClr val="0B0C0C"/>
                </a:solidFill>
                <a:effectLst/>
                <a:latin typeface="nta"/>
              </a:rPr>
            </a:br>
            <a:endParaRPr lang="en-GB" sz="2800" dirty="0"/>
          </a:p>
        </p:txBody>
      </p:sp>
      <p:sp>
        <p:nvSpPr>
          <p:cNvPr id="3" name="Content Placeholder 2">
            <a:extLst>
              <a:ext uri="{FF2B5EF4-FFF2-40B4-BE49-F238E27FC236}">
                <a16:creationId xmlns:a16="http://schemas.microsoft.com/office/drawing/2014/main" id="{944FA9F4-5977-464D-B6D7-1498F709B9C2}"/>
              </a:ext>
            </a:extLst>
          </p:cNvPr>
          <p:cNvSpPr>
            <a:spLocks noGrp="1"/>
          </p:cNvSpPr>
          <p:nvPr>
            <p:ph idx="1"/>
          </p:nvPr>
        </p:nvSpPr>
        <p:spPr>
          <a:xfrm>
            <a:off x="1009650" y="1695450"/>
            <a:ext cx="9791700" cy="4230116"/>
          </a:xfrm>
        </p:spPr>
        <p:txBody>
          <a:bodyPr>
            <a:normAutofit fontScale="92500" lnSpcReduction="10000"/>
          </a:bodyPr>
          <a:lstStyle/>
          <a:p>
            <a:pPr marL="0" indent="0" algn="l" rtl="0" eaLnBrk="1" fontAlgn="t" latinLnBrk="0" hangingPunct="1">
              <a:spcBef>
                <a:spcPts val="0"/>
              </a:spcBef>
              <a:spcAft>
                <a:spcPts val="0"/>
              </a:spcAft>
              <a:buNone/>
            </a:pPr>
            <a:r>
              <a:rPr lang="en-GB" sz="2300" dirty="0"/>
              <a:t>Continued…</a:t>
            </a:r>
          </a:p>
          <a:p>
            <a:pPr marL="0" indent="0" algn="l" rtl="0" eaLnBrk="1" fontAlgn="t" latinLnBrk="0" hangingPunct="1">
              <a:spcBef>
                <a:spcPts val="0"/>
              </a:spcBef>
              <a:spcAft>
                <a:spcPts val="0"/>
              </a:spcAft>
              <a:buNone/>
            </a:pPr>
            <a:endParaRPr lang="en-GB" sz="2300" dirty="0"/>
          </a:p>
          <a:p>
            <a:pPr marL="0" indent="0" algn="l" rtl="0" eaLnBrk="1" fontAlgn="t" latinLnBrk="0" hangingPunct="1">
              <a:spcBef>
                <a:spcPts val="0"/>
              </a:spcBef>
              <a:spcAft>
                <a:spcPts val="0"/>
              </a:spcAft>
              <a:buNone/>
            </a:pPr>
            <a:r>
              <a:rPr lang="en-GB" sz="2300" dirty="0"/>
              <a:t>6-Improve connectivity across the United Kingdom and grow the economy by enhancing the transport network on time and on budget</a:t>
            </a:r>
          </a:p>
          <a:p>
            <a:pPr marL="0" indent="0" algn="l" rtl="0" eaLnBrk="1" fontAlgn="t" latinLnBrk="0" hangingPunct="1">
              <a:spcBef>
                <a:spcPts val="0"/>
              </a:spcBef>
              <a:spcAft>
                <a:spcPts val="0"/>
              </a:spcAft>
              <a:buNone/>
            </a:pPr>
            <a:r>
              <a:rPr lang="en-GB" sz="2300" dirty="0"/>
              <a:t>7-Maximise employment across the country to aid economic recovery following Covid-20</a:t>
            </a:r>
          </a:p>
          <a:p>
            <a:pPr marL="0" indent="0" algn="l" rtl="0" eaLnBrk="1" fontAlgn="t" latinLnBrk="0" hangingPunct="1">
              <a:spcBef>
                <a:spcPts val="0"/>
              </a:spcBef>
              <a:spcAft>
                <a:spcPts val="0"/>
              </a:spcAft>
              <a:buNone/>
            </a:pPr>
            <a:r>
              <a:rPr lang="en-GB" sz="2300" dirty="0"/>
              <a:t>8-Modernise and integrate defence capabilities by taking a whole force approach to our people and increasing the use of technology and innovation</a:t>
            </a:r>
          </a:p>
          <a:p>
            <a:pPr marL="0" indent="0" algn="l" rtl="0" eaLnBrk="1" fontAlgn="t" latinLnBrk="0" hangingPunct="1">
              <a:spcBef>
                <a:spcPts val="0"/>
              </a:spcBef>
              <a:spcAft>
                <a:spcPts val="0"/>
              </a:spcAft>
              <a:buNone/>
            </a:pPr>
            <a:r>
              <a:rPr lang="en-GB" sz="2300" dirty="0"/>
              <a:t>9-Transform and manage Defence</a:t>
            </a:r>
          </a:p>
          <a:p>
            <a:pPr marL="0" indent="0" algn="l" rtl="0" eaLnBrk="1" fontAlgn="t" latinLnBrk="0" hangingPunct="1">
              <a:spcBef>
                <a:spcPts val="0"/>
              </a:spcBef>
              <a:spcAft>
                <a:spcPts val="0"/>
              </a:spcAft>
              <a:buNone/>
            </a:pPr>
            <a:r>
              <a:rPr lang="en-GB" sz="2300" dirty="0"/>
              <a:t>10-Shape the international order and ensure the UK is a force for good in the world by: supporting sustainable development and humanitarian needs; promoting human rights and democracy; and establishing common international standards.</a:t>
            </a:r>
          </a:p>
          <a:p>
            <a:endParaRPr lang="en-GB" dirty="0"/>
          </a:p>
        </p:txBody>
      </p:sp>
    </p:spTree>
    <p:extLst>
      <p:ext uri="{BB962C8B-B14F-4D97-AF65-F5344CB8AC3E}">
        <p14:creationId xmlns:p14="http://schemas.microsoft.com/office/powerpoint/2010/main" val="464658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13F45-2EE0-4C84-8651-A1F80E40B4DD}"/>
              </a:ext>
            </a:extLst>
          </p:cNvPr>
          <p:cNvSpPr>
            <a:spLocks noGrp="1"/>
          </p:cNvSpPr>
          <p:nvPr>
            <p:ph type="title"/>
          </p:nvPr>
        </p:nvSpPr>
        <p:spPr/>
        <p:txBody>
          <a:bodyPr>
            <a:normAutofit fontScale="90000"/>
          </a:bodyPr>
          <a:lstStyle/>
          <a:p>
            <a:r>
              <a:rPr lang="en-GB" sz="3100" dirty="0"/>
              <a:t>Goal 17:How will UK strengthen the means of implementation and revitalise the Global Partnership for Sustainable Development</a:t>
            </a:r>
            <a:br>
              <a:rPr lang="en-GB" b="1" i="0" dirty="0">
                <a:solidFill>
                  <a:srgbClr val="0B0C0C"/>
                </a:solidFill>
                <a:effectLst/>
                <a:latin typeface="nta"/>
              </a:rPr>
            </a:br>
            <a:endParaRPr lang="en-GB" dirty="0"/>
          </a:p>
        </p:txBody>
      </p:sp>
      <p:sp>
        <p:nvSpPr>
          <p:cNvPr id="4" name="Content Placeholder 3">
            <a:extLst>
              <a:ext uri="{FF2B5EF4-FFF2-40B4-BE49-F238E27FC236}">
                <a16:creationId xmlns:a16="http://schemas.microsoft.com/office/drawing/2014/main" id="{07CCF2A8-23FD-46DD-AC6A-D5A846ACA62A}"/>
              </a:ext>
            </a:extLst>
          </p:cNvPr>
          <p:cNvSpPr>
            <a:spLocks noGrp="1"/>
          </p:cNvSpPr>
          <p:nvPr>
            <p:ph idx="1"/>
          </p:nvPr>
        </p:nvSpPr>
        <p:spPr>
          <a:xfrm>
            <a:off x="1362074" y="1857375"/>
            <a:ext cx="9391651" cy="3659858"/>
          </a:xfrm>
        </p:spPr>
        <p:txBody>
          <a:bodyPr>
            <a:normAutofit lnSpcReduction="10000"/>
          </a:bodyPr>
          <a:lstStyle/>
          <a:p>
            <a:r>
              <a:rPr lang="en-GB" sz="2400" b="1" i="1" dirty="0">
                <a:solidFill>
                  <a:schemeClr val="accent6">
                    <a:lumMod val="75000"/>
                  </a:schemeClr>
                </a:solidFill>
              </a:rPr>
              <a:t>Target Actions-</a:t>
            </a:r>
            <a:endParaRPr lang="en-GB" sz="2400" dirty="0"/>
          </a:p>
          <a:p>
            <a:pPr marL="457200" indent="-457200">
              <a:buFont typeface="+mj-lt"/>
              <a:buAutoNum type="arabicPeriod"/>
            </a:pPr>
            <a:r>
              <a:rPr lang="en-GB" sz="2400" dirty="0"/>
              <a:t>Extend and amplify the UK’s influence in the world, including through successful application for ASEAN dialogue partner status</a:t>
            </a:r>
          </a:p>
          <a:p>
            <a:pPr marL="457200" indent="-457200">
              <a:buFont typeface="+mj-lt"/>
              <a:buAutoNum type="arabicPeriod"/>
            </a:pPr>
            <a:r>
              <a:rPr lang="en-GB" sz="2400" dirty="0"/>
              <a:t>We will maintain taxpayers’ consent through fair treatment and protect society from harm</a:t>
            </a:r>
          </a:p>
          <a:p>
            <a:pPr marL="0" indent="0">
              <a:buNone/>
            </a:pPr>
            <a:r>
              <a:rPr lang="en-GB" sz="2400" dirty="0"/>
              <a:t>To achieve these targets a Foreign, Commonwealth and Development Office was set up to maximise our global impact in the service of British interests and values – for working together with our partners and allies as a force for good in the world (FCDO).</a:t>
            </a:r>
          </a:p>
        </p:txBody>
      </p:sp>
    </p:spTree>
    <p:extLst>
      <p:ext uri="{BB962C8B-B14F-4D97-AF65-F5344CB8AC3E}">
        <p14:creationId xmlns:p14="http://schemas.microsoft.com/office/powerpoint/2010/main" val="30386271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3774B-6003-4BED-9C45-311266BFC5CD}"/>
              </a:ext>
            </a:extLst>
          </p:cNvPr>
          <p:cNvSpPr>
            <a:spLocks noGrp="1"/>
          </p:cNvSpPr>
          <p:nvPr>
            <p:ph type="title"/>
          </p:nvPr>
        </p:nvSpPr>
        <p:spPr>
          <a:xfrm>
            <a:off x="609600" y="-151490"/>
            <a:ext cx="10972800" cy="1143000"/>
          </a:xfrm>
        </p:spPr>
        <p:txBody>
          <a:bodyPr>
            <a:normAutofit fontScale="90000"/>
          </a:bodyPr>
          <a:lstStyle/>
          <a:p>
            <a:br>
              <a:rPr lang="en-GB" b="1" i="0" dirty="0">
                <a:solidFill>
                  <a:srgbClr val="0B0C0C"/>
                </a:solidFill>
                <a:effectLst/>
                <a:latin typeface="nta"/>
              </a:rPr>
            </a:br>
            <a:r>
              <a:rPr lang="en-GB" sz="3100" dirty="0"/>
              <a:t>FCDO’s delivery, evaluation and collaboration plans for revitalise the Global Partnership for Sustainable Development</a:t>
            </a:r>
          </a:p>
        </p:txBody>
      </p:sp>
      <p:sp>
        <p:nvSpPr>
          <p:cNvPr id="3" name="Content Placeholder 2">
            <a:extLst>
              <a:ext uri="{FF2B5EF4-FFF2-40B4-BE49-F238E27FC236}">
                <a16:creationId xmlns:a16="http://schemas.microsoft.com/office/drawing/2014/main" id="{074FB358-F0D4-4BCC-9040-B9DF9BB5B73B}"/>
              </a:ext>
            </a:extLst>
          </p:cNvPr>
          <p:cNvSpPr>
            <a:spLocks noGrp="1"/>
          </p:cNvSpPr>
          <p:nvPr>
            <p:ph idx="1"/>
          </p:nvPr>
        </p:nvSpPr>
        <p:spPr>
          <a:xfrm>
            <a:off x="1019174" y="2000249"/>
            <a:ext cx="10563225" cy="3516983"/>
          </a:xfrm>
        </p:spPr>
        <p:txBody>
          <a:bodyPr>
            <a:normAutofit lnSpcReduction="10000"/>
          </a:bodyPr>
          <a:lstStyle/>
          <a:p>
            <a:pPr algn="l"/>
            <a:r>
              <a:rPr lang="en-GB" sz="2400" dirty="0"/>
              <a:t>Specific goals for 2021 to 2022 include:</a:t>
            </a:r>
          </a:p>
          <a:p>
            <a:pPr algn="l">
              <a:buFont typeface="Wingdings" panose="05000000000000000000" pitchFamily="2" charset="2"/>
              <a:buChar char="ü"/>
            </a:pPr>
            <a:r>
              <a:rPr lang="en-GB" sz="2400" dirty="0"/>
              <a:t>strengthening functional expertise and delivery, ensuring adherence to functional standards and effective monitoring of performance</a:t>
            </a:r>
          </a:p>
          <a:p>
            <a:pPr algn="l">
              <a:buFont typeface="Wingdings" panose="05000000000000000000" pitchFamily="2" charset="2"/>
              <a:buChar char="ü"/>
            </a:pPr>
            <a:r>
              <a:rPr lang="en-GB" sz="2400" dirty="0"/>
              <a:t>engaging all staff in delivering priorities, through a well-understood, efficient and transparent process</a:t>
            </a:r>
          </a:p>
          <a:p>
            <a:pPr algn="l">
              <a:buFont typeface="Wingdings" panose="05000000000000000000" pitchFamily="2" charset="2"/>
              <a:buChar char="ü"/>
            </a:pPr>
            <a:r>
              <a:rPr lang="en-GB" sz="2400" dirty="0"/>
              <a:t>providing transparent accountability through regular reporting, both within the department, to the centre and parliament</a:t>
            </a:r>
          </a:p>
          <a:p>
            <a:pPr algn="l">
              <a:buFont typeface="Wingdings" panose="05000000000000000000" pitchFamily="2" charset="2"/>
              <a:buChar char="ü"/>
            </a:pPr>
            <a:r>
              <a:rPr lang="en-GB" sz="2400" dirty="0"/>
              <a:t>using high quality data, analysis and learning to drive evidence-based decision-making, influencing and delivery</a:t>
            </a:r>
          </a:p>
          <a:p>
            <a:endParaRPr lang="en-GB" sz="2400" dirty="0"/>
          </a:p>
        </p:txBody>
      </p:sp>
    </p:spTree>
    <p:extLst>
      <p:ext uri="{BB962C8B-B14F-4D97-AF65-F5344CB8AC3E}">
        <p14:creationId xmlns:p14="http://schemas.microsoft.com/office/powerpoint/2010/main" val="14682812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18B87-7768-4645-AF33-9E1DC0A88F91}"/>
              </a:ext>
            </a:extLst>
          </p:cNvPr>
          <p:cNvSpPr>
            <a:spLocks noGrp="1"/>
          </p:cNvSpPr>
          <p:nvPr>
            <p:ph type="title"/>
          </p:nvPr>
        </p:nvSpPr>
        <p:spPr/>
        <p:txBody>
          <a:bodyPr/>
          <a:lstStyle/>
          <a:p>
            <a:r>
              <a:rPr lang="en-GB" dirty="0"/>
              <a:t>Where is UK in terms of Sustainability </a:t>
            </a:r>
          </a:p>
        </p:txBody>
      </p:sp>
      <p:sp>
        <p:nvSpPr>
          <p:cNvPr id="3" name="Content Placeholder 2">
            <a:extLst>
              <a:ext uri="{FF2B5EF4-FFF2-40B4-BE49-F238E27FC236}">
                <a16:creationId xmlns:a16="http://schemas.microsoft.com/office/drawing/2014/main" id="{48F713F7-10AD-4DE0-8EDA-A825F5C0C466}"/>
              </a:ext>
            </a:extLst>
          </p:cNvPr>
          <p:cNvSpPr>
            <a:spLocks noGrp="1"/>
          </p:cNvSpPr>
          <p:nvPr>
            <p:ph idx="1"/>
          </p:nvPr>
        </p:nvSpPr>
        <p:spPr>
          <a:xfrm>
            <a:off x="1190624" y="1990725"/>
            <a:ext cx="10391775" cy="3526508"/>
          </a:xfrm>
        </p:spPr>
        <p:txBody>
          <a:bodyPr>
            <a:normAutofit fontScale="62500" lnSpcReduction="20000"/>
          </a:bodyPr>
          <a:lstStyle/>
          <a:p>
            <a:pPr marL="0" indent="0" algn="l" fontAlgn="base">
              <a:buNone/>
            </a:pPr>
            <a:endParaRPr lang="en-GB" b="1" i="0" dirty="0">
              <a:solidFill>
                <a:srgbClr val="0B0C0C"/>
              </a:solidFill>
              <a:effectLst/>
              <a:latin typeface="nta"/>
            </a:endParaRPr>
          </a:p>
          <a:p>
            <a:pPr algn="l"/>
            <a:r>
              <a:rPr lang="en-GB" sz="3500" dirty="0"/>
              <a:t>The UK is an international leader on climate change. </a:t>
            </a:r>
          </a:p>
          <a:p>
            <a:pPr algn="l"/>
            <a:r>
              <a:rPr lang="en-GB" sz="3500" dirty="0"/>
              <a:t>It is committed to taking steps to ensure that the new FCDO puts sustainability at the heart of what we do using innovation and leadership to create different futures. </a:t>
            </a:r>
          </a:p>
          <a:p>
            <a:pPr algn="l"/>
            <a:r>
              <a:rPr lang="en-GB" sz="3500" dirty="0"/>
              <a:t>The FCDO aims to improve the sustainability of the FCDO’s operations and lead by example through reducing our environmental impact, transitioning to net zero emissions and minimising our contribution to climate change. </a:t>
            </a:r>
          </a:p>
          <a:p>
            <a:pPr algn="l"/>
            <a:r>
              <a:rPr lang="en-GB" sz="3500" dirty="0"/>
              <a:t>FCDO will enable staff to understand their environmental responsibilities and to act appropriately at all times to achieve high standards of environmental sustainability throughout all our operations.</a:t>
            </a:r>
          </a:p>
          <a:p>
            <a:endParaRPr lang="en-GB" dirty="0"/>
          </a:p>
        </p:txBody>
      </p:sp>
    </p:spTree>
    <p:extLst>
      <p:ext uri="{BB962C8B-B14F-4D97-AF65-F5344CB8AC3E}">
        <p14:creationId xmlns:p14="http://schemas.microsoft.com/office/powerpoint/2010/main" val="42883998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CECD6-7C42-4DBF-A471-6072D5A1CBA0}"/>
              </a:ext>
            </a:extLst>
          </p:cNvPr>
          <p:cNvSpPr>
            <a:spLocks noGrp="1"/>
          </p:cNvSpPr>
          <p:nvPr>
            <p:ph type="title"/>
          </p:nvPr>
        </p:nvSpPr>
        <p:spPr/>
        <p:txBody>
          <a:bodyPr/>
          <a:lstStyle/>
          <a:p>
            <a:r>
              <a:rPr lang="en-GB" dirty="0"/>
              <a:t>UK’s Sustainability Objectives </a:t>
            </a:r>
          </a:p>
        </p:txBody>
      </p:sp>
      <p:sp>
        <p:nvSpPr>
          <p:cNvPr id="3" name="Content Placeholder 2">
            <a:extLst>
              <a:ext uri="{FF2B5EF4-FFF2-40B4-BE49-F238E27FC236}">
                <a16:creationId xmlns:a16="http://schemas.microsoft.com/office/drawing/2014/main" id="{563C9C8D-6039-4F96-B96B-D2B9EB9525EE}"/>
              </a:ext>
            </a:extLst>
          </p:cNvPr>
          <p:cNvSpPr>
            <a:spLocks noGrp="1"/>
          </p:cNvSpPr>
          <p:nvPr>
            <p:ph idx="1"/>
          </p:nvPr>
        </p:nvSpPr>
        <p:spPr>
          <a:xfrm>
            <a:off x="1371600" y="2019299"/>
            <a:ext cx="10210800" cy="3497933"/>
          </a:xfrm>
        </p:spPr>
        <p:txBody>
          <a:bodyPr>
            <a:normAutofit fontScale="85000" lnSpcReduction="10000"/>
          </a:bodyPr>
          <a:lstStyle/>
          <a:p>
            <a:pPr algn="l"/>
            <a:r>
              <a:rPr lang="en-GB" sz="2900" dirty="0"/>
              <a:t>Specific goals for 2021 to 2022 include:</a:t>
            </a:r>
          </a:p>
          <a:p>
            <a:pPr algn="l">
              <a:buFont typeface="Arial" panose="020B0604020202020204" pitchFamily="34" charset="0"/>
              <a:buChar char="•"/>
            </a:pPr>
            <a:r>
              <a:rPr lang="en-GB" sz="2900" dirty="0"/>
              <a:t>meeting greening government commitments and continue to monitor and track their delivery</a:t>
            </a:r>
          </a:p>
          <a:p>
            <a:pPr algn="l">
              <a:buFont typeface="Arial" panose="020B0604020202020204" pitchFamily="34" charset="0"/>
              <a:buChar char="•"/>
            </a:pPr>
            <a:r>
              <a:rPr lang="en-GB" sz="2900" dirty="0"/>
              <a:t>continuing to ensure that their estate, activities and policies are sustainable and are resilient to climate change</a:t>
            </a:r>
          </a:p>
          <a:p>
            <a:pPr algn="l">
              <a:buFont typeface="Arial" panose="020B0604020202020204" pitchFamily="34" charset="0"/>
              <a:buChar char="•"/>
            </a:pPr>
            <a:r>
              <a:rPr lang="en-GB" sz="2900" dirty="0"/>
              <a:t>progress towards our 2025 goals of ensuring the global estate maximises energy efficiency and reduce building energy costs and consumption by at least 20% and converted 50% of flag vehicle fleet and 25% of non-flag fleet to Ultra-Low Emission Vehicles (ULEV).</a:t>
            </a:r>
          </a:p>
          <a:p>
            <a:endParaRPr lang="en-GB" dirty="0"/>
          </a:p>
        </p:txBody>
      </p:sp>
    </p:spTree>
    <p:extLst>
      <p:ext uri="{BB962C8B-B14F-4D97-AF65-F5344CB8AC3E}">
        <p14:creationId xmlns:p14="http://schemas.microsoft.com/office/powerpoint/2010/main" val="13708541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1D934-DC32-4FA3-848B-50111AD98903}"/>
              </a:ext>
            </a:extLst>
          </p:cNvPr>
          <p:cNvSpPr>
            <a:spLocks noGrp="1"/>
          </p:cNvSpPr>
          <p:nvPr>
            <p:ph type="title"/>
          </p:nvPr>
        </p:nvSpPr>
        <p:spPr/>
        <p:txBody>
          <a:bodyPr/>
          <a:lstStyle/>
          <a:p>
            <a:r>
              <a:rPr lang="en-GB" dirty="0"/>
              <a:t>UK’s Equality Objectives</a:t>
            </a:r>
          </a:p>
        </p:txBody>
      </p:sp>
      <p:sp>
        <p:nvSpPr>
          <p:cNvPr id="3" name="Content Placeholder 2">
            <a:extLst>
              <a:ext uri="{FF2B5EF4-FFF2-40B4-BE49-F238E27FC236}">
                <a16:creationId xmlns:a16="http://schemas.microsoft.com/office/drawing/2014/main" id="{A34B073F-1C06-4FEA-BCE8-83B6C896DFA8}"/>
              </a:ext>
            </a:extLst>
          </p:cNvPr>
          <p:cNvSpPr>
            <a:spLocks noGrp="1"/>
          </p:cNvSpPr>
          <p:nvPr>
            <p:ph idx="1"/>
          </p:nvPr>
        </p:nvSpPr>
        <p:spPr>
          <a:xfrm>
            <a:off x="942975" y="1780045"/>
            <a:ext cx="10306050" cy="3744455"/>
          </a:xfrm>
        </p:spPr>
        <p:txBody>
          <a:bodyPr>
            <a:normAutofit fontScale="70000" lnSpcReduction="20000"/>
          </a:bodyPr>
          <a:lstStyle/>
          <a:p>
            <a:pPr marL="514350" indent="-514350">
              <a:buFont typeface="+mj-lt"/>
              <a:buAutoNum type="arabicPeriod"/>
            </a:pPr>
            <a:r>
              <a:rPr lang="en-GB" dirty="0"/>
              <a:t>Empower women and girls to realise their potential, free from the barriers that hold them back – gender inequality and discrimination, poverty, violence against women and girls, child marriage and inadequate sexual and reproductive health services. Delivered through: ODA spend on girls’ education, global leadership at G7, COP26 and Generation Equality Forum, Global Education Summit and work to influence legal and policy changes in partner countries</a:t>
            </a:r>
          </a:p>
          <a:p>
            <a:pPr marL="514350" indent="-514350">
              <a:buFont typeface="+mj-lt"/>
              <a:buAutoNum type="arabicPeriod"/>
            </a:pPr>
            <a:r>
              <a:rPr lang="en-GB" dirty="0"/>
              <a:t>Ensure humanitarian and climate action is more inclusive, effective and sustainable, with people experiencing heightened risks better protected and more resilient. Delivered through: ODA support to humanitarian responses and social protection, policy advocacy and resource mobilisation diplomacy through COP26 Presidency evidence generation and technical advice</a:t>
            </a:r>
          </a:p>
          <a:p>
            <a:endParaRPr lang="en-GB" dirty="0"/>
          </a:p>
          <a:p>
            <a:endParaRPr lang="en-GB" dirty="0"/>
          </a:p>
        </p:txBody>
      </p:sp>
    </p:spTree>
    <p:extLst>
      <p:ext uri="{BB962C8B-B14F-4D97-AF65-F5344CB8AC3E}">
        <p14:creationId xmlns:p14="http://schemas.microsoft.com/office/powerpoint/2010/main" val="10991155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32CA7-CBB2-421E-B9C9-29AA0AB8FAF1}"/>
              </a:ext>
            </a:extLst>
          </p:cNvPr>
          <p:cNvSpPr>
            <a:spLocks noGrp="1"/>
          </p:cNvSpPr>
          <p:nvPr>
            <p:ph type="title"/>
          </p:nvPr>
        </p:nvSpPr>
        <p:spPr/>
        <p:txBody>
          <a:bodyPr/>
          <a:lstStyle/>
          <a:p>
            <a:r>
              <a:rPr lang="en-GB" dirty="0"/>
              <a:t>UK’s Equality Objectives</a:t>
            </a:r>
          </a:p>
        </p:txBody>
      </p:sp>
      <p:sp>
        <p:nvSpPr>
          <p:cNvPr id="3" name="Content Placeholder 2">
            <a:extLst>
              <a:ext uri="{FF2B5EF4-FFF2-40B4-BE49-F238E27FC236}">
                <a16:creationId xmlns:a16="http://schemas.microsoft.com/office/drawing/2014/main" id="{D3F090D8-99BF-49A5-940C-385D484B6420}"/>
              </a:ext>
            </a:extLst>
          </p:cNvPr>
          <p:cNvSpPr>
            <a:spLocks noGrp="1"/>
          </p:cNvSpPr>
          <p:nvPr>
            <p:ph idx="1"/>
          </p:nvPr>
        </p:nvSpPr>
        <p:spPr>
          <a:xfrm>
            <a:off x="1052744" y="1752599"/>
            <a:ext cx="10282006" cy="3743325"/>
          </a:xfrm>
        </p:spPr>
        <p:txBody>
          <a:bodyPr>
            <a:normAutofit fontScale="62500" lnSpcReduction="20000"/>
          </a:bodyPr>
          <a:lstStyle/>
          <a:p>
            <a:pPr marL="0" indent="0" algn="l">
              <a:buNone/>
            </a:pPr>
            <a:r>
              <a:rPr lang="en-GB" sz="3400" dirty="0"/>
              <a:t>3- Coordinate action against discrimination on the basis of the protected characteristics (gender, disability, sexuality and race) and advance equality, internationally and in all geographies. The UK aims to deliver this through refreshing the Strategic Vision for Women and Girls and Disability Inclusion strategy, delivery of the UK’s first international LGBT conference in 2022 and the first global Equal Rights Coalition (ERC) strategy on LGBT rights as ERC co-chair with Argentina until 2022</a:t>
            </a:r>
          </a:p>
          <a:p>
            <a:pPr marL="0" indent="0" algn="l">
              <a:buNone/>
            </a:pPr>
            <a:endParaRPr lang="en-GB" sz="3400" dirty="0"/>
          </a:p>
          <a:p>
            <a:pPr marL="0" indent="0">
              <a:buNone/>
            </a:pPr>
            <a:r>
              <a:rPr lang="en-GB" sz="3400" dirty="0"/>
              <a:t>4- Build inclusive services, economies and societies by tackling extreme poverty and exclusion, maximising opportunities for the world’s poorest people and addressing discrimination, violence and structural barriers. This can be delivered through targeted diplomacy and social protection programmes that comply with the Gender Equality Act 2010 and the Public Sector Equality Duty.</a:t>
            </a:r>
          </a:p>
          <a:p>
            <a:endParaRPr lang="en-GB" dirty="0"/>
          </a:p>
        </p:txBody>
      </p:sp>
    </p:spTree>
    <p:extLst>
      <p:ext uri="{BB962C8B-B14F-4D97-AF65-F5344CB8AC3E}">
        <p14:creationId xmlns:p14="http://schemas.microsoft.com/office/powerpoint/2010/main" val="17179753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7961B-32E2-409A-AFC4-9173C55902EB}"/>
              </a:ext>
            </a:extLst>
          </p:cNvPr>
          <p:cNvSpPr>
            <a:spLocks noGrp="1"/>
          </p:cNvSpPr>
          <p:nvPr>
            <p:ph type="title"/>
          </p:nvPr>
        </p:nvSpPr>
        <p:spPr>
          <a:xfrm>
            <a:off x="609600" y="114840"/>
            <a:ext cx="10972800" cy="959358"/>
          </a:xfrm>
        </p:spPr>
        <p:txBody>
          <a:bodyPr/>
          <a:lstStyle/>
          <a:p>
            <a:r>
              <a:rPr lang="en-GB" dirty="0"/>
              <a:t>UK’s PHE Strategy</a:t>
            </a:r>
          </a:p>
        </p:txBody>
      </p:sp>
      <p:sp>
        <p:nvSpPr>
          <p:cNvPr id="3" name="Content Placeholder 2">
            <a:extLst>
              <a:ext uri="{FF2B5EF4-FFF2-40B4-BE49-F238E27FC236}">
                <a16:creationId xmlns:a16="http://schemas.microsoft.com/office/drawing/2014/main" id="{3788DD86-8F97-49D3-B5D6-9768C3134C84}"/>
              </a:ext>
            </a:extLst>
          </p:cNvPr>
          <p:cNvSpPr>
            <a:spLocks noGrp="1"/>
          </p:cNvSpPr>
          <p:nvPr>
            <p:ph idx="1"/>
          </p:nvPr>
        </p:nvSpPr>
        <p:spPr>
          <a:xfrm>
            <a:off x="1238250" y="1714499"/>
            <a:ext cx="9229725" cy="3802733"/>
          </a:xfrm>
        </p:spPr>
        <p:txBody>
          <a:bodyPr>
            <a:normAutofit fontScale="77500" lnSpcReduction="20000"/>
          </a:bodyPr>
          <a:lstStyle/>
          <a:p>
            <a:pPr algn="l"/>
            <a:r>
              <a:rPr lang="en-GB" dirty="0"/>
              <a:t>The new Public Health England (PHE) Strategy 2020-2025 sets direction and defines the critical role for the next five years to protect and improve the public’s health. </a:t>
            </a:r>
          </a:p>
          <a:p>
            <a:pPr algn="l"/>
            <a:r>
              <a:rPr lang="en-GB" dirty="0"/>
              <a:t>This strategy is owned by everyone in PHE and is the product of a collaborative process taking in all parts of the organisation and many partners across the public health system.</a:t>
            </a:r>
          </a:p>
          <a:p>
            <a:pPr algn="l"/>
            <a:r>
              <a:rPr lang="en-GB" dirty="0"/>
              <a:t>This new PHE 2020-2025 strategy provides a summary of some of the most important issues, developments and trends that shape public health in England and around the world today.</a:t>
            </a:r>
          </a:p>
          <a:p>
            <a:pPr algn="l"/>
            <a:endParaRPr lang="en-GB" dirty="0"/>
          </a:p>
          <a:p>
            <a:endParaRPr lang="en-GB" dirty="0"/>
          </a:p>
        </p:txBody>
      </p:sp>
    </p:spTree>
    <p:extLst>
      <p:ext uri="{BB962C8B-B14F-4D97-AF65-F5344CB8AC3E}">
        <p14:creationId xmlns:p14="http://schemas.microsoft.com/office/powerpoint/2010/main" val="17051630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3D6DA-9CA3-41D7-9D4F-AAAB5E8B596E}"/>
              </a:ext>
            </a:extLst>
          </p:cNvPr>
          <p:cNvSpPr>
            <a:spLocks noGrp="1"/>
          </p:cNvSpPr>
          <p:nvPr>
            <p:ph type="title"/>
          </p:nvPr>
        </p:nvSpPr>
        <p:spPr>
          <a:xfrm>
            <a:off x="609600" y="274638"/>
            <a:ext cx="10972800" cy="684150"/>
          </a:xfrm>
        </p:spPr>
        <p:txBody>
          <a:bodyPr>
            <a:normAutofit fontScale="90000"/>
          </a:bodyPr>
          <a:lstStyle/>
          <a:p>
            <a:r>
              <a:rPr lang="en-GB" dirty="0"/>
              <a:t>UK’s PHE Strategy</a:t>
            </a:r>
          </a:p>
        </p:txBody>
      </p:sp>
      <p:sp>
        <p:nvSpPr>
          <p:cNvPr id="3" name="Content Placeholder 2">
            <a:extLst>
              <a:ext uri="{FF2B5EF4-FFF2-40B4-BE49-F238E27FC236}">
                <a16:creationId xmlns:a16="http://schemas.microsoft.com/office/drawing/2014/main" id="{6044D5BB-106A-4325-A19A-6B8818A7FADD}"/>
              </a:ext>
            </a:extLst>
          </p:cNvPr>
          <p:cNvSpPr>
            <a:spLocks noGrp="1"/>
          </p:cNvSpPr>
          <p:nvPr>
            <p:ph idx="1"/>
          </p:nvPr>
        </p:nvSpPr>
        <p:spPr>
          <a:xfrm>
            <a:off x="1219200" y="1562100"/>
            <a:ext cx="10067925" cy="4235018"/>
          </a:xfrm>
        </p:spPr>
        <p:txBody>
          <a:bodyPr>
            <a:normAutofit fontScale="55000" lnSpcReduction="20000"/>
          </a:bodyPr>
          <a:lstStyle/>
          <a:p>
            <a:pPr marL="0" indent="0" algn="l">
              <a:buNone/>
            </a:pPr>
            <a:endParaRPr lang="en-GB" dirty="0"/>
          </a:p>
          <a:p>
            <a:r>
              <a:rPr lang="en-GB" sz="4600" dirty="0"/>
              <a:t>Public Health England works 24/7 to protect and improve the nation’s health and reduce health inequalities</a:t>
            </a:r>
          </a:p>
          <a:p>
            <a:r>
              <a:rPr lang="en-GB" sz="4600" dirty="0"/>
              <a:t>The key areas where this PHE’s new strategy can deliver the biggest impact for the public’s health over the next five years are: </a:t>
            </a:r>
          </a:p>
          <a:p>
            <a:r>
              <a:rPr lang="en-GB" sz="4600" dirty="0"/>
              <a:t>smoke-free society </a:t>
            </a:r>
          </a:p>
          <a:p>
            <a:r>
              <a:rPr lang="en-GB" sz="4600" dirty="0"/>
              <a:t>healthier diets, healthier weight </a:t>
            </a:r>
          </a:p>
          <a:p>
            <a:r>
              <a:rPr lang="en-GB" sz="4600" dirty="0"/>
              <a:t>cleaner air </a:t>
            </a:r>
          </a:p>
          <a:p>
            <a:r>
              <a:rPr lang="en-GB" sz="4600" dirty="0"/>
              <a:t>better mental health </a:t>
            </a:r>
          </a:p>
          <a:p>
            <a:r>
              <a:rPr lang="en-GB" sz="4600" dirty="0"/>
              <a:t>best start in life.</a:t>
            </a:r>
          </a:p>
        </p:txBody>
      </p:sp>
    </p:spTree>
    <p:extLst>
      <p:ext uri="{BB962C8B-B14F-4D97-AF65-F5344CB8AC3E}">
        <p14:creationId xmlns:p14="http://schemas.microsoft.com/office/powerpoint/2010/main" val="33206955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EFF6D-C372-48EA-8CAF-D74CE53222A0}"/>
              </a:ext>
            </a:extLst>
          </p:cNvPr>
          <p:cNvSpPr>
            <a:spLocks noGrp="1"/>
          </p:cNvSpPr>
          <p:nvPr>
            <p:ph type="title"/>
          </p:nvPr>
        </p:nvSpPr>
        <p:spPr/>
        <p:txBody>
          <a:bodyPr/>
          <a:lstStyle/>
          <a:p>
            <a:r>
              <a:rPr lang="en-GB" dirty="0"/>
              <a:t>Key Health and Social Care Policies</a:t>
            </a:r>
          </a:p>
        </p:txBody>
      </p:sp>
      <p:sp>
        <p:nvSpPr>
          <p:cNvPr id="3" name="Content Placeholder 2">
            <a:extLst>
              <a:ext uri="{FF2B5EF4-FFF2-40B4-BE49-F238E27FC236}">
                <a16:creationId xmlns:a16="http://schemas.microsoft.com/office/drawing/2014/main" id="{A8AC6588-489F-424E-A47B-79244F273BFA}"/>
              </a:ext>
            </a:extLst>
          </p:cNvPr>
          <p:cNvSpPr>
            <a:spLocks noGrp="1"/>
          </p:cNvSpPr>
          <p:nvPr>
            <p:ph idx="1"/>
          </p:nvPr>
        </p:nvSpPr>
        <p:spPr>
          <a:xfrm>
            <a:off x="1219198" y="1800224"/>
            <a:ext cx="10001251" cy="3629025"/>
          </a:xfrm>
        </p:spPr>
        <p:txBody>
          <a:bodyPr>
            <a:noAutofit/>
          </a:bodyPr>
          <a:lstStyle/>
          <a:p>
            <a:r>
              <a:rPr lang="en-GB" sz="2200" dirty="0"/>
              <a:t>Policies and procedures in health and social care set out the proper day to day guidelines of completing activities for businesses. </a:t>
            </a:r>
          </a:p>
          <a:p>
            <a:r>
              <a:rPr lang="en-GB" sz="2200" dirty="0"/>
              <a:t>These expectations help by creating a standard way of doing tasks which reduce mistakes and provides consistency for caring for patients and keeping staff safe.</a:t>
            </a:r>
          </a:p>
          <a:p>
            <a:r>
              <a:rPr lang="en-US" altLang="en-US" sz="2200" dirty="0"/>
              <a:t>Some examples of policies and procedures in health and social care are-</a:t>
            </a:r>
          </a:p>
          <a:p>
            <a:pPr marR="0" lvl="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US" altLang="en-US" sz="2200" dirty="0"/>
              <a:t>Infection control procedure</a:t>
            </a:r>
          </a:p>
          <a:p>
            <a:pPr marR="0" lvl="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US" altLang="en-US" sz="2200" dirty="0"/>
              <a:t>Prescribing and administration of medication procedure</a:t>
            </a:r>
          </a:p>
          <a:p>
            <a:pPr marR="0" lvl="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US" altLang="en-US" sz="2200" dirty="0"/>
              <a:t>Safeguarding of adults at risk policy and procedure</a:t>
            </a:r>
          </a:p>
          <a:p>
            <a:pPr marR="0" lvl="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US" altLang="en-US" sz="2200" dirty="0"/>
              <a:t>Consent to treatment policy and procedure</a:t>
            </a:r>
            <a:endParaRPr lang="en-GB" sz="2200" dirty="0"/>
          </a:p>
          <a:p>
            <a:endParaRPr lang="en-GB" sz="2200" dirty="0"/>
          </a:p>
          <a:p>
            <a:endParaRPr lang="en-GB" sz="2200" dirty="0"/>
          </a:p>
        </p:txBody>
      </p:sp>
    </p:spTree>
    <p:extLst>
      <p:ext uri="{BB962C8B-B14F-4D97-AF65-F5344CB8AC3E}">
        <p14:creationId xmlns:p14="http://schemas.microsoft.com/office/powerpoint/2010/main" val="7174195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3D7B1-7C7D-4EB6-9F92-0606BA6A1845}"/>
              </a:ext>
            </a:extLst>
          </p:cNvPr>
          <p:cNvSpPr>
            <a:spLocks noGrp="1"/>
          </p:cNvSpPr>
          <p:nvPr>
            <p:ph type="title"/>
          </p:nvPr>
        </p:nvSpPr>
        <p:spPr/>
        <p:txBody>
          <a:bodyPr/>
          <a:lstStyle/>
          <a:p>
            <a:r>
              <a:rPr lang="en-GB" dirty="0"/>
              <a:t>NHS Safeguarding Policy</a:t>
            </a:r>
          </a:p>
        </p:txBody>
      </p:sp>
      <p:sp>
        <p:nvSpPr>
          <p:cNvPr id="3" name="Content Placeholder 2">
            <a:extLst>
              <a:ext uri="{FF2B5EF4-FFF2-40B4-BE49-F238E27FC236}">
                <a16:creationId xmlns:a16="http://schemas.microsoft.com/office/drawing/2014/main" id="{02C2C999-C5A5-4913-ABB2-552E7C1958D3}"/>
              </a:ext>
            </a:extLst>
          </p:cNvPr>
          <p:cNvSpPr>
            <a:spLocks noGrp="1"/>
          </p:cNvSpPr>
          <p:nvPr>
            <p:ph idx="1"/>
          </p:nvPr>
        </p:nvSpPr>
        <p:spPr>
          <a:xfrm>
            <a:off x="904874" y="1857375"/>
            <a:ext cx="10677525" cy="3659858"/>
          </a:xfrm>
        </p:spPr>
        <p:txBody>
          <a:bodyPr>
            <a:normAutofit fontScale="77500" lnSpcReduction="20000"/>
          </a:bodyPr>
          <a:lstStyle/>
          <a:p>
            <a:r>
              <a:rPr lang="en-GB" dirty="0"/>
              <a:t>This policy sets out the statutory requirements that apply to NHS England to ensure the safeguarding of children, young people and adults at risk of harm or abuse.</a:t>
            </a:r>
          </a:p>
          <a:p>
            <a:r>
              <a:rPr lang="en-GB" dirty="0"/>
              <a:t>NHS England also has a statutory duty to safeguard and promote the welfare of children and young people, to protect adults at risk of abuse, and to support the Home Office Counter Terrorism strategy CONTEST, which includes a specific focus on prevent. </a:t>
            </a:r>
          </a:p>
          <a:p>
            <a:r>
              <a:rPr lang="en-GB" dirty="0"/>
              <a:t>All staff carrying out the business of NHS England and NHS Improvement need to be aware of the integrated agenda to support and protect vulnerable children, young people and adults at risk. </a:t>
            </a:r>
          </a:p>
        </p:txBody>
      </p:sp>
    </p:spTree>
    <p:extLst>
      <p:ext uri="{BB962C8B-B14F-4D97-AF65-F5344CB8AC3E}">
        <p14:creationId xmlns:p14="http://schemas.microsoft.com/office/powerpoint/2010/main" val="28566976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B7EF9-C7A1-42FB-8316-3EDDACBF7C2C}"/>
              </a:ext>
            </a:extLst>
          </p:cNvPr>
          <p:cNvSpPr>
            <a:spLocks noGrp="1"/>
          </p:cNvSpPr>
          <p:nvPr>
            <p:ph type="title"/>
          </p:nvPr>
        </p:nvSpPr>
        <p:spPr/>
        <p:txBody>
          <a:bodyPr/>
          <a:lstStyle/>
          <a:p>
            <a:r>
              <a:rPr lang="en-GB" dirty="0"/>
              <a:t>Confidentiality Policy</a:t>
            </a:r>
          </a:p>
        </p:txBody>
      </p:sp>
      <p:sp>
        <p:nvSpPr>
          <p:cNvPr id="3" name="Content Placeholder 2">
            <a:extLst>
              <a:ext uri="{FF2B5EF4-FFF2-40B4-BE49-F238E27FC236}">
                <a16:creationId xmlns:a16="http://schemas.microsoft.com/office/drawing/2014/main" id="{89025054-C869-4BD6-8B5A-DF20E048C14C}"/>
              </a:ext>
            </a:extLst>
          </p:cNvPr>
          <p:cNvSpPr>
            <a:spLocks noGrp="1"/>
          </p:cNvSpPr>
          <p:nvPr>
            <p:ph idx="1"/>
          </p:nvPr>
        </p:nvSpPr>
        <p:spPr>
          <a:xfrm>
            <a:off x="1104900" y="1809749"/>
            <a:ext cx="10477500" cy="3707483"/>
          </a:xfrm>
        </p:spPr>
        <p:txBody>
          <a:bodyPr>
            <a:normAutofit fontScale="85000" lnSpcReduction="10000"/>
          </a:bodyPr>
          <a:lstStyle/>
          <a:p>
            <a:r>
              <a:rPr lang="en-GB" dirty="0"/>
              <a:t>The purpose of this Confidentiality Policy is to lay down the principles that must be observed by all who work within NHS England and NHS Improvement and have access to person-identifiable information or confidential information </a:t>
            </a:r>
          </a:p>
          <a:p>
            <a:r>
              <a:rPr lang="en-GB" dirty="0"/>
              <a:t>All staff need to be aware of their responsibilities for safeguarding confidentiality and preserving information security. </a:t>
            </a:r>
          </a:p>
          <a:p>
            <a:r>
              <a:rPr lang="en-GB" dirty="0"/>
              <a:t>All employees working in the NHS are bound by a legal duty of confidence to protect personal information they may come into contact with during the course of their work. </a:t>
            </a:r>
          </a:p>
        </p:txBody>
      </p:sp>
    </p:spTree>
    <p:extLst>
      <p:ext uri="{BB962C8B-B14F-4D97-AF65-F5344CB8AC3E}">
        <p14:creationId xmlns:p14="http://schemas.microsoft.com/office/powerpoint/2010/main" val="31566602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D92FD-DCAD-48BA-85B4-C4F5A7AD3186}"/>
              </a:ext>
            </a:extLst>
          </p:cNvPr>
          <p:cNvSpPr>
            <a:spLocks noGrp="1"/>
          </p:cNvSpPr>
          <p:nvPr>
            <p:ph type="title"/>
          </p:nvPr>
        </p:nvSpPr>
        <p:spPr>
          <a:xfrm>
            <a:off x="150829" y="274638"/>
            <a:ext cx="11736371" cy="771737"/>
          </a:xfrm>
        </p:spPr>
        <p:txBody>
          <a:bodyPr/>
          <a:lstStyle/>
          <a:p>
            <a:r>
              <a:rPr lang="en-GB" dirty="0"/>
              <a:t>Activity Time</a:t>
            </a:r>
          </a:p>
        </p:txBody>
      </p:sp>
      <p:sp>
        <p:nvSpPr>
          <p:cNvPr id="3" name="Content Placeholder 2">
            <a:extLst>
              <a:ext uri="{FF2B5EF4-FFF2-40B4-BE49-F238E27FC236}">
                <a16:creationId xmlns:a16="http://schemas.microsoft.com/office/drawing/2014/main" id="{5A1F2EA0-02A7-49DD-B6F3-E78C58F41552}"/>
              </a:ext>
            </a:extLst>
          </p:cNvPr>
          <p:cNvSpPr>
            <a:spLocks noGrp="1"/>
          </p:cNvSpPr>
          <p:nvPr>
            <p:ph idx="1"/>
          </p:nvPr>
        </p:nvSpPr>
        <p:spPr>
          <a:xfrm>
            <a:off x="609600" y="1187778"/>
            <a:ext cx="10972800" cy="4329456"/>
          </a:xfrm>
        </p:spPr>
        <p:txBody>
          <a:bodyPr>
            <a:normAutofit/>
          </a:bodyPr>
          <a:lstStyle/>
          <a:p>
            <a:pPr marL="0" indent="0">
              <a:buNone/>
            </a:pPr>
            <a:r>
              <a:rPr lang="en-GB" sz="2800" dirty="0">
                <a:hlinkClick r:id="rId2">
                  <a:extLst>
                    <a:ext uri="{A12FA001-AC4F-418D-AE19-62706E023703}">
                      <ahyp:hlinkClr xmlns:ahyp="http://schemas.microsoft.com/office/drawing/2018/hyperlinkcolor" val="tx"/>
                    </a:ext>
                  </a:extLst>
                </a:hlinkClick>
              </a:rPr>
              <a:t> </a:t>
            </a:r>
          </a:p>
          <a:p>
            <a:r>
              <a:rPr lang="en-GB" sz="2800" dirty="0"/>
              <a:t> </a:t>
            </a:r>
            <a:r>
              <a:rPr lang="en-GB" sz="2800" dirty="0">
                <a:hlinkClick r:id="rId3"/>
              </a:rPr>
              <a:t>https://www.youtube.com/watch?v=o08ykAqLOxk</a:t>
            </a:r>
            <a:r>
              <a:rPr lang="en-GB" sz="2800" dirty="0"/>
              <a:t> – How we can make the world a better place to live by 2030. </a:t>
            </a:r>
          </a:p>
          <a:p>
            <a:endParaRPr lang="en-GB" sz="2800" dirty="0"/>
          </a:p>
          <a:p>
            <a:r>
              <a:rPr lang="en-GB" sz="2800" dirty="0"/>
              <a:t>Watch the video and identify the measures you can adopt for building a sustainable community. </a:t>
            </a:r>
          </a:p>
          <a:p>
            <a:r>
              <a:rPr lang="en-GB" sz="2800" dirty="0"/>
              <a:t>Share your ideas in class. </a:t>
            </a:r>
          </a:p>
        </p:txBody>
      </p:sp>
    </p:spTree>
    <p:extLst>
      <p:ext uri="{BB962C8B-B14F-4D97-AF65-F5344CB8AC3E}">
        <p14:creationId xmlns:p14="http://schemas.microsoft.com/office/powerpoint/2010/main" val="23284519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6E17C-7A8C-4BFD-A9B7-49C73951F813}"/>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C4753DC0-45BA-4B33-BCA3-3649E2E968B5}"/>
              </a:ext>
            </a:extLst>
          </p:cNvPr>
          <p:cNvSpPr>
            <a:spLocks noGrp="1"/>
          </p:cNvSpPr>
          <p:nvPr>
            <p:ph idx="1"/>
          </p:nvPr>
        </p:nvSpPr>
        <p:spPr>
          <a:xfrm>
            <a:off x="852487" y="1800225"/>
            <a:ext cx="10487025" cy="3697958"/>
          </a:xfrm>
        </p:spPr>
        <p:txBody>
          <a:bodyPr>
            <a:normAutofit/>
          </a:bodyPr>
          <a:lstStyle/>
          <a:p>
            <a:r>
              <a:rPr lang="en-GB" sz="2400" dirty="0"/>
              <a:t>To summarise for building a sustainable future UK must continue to remove barriers to quality education, healthcare and work on promotion of a diverse workforce</a:t>
            </a:r>
          </a:p>
          <a:p>
            <a:r>
              <a:rPr lang="en-GB" sz="2400" dirty="0"/>
              <a:t>UK must also develop a new framework for promoting and supporting staff inclusion, which includes diversity commitments and promotion of inclusive behaviours</a:t>
            </a:r>
          </a:p>
          <a:p>
            <a:pPr algn="l">
              <a:buFont typeface="Arial" panose="020B0604020202020204" pitchFamily="34" charset="0"/>
              <a:buChar char="•"/>
            </a:pPr>
            <a:r>
              <a:rPr lang="en-GB" sz="2400" dirty="0"/>
              <a:t>Also, UK must reinforce the systems for climate control, poverty reduction, talent management and make cities and human settlements inclusive, safe, resilient and sustainable.</a:t>
            </a:r>
          </a:p>
          <a:p>
            <a:pPr algn="l"/>
            <a:endParaRPr lang="en-GB" sz="2400" dirty="0"/>
          </a:p>
        </p:txBody>
      </p:sp>
    </p:spTree>
    <p:extLst>
      <p:ext uri="{BB962C8B-B14F-4D97-AF65-F5344CB8AC3E}">
        <p14:creationId xmlns:p14="http://schemas.microsoft.com/office/powerpoint/2010/main" val="16149503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C859E-1877-4DD6-9CE0-EB29268EB402}"/>
              </a:ext>
            </a:extLst>
          </p:cNvPr>
          <p:cNvSpPr>
            <a:spLocks noGrp="1"/>
          </p:cNvSpPr>
          <p:nvPr>
            <p:ph type="title"/>
          </p:nvPr>
        </p:nvSpPr>
        <p:spPr>
          <a:xfrm>
            <a:off x="609600" y="274638"/>
            <a:ext cx="10972800" cy="888337"/>
          </a:xfrm>
        </p:spPr>
        <p:txBody>
          <a:bodyPr/>
          <a:lstStyle/>
          <a:p>
            <a:r>
              <a:rPr lang="en-GB" dirty="0"/>
              <a:t>References</a:t>
            </a:r>
          </a:p>
        </p:txBody>
      </p:sp>
      <p:sp>
        <p:nvSpPr>
          <p:cNvPr id="3" name="Content Placeholder 2">
            <a:extLst>
              <a:ext uri="{FF2B5EF4-FFF2-40B4-BE49-F238E27FC236}">
                <a16:creationId xmlns:a16="http://schemas.microsoft.com/office/drawing/2014/main" id="{96962211-24BD-4115-B875-5E4A907B0AAE}"/>
              </a:ext>
            </a:extLst>
          </p:cNvPr>
          <p:cNvSpPr>
            <a:spLocks noGrp="1"/>
          </p:cNvSpPr>
          <p:nvPr>
            <p:ph idx="1"/>
          </p:nvPr>
        </p:nvSpPr>
        <p:spPr>
          <a:xfrm>
            <a:off x="857250" y="1540276"/>
            <a:ext cx="10477500" cy="4031849"/>
          </a:xfrm>
        </p:spPr>
        <p:txBody>
          <a:bodyPr>
            <a:noAutofit/>
          </a:bodyPr>
          <a:lstStyle/>
          <a:p>
            <a:pPr algn="l" rtl="0">
              <a:buFont typeface="Arial" panose="020B0604020202020204" pitchFamily="34" charset="0"/>
              <a:buChar char="•"/>
            </a:pPr>
            <a:endParaRPr lang="en-GB" sz="2000" dirty="0">
              <a:hlinkClick r:id="rId2"/>
            </a:endParaRPr>
          </a:p>
          <a:p>
            <a:pPr algn="l" rtl="0">
              <a:buFont typeface="Arial" panose="020B0604020202020204" pitchFamily="34" charset="0"/>
              <a:buChar char="•"/>
            </a:pPr>
            <a:r>
              <a:rPr lang="en-GB" sz="2000" dirty="0"/>
              <a:t>UN General Assembly Economic and Social Council, Report of the United Nations Entity for Gender Equality and the Empowerment of Women on the activities of the United Nations trust fund in support of actions to eliminate violence against women (2018) - </a:t>
            </a:r>
            <a:r>
              <a:rPr lang="en-GB" sz="2000" dirty="0">
                <a:hlinkClick r:id="rId3">
                  <a:extLst>
                    <a:ext uri="{A12FA001-AC4F-418D-AE19-62706E023703}">
                      <ahyp:hlinkClr xmlns:ahyp="http://schemas.microsoft.com/office/drawing/2018/hyperlinkcolor" val="tx"/>
                    </a:ext>
                  </a:extLst>
                </a:hlinkClick>
              </a:rPr>
              <a:t>https://undocs.org/en/E/CN.6/2018/9</a:t>
            </a:r>
            <a:r>
              <a:rPr lang="en-GB" sz="2000" dirty="0"/>
              <a:t>   </a:t>
            </a:r>
          </a:p>
          <a:p>
            <a:pPr algn="l" rtl="0">
              <a:buFont typeface="Arial" panose="020B0604020202020204" pitchFamily="34" charset="0"/>
              <a:buChar char="•"/>
            </a:pPr>
            <a:r>
              <a:rPr lang="en-GB" sz="2000" dirty="0">
                <a:hlinkClick r:id="rId2"/>
              </a:rPr>
              <a:t>https://www.england.nhs.uk/wp-content/uploads/2019/09/safeguarding-policy.pdf</a:t>
            </a:r>
            <a:r>
              <a:rPr lang="en-GB" sz="2000" dirty="0"/>
              <a:t> </a:t>
            </a:r>
          </a:p>
          <a:p>
            <a:pPr algn="l" rtl="0">
              <a:buFont typeface="Arial" panose="020B0604020202020204" pitchFamily="34" charset="0"/>
              <a:buChar char="•"/>
            </a:pPr>
            <a:r>
              <a:rPr lang="en-GB" sz="2000" dirty="0">
                <a:hlinkClick r:id="rId4"/>
              </a:rPr>
              <a:t>https://www.gov.uk/government/publications/implementing-the-sustainable-development-goals/implementing-the-sustainable-development-goals--2</a:t>
            </a:r>
            <a:r>
              <a:rPr lang="en-GB" sz="2000" dirty="0"/>
              <a:t> </a:t>
            </a:r>
          </a:p>
          <a:p>
            <a:pPr algn="l" rtl="0">
              <a:buFont typeface="Arial" panose="020B0604020202020204" pitchFamily="34" charset="0"/>
              <a:buChar char="•"/>
            </a:pPr>
            <a:r>
              <a:rPr lang="en-GB" sz="2000" dirty="0">
                <a:hlinkClick r:id="rId5"/>
              </a:rPr>
              <a:t>https://www.england.nhs.uk/wp-content/uploads/2019/10/confidentiality-policy-v5.1.pdf</a:t>
            </a:r>
            <a:r>
              <a:rPr lang="en-GB" sz="2000" dirty="0"/>
              <a:t> </a:t>
            </a:r>
          </a:p>
          <a:p>
            <a:pPr algn="l" rtl="0">
              <a:buFont typeface="Arial" panose="020B0604020202020204" pitchFamily="34" charset="0"/>
              <a:buChar char="•"/>
            </a:pPr>
            <a:r>
              <a:rPr lang="en-GB" sz="2000" dirty="0">
                <a:hlinkClick r:id="rId6"/>
              </a:rPr>
              <a:t>https://www.england.nhs.uk/publication/safeguarding-policy/</a:t>
            </a:r>
            <a:r>
              <a:rPr lang="en-GB" sz="2000" dirty="0"/>
              <a:t> </a:t>
            </a:r>
          </a:p>
          <a:p>
            <a:pPr algn="l" rtl="0">
              <a:buFont typeface="Arial" panose="020B0604020202020204" pitchFamily="34" charset="0"/>
              <a:buChar char="•"/>
            </a:pPr>
            <a:r>
              <a:rPr lang="en-GB" sz="2000" dirty="0">
                <a:hlinkClick r:id="rId7"/>
              </a:rPr>
              <a:t>https://www.youtube.com/watch?v=o08ykAqLOxk</a:t>
            </a:r>
            <a:endParaRPr lang="en-GB" sz="2000" dirty="0"/>
          </a:p>
          <a:p>
            <a:pPr algn="l" rtl="0">
              <a:buFont typeface="Arial" panose="020B0604020202020204" pitchFamily="34" charset="0"/>
              <a:buChar char="•"/>
            </a:pPr>
            <a:endParaRPr lang="en-GB" sz="2000" dirty="0"/>
          </a:p>
          <a:p>
            <a:pPr algn="l" rtl="0">
              <a:buFont typeface="Arial" panose="020B0604020202020204" pitchFamily="34" charset="0"/>
              <a:buChar char="•"/>
            </a:pPr>
            <a:endParaRPr lang="en-GB" sz="2000" dirty="0"/>
          </a:p>
          <a:p>
            <a:pPr algn="l" rtl="0">
              <a:buFont typeface="Arial" panose="020B0604020202020204" pitchFamily="34" charset="0"/>
              <a:buChar char="•"/>
            </a:pPr>
            <a:endParaRPr lang="en-GB" sz="2000" dirty="0"/>
          </a:p>
          <a:p>
            <a:pPr algn="l" rtl="0">
              <a:buFont typeface="Arial" panose="020B0604020202020204" pitchFamily="34" charset="0"/>
              <a:buChar char="•"/>
            </a:pPr>
            <a:endParaRPr lang="en-GB" sz="2000" dirty="0"/>
          </a:p>
          <a:p>
            <a:pPr algn="l"/>
            <a:endParaRPr lang="en-GB" sz="2000" dirty="0"/>
          </a:p>
          <a:p>
            <a:endParaRPr lang="en-GB" sz="2000" dirty="0"/>
          </a:p>
        </p:txBody>
      </p:sp>
    </p:spTree>
    <p:extLst>
      <p:ext uri="{BB962C8B-B14F-4D97-AF65-F5344CB8AC3E}">
        <p14:creationId xmlns:p14="http://schemas.microsoft.com/office/powerpoint/2010/main" val="229426214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2732</TotalTime>
  <Words>2388</Words>
  <Application>Microsoft Office PowerPoint</Application>
  <PresentationFormat>Widescreen</PresentationFormat>
  <Paragraphs>149</Paragraphs>
  <Slides>25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Myriad Pro</vt:lpstr>
      <vt:lpstr>nta</vt:lpstr>
      <vt:lpstr>Times New Roman</vt:lpstr>
      <vt:lpstr>Wingdings</vt:lpstr>
      <vt:lpstr>20140311PresentationUWTSDTemplate</vt:lpstr>
      <vt:lpstr>Module Name-Health, Wellbeing and Sustainable Development (BMHP6021)</vt:lpstr>
      <vt:lpstr>Lesson Objectives</vt:lpstr>
      <vt:lpstr>The Sustainable Development Goals </vt:lpstr>
      <vt:lpstr>List of Sustainable Development Goals </vt:lpstr>
      <vt:lpstr>List of Sustainable Development Goals </vt:lpstr>
      <vt:lpstr>List of Sustainable Development Goals </vt:lpstr>
      <vt:lpstr>List of Sustainable Development Goals </vt:lpstr>
      <vt:lpstr>How will the UK government ensure healthy lives and promote well-being for all at all ages (SDG 3 actions) </vt:lpstr>
      <vt:lpstr>How will the UK government ensure healthy lives and promote well-being for all at all ages (SDG 3 actions) </vt:lpstr>
      <vt:lpstr>How will the UK Government ensure inclusive and equitable quality education and promote lifelong learning opportunities for all (SDG-4) </vt:lpstr>
      <vt:lpstr>How will the UK Government ensure inclusive and equitable quality education and promote lifelong learning opportunities for all (SDG-4) </vt:lpstr>
      <vt:lpstr>Goal 17:How will UK strengthen the means of implementation and revitalise the Global Partnership for Sustainable Development </vt:lpstr>
      <vt:lpstr> FCDO’s delivery, evaluation and collaboration plans for revitalise the Global Partnership for Sustainable Development</vt:lpstr>
      <vt:lpstr>Where is UK in terms of Sustainability </vt:lpstr>
      <vt:lpstr>UK’s Sustainability Objectives </vt:lpstr>
      <vt:lpstr>UK’s Equality Objectives</vt:lpstr>
      <vt:lpstr>UK’s Equality Objectives</vt:lpstr>
      <vt:lpstr>UK’s PHE Strategy</vt:lpstr>
      <vt:lpstr>UK’s PHE Strategy</vt:lpstr>
      <vt:lpstr>Key Health and Social Care Policies</vt:lpstr>
      <vt:lpstr>NHS Safeguarding Policy</vt:lpstr>
      <vt:lpstr>Confidentiality Policy</vt:lpstr>
      <vt:lpstr>Activity Time</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TITLE AND CODE</dc:title>
  <dc:creator>Eleni Koutsogeorgou</dc:creator>
  <cp:lastModifiedBy>Eleni Koutsogeorgou</cp:lastModifiedBy>
  <cp:revision>10</cp:revision>
  <dcterms:created xsi:type="dcterms:W3CDTF">2021-06-30T17:36:36Z</dcterms:created>
  <dcterms:modified xsi:type="dcterms:W3CDTF">2021-07-27T21:47:14Z</dcterms:modified>
</cp:coreProperties>
</file>