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720" r:id="rId3"/>
  </p:sldMasterIdLst>
  <p:sldIdLst>
    <p:sldId id="256" r:id="rId4"/>
    <p:sldId id="258" r:id="rId5"/>
    <p:sldId id="259" r:id="rId6"/>
    <p:sldId id="260" r:id="rId7"/>
    <p:sldId id="264" r:id="rId8"/>
    <p:sldId id="265" r:id="rId9"/>
    <p:sldId id="266" r:id="rId10"/>
    <p:sldId id="267" r:id="rId11"/>
    <p:sldId id="268" r:id="rId12"/>
    <p:sldId id="269" r:id="rId13"/>
    <p:sldId id="277" r:id="rId14"/>
    <p:sldId id="278" r:id="rId15"/>
    <p:sldId id="270" r:id="rId16"/>
    <p:sldId id="279" r:id="rId17"/>
    <p:sldId id="271" r:id="rId18"/>
    <p:sldId id="272" r:id="rId19"/>
    <p:sldId id="273" r:id="rId20"/>
    <p:sldId id="275" r:id="rId21"/>
    <p:sldId id="276" r:id="rId22"/>
    <p:sldId id="257" r:id="rId23"/>
    <p:sldId id="261" r:id="rId24"/>
    <p:sldId id="26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34" autoAdjust="0"/>
    <p:restoredTop sz="94660"/>
  </p:normalViewPr>
  <p:slideViewPr>
    <p:cSldViewPr snapToGrid="0">
      <p:cViewPr varScale="1">
        <p:scale>
          <a:sx n="116" d="100"/>
          <a:sy n="116" d="100"/>
        </p:scale>
        <p:origin x="40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a:xfrm>
            <a:off x="3556000" y="381001"/>
            <a:ext cx="8432800" cy="1470025"/>
          </a:xfrm>
        </p:spPr>
        <p:txBody>
          <a:bodyPr/>
          <a:lstStyle>
            <a:lvl1pPr>
              <a:defRPr/>
            </a:lvl1pPr>
          </a:lstStyle>
          <a:p>
            <a:pPr lvl="0"/>
            <a:r>
              <a:rPr lang="en-GB" altLang="en-US" noProof="0" smtClean="0"/>
              <a:t>Click to edit Master title style</a:t>
            </a:r>
          </a:p>
        </p:txBody>
      </p:sp>
      <p:sp>
        <p:nvSpPr>
          <p:cNvPr id="8195" name="Rectangle 3"/>
          <p:cNvSpPr>
            <a:spLocks noGrp="1" noChangeArrowheads="1"/>
          </p:cNvSpPr>
          <p:nvPr>
            <p:ph type="subTitle" idx="1"/>
          </p:nvPr>
        </p:nvSpPr>
        <p:spPr>
          <a:xfrm>
            <a:off x="3556000" y="1981200"/>
            <a:ext cx="8432800" cy="685800"/>
          </a:xfrm>
        </p:spPr>
        <p:txBody>
          <a:bodyPr/>
          <a:lstStyle>
            <a:lvl1pPr marL="0" indent="0" algn="ctr">
              <a:buFontTx/>
              <a:buNone/>
              <a:defRPr/>
            </a:lvl1pPr>
          </a:lstStyle>
          <a:p>
            <a:pPr lvl="0"/>
            <a:r>
              <a:rPr lang="en-GB" altLang="en-US" noProof="0" smtClean="0"/>
              <a:t>Click to edit Master subtitle style</a:t>
            </a:r>
          </a:p>
        </p:txBody>
      </p:sp>
      <p:sp>
        <p:nvSpPr>
          <p:cNvPr id="8196" name="Rectangle 4"/>
          <p:cNvSpPr>
            <a:spLocks noGrp="1" noChangeArrowheads="1"/>
          </p:cNvSpPr>
          <p:nvPr>
            <p:ph type="dt" sz="half" idx="2"/>
          </p:nvPr>
        </p:nvSpPr>
        <p:spPr/>
        <p:txBody>
          <a:bodyPr/>
          <a:lstStyle>
            <a:lvl1pPr>
              <a:defRPr/>
            </a:lvl1pPr>
          </a:lstStyle>
          <a:p>
            <a:fld id="{83976E1A-CA3E-473E-88A0-A1BA1BFE9F39}" type="datetimeFigureOut">
              <a:rPr lang="en-GB" smtClean="0"/>
              <a:t>10/12/2018</a:t>
            </a:fld>
            <a:endParaRPr lang="en-GB"/>
          </a:p>
        </p:txBody>
      </p:sp>
      <p:sp>
        <p:nvSpPr>
          <p:cNvPr id="8197" name="Rectangle 5"/>
          <p:cNvSpPr>
            <a:spLocks noGrp="1" noChangeArrowheads="1"/>
          </p:cNvSpPr>
          <p:nvPr>
            <p:ph type="ftr" sz="quarter" idx="3"/>
          </p:nvPr>
        </p:nvSpPr>
        <p:spPr/>
        <p:txBody>
          <a:bodyPr/>
          <a:lstStyle>
            <a:lvl1pPr>
              <a:defRPr/>
            </a:lvl1pPr>
          </a:lstStyle>
          <a:p>
            <a:endParaRPr lang="en-GB"/>
          </a:p>
        </p:txBody>
      </p:sp>
      <p:sp>
        <p:nvSpPr>
          <p:cNvPr id="8198" name="Rectangle 6"/>
          <p:cNvSpPr>
            <a:spLocks noGrp="1" noChangeArrowheads="1"/>
          </p:cNvSpPr>
          <p:nvPr>
            <p:ph type="sldNum" sz="quarter" idx="4"/>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159113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3772859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GB"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881510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2540000" y="2819401"/>
            <a:ext cx="4419600" cy="33067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7162800" y="2819401"/>
            <a:ext cx="4419600" cy="33067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902346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GB"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219123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4290119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1661795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3738626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1361888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218573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21800" y="1676401"/>
            <a:ext cx="2260600" cy="4449763"/>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2540000" y="1676401"/>
            <a:ext cx="6578600" cy="44497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3156638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91870C01-0587-4548-858B-076780910310}" type="slidenum">
              <a:rPr lang="en-GB" altLang="en-US"/>
              <a:pPr/>
              <a:t>‹#›</a:t>
            </a:fld>
            <a:endParaRPr lang="en-GB" altLang="en-US"/>
          </a:p>
        </p:txBody>
      </p:sp>
    </p:spTree>
    <p:extLst>
      <p:ext uri="{BB962C8B-B14F-4D97-AF65-F5344CB8AC3E}">
        <p14:creationId xmlns:p14="http://schemas.microsoft.com/office/powerpoint/2010/main" val="37563087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7B40F34A-393E-4E19-B021-881AC26E5B58}" type="slidenum">
              <a:rPr lang="en-GB" altLang="en-US"/>
              <a:pPr/>
              <a:t>‹#›</a:t>
            </a:fld>
            <a:endParaRPr lang="en-GB" altLang="en-US"/>
          </a:p>
        </p:txBody>
      </p:sp>
    </p:spTree>
    <p:extLst>
      <p:ext uri="{BB962C8B-B14F-4D97-AF65-F5344CB8AC3E}">
        <p14:creationId xmlns:p14="http://schemas.microsoft.com/office/powerpoint/2010/main" val="2605309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GB"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7046C7D7-3831-4D6C-8F6A-394F29C08B52}" type="slidenum">
              <a:rPr lang="en-GB" altLang="en-US"/>
              <a:pPr/>
              <a:t>‹#›</a:t>
            </a:fld>
            <a:endParaRPr lang="en-GB" altLang="en-US"/>
          </a:p>
        </p:txBody>
      </p:sp>
    </p:spTree>
    <p:extLst>
      <p:ext uri="{BB962C8B-B14F-4D97-AF65-F5344CB8AC3E}">
        <p14:creationId xmlns:p14="http://schemas.microsoft.com/office/powerpoint/2010/main" val="1409890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2336800" y="2819400"/>
            <a:ext cx="4622800" cy="3124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7162800" y="2819400"/>
            <a:ext cx="4622800" cy="3124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0E13B574-2AE7-4801-9D59-20E92F14F62C}" type="slidenum">
              <a:rPr lang="en-GB" altLang="en-US"/>
              <a:pPr/>
              <a:t>‹#›</a:t>
            </a:fld>
            <a:endParaRPr lang="en-GB" altLang="en-US"/>
          </a:p>
        </p:txBody>
      </p:sp>
    </p:spTree>
    <p:extLst>
      <p:ext uri="{BB962C8B-B14F-4D97-AF65-F5344CB8AC3E}">
        <p14:creationId xmlns:p14="http://schemas.microsoft.com/office/powerpoint/2010/main" val="2511373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GB"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7CBED915-0FD3-4557-8A26-B84241F92593}" type="slidenum">
              <a:rPr lang="en-GB" altLang="en-US"/>
              <a:pPr/>
              <a:t>‹#›</a:t>
            </a:fld>
            <a:endParaRPr lang="en-GB" altLang="en-US"/>
          </a:p>
        </p:txBody>
      </p:sp>
    </p:spTree>
    <p:extLst>
      <p:ext uri="{BB962C8B-B14F-4D97-AF65-F5344CB8AC3E}">
        <p14:creationId xmlns:p14="http://schemas.microsoft.com/office/powerpoint/2010/main" val="42493114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81DCD4A9-2A7A-485B-A8FA-F4F161B90208}" type="slidenum">
              <a:rPr lang="en-GB" altLang="en-US"/>
              <a:pPr/>
              <a:t>‹#›</a:t>
            </a:fld>
            <a:endParaRPr lang="en-GB" altLang="en-US"/>
          </a:p>
        </p:txBody>
      </p:sp>
    </p:spTree>
    <p:extLst>
      <p:ext uri="{BB962C8B-B14F-4D97-AF65-F5344CB8AC3E}">
        <p14:creationId xmlns:p14="http://schemas.microsoft.com/office/powerpoint/2010/main" val="1398435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5F8A24B6-5881-45E5-9E60-8669B2A1A3F9}" type="slidenum">
              <a:rPr lang="en-GB" altLang="en-US"/>
              <a:pPr/>
              <a:t>‹#›</a:t>
            </a:fld>
            <a:endParaRPr lang="en-GB" altLang="en-US"/>
          </a:p>
        </p:txBody>
      </p:sp>
    </p:spTree>
    <p:extLst>
      <p:ext uri="{BB962C8B-B14F-4D97-AF65-F5344CB8AC3E}">
        <p14:creationId xmlns:p14="http://schemas.microsoft.com/office/powerpoint/2010/main" val="4257275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9858FA54-2E34-49C6-B6B9-925DFA01CE00}" type="slidenum">
              <a:rPr lang="en-GB" altLang="en-US"/>
              <a:pPr/>
              <a:t>‹#›</a:t>
            </a:fld>
            <a:endParaRPr lang="en-GB" altLang="en-US"/>
          </a:p>
        </p:txBody>
      </p:sp>
    </p:spTree>
    <p:extLst>
      <p:ext uri="{BB962C8B-B14F-4D97-AF65-F5344CB8AC3E}">
        <p14:creationId xmlns:p14="http://schemas.microsoft.com/office/powerpoint/2010/main" val="14234637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844F610E-04F6-48C0-B894-A631F61DB6E2}" type="slidenum">
              <a:rPr lang="en-GB" altLang="en-US"/>
              <a:pPr/>
              <a:t>‹#›</a:t>
            </a:fld>
            <a:endParaRPr lang="en-GB" altLang="en-US"/>
          </a:p>
        </p:txBody>
      </p:sp>
    </p:spTree>
    <p:extLst>
      <p:ext uri="{BB962C8B-B14F-4D97-AF65-F5344CB8AC3E}">
        <p14:creationId xmlns:p14="http://schemas.microsoft.com/office/powerpoint/2010/main" val="32340869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CAE9F486-2A5D-4B76-BA90-E565FF02EF2E}" type="slidenum">
              <a:rPr lang="en-GB" altLang="en-US"/>
              <a:pPr/>
              <a:t>‹#›</a:t>
            </a:fld>
            <a:endParaRPr lang="en-GB" altLang="en-US"/>
          </a:p>
        </p:txBody>
      </p:sp>
    </p:spTree>
    <p:extLst>
      <p:ext uri="{BB962C8B-B14F-4D97-AF65-F5344CB8AC3E}">
        <p14:creationId xmlns:p14="http://schemas.microsoft.com/office/powerpoint/2010/main" val="2048185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3400" y="1676400"/>
            <a:ext cx="2362200" cy="4267200"/>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2336800" y="1676400"/>
            <a:ext cx="6883400" cy="42672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F518929D-8728-4898-B4B3-7EA16608837F}" type="slidenum">
              <a:rPr lang="en-GB" altLang="en-US"/>
              <a:pPr/>
              <a:t>‹#›</a:t>
            </a:fld>
            <a:endParaRPr lang="en-GB" altLang="en-US"/>
          </a:p>
        </p:txBody>
      </p:sp>
    </p:spTree>
    <p:extLst>
      <p:ext uri="{BB962C8B-B14F-4D97-AF65-F5344CB8AC3E}">
        <p14:creationId xmlns:p14="http://schemas.microsoft.com/office/powerpoint/2010/main" val="13140806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685773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54176119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9052466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369100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976E1A-CA3E-473E-88A0-A1BA1BFE9F39}" type="datetimeFigureOut">
              <a:rPr lang="en-GB" smtClean="0"/>
              <a:t>10/12/2018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2844247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3976E1A-CA3E-473E-88A0-A1BA1BFE9F39}" type="datetimeFigureOut">
              <a:rPr lang="en-GB" smtClean="0"/>
              <a:t>10/12/2018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40626747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976E1A-CA3E-473E-88A0-A1BA1BFE9F39}" type="datetimeFigureOut">
              <a:rPr lang="en-GB" smtClean="0"/>
              <a:t>10/12/2018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31430513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0263605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9428716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2203839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37434D0-2987-4B35-849E-4D949FD18E4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066391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2840709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37434D0-2987-4B35-849E-4D949FD18E4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93437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83976E1A-CA3E-473E-88A0-A1BA1BFE9F39}" type="datetimeFigureOut">
              <a:rPr lang="en-GB" smtClean="0"/>
              <a:t>10/12/2018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22519556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9569315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976E1A-CA3E-473E-88A0-A1BA1BFE9F39}" type="datetimeFigureOut">
              <a:rPr lang="en-GB" smtClean="0"/>
              <a:t>10/12/2018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37434D0-2987-4B35-849E-4D949FD18E40}" type="slidenum">
              <a:rPr lang="en-GB" smtClean="0"/>
              <a:t>‹#›</a:t>
            </a:fld>
            <a:endParaRPr lang="en-GB"/>
          </a:p>
        </p:txBody>
      </p:sp>
    </p:spTree>
    <p:extLst>
      <p:ext uri="{BB962C8B-B14F-4D97-AF65-F5344CB8AC3E}">
        <p14:creationId xmlns:p14="http://schemas.microsoft.com/office/powerpoint/2010/main" val="3989793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2540000" y="1676400"/>
            <a:ext cx="9042400" cy="96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4099" name="Rectangle 3"/>
          <p:cNvSpPr>
            <a:spLocks noGrp="1" noChangeArrowheads="1"/>
          </p:cNvSpPr>
          <p:nvPr>
            <p:ph type="body" idx="1"/>
          </p:nvPr>
        </p:nvSpPr>
        <p:spPr bwMode="auto">
          <a:xfrm>
            <a:off x="2540000" y="2819401"/>
            <a:ext cx="9042400" cy="330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fld id="{83976E1A-CA3E-473E-88A0-A1BA1BFE9F39}" type="datetimeFigureOut">
              <a:rPr lang="en-GB" smtClean="0"/>
              <a:t>10/12/2018</a:t>
            </a:fld>
            <a:endParaRPr lang="en-GB"/>
          </a:p>
        </p:txBody>
      </p:sp>
      <p:sp>
        <p:nvSpPr>
          <p:cNvPr id="410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GB"/>
          </a:p>
        </p:txBody>
      </p:sp>
      <p:sp>
        <p:nvSpPr>
          <p:cNvPr id="410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037434D0-2987-4B35-849E-4D949FD18E40}" type="slidenum">
              <a:rPr lang="en-GB" smtClean="0"/>
              <a:t>‹#›</a:t>
            </a:fld>
            <a:endParaRPr lang="en-GB"/>
          </a:p>
        </p:txBody>
      </p:sp>
    </p:spTree>
    <p:extLst>
      <p:ext uri="{BB962C8B-B14F-4D97-AF65-F5344CB8AC3E}">
        <p14:creationId xmlns:p14="http://schemas.microsoft.com/office/powerpoint/2010/main" val="38183482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kern="12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Arial Black" panose="020B0A04020102020204" pitchFamily="34" charset="0"/>
        </a:defRPr>
      </a:lvl2pPr>
      <a:lvl3pPr algn="l" rtl="0" eaLnBrk="1" fontAlgn="base" hangingPunct="1">
        <a:spcBef>
          <a:spcPct val="0"/>
        </a:spcBef>
        <a:spcAft>
          <a:spcPct val="0"/>
        </a:spcAft>
        <a:defRPr sz="4400">
          <a:solidFill>
            <a:schemeClr val="tx2"/>
          </a:solidFill>
          <a:latin typeface="Arial Black" panose="020B0A04020102020204" pitchFamily="34" charset="0"/>
        </a:defRPr>
      </a:lvl3pPr>
      <a:lvl4pPr algn="l" rtl="0" eaLnBrk="1" fontAlgn="base" hangingPunct="1">
        <a:spcBef>
          <a:spcPct val="0"/>
        </a:spcBef>
        <a:spcAft>
          <a:spcPct val="0"/>
        </a:spcAft>
        <a:defRPr sz="4400">
          <a:solidFill>
            <a:schemeClr val="tx2"/>
          </a:solidFill>
          <a:latin typeface="Arial Black" panose="020B0A04020102020204" pitchFamily="34" charset="0"/>
        </a:defRPr>
      </a:lvl4pPr>
      <a:lvl5pPr algn="l" rtl="0" eaLnBrk="1" fontAlgn="base" hangingPunct="1">
        <a:spcBef>
          <a:spcPct val="0"/>
        </a:spcBef>
        <a:spcAft>
          <a:spcPct val="0"/>
        </a:spcAft>
        <a:defRPr sz="4400">
          <a:solidFill>
            <a:schemeClr val="tx2"/>
          </a:solidFill>
          <a:latin typeface="Arial Black" panose="020B0A04020102020204" pitchFamily="34" charset="0"/>
        </a:defRPr>
      </a:lvl5pPr>
      <a:lvl6pPr marL="457200" algn="l" rtl="0" eaLnBrk="1" fontAlgn="base" hangingPunct="1">
        <a:spcBef>
          <a:spcPct val="0"/>
        </a:spcBef>
        <a:spcAft>
          <a:spcPct val="0"/>
        </a:spcAft>
        <a:defRPr sz="4400">
          <a:solidFill>
            <a:schemeClr val="tx2"/>
          </a:solidFill>
          <a:latin typeface="Arial Black" panose="020B0A04020102020204" pitchFamily="34" charset="0"/>
        </a:defRPr>
      </a:lvl6pPr>
      <a:lvl7pPr marL="914400" algn="l" rtl="0" eaLnBrk="1" fontAlgn="base" hangingPunct="1">
        <a:spcBef>
          <a:spcPct val="0"/>
        </a:spcBef>
        <a:spcAft>
          <a:spcPct val="0"/>
        </a:spcAft>
        <a:defRPr sz="4400">
          <a:solidFill>
            <a:schemeClr val="tx2"/>
          </a:solidFill>
          <a:latin typeface="Arial Black" panose="020B0A04020102020204" pitchFamily="34" charset="0"/>
        </a:defRPr>
      </a:lvl7pPr>
      <a:lvl8pPr marL="1371600" algn="l" rtl="0" eaLnBrk="1" fontAlgn="base" hangingPunct="1">
        <a:spcBef>
          <a:spcPct val="0"/>
        </a:spcBef>
        <a:spcAft>
          <a:spcPct val="0"/>
        </a:spcAft>
        <a:defRPr sz="4400">
          <a:solidFill>
            <a:schemeClr val="tx2"/>
          </a:solidFill>
          <a:latin typeface="Arial Black" panose="020B0A04020102020204" pitchFamily="34" charset="0"/>
        </a:defRPr>
      </a:lvl8pPr>
      <a:lvl9pPr marL="1828800" algn="l" rtl="0" eaLnBrk="1" fontAlgn="base" hangingPunct="1">
        <a:spcBef>
          <a:spcPct val="0"/>
        </a:spcBef>
        <a:spcAft>
          <a:spcPct val="0"/>
        </a:spcAft>
        <a:defRPr sz="4400">
          <a:solidFill>
            <a:schemeClr val="tx2"/>
          </a:solidFill>
          <a:latin typeface="Arial Black" panose="020B0A04020102020204" pitchFamily="34" charset="0"/>
        </a:defRPr>
      </a:lvl9pPr>
    </p:titleStyle>
    <p:bodyStyle>
      <a:lvl1pPr marL="342900" indent="-342900" algn="l" rtl="0" eaLnBrk="1" fontAlgn="base" hangingPunct="1">
        <a:spcBef>
          <a:spcPct val="20000"/>
        </a:spcBef>
        <a:spcAft>
          <a:spcPct val="0"/>
        </a:spcAft>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2336800" y="1676400"/>
            <a:ext cx="9448800" cy="884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43" name="Rectangle 3"/>
          <p:cNvSpPr>
            <a:spLocks noGrp="1" noChangeArrowheads="1"/>
          </p:cNvSpPr>
          <p:nvPr>
            <p:ph type="body" idx="1"/>
          </p:nvPr>
        </p:nvSpPr>
        <p:spPr bwMode="auto">
          <a:xfrm>
            <a:off x="2336800" y="2819400"/>
            <a:ext cx="94488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44"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GB" altLang="en-US"/>
          </a:p>
        </p:txBody>
      </p:sp>
      <p:sp>
        <p:nvSpPr>
          <p:cNvPr id="10245"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GB" altLang="en-US"/>
          </a:p>
        </p:txBody>
      </p:sp>
      <p:sp>
        <p:nvSpPr>
          <p:cNvPr id="10246"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45949D58-4E8E-4796-ACD2-10D99CDE999D}" type="slidenum">
              <a:rPr lang="en-GB" altLang="en-US"/>
              <a:pPr/>
              <a:t>‹#›</a:t>
            </a:fld>
            <a:endParaRPr lang="en-GB" altLang="en-US"/>
          </a:p>
        </p:txBody>
      </p:sp>
    </p:spTree>
    <p:extLst>
      <p:ext uri="{BB962C8B-B14F-4D97-AF65-F5344CB8AC3E}">
        <p14:creationId xmlns:p14="http://schemas.microsoft.com/office/powerpoint/2010/main" val="2722194760"/>
      </p:ext>
    </p:extLst>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fontAlgn="base" hangingPunct="1">
        <a:spcBef>
          <a:spcPct val="0"/>
        </a:spcBef>
        <a:spcAft>
          <a:spcPct val="0"/>
        </a:spcAft>
        <a:defRPr sz="4000" kern="1200">
          <a:solidFill>
            <a:schemeClr val="tx2"/>
          </a:solidFill>
          <a:latin typeface="+mj-lt"/>
          <a:ea typeface="+mj-ea"/>
          <a:cs typeface="+mj-cs"/>
        </a:defRPr>
      </a:lvl1pPr>
      <a:lvl2pPr algn="l" rtl="0" eaLnBrk="1" fontAlgn="base" hangingPunct="1">
        <a:spcBef>
          <a:spcPct val="0"/>
        </a:spcBef>
        <a:spcAft>
          <a:spcPct val="0"/>
        </a:spcAft>
        <a:defRPr sz="4000">
          <a:solidFill>
            <a:schemeClr val="tx2"/>
          </a:solidFill>
          <a:latin typeface="Arial Black" panose="020B0A04020102020204" pitchFamily="34" charset="0"/>
        </a:defRPr>
      </a:lvl2pPr>
      <a:lvl3pPr algn="l" rtl="0" eaLnBrk="1" fontAlgn="base" hangingPunct="1">
        <a:spcBef>
          <a:spcPct val="0"/>
        </a:spcBef>
        <a:spcAft>
          <a:spcPct val="0"/>
        </a:spcAft>
        <a:defRPr sz="4000">
          <a:solidFill>
            <a:schemeClr val="tx2"/>
          </a:solidFill>
          <a:latin typeface="Arial Black" panose="020B0A04020102020204" pitchFamily="34" charset="0"/>
        </a:defRPr>
      </a:lvl3pPr>
      <a:lvl4pPr algn="l" rtl="0" eaLnBrk="1" fontAlgn="base" hangingPunct="1">
        <a:spcBef>
          <a:spcPct val="0"/>
        </a:spcBef>
        <a:spcAft>
          <a:spcPct val="0"/>
        </a:spcAft>
        <a:defRPr sz="4000">
          <a:solidFill>
            <a:schemeClr val="tx2"/>
          </a:solidFill>
          <a:latin typeface="Arial Black" panose="020B0A04020102020204" pitchFamily="34" charset="0"/>
        </a:defRPr>
      </a:lvl4pPr>
      <a:lvl5pPr algn="l" rtl="0" eaLnBrk="1" fontAlgn="base" hangingPunct="1">
        <a:spcBef>
          <a:spcPct val="0"/>
        </a:spcBef>
        <a:spcAft>
          <a:spcPct val="0"/>
        </a:spcAft>
        <a:defRPr sz="4000">
          <a:solidFill>
            <a:schemeClr val="tx2"/>
          </a:solidFill>
          <a:latin typeface="Arial Black" panose="020B0A04020102020204" pitchFamily="34" charset="0"/>
        </a:defRPr>
      </a:lvl5pPr>
      <a:lvl6pPr marL="457200" algn="l" rtl="0" eaLnBrk="1" fontAlgn="base" hangingPunct="1">
        <a:spcBef>
          <a:spcPct val="0"/>
        </a:spcBef>
        <a:spcAft>
          <a:spcPct val="0"/>
        </a:spcAft>
        <a:defRPr sz="4000">
          <a:solidFill>
            <a:schemeClr val="tx2"/>
          </a:solidFill>
          <a:latin typeface="Arial Black" panose="020B0A04020102020204" pitchFamily="34" charset="0"/>
        </a:defRPr>
      </a:lvl6pPr>
      <a:lvl7pPr marL="914400" algn="l" rtl="0" eaLnBrk="1" fontAlgn="base" hangingPunct="1">
        <a:spcBef>
          <a:spcPct val="0"/>
        </a:spcBef>
        <a:spcAft>
          <a:spcPct val="0"/>
        </a:spcAft>
        <a:defRPr sz="4000">
          <a:solidFill>
            <a:schemeClr val="tx2"/>
          </a:solidFill>
          <a:latin typeface="Arial Black" panose="020B0A04020102020204" pitchFamily="34" charset="0"/>
        </a:defRPr>
      </a:lvl7pPr>
      <a:lvl8pPr marL="1371600" algn="l" rtl="0" eaLnBrk="1" fontAlgn="base" hangingPunct="1">
        <a:spcBef>
          <a:spcPct val="0"/>
        </a:spcBef>
        <a:spcAft>
          <a:spcPct val="0"/>
        </a:spcAft>
        <a:defRPr sz="4000">
          <a:solidFill>
            <a:schemeClr val="tx2"/>
          </a:solidFill>
          <a:latin typeface="Arial Black" panose="020B0A04020102020204" pitchFamily="34" charset="0"/>
        </a:defRPr>
      </a:lvl8pPr>
      <a:lvl9pPr marL="1828800" algn="l" rtl="0" eaLnBrk="1" fontAlgn="base" hangingPunct="1">
        <a:spcBef>
          <a:spcPct val="0"/>
        </a:spcBef>
        <a:spcAft>
          <a:spcPct val="0"/>
        </a:spcAft>
        <a:defRPr sz="4000">
          <a:solidFill>
            <a:schemeClr val="tx2"/>
          </a:solidFill>
          <a:latin typeface="Arial Black" panose="020B0A04020102020204" pitchFamily="34" charset="0"/>
        </a:defRPr>
      </a:lvl9pPr>
    </p:titleStyle>
    <p:bodyStyle>
      <a:lvl1pPr marL="342900" indent="-342900" algn="l" rtl="0" eaLnBrk="1" fontAlgn="base" hangingPunct="1">
        <a:spcBef>
          <a:spcPct val="20000"/>
        </a:spcBef>
        <a:spcAft>
          <a:spcPct val="0"/>
        </a:spcAft>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3976E1A-CA3E-473E-88A0-A1BA1BFE9F39}" type="datetimeFigureOut">
              <a:rPr lang="en-GB" smtClean="0"/>
              <a:t>10/12/2018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37434D0-2987-4B35-849E-4D949FD18E40}" type="slidenum">
              <a:rPr lang="en-GB" smtClean="0"/>
              <a:t>‹#›</a:t>
            </a:fld>
            <a:endParaRPr lang="en-GB"/>
          </a:p>
        </p:txBody>
      </p:sp>
    </p:spTree>
    <p:extLst>
      <p:ext uri="{BB962C8B-B14F-4D97-AF65-F5344CB8AC3E}">
        <p14:creationId xmlns:p14="http://schemas.microsoft.com/office/powerpoint/2010/main" val="14835541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9193212" cy="2262781"/>
          </a:xfrm>
        </p:spPr>
        <p:txBody>
          <a:bodyPr>
            <a:normAutofit fontScale="90000"/>
          </a:bodyPr>
          <a:lstStyle/>
          <a:p>
            <a:r>
              <a:rPr lang="en-GB" dirty="0" smtClean="0"/>
              <a:t>Data Collection Techniques 2 Questionnaires</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402179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62" name="Rectangle 2"/>
          <p:cNvSpPr>
            <a:spLocks noGrp="1" noChangeArrowheads="1"/>
          </p:cNvSpPr>
          <p:nvPr>
            <p:ph type="title"/>
          </p:nvPr>
        </p:nvSpPr>
        <p:spPr/>
        <p:txBody>
          <a:bodyPr/>
          <a:lstStyle/>
          <a:p>
            <a:r>
              <a:rPr lang="en-GB" sz="3000" b="1" dirty="0"/>
              <a:t>What is a questionnaire? </a:t>
            </a:r>
            <a:endParaRPr lang="en-US" sz="3000" b="1" dirty="0"/>
          </a:p>
        </p:txBody>
      </p:sp>
      <p:sp>
        <p:nvSpPr>
          <p:cNvPr id="296963" name="Rectangle 3"/>
          <p:cNvSpPr>
            <a:spLocks noGrp="1" noChangeArrowheads="1"/>
          </p:cNvSpPr>
          <p:nvPr>
            <p:ph idx="1"/>
          </p:nvPr>
        </p:nvSpPr>
        <p:spPr/>
        <p:txBody>
          <a:bodyPr>
            <a:noAutofit/>
          </a:bodyPr>
          <a:lstStyle/>
          <a:p>
            <a:pPr marL="0" indent="0">
              <a:spcBef>
                <a:spcPts val="600"/>
              </a:spcBef>
              <a:spcAft>
                <a:spcPts val="600"/>
              </a:spcAft>
              <a:buNone/>
            </a:pPr>
            <a:r>
              <a:rPr lang="en-GB" sz="2500" dirty="0">
                <a:latin typeface="+mj-lt"/>
              </a:rPr>
              <a:t>A questionnaire is essentially a </a:t>
            </a:r>
            <a:r>
              <a:rPr lang="en-GB" sz="2500" dirty="0" smtClean="0">
                <a:latin typeface="+mj-lt"/>
              </a:rPr>
              <a:t>primary data </a:t>
            </a:r>
            <a:r>
              <a:rPr lang="en-GB" sz="2500" dirty="0">
                <a:latin typeface="+mj-lt"/>
              </a:rPr>
              <a:t>capture </a:t>
            </a:r>
            <a:r>
              <a:rPr lang="en-GB" sz="2500" dirty="0" smtClean="0">
                <a:latin typeface="+mj-lt"/>
              </a:rPr>
              <a:t>instrument, a questionnaire: </a:t>
            </a:r>
            <a:endParaRPr lang="en-GB" sz="2500" dirty="0">
              <a:latin typeface="+mj-lt"/>
            </a:endParaRPr>
          </a:p>
          <a:p>
            <a:pPr>
              <a:spcBef>
                <a:spcPts val="600"/>
              </a:spcBef>
              <a:spcAft>
                <a:spcPts val="600"/>
              </a:spcAft>
            </a:pPr>
            <a:endParaRPr lang="en-GB" sz="2500" dirty="0" smtClean="0">
              <a:latin typeface="+mj-lt"/>
            </a:endParaRPr>
          </a:p>
          <a:p>
            <a:pPr>
              <a:spcBef>
                <a:spcPts val="600"/>
              </a:spcBef>
              <a:spcAft>
                <a:spcPts val="600"/>
              </a:spcAft>
            </a:pPr>
            <a:r>
              <a:rPr lang="en-GB" sz="2500" dirty="0" smtClean="0">
                <a:latin typeface="+mj-lt"/>
              </a:rPr>
              <a:t>Lists </a:t>
            </a:r>
            <a:r>
              <a:rPr lang="en-GB" sz="2500" dirty="0">
                <a:latin typeface="+mj-lt"/>
              </a:rPr>
              <a:t>all the questions to which the researcher wants the respondents to answer, and… </a:t>
            </a:r>
          </a:p>
          <a:p>
            <a:pPr marL="0" indent="0">
              <a:spcBef>
                <a:spcPts val="600"/>
              </a:spcBef>
              <a:spcAft>
                <a:spcPts val="600"/>
              </a:spcAft>
            </a:pPr>
            <a:endParaRPr lang="en-GB" sz="2500" dirty="0" smtClean="0">
              <a:latin typeface="+mj-lt"/>
            </a:endParaRPr>
          </a:p>
          <a:p>
            <a:pPr marL="180975" indent="-180975">
              <a:spcBef>
                <a:spcPts val="600"/>
              </a:spcBef>
              <a:spcAft>
                <a:spcPts val="600"/>
              </a:spcAft>
            </a:pPr>
            <a:r>
              <a:rPr lang="en-GB" sz="2500" dirty="0" smtClean="0">
                <a:latin typeface="+mj-lt"/>
              </a:rPr>
              <a:t>Records </a:t>
            </a:r>
            <a:r>
              <a:rPr lang="en-GB" sz="2500" dirty="0">
                <a:latin typeface="+mj-lt"/>
              </a:rPr>
              <a:t>the response of the respondent (a list of questions which does not record answers is simply an interview guide, which is used in depth interviews, a form of qualitative research).  </a:t>
            </a:r>
          </a:p>
        </p:txBody>
      </p:sp>
    </p:spTree>
    <p:extLst>
      <p:ext uri="{BB962C8B-B14F-4D97-AF65-F5344CB8AC3E}">
        <p14:creationId xmlns:p14="http://schemas.microsoft.com/office/powerpoint/2010/main" val="972061804"/>
      </p:ext>
    </p:extLst>
  </p:cSld>
  <p:clrMapOvr>
    <a:masterClrMapping/>
  </p:clrMapOvr>
  <p:transition spd="slow"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180975"/>
            <a:ext cx="8911687" cy="1724025"/>
          </a:xfrm>
        </p:spPr>
        <p:txBody>
          <a:bodyPr/>
          <a:lstStyle/>
          <a:p>
            <a:r>
              <a:rPr lang="en-GB" dirty="0" smtClean="0"/>
              <a:t>Types of Questionnaire </a:t>
            </a:r>
            <a:endParaRPr lang="en-GB" dirty="0"/>
          </a:p>
        </p:txBody>
      </p:sp>
      <p:sp>
        <p:nvSpPr>
          <p:cNvPr id="3" name="Content Placeholder 2"/>
          <p:cNvSpPr>
            <a:spLocks noGrp="1"/>
          </p:cNvSpPr>
          <p:nvPr>
            <p:ph idx="1"/>
          </p:nvPr>
        </p:nvSpPr>
        <p:spPr>
          <a:xfrm>
            <a:off x="838200" y="1152526"/>
            <a:ext cx="10515600" cy="5024438"/>
          </a:xfrm>
        </p:spPr>
        <p:txBody>
          <a:bodyPr>
            <a:noAutofit/>
          </a:bodyPr>
          <a:lstStyle/>
          <a:p>
            <a:pPr marL="0" indent="0" algn="just">
              <a:spcBef>
                <a:spcPts val="600"/>
              </a:spcBef>
              <a:spcAft>
                <a:spcPts val="600"/>
              </a:spcAft>
            </a:pPr>
            <a:r>
              <a:rPr lang="en-GB" sz="2400" dirty="0" smtClean="0"/>
              <a:t> A </a:t>
            </a:r>
            <a:r>
              <a:rPr lang="en-GB" sz="2400" i="1" dirty="0"/>
              <a:t>structured</a:t>
            </a:r>
            <a:r>
              <a:rPr lang="en-GB" sz="2400" dirty="0"/>
              <a:t> questionnaire lists all questions to be asked in a logical sequence, specifying the precise wording to be used in the response, and providing categories for recording the replies.  </a:t>
            </a:r>
          </a:p>
          <a:p>
            <a:pPr marL="0" indent="0" algn="just">
              <a:spcBef>
                <a:spcPts val="600"/>
              </a:spcBef>
              <a:spcAft>
                <a:spcPts val="600"/>
              </a:spcAft>
            </a:pPr>
            <a:r>
              <a:rPr lang="en-GB" sz="2400" dirty="0" smtClean="0"/>
              <a:t> An </a:t>
            </a:r>
            <a:r>
              <a:rPr lang="en-GB" sz="2400" i="1" dirty="0"/>
              <a:t>unstructured</a:t>
            </a:r>
            <a:r>
              <a:rPr lang="en-GB" sz="2400" dirty="0"/>
              <a:t> questionnaire, by contrast, may simply be a set of open-ended questions to which the respondent can write replies in his or her own words.  </a:t>
            </a:r>
            <a:endParaRPr lang="en-GB" sz="2400" dirty="0" smtClean="0"/>
          </a:p>
          <a:p>
            <a:pPr marL="0" indent="0" algn="just">
              <a:spcBef>
                <a:spcPts val="600"/>
              </a:spcBef>
              <a:spcAft>
                <a:spcPts val="600"/>
              </a:spcAft>
            </a:pPr>
            <a:r>
              <a:rPr lang="en-GB" sz="2400" dirty="0" smtClean="0"/>
              <a:t> A </a:t>
            </a:r>
            <a:r>
              <a:rPr lang="en-GB" sz="2400" i="1" dirty="0"/>
              <a:t>semi-structured</a:t>
            </a:r>
            <a:r>
              <a:rPr lang="en-GB" sz="2400" dirty="0"/>
              <a:t> questionnaire combines both </a:t>
            </a:r>
            <a:r>
              <a:rPr lang="en-GB" sz="2400" dirty="0" smtClean="0"/>
              <a:t>open </a:t>
            </a:r>
            <a:r>
              <a:rPr lang="en-GB" sz="2400" dirty="0"/>
              <a:t>and closed-ended questions.</a:t>
            </a:r>
          </a:p>
          <a:p>
            <a:pPr marL="0" indent="0" algn="just">
              <a:spcBef>
                <a:spcPts val="600"/>
              </a:spcBef>
              <a:spcAft>
                <a:spcPts val="600"/>
              </a:spcAft>
            </a:pPr>
            <a:r>
              <a:rPr lang="en-GB" sz="2400" dirty="0" smtClean="0"/>
              <a:t> A </a:t>
            </a:r>
            <a:r>
              <a:rPr lang="en-GB" sz="2400" i="1" dirty="0"/>
              <a:t>self-completed</a:t>
            </a:r>
            <a:r>
              <a:rPr lang="en-GB" sz="2400" dirty="0"/>
              <a:t> questionnaire is completed by the respondent, having been posted to him/her, delivered electronically, or personally delivered by an interviewer who may return to pick it up.  </a:t>
            </a:r>
          </a:p>
          <a:p>
            <a:pPr marL="0" indent="0" algn="just">
              <a:spcBef>
                <a:spcPts val="600"/>
              </a:spcBef>
              <a:spcAft>
                <a:spcPts val="600"/>
              </a:spcAft>
            </a:pPr>
            <a:r>
              <a:rPr lang="en-GB" sz="2400" dirty="0" smtClean="0"/>
              <a:t> An </a:t>
            </a:r>
            <a:r>
              <a:rPr lang="en-GB" sz="2400" i="1" dirty="0"/>
              <a:t>interviewer-completed</a:t>
            </a:r>
            <a:r>
              <a:rPr lang="en-GB" sz="2400" dirty="0"/>
              <a:t> questionnaire is used in face-to-face interviews or telephone interviews</a:t>
            </a:r>
            <a:r>
              <a:rPr lang="en-GB" sz="2000" dirty="0"/>
              <a:t>.</a:t>
            </a:r>
          </a:p>
          <a:p>
            <a:endParaRPr lang="en-GB" sz="2000" dirty="0"/>
          </a:p>
        </p:txBody>
      </p:sp>
    </p:spTree>
    <p:extLst>
      <p:ext uri="{BB962C8B-B14F-4D97-AF65-F5344CB8AC3E}">
        <p14:creationId xmlns:p14="http://schemas.microsoft.com/office/powerpoint/2010/main" val="10653601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209800" y="258763"/>
            <a:ext cx="8007350" cy="1107996"/>
          </a:xfrm>
          <a:prstGeom prst="rect">
            <a:avLst/>
          </a:prstGeom>
          <a:noFill/>
          <a:ln w="9525">
            <a:noFill/>
            <a:miter lim="800000"/>
            <a:headEnd/>
            <a:tailEnd/>
          </a:ln>
          <a:effectLst/>
        </p:spPr>
        <p:txBody>
          <a:bodyPr>
            <a:spAutoFit/>
          </a:bodyPr>
          <a:lstStyle/>
          <a:p>
            <a:pPr>
              <a:spcBef>
                <a:spcPct val="50000"/>
              </a:spcBef>
            </a:pPr>
            <a:r>
              <a:rPr lang="en-US" sz="3000" b="1" dirty="0">
                <a:solidFill>
                  <a:schemeClr val="tx2"/>
                </a:solidFill>
                <a:latin typeface="+mj-lt"/>
              </a:rPr>
              <a:t>Types of questionnaire</a:t>
            </a:r>
          </a:p>
          <a:p>
            <a:pPr>
              <a:spcBef>
                <a:spcPct val="50000"/>
              </a:spcBef>
            </a:pPr>
            <a:r>
              <a:rPr lang="en-US" sz="1200" i="1" dirty="0">
                <a:solidFill>
                  <a:schemeClr val="tx2"/>
                </a:solidFill>
                <a:latin typeface="+mj-lt"/>
              </a:rPr>
              <a:t>Source</a:t>
            </a:r>
            <a:r>
              <a:rPr lang="en-US" sz="1200" dirty="0">
                <a:solidFill>
                  <a:schemeClr val="tx2"/>
                </a:solidFill>
                <a:latin typeface="+mj-lt"/>
              </a:rPr>
              <a:t>: © </a:t>
            </a:r>
            <a:r>
              <a:rPr lang="en-GB" sz="1200" dirty="0">
                <a:solidFill>
                  <a:schemeClr val="tx2"/>
                </a:solidFill>
                <a:latin typeface="+mj-lt"/>
              </a:rPr>
              <a:t>Saunders, Lewis and </a:t>
            </a:r>
            <a:r>
              <a:rPr lang="en-GB" sz="1200" dirty="0" err="1">
                <a:solidFill>
                  <a:schemeClr val="tx2"/>
                </a:solidFill>
                <a:latin typeface="+mj-lt"/>
              </a:rPr>
              <a:t>Thornhill</a:t>
            </a:r>
            <a:r>
              <a:rPr lang="en-GB" sz="1200" dirty="0">
                <a:solidFill>
                  <a:schemeClr val="tx2"/>
                </a:solidFill>
                <a:latin typeface="+mj-lt"/>
              </a:rPr>
              <a:t>,</a:t>
            </a:r>
            <a:r>
              <a:rPr lang="en-US" sz="1200" dirty="0">
                <a:solidFill>
                  <a:schemeClr val="tx2"/>
                </a:solidFill>
                <a:latin typeface="+mj-lt"/>
              </a:rPr>
              <a:t> </a:t>
            </a:r>
            <a:r>
              <a:rPr lang="en-GB" sz="1200" i="1" dirty="0">
                <a:solidFill>
                  <a:schemeClr val="tx2"/>
                </a:solidFill>
                <a:latin typeface="+mj-lt"/>
              </a:rPr>
              <a:t>Research Methods in Business</a:t>
            </a:r>
            <a:r>
              <a:rPr lang="en-GB" sz="1200" dirty="0">
                <a:solidFill>
                  <a:schemeClr val="tx2"/>
                </a:solidFill>
                <a:latin typeface="+mj-lt"/>
              </a:rPr>
              <a:t>, 4th Edition</a:t>
            </a:r>
            <a:r>
              <a:rPr lang="en-GB" sz="1200" i="1" dirty="0">
                <a:solidFill>
                  <a:schemeClr val="tx2"/>
                </a:solidFill>
                <a:latin typeface="+mj-lt"/>
              </a:rPr>
              <a:t> </a:t>
            </a:r>
            <a:r>
              <a:rPr lang="en-GB" sz="1200" dirty="0">
                <a:solidFill>
                  <a:schemeClr val="tx2"/>
                </a:solidFill>
                <a:latin typeface="+mj-lt"/>
              </a:rPr>
              <a:t>© Pearson Education Limited 2007</a:t>
            </a:r>
            <a:endParaRPr lang="en-US" sz="1200" dirty="0">
              <a:solidFill>
                <a:schemeClr val="tx2"/>
              </a:solidFill>
              <a:latin typeface="+mj-lt"/>
            </a:endParaRPr>
          </a:p>
          <a:p>
            <a:pPr>
              <a:spcBef>
                <a:spcPct val="50000"/>
              </a:spcBef>
            </a:pPr>
            <a:endParaRPr lang="en-US" sz="1200" dirty="0">
              <a:latin typeface="+mj-lt"/>
            </a:endParaRPr>
          </a:p>
        </p:txBody>
      </p:sp>
      <p:pic>
        <p:nvPicPr>
          <p:cNvPr id="195606" name="Picture 22" descr="C11NF001"/>
          <p:cNvPicPr>
            <a:picLocks noChangeAspect="1" noChangeArrowheads="1"/>
          </p:cNvPicPr>
          <p:nvPr/>
        </p:nvPicPr>
        <p:blipFill>
          <a:blip r:embed="rId2" cstate="print"/>
          <a:srcRect/>
          <a:stretch>
            <a:fillRect/>
          </a:stretch>
        </p:blipFill>
        <p:spPr bwMode="auto">
          <a:xfrm>
            <a:off x="847726" y="1257300"/>
            <a:ext cx="10487024" cy="5067300"/>
          </a:xfrm>
          <a:prstGeom prst="rect">
            <a:avLst/>
          </a:prstGeom>
          <a:noFill/>
        </p:spPr>
      </p:pic>
    </p:spTree>
    <p:extLst>
      <p:ext uri="{BB962C8B-B14F-4D97-AF65-F5344CB8AC3E}">
        <p14:creationId xmlns:p14="http://schemas.microsoft.com/office/powerpoint/2010/main" val="2477525971"/>
      </p:ext>
    </p:extLst>
  </p:cSld>
  <p:clrMapOvr>
    <a:masterClrMapping/>
  </p:clrMapOvr>
  <p:transition spd="slow" advClick="0"/>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the Questionnaire</a:t>
            </a:r>
            <a:endParaRPr lang="en-GB" dirty="0"/>
          </a:p>
        </p:txBody>
      </p:sp>
      <p:sp>
        <p:nvSpPr>
          <p:cNvPr id="3" name="Content Placeholder 2"/>
          <p:cNvSpPr>
            <a:spLocks noGrp="1"/>
          </p:cNvSpPr>
          <p:nvPr>
            <p:ph idx="1"/>
          </p:nvPr>
        </p:nvSpPr>
        <p:spPr>
          <a:xfrm>
            <a:off x="923925" y="1438275"/>
            <a:ext cx="10306050" cy="4724400"/>
          </a:xfrm>
        </p:spPr>
        <p:txBody>
          <a:bodyPr>
            <a:noAutofit/>
          </a:bodyPr>
          <a:lstStyle/>
          <a:p>
            <a:pPr marL="0" indent="0">
              <a:spcBef>
                <a:spcPts val="600"/>
              </a:spcBef>
              <a:spcAft>
                <a:spcPts val="600"/>
              </a:spcAft>
              <a:buNone/>
            </a:pPr>
            <a:r>
              <a:rPr lang="en-GB" sz="2000" dirty="0"/>
              <a:t>There are three major parts of the questionnaire: </a:t>
            </a:r>
            <a:endParaRPr lang="en-GB" sz="2000" dirty="0" smtClean="0"/>
          </a:p>
          <a:p>
            <a:pPr marL="0" indent="0">
              <a:spcBef>
                <a:spcPts val="600"/>
              </a:spcBef>
              <a:spcAft>
                <a:spcPts val="600"/>
              </a:spcAft>
              <a:buNone/>
            </a:pPr>
            <a:r>
              <a:rPr lang="en-GB" sz="2000" dirty="0" smtClean="0"/>
              <a:t>Introduction</a:t>
            </a:r>
            <a:r>
              <a:rPr lang="en-GB" sz="2000" dirty="0"/>
              <a:t>, </a:t>
            </a:r>
            <a:r>
              <a:rPr lang="en-GB" sz="2000" dirty="0" smtClean="0"/>
              <a:t>the Basic </a:t>
            </a:r>
            <a:r>
              <a:rPr lang="en-GB" sz="2000" dirty="0"/>
              <a:t>classification information and the </a:t>
            </a:r>
            <a:r>
              <a:rPr lang="en-GB" sz="2000" dirty="0" smtClean="0"/>
              <a:t>Content</a:t>
            </a:r>
            <a:r>
              <a:rPr lang="en-GB" sz="2000" dirty="0"/>
              <a:t>. </a:t>
            </a:r>
          </a:p>
          <a:p>
            <a:pPr>
              <a:spcBef>
                <a:spcPts val="600"/>
              </a:spcBef>
              <a:spcAft>
                <a:spcPts val="600"/>
              </a:spcAft>
              <a:buFont typeface="+mj-lt"/>
              <a:buAutoNum type="arabicPeriod"/>
            </a:pPr>
            <a:r>
              <a:rPr lang="en-GB" sz="2000" dirty="0"/>
              <a:t>The </a:t>
            </a:r>
            <a:r>
              <a:rPr lang="en-GB" sz="2000" i="1" dirty="0"/>
              <a:t>introduction</a:t>
            </a:r>
            <a:r>
              <a:rPr lang="en-GB" sz="2000" dirty="0"/>
              <a:t> identifies the researcher and/or the organisation conducting the research (who they are), and what they are investigating (the topic of the study).  It needs to be persuasive to encourage the interviewee to respond and it may need to ensure that the interviewee belongs in the category of people under investigation (the sample).</a:t>
            </a:r>
          </a:p>
          <a:p>
            <a:pPr>
              <a:spcBef>
                <a:spcPts val="600"/>
              </a:spcBef>
              <a:spcAft>
                <a:spcPts val="600"/>
              </a:spcAft>
              <a:buFont typeface="+mj-lt"/>
              <a:buAutoNum type="arabicPeriod"/>
            </a:pPr>
            <a:r>
              <a:rPr lang="en-GB" sz="2000" dirty="0"/>
              <a:t> </a:t>
            </a:r>
            <a:r>
              <a:rPr lang="en-GB" sz="2000" i="1" dirty="0"/>
              <a:t>Basic classification</a:t>
            </a:r>
            <a:r>
              <a:rPr lang="en-GB" sz="2000" dirty="0"/>
              <a:t> questions seek to discover the demographic characteristics of the respondent, such as age, gender, department, occupation, education, computer literacy, etc.  </a:t>
            </a:r>
          </a:p>
          <a:p>
            <a:pPr>
              <a:spcBef>
                <a:spcPts val="600"/>
              </a:spcBef>
              <a:spcAft>
                <a:spcPts val="600"/>
              </a:spcAft>
              <a:buFont typeface="+mj-lt"/>
              <a:buAutoNum type="arabicPeriod"/>
            </a:pPr>
            <a:r>
              <a:rPr lang="en-GB" sz="2000" dirty="0"/>
              <a:t> The </a:t>
            </a:r>
            <a:r>
              <a:rPr lang="en-GB" sz="2000" i="1" dirty="0"/>
              <a:t>content</a:t>
            </a:r>
            <a:r>
              <a:rPr lang="en-GB" sz="2000" dirty="0"/>
              <a:t> or body consists of questions that cover information needed to solve the system problem.  The range covers facts, knowledge, opinions and attitudes regarding system problems and requirements.</a:t>
            </a:r>
          </a:p>
          <a:p>
            <a:pPr marL="0" indent="0">
              <a:spcBef>
                <a:spcPts val="600"/>
              </a:spcBef>
              <a:spcAft>
                <a:spcPts val="600"/>
              </a:spcAft>
            </a:pPr>
            <a:endParaRPr lang="en-GB" sz="2000" dirty="0"/>
          </a:p>
        </p:txBody>
      </p:sp>
    </p:spTree>
    <p:extLst>
      <p:ext uri="{BB962C8B-B14F-4D97-AF65-F5344CB8AC3E}">
        <p14:creationId xmlns:p14="http://schemas.microsoft.com/office/powerpoint/2010/main" val="16291373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p:txBody>
          <a:bodyPr>
            <a:noAutofit/>
          </a:bodyPr>
          <a:lstStyle/>
          <a:p>
            <a:pPr marL="0" indent="0">
              <a:spcBef>
                <a:spcPts val="600"/>
              </a:spcBef>
              <a:spcAft>
                <a:spcPts val="600"/>
              </a:spcAft>
              <a:buNone/>
            </a:pPr>
            <a:r>
              <a:rPr lang="en-GB" sz="2500" dirty="0">
                <a:latin typeface="+mj-lt"/>
              </a:rPr>
              <a:t>There are two main types of questions that may be asked in a questionnaire: </a:t>
            </a:r>
            <a:endParaRPr lang="en-GB" sz="2500" dirty="0" smtClean="0">
              <a:latin typeface="+mj-lt"/>
            </a:endParaRPr>
          </a:p>
          <a:p>
            <a:pPr marL="0" indent="0">
              <a:spcBef>
                <a:spcPts val="600"/>
              </a:spcBef>
              <a:spcAft>
                <a:spcPts val="600"/>
              </a:spcAft>
              <a:buNone/>
            </a:pPr>
            <a:endParaRPr lang="en-GB" sz="2500" dirty="0" smtClean="0">
              <a:latin typeface="+mj-lt"/>
            </a:endParaRPr>
          </a:p>
          <a:p>
            <a:pPr marL="0" indent="0">
              <a:spcBef>
                <a:spcPts val="600"/>
              </a:spcBef>
              <a:spcAft>
                <a:spcPts val="600"/>
              </a:spcAft>
              <a:buNone/>
            </a:pPr>
            <a:endParaRPr lang="en-GB" sz="2500" dirty="0">
              <a:latin typeface="+mj-lt"/>
            </a:endParaRPr>
          </a:p>
          <a:p>
            <a:pPr marL="745236" lvl="3" indent="-457200">
              <a:spcBef>
                <a:spcPts val="600"/>
              </a:spcBef>
              <a:spcAft>
                <a:spcPts val="600"/>
              </a:spcAft>
              <a:buFont typeface="+mj-lt"/>
              <a:buAutoNum type="arabicPeriod"/>
            </a:pPr>
            <a:r>
              <a:rPr lang="en-GB" sz="2500" dirty="0">
                <a:latin typeface="+mj-lt"/>
              </a:rPr>
              <a:t>open-ended </a:t>
            </a:r>
            <a:r>
              <a:rPr lang="en-GB" sz="2500" dirty="0" smtClean="0">
                <a:latin typeface="+mj-lt"/>
              </a:rPr>
              <a:t>questions,</a:t>
            </a:r>
          </a:p>
          <a:p>
            <a:pPr marL="745236" lvl="3" indent="-457200">
              <a:spcBef>
                <a:spcPts val="600"/>
              </a:spcBef>
              <a:spcAft>
                <a:spcPts val="600"/>
              </a:spcAft>
              <a:buFont typeface="+mj-lt"/>
              <a:buAutoNum type="arabicPeriod"/>
            </a:pPr>
            <a:endParaRPr lang="en-GB" sz="2500" dirty="0">
              <a:latin typeface="+mj-lt"/>
            </a:endParaRPr>
          </a:p>
          <a:p>
            <a:pPr marL="745236" lvl="3" indent="-457200">
              <a:spcBef>
                <a:spcPts val="600"/>
              </a:spcBef>
              <a:spcAft>
                <a:spcPts val="600"/>
              </a:spcAft>
              <a:buFont typeface="+mj-lt"/>
              <a:buAutoNum type="arabicPeriod"/>
            </a:pPr>
            <a:r>
              <a:rPr lang="en-GB" sz="2500" dirty="0" smtClean="0">
                <a:latin typeface="+mj-lt"/>
              </a:rPr>
              <a:t>and closed questions.</a:t>
            </a:r>
          </a:p>
          <a:p>
            <a:pPr marL="288036" lvl="3" indent="0">
              <a:spcBef>
                <a:spcPts val="600"/>
              </a:spcBef>
              <a:spcAft>
                <a:spcPts val="600"/>
              </a:spcAft>
              <a:buNone/>
            </a:pPr>
            <a:endParaRPr lang="en-GB" sz="2500" dirty="0" smtClean="0">
              <a:latin typeface="+mj-lt"/>
            </a:endParaRPr>
          </a:p>
          <a:p>
            <a:pPr marL="288036" lvl="3" indent="0">
              <a:spcBef>
                <a:spcPts val="600"/>
              </a:spcBef>
              <a:spcAft>
                <a:spcPts val="600"/>
              </a:spcAft>
              <a:buNone/>
            </a:pPr>
            <a:r>
              <a:rPr lang="en-GB" sz="2500" dirty="0" smtClean="0">
                <a:latin typeface="+mj-lt"/>
              </a:rPr>
              <a:t> </a:t>
            </a:r>
            <a:endParaRPr lang="en-GB" sz="2500" dirty="0">
              <a:latin typeface="+mj-lt"/>
            </a:endParaRPr>
          </a:p>
        </p:txBody>
      </p:sp>
    </p:spTree>
    <p:extLst>
      <p:ext uri="{BB962C8B-B14F-4D97-AF65-F5344CB8AC3E}">
        <p14:creationId xmlns:p14="http://schemas.microsoft.com/office/powerpoint/2010/main" val="415464587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a:xfrm>
            <a:off x="2589212" y="1381125"/>
            <a:ext cx="8915400" cy="4530097"/>
          </a:xfrm>
        </p:spPr>
        <p:txBody>
          <a:bodyPr>
            <a:noAutofit/>
          </a:bodyPr>
          <a:lstStyle/>
          <a:p>
            <a:pPr marL="0" indent="0">
              <a:spcBef>
                <a:spcPts val="600"/>
              </a:spcBef>
              <a:spcAft>
                <a:spcPts val="600"/>
              </a:spcAft>
            </a:pPr>
            <a:r>
              <a:rPr lang="en-GB" sz="2000" i="1" dirty="0" smtClean="0">
                <a:latin typeface="+mj-lt"/>
              </a:rPr>
              <a:t> Open-ended</a:t>
            </a:r>
            <a:r>
              <a:rPr lang="en-GB" sz="2000" dirty="0" smtClean="0">
                <a:latin typeface="+mj-lt"/>
              </a:rPr>
              <a:t> </a:t>
            </a:r>
            <a:r>
              <a:rPr lang="en-GB" sz="2000" dirty="0">
                <a:latin typeface="+mj-lt"/>
              </a:rPr>
              <a:t>questions allow the respondent to formulate and enter the response of their choice.  </a:t>
            </a:r>
            <a:endParaRPr lang="en-GB" sz="2000" dirty="0" smtClean="0">
              <a:latin typeface="+mj-lt"/>
            </a:endParaRPr>
          </a:p>
          <a:p>
            <a:pPr marL="0" indent="0">
              <a:spcBef>
                <a:spcPts val="600"/>
              </a:spcBef>
              <a:spcAft>
                <a:spcPts val="600"/>
              </a:spcAft>
              <a:buNone/>
            </a:pPr>
            <a:r>
              <a:rPr lang="en-GB" sz="2000" dirty="0" smtClean="0">
                <a:latin typeface="+mj-lt"/>
              </a:rPr>
              <a:t>For </a:t>
            </a:r>
            <a:r>
              <a:rPr lang="en-GB" sz="2000" dirty="0">
                <a:latin typeface="+mj-lt"/>
              </a:rPr>
              <a:t>example:</a:t>
            </a:r>
          </a:p>
          <a:p>
            <a:pPr marL="180000" indent="-180000">
              <a:spcBef>
                <a:spcPts val="600"/>
              </a:spcBef>
              <a:spcAft>
                <a:spcPts val="600"/>
              </a:spcAft>
              <a:buFont typeface="Wingdings" pitchFamily="2" charset="2"/>
              <a:buChar char="§"/>
            </a:pPr>
            <a:r>
              <a:rPr lang="en-GB" sz="1800" i="1" dirty="0">
                <a:latin typeface="+mj-lt"/>
              </a:rPr>
              <a:t>How do you use the reports that you currently receive? Please write your response below.</a:t>
            </a:r>
          </a:p>
          <a:p>
            <a:pPr marL="0" indent="0">
              <a:spcBef>
                <a:spcPts val="0"/>
              </a:spcBef>
            </a:pPr>
            <a:r>
              <a:rPr lang="en-GB" sz="1800" i="1" dirty="0">
                <a:latin typeface="+mj-lt"/>
              </a:rPr>
              <a:t>   …………………………………………………………………………………</a:t>
            </a:r>
          </a:p>
          <a:p>
            <a:pPr marL="180000" indent="-180000">
              <a:spcBef>
                <a:spcPts val="600"/>
              </a:spcBef>
              <a:spcAft>
                <a:spcPts val="600"/>
              </a:spcAft>
              <a:buFont typeface="Wingdings" pitchFamily="2" charset="2"/>
              <a:buChar char="§"/>
            </a:pPr>
            <a:r>
              <a:rPr lang="en-GB" sz="1800" i="1" dirty="0">
                <a:latin typeface="+mj-lt"/>
              </a:rPr>
              <a:t>Please list the three most frequent problems you experience with computer output:</a:t>
            </a:r>
          </a:p>
          <a:p>
            <a:pPr marL="0" indent="0">
              <a:spcBef>
                <a:spcPts val="0"/>
              </a:spcBef>
            </a:pPr>
            <a:r>
              <a:rPr lang="en-GB" sz="1800" i="1" dirty="0"/>
              <a:t>    …………………………………………………………………………………</a:t>
            </a:r>
          </a:p>
          <a:p>
            <a:pPr marL="0" indent="0">
              <a:spcBef>
                <a:spcPts val="600"/>
              </a:spcBef>
              <a:spcAft>
                <a:spcPts val="600"/>
              </a:spcAft>
              <a:buNone/>
            </a:pPr>
            <a:endParaRPr lang="en-GB" sz="2000" dirty="0" smtClean="0">
              <a:latin typeface="+mj-lt"/>
            </a:endParaRPr>
          </a:p>
          <a:p>
            <a:pPr marL="0" indent="0">
              <a:spcBef>
                <a:spcPts val="600"/>
              </a:spcBef>
              <a:spcAft>
                <a:spcPts val="600"/>
              </a:spcAft>
            </a:pPr>
            <a:r>
              <a:rPr lang="en-GB" sz="2000" dirty="0" smtClean="0">
                <a:latin typeface="+mj-lt"/>
              </a:rPr>
              <a:t>This </a:t>
            </a:r>
            <a:r>
              <a:rPr lang="en-GB" sz="2000" dirty="0">
                <a:latin typeface="+mj-lt"/>
              </a:rPr>
              <a:t>method gives respondents considerable scope to express their views and give rich insights into the topic being surveyed (qualitative data).  However, they are very difficult and time consuming to interpret and analyse.</a:t>
            </a:r>
          </a:p>
          <a:p>
            <a:pPr marL="0" indent="0">
              <a:spcBef>
                <a:spcPts val="600"/>
              </a:spcBef>
              <a:spcAft>
                <a:spcPts val="600"/>
              </a:spcAft>
            </a:pPr>
            <a:endParaRPr lang="en-GB" sz="2000" dirty="0">
              <a:latin typeface="+mj-lt"/>
            </a:endParaRPr>
          </a:p>
        </p:txBody>
      </p:sp>
    </p:spTree>
    <p:extLst>
      <p:ext uri="{BB962C8B-B14F-4D97-AF65-F5344CB8AC3E}">
        <p14:creationId xmlns:p14="http://schemas.microsoft.com/office/powerpoint/2010/main" val="54208689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Questions</a:t>
            </a:r>
            <a:endParaRPr lang="en-GB" dirty="0"/>
          </a:p>
        </p:txBody>
      </p:sp>
      <p:sp>
        <p:nvSpPr>
          <p:cNvPr id="3" name="Content Placeholder 2"/>
          <p:cNvSpPr>
            <a:spLocks noGrp="1"/>
          </p:cNvSpPr>
          <p:nvPr>
            <p:ph idx="1"/>
          </p:nvPr>
        </p:nvSpPr>
        <p:spPr/>
        <p:txBody>
          <a:bodyPr>
            <a:noAutofit/>
          </a:bodyPr>
          <a:lstStyle/>
          <a:p>
            <a:pPr marL="0" indent="0">
              <a:spcBef>
                <a:spcPts val="600"/>
              </a:spcBef>
              <a:spcAft>
                <a:spcPts val="600"/>
              </a:spcAft>
            </a:pPr>
            <a:r>
              <a:rPr lang="en-GB" sz="2500" i="1" dirty="0" smtClean="0"/>
              <a:t> Closed</a:t>
            </a:r>
            <a:r>
              <a:rPr lang="en-GB" sz="2500" dirty="0" smtClean="0"/>
              <a:t> </a:t>
            </a:r>
            <a:r>
              <a:rPr lang="en-GB" sz="2500" dirty="0"/>
              <a:t>questions force the respondent to choose one or more responses from a number of possible replies provided in the question. </a:t>
            </a:r>
            <a:endParaRPr lang="en-GB" sz="2500" dirty="0" smtClean="0"/>
          </a:p>
          <a:p>
            <a:pPr marL="0" indent="0">
              <a:spcBef>
                <a:spcPts val="600"/>
              </a:spcBef>
              <a:spcAft>
                <a:spcPts val="600"/>
              </a:spcAft>
            </a:pPr>
            <a:endParaRPr lang="en-GB" sz="2500" dirty="0"/>
          </a:p>
          <a:p>
            <a:pPr marL="0" indent="0">
              <a:spcBef>
                <a:spcPts val="600"/>
              </a:spcBef>
              <a:spcAft>
                <a:spcPts val="600"/>
              </a:spcAft>
            </a:pPr>
            <a:r>
              <a:rPr lang="en-GB" sz="2500" dirty="0" smtClean="0"/>
              <a:t> There </a:t>
            </a:r>
            <a:r>
              <a:rPr lang="en-GB" sz="2500" dirty="0"/>
              <a:t>are two broad groups of closed questions: </a:t>
            </a:r>
          </a:p>
          <a:p>
            <a:pPr marL="973836" lvl="4" indent="-457200">
              <a:spcBef>
                <a:spcPts val="600"/>
              </a:spcBef>
              <a:spcAft>
                <a:spcPts val="600"/>
              </a:spcAft>
              <a:buFont typeface="+mj-lt"/>
              <a:buAutoNum type="arabicPeriod"/>
            </a:pPr>
            <a:r>
              <a:rPr lang="en-GB" sz="2500" dirty="0"/>
              <a:t>dichotomous </a:t>
            </a:r>
            <a:endParaRPr lang="en-GB" sz="2500" dirty="0" smtClean="0"/>
          </a:p>
          <a:p>
            <a:pPr marL="516636" lvl="4" indent="0">
              <a:spcBef>
                <a:spcPts val="600"/>
              </a:spcBef>
              <a:spcAft>
                <a:spcPts val="600"/>
              </a:spcAft>
              <a:buNone/>
            </a:pPr>
            <a:endParaRPr lang="en-GB" sz="2500" dirty="0"/>
          </a:p>
          <a:p>
            <a:pPr marL="973836" lvl="4" indent="-457200">
              <a:spcBef>
                <a:spcPts val="600"/>
              </a:spcBef>
              <a:spcAft>
                <a:spcPts val="600"/>
              </a:spcAft>
              <a:buFont typeface="+mj-lt"/>
              <a:buAutoNum type="arabicPeriod"/>
            </a:pPr>
            <a:r>
              <a:rPr lang="en-GB" sz="2500" dirty="0"/>
              <a:t>and multiple choice</a:t>
            </a:r>
          </a:p>
        </p:txBody>
      </p:sp>
    </p:spTree>
    <p:extLst>
      <p:ext uri="{BB962C8B-B14F-4D97-AF65-F5344CB8AC3E}">
        <p14:creationId xmlns:p14="http://schemas.microsoft.com/office/powerpoint/2010/main" val="135816855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Dichotomous questions</a:t>
            </a:r>
            <a:endParaRPr lang="en-GB" dirty="0"/>
          </a:p>
        </p:txBody>
      </p:sp>
      <p:sp>
        <p:nvSpPr>
          <p:cNvPr id="3" name="Content Placeholder 2"/>
          <p:cNvSpPr>
            <a:spLocks noGrp="1"/>
          </p:cNvSpPr>
          <p:nvPr>
            <p:ph idx="1"/>
          </p:nvPr>
        </p:nvSpPr>
        <p:spPr/>
        <p:txBody>
          <a:bodyPr>
            <a:normAutofit fontScale="92500" lnSpcReduction="10000"/>
          </a:bodyPr>
          <a:lstStyle/>
          <a:p>
            <a:pPr marL="0" indent="0" algn="just">
              <a:spcBef>
                <a:spcPts val="600"/>
              </a:spcBef>
              <a:spcAft>
                <a:spcPts val="600"/>
              </a:spcAft>
            </a:pPr>
            <a:r>
              <a:rPr lang="en-GB" sz="2500" dirty="0">
                <a:latin typeface="+mj-lt"/>
              </a:rPr>
              <a:t>Allow only two possible answers, for example, yes/no, true/false, male/female, etc. They provide limited information.  </a:t>
            </a:r>
            <a:endParaRPr lang="en-GB" sz="2500" dirty="0" smtClean="0">
              <a:latin typeface="+mj-lt"/>
            </a:endParaRPr>
          </a:p>
          <a:p>
            <a:pPr marL="0" indent="0" algn="just">
              <a:spcBef>
                <a:spcPts val="600"/>
              </a:spcBef>
              <a:spcAft>
                <a:spcPts val="600"/>
              </a:spcAft>
              <a:buNone/>
            </a:pPr>
            <a:r>
              <a:rPr lang="en-GB" sz="2500" dirty="0" smtClean="0">
                <a:latin typeface="+mj-lt"/>
              </a:rPr>
              <a:t>For </a:t>
            </a:r>
            <a:r>
              <a:rPr lang="en-GB" sz="2500" dirty="0">
                <a:latin typeface="+mj-lt"/>
              </a:rPr>
              <a:t>example:</a:t>
            </a:r>
          </a:p>
          <a:p>
            <a:pPr algn="just">
              <a:spcBef>
                <a:spcPts val="600"/>
              </a:spcBef>
              <a:spcAft>
                <a:spcPts val="600"/>
              </a:spcAft>
              <a:buFont typeface="+mj-lt"/>
              <a:buAutoNum type="arabicPeriod"/>
            </a:pPr>
            <a:r>
              <a:rPr lang="en-GB" sz="2500" i="1" dirty="0">
                <a:latin typeface="+mj-lt"/>
              </a:rPr>
              <a:t>Do you feel that customer orders are delayed because you do not receive up-to-date information from the Sales Department?</a:t>
            </a:r>
            <a:endParaRPr lang="en-GB" sz="2500" dirty="0">
              <a:latin typeface="+mj-lt"/>
            </a:endParaRPr>
          </a:p>
          <a:p>
            <a:pPr marL="0" indent="0">
              <a:spcBef>
                <a:spcPts val="600"/>
              </a:spcBef>
              <a:spcAft>
                <a:spcPts val="600"/>
              </a:spcAft>
            </a:pPr>
            <a:r>
              <a:rPr lang="en-GB" b="0" dirty="0" smtClean="0"/>
              <a:t>	</a:t>
            </a:r>
            <a:r>
              <a:rPr lang="en-GB" sz="2500" dirty="0"/>
              <a:t>Yes	</a:t>
            </a:r>
            <a:r>
              <a:rPr lang="en-GB" b="0" dirty="0" smtClean="0">
                <a:sym typeface="Bookshelf Symbol 3"/>
              </a:rPr>
              <a:t></a:t>
            </a:r>
            <a:endParaRPr lang="en-GB" b="0" dirty="0" smtClean="0"/>
          </a:p>
          <a:p>
            <a:pPr marL="0" indent="0">
              <a:spcBef>
                <a:spcPts val="600"/>
              </a:spcBef>
              <a:spcAft>
                <a:spcPts val="600"/>
              </a:spcAft>
            </a:pPr>
            <a:r>
              <a:rPr lang="en-GB" b="0" dirty="0" smtClean="0"/>
              <a:t>	</a:t>
            </a:r>
            <a:r>
              <a:rPr lang="en-GB" sz="2500" dirty="0"/>
              <a:t>No	</a:t>
            </a:r>
            <a:r>
              <a:rPr lang="en-GB" b="0" dirty="0" smtClean="0">
                <a:sym typeface="Bookshelf Symbol 3"/>
              </a:rPr>
              <a:t></a:t>
            </a:r>
            <a:endParaRPr lang="en-GB" b="0" dirty="0" smtClean="0"/>
          </a:p>
          <a:p>
            <a:endParaRPr lang="en-GB" b="0" dirty="0"/>
          </a:p>
        </p:txBody>
      </p:sp>
    </p:spTree>
    <p:extLst>
      <p:ext uri="{BB962C8B-B14F-4D97-AF65-F5344CB8AC3E}">
        <p14:creationId xmlns:p14="http://schemas.microsoft.com/office/powerpoint/2010/main" val="16504460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Choice Questions</a:t>
            </a:r>
            <a:endParaRPr lang="en-GB" dirty="0"/>
          </a:p>
        </p:txBody>
      </p:sp>
      <p:sp>
        <p:nvSpPr>
          <p:cNvPr id="3" name="Content Placeholder 2"/>
          <p:cNvSpPr>
            <a:spLocks noGrp="1"/>
          </p:cNvSpPr>
          <p:nvPr>
            <p:ph idx="1"/>
          </p:nvPr>
        </p:nvSpPr>
        <p:spPr/>
        <p:txBody>
          <a:bodyPr>
            <a:noAutofit/>
          </a:bodyPr>
          <a:lstStyle/>
          <a:p>
            <a:pPr marL="0" indent="0" algn="just">
              <a:spcBef>
                <a:spcPts val="600"/>
              </a:spcBef>
              <a:spcAft>
                <a:spcPts val="600"/>
              </a:spcAft>
            </a:pPr>
            <a:r>
              <a:rPr lang="en-GB" sz="2000" dirty="0">
                <a:latin typeface="+mj-lt"/>
              </a:rPr>
              <a:t>Present a list of possible responses from which the respondent may choose. For example:</a:t>
            </a:r>
          </a:p>
          <a:p>
            <a:pPr marL="0" indent="0" algn="just">
              <a:spcBef>
                <a:spcPts val="600"/>
              </a:spcBef>
              <a:spcAft>
                <a:spcPts val="600"/>
              </a:spcAft>
              <a:buNone/>
            </a:pPr>
            <a:r>
              <a:rPr lang="en-GB" b="0" dirty="0" smtClean="0">
                <a:latin typeface="+mj-lt"/>
              </a:rPr>
              <a:t>How often do you back-up the computer files stored on the hard disk on the PC you use? Please tick one response only.</a:t>
            </a:r>
          </a:p>
          <a:p>
            <a:pPr marL="0" indent="0" algn="just">
              <a:spcBef>
                <a:spcPts val="600"/>
              </a:spcBef>
              <a:spcAft>
                <a:spcPts val="600"/>
              </a:spcAft>
              <a:buNone/>
            </a:pPr>
            <a:endParaRPr lang="en-GB" b="0" dirty="0" smtClean="0">
              <a:latin typeface="+mj-lt"/>
            </a:endParaRPr>
          </a:p>
          <a:p>
            <a:pPr marL="0" indent="0" algn="just">
              <a:lnSpc>
                <a:spcPct val="80000"/>
              </a:lnSpc>
              <a:spcBef>
                <a:spcPts val="0"/>
              </a:spcBef>
            </a:pPr>
            <a:r>
              <a:rPr lang="en-GB" b="0" dirty="0" smtClean="0">
                <a:latin typeface="+mj-lt"/>
              </a:rPr>
              <a:t>At least once per day			</a:t>
            </a:r>
          </a:p>
          <a:p>
            <a:pPr marL="0" indent="0" algn="just">
              <a:lnSpc>
                <a:spcPct val="80000"/>
              </a:lnSpc>
              <a:spcBef>
                <a:spcPts val="0"/>
              </a:spcBef>
            </a:pPr>
            <a:r>
              <a:rPr lang="en-GB" b="0" dirty="0" smtClean="0">
                <a:latin typeface="+mj-lt"/>
              </a:rPr>
              <a:t>2-3 times per week			       </a:t>
            </a:r>
          </a:p>
          <a:p>
            <a:pPr marL="0" indent="0" algn="just">
              <a:lnSpc>
                <a:spcPct val="80000"/>
              </a:lnSpc>
              <a:spcBef>
                <a:spcPts val="0"/>
              </a:spcBef>
            </a:pPr>
            <a:r>
              <a:rPr lang="en-GB" b="0" dirty="0" smtClean="0">
                <a:latin typeface="+mj-lt"/>
              </a:rPr>
              <a:t>1-3 times per month			</a:t>
            </a:r>
          </a:p>
          <a:p>
            <a:pPr marL="0" indent="0" algn="just">
              <a:lnSpc>
                <a:spcPct val="80000"/>
              </a:lnSpc>
              <a:spcBef>
                <a:spcPts val="0"/>
              </a:spcBef>
            </a:pPr>
            <a:r>
              <a:rPr lang="en-GB" b="0" dirty="0" smtClean="0">
                <a:latin typeface="+mj-lt"/>
              </a:rPr>
              <a:t>Less than once a month		</a:t>
            </a:r>
          </a:p>
          <a:p>
            <a:pPr marL="0" indent="0" algn="just">
              <a:lnSpc>
                <a:spcPct val="80000"/>
              </a:lnSpc>
              <a:spcBef>
                <a:spcPts val="0"/>
              </a:spcBef>
            </a:pPr>
            <a:r>
              <a:rPr lang="en-GB" b="0" dirty="0" smtClean="0">
                <a:latin typeface="+mj-lt"/>
              </a:rPr>
              <a:t>Never      				               </a:t>
            </a:r>
          </a:p>
          <a:p>
            <a:pPr marL="0" indent="0">
              <a:spcBef>
                <a:spcPts val="600"/>
              </a:spcBef>
              <a:spcAft>
                <a:spcPts val="600"/>
              </a:spcAft>
              <a:buNone/>
            </a:pPr>
            <a:endParaRPr lang="en-GB" sz="2000" dirty="0"/>
          </a:p>
        </p:txBody>
      </p:sp>
    </p:spTree>
    <p:extLst>
      <p:ext uri="{BB962C8B-B14F-4D97-AF65-F5344CB8AC3E}">
        <p14:creationId xmlns:p14="http://schemas.microsoft.com/office/powerpoint/2010/main" val="326084040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Choice Questions</a:t>
            </a:r>
            <a:endParaRPr lang="en-GB" dirty="0"/>
          </a:p>
        </p:txBody>
      </p:sp>
      <p:sp>
        <p:nvSpPr>
          <p:cNvPr id="3" name="Content Placeholder 2"/>
          <p:cNvSpPr>
            <a:spLocks noGrp="1"/>
          </p:cNvSpPr>
          <p:nvPr>
            <p:ph idx="1"/>
          </p:nvPr>
        </p:nvSpPr>
        <p:spPr/>
        <p:txBody>
          <a:bodyPr>
            <a:noAutofit/>
          </a:bodyPr>
          <a:lstStyle/>
          <a:p>
            <a:pPr marL="0" indent="0" algn="just">
              <a:spcBef>
                <a:spcPts val="600"/>
              </a:spcBef>
              <a:spcAft>
                <a:spcPts val="600"/>
              </a:spcAft>
            </a:pPr>
            <a:r>
              <a:rPr lang="en-GB" b="0" dirty="0" smtClean="0">
                <a:latin typeface="+mj-lt"/>
              </a:rPr>
              <a:t>Which software packages do you use in your work? Please tick all the responses that apply.</a:t>
            </a:r>
          </a:p>
          <a:p>
            <a:pPr marL="0" indent="0" algn="just">
              <a:spcBef>
                <a:spcPts val="600"/>
              </a:spcBef>
              <a:spcAft>
                <a:spcPts val="600"/>
              </a:spcAft>
              <a:buNone/>
            </a:pPr>
            <a:endParaRPr lang="en-GB" b="0" dirty="0" smtClean="0">
              <a:latin typeface="+mj-lt"/>
            </a:endParaRPr>
          </a:p>
          <a:p>
            <a:pPr marL="0" indent="0" algn="just">
              <a:lnSpc>
                <a:spcPct val="80000"/>
              </a:lnSpc>
              <a:spcBef>
                <a:spcPts val="0"/>
              </a:spcBef>
            </a:pPr>
            <a:r>
              <a:rPr lang="en-GB" b="0" dirty="0" smtClean="0">
                <a:latin typeface="+mj-lt"/>
              </a:rPr>
              <a:t>Word 				       </a:t>
            </a:r>
            <a:r>
              <a:rPr lang="en-GB" b="0" dirty="0" smtClean="0">
                <a:latin typeface="+mj-lt"/>
                <a:sym typeface="Bookshelf Symbol 3"/>
              </a:rPr>
              <a:t></a:t>
            </a:r>
            <a:endParaRPr lang="en-GB" b="0" dirty="0" smtClean="0">
              <a:latin typeface="+mj-lt"/>
            </a:endParaRPr>
          </a:p>
          <a:p>
            <a:pPr marL="0" indent="0" algn="just">
              <a:lnSpc>
                <a:spcPct val="80000"/>
              </a:lnSpc>
              <a:spcBef>
                <a:spcPts val="0"/>
              </a:spcBef>
            </a:pPr>
            <a:r>
              <a:rPr lang="en-GB" b="0" dirty="0" smtClean="0">
                <a:latin typeface="+mj-lt"/>
              </a:rPr>
              <a:t>Excel			             	</a:t>
            </a:r>
            <a:r>
              <a:rPr lang="en-GB" b="0" dirty="0" smtClean="0">
                <a:latin typeface="+mj-lt"/>
                <a:sym typeface="Bookshelf Symbol 3"/>
              </a:rPr>
              <a:t></a:t>
            </a:r>
            <a:endParaRPr lang="en-GB" b="0" dirty="0" smtClean="0">
              <a:latin typeface="+mj-lt"/>
            </a:endParaRPr>
          </a:p>
          <a:p>
            <a:pPr marL="0" indent="0" algn="just">
              <a:lnSpc>
                <a:spcPct val="80000"/>
              </a:lnSpc>
              <a:spcBef>
                <a:spcPts val="0"/>
              </a:spcBef>
            </a:pPr>
            <a:r>
              <a:rPr lang="en-GB" b="0" dirty="0" smtClean="0">
                <a:latin typeface="+mj-lt"/>
              </a:rPr>
              <a:t>Access				</a:t>
            </a:r>
            <a:r>
              <a:rPr lang="en-GB" b="0" dirty="0" smtClean="0">
                <a:latin typeface="+mj-lt"/>
                <a:sym typeface="Bookshelf Symbol 3"/>
              </a:rPr>
              <a:t></a:t>
            </a:r>
            <a:endParaRPr lang="en-GB" b="0" dirty="0" smtClean="0">
              <a:latin typeface="+mj-lt"/>
            </a:endParaRPr>
          </a:p>
          <a:p>
            <a:pPr marL="0" indent="0" algn="just">
              <a:lnSpc>
                <a:spcPct val="80000"/>
              </a:lnSpc>
              <a:spcBef>
                <a:spcPts val="0"/>
              </a:spcBef>
            </a:pPr>
            <a:r>
              <a:rPr lang="en-GB" b="0" dirty="0" smtClean="0">
                <a:latin typeface="+mj-lt"/>
              </a:rPr>
              <a:t>PowerPoint			</a:t>
            </a:r>
            <a:r>
              <a:rPr lang="en-GB" b="0" dirty="0" smtClean="0">
                <a:latin typeface="+mj-lt"/>
                <a:sym typeface="Bookshelf Symbol 3"/>
              </a:rPr>
              <a:t></a:t>
            </a:r>
            <a:endParaRPr lang="en-GB" b="0" dirty="0" smtClean="0">
              <a:latin typeface="+mj-lt"/>
            </a:endParaRPr>
          </a:p>
          <a:p>
            <a:pPr marL="0" indent="0" algn="just">
              <a:lnSpc>
                <a:spcPct val="80000"/>
              </a:lnSpc>
              <a:spcBef>
                <a:spcPts val="0"/>
              </a:spcBef>
            </a:pPr>
            <a:r>
              <a:rPr lang="en-GB" b="0" dirty="0" smtClean="0">
                <a:latin typeface="+mj-lt"/>
              </a:rPr>
              <a:t>Other (please specify)		…………………………………….</a:t>
            </a:r>
          </a:p>
          <a:p>
            <a:pPr marL="0" indent="0" algn="just">
              <a:lnSpc>
                <a:spcPct val="80000"/>
              </a:lnSpc>
              <a:spcBef>
                <a:spcPts val="0"/>
              </a:spcBef>
            </a:pPr>
            <a:endParaRPr lang="en-GB" b="0" dirty="0" smtClean="0">
              <a:latin typeface="+mj-lt"/>
            </a:endParaRPr>
          </a:p>
          <a:p>
            <a:pPr marL="0" indent="0">
              <a:spcBef>
                <a:spcPts val="600"/>
              </a:spcBef>
              <a:spcAft>
                <a:spcPts val="600"/>
              </a:spcAft>
              <a:buNone/>
            </a:pPr>
            <a:endParaRPr lang="en-GB" sz="2000" dirty="0"/>
          </a:p>
        </p:txBody>
      </p:sp>
    </p:spTree>
    <p:extLst>
      <p:ext uri="{BB962C8B-B14F-4D97-AF65-F5344CB8AC3E}">
        <p14:creationId xmlns:p14="http://schemas.microsoft.com/office/powerpoint/2010/main" val="333051648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Multiple Choice Questions</a:t>
            </a:r>
            <a:endParaRPr lang="en-GB" dirty="0"/>
          </a:p>
        </p:txBody>
      </p:sp>
      <p:sp>
        <p:nvSpPr>
          <p:cNvPr id="3" name="Content Placeholder 2"/>
          <p:cNvSpPr>
            <a:spLocks noGrp="1"/>
          </p:cNvSpPr>
          <p:nvPr>
            <p:ph idx="1"/>
          </p:nvPr>
        </p:nvSpPr>
        <p:spPr/>
        <p:txBody>
          <a:bodyPr>
            <a:noAutofit/>
          </a:bodyPr>
          <a:lstStyle/>
          <a:p>
            <a:pPr marL="0" indent="0" algn="just">
              <a:lnSpc>
                <a:spcPct val="80000"/>
              </a:lnSpc>
              <a:spcBef>
                <a:spcPts val="0"/>
              </a:spcBef>
            </a:pPr>
            <a:endParaRPr lang="en-GB" dirty="0" smtClean="0">
              <a:latin typeface="+mj-lt"/>
            </a:endParaRPr>
          </a:p>
          <a:p>
            <a:pPr marL="0" indent="0" algn="just">
              <a:lnSpc>
                <a:spcPct val="80000"/>
              </a:lnSpc>
              <a:spcBef>
                <a:spcPts val="0"/>
              </a:spcBef>
            </a:pPr>
            <a:endParaRPr lang="en-GB" dirty="0">
              <a:latin typeface="+mj-lt"/>
            </a:endParaRPr>
          </a:p>
          <a:p>
            <a:pPr marL="180975" indent="-180975" algn="just">
              <a:lnSpc>
                <a:spcPct val="80000"/>
              </a:lnSpc>
              <a:spcBef>
                <a:spcPts val="0"/>
              </a:spcBef>
            </a:pPr>
            <a:r>
              <a:rPr lang="en-GB" dirty="0" smtClean="0">
                <a:latin typeface="+mj-lt"/>
              </a:rPr>
              <a:t> Multiple </a:t>
            </a:r>
            <a:r>
              <a:rPr lang="en-GB" dirty="0">
                <a:latin typeface="+mj-lt"/>
              </a:rPr>
              <a:t>choice questions must be designed carefully to incorporate all possible answers.  </a:t>
            </a:r>
            <a:endParaRPr lang="en-GB" dirty="0" smtClean="0">
              <a:latin typeface="+mj-lt"/>
            </a:endParaRPr>
          </a:p>
          <a:p>
            <a:pPr marL="180975" indent="-180975" algn="just">
              <a:lnSpc>
                <a:spcPct val="80000"/>
              </a:lnSpc>
              <a:spcBef>
                <a:spcPts val="0"/>
              </a:spcBef>
            </a:pPr>
            <a:endParaRPr lang="en-GB" dirty="0" smtClean="0">
              <a:latin typeface="+mj-lt"/>
            </a:endParaRPr>
          </a:p>
          <a:p>
            <a:pPr marL="180975" indent="-180975" algn="just">
              <a:lnSpc>
                <a:spcPct val="80000"/>
              </a:lnSpc>
              <a:spcBef>
                <a:spcPts val="0"/>
              </a:spcBef>
            </a:pPr>
            <a:r>
              <a:rPr lang="en-GB" dirty="0" smtClean="0">
                <a:latin typeface="+mj-lt"/>
              </a:rPr>
              <a:t>By </a:t>
            </a:r>
            <a:r>
              <a:rPr lang="en-GB" dirty="0">
                <a:latin typeface="+mj-lt"/>
              </a:rPr>
              <a:t>offering an ‘other, please specify’ category, you can collect responses not originally conceived, or responses that do not fit neatly into the imposed structure.  Multiple choice questions are relatively easy to analyse.</a:t>
            </a:r>
          </a:p>
          <a:p>
            <a:pPr marL="180975" indent="-180975">
              <a:spcBef>
                <a:spcPts val="600"/>
              </a:spcBef>
              <a:spcAft>
                <a:spcPts val="600"/>
              </a:spcAft>
            </a:pPr>
            <a:endParaRPr lang="en-GB" sz="2000" dirty="0"/>
          </a:p>
        </p:txBody>
      </p:sp>
    </p:spTree>
    <p:extLst>
      <p:ext uri="{BB962C8B-B14F-4D97-AF65-F5344CB8AC3E}">
        <p14:creationId xmlns:p14="http://schemas.microsoft.com/office/powerpoint/2010/main" val="56505247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 Surveys</a:t>
            </a:r>
            <a:endParaRPr lang="en-GB" dirty="0"/>
          </a:p>
        </p:txBody>
      </p:sp>
      <p:sp>
        <p:nvSpPr>
          <p:cNvPr id="3" name="Content Placeholder 2"/>
          <p:cNvSpPr>
            <a:spLocks noGrp="1"/>
          </p:cNvSpPr>
          <p:nvPr>
            <p:ph idx="1"/>
          </p:nvPr>
        </p:nvSpPr>
        <p:spPr/>
        <p:txBody>
          <a:bodyPr>
            <a:normAutofit/>
          </a:bodyPr>
          <a:lstStyle/>
          <a:p>
            <a:pPr marL="0" indent="0">
              <a:spcBef>
                <a:spcPts val="600"/>
              </a:spcBef>
              <a:spcAft>
                <a:spcPts val="600"/>
              </a:spcAft>
              <a:buNone/>
            </a:pPr>
            <a:r>
              <a:rPr lang="en-GB" sz="2500" dirty="0"/>
              <a:t>When assessing attitudes, analysts need to know how strong these attitudes are.</a:t>
            </a:r>
          </a:p>
          <a:p>
            <a:pPr marL="0">
              <a:spcBef>
                <a:spcPts val="600"/>
              </a:spcBef>
              <a:spcAft>
                <a:spcPts val="600"/>
              </a:spcAft>
            </a:pPr>
            <a:r>
              <a:rPr lang="en-GB" sz="2500" dirty="0"/>
              <a:t>The following response scales can be used.</a:t>
            </a:r>
          </a:p>
          <a:p>
            <a:pPr marL="722376" lvl="6">
              <a:spcBef>
                <a:spcPts val="600"/>
              </a:spcBef>
              <a:spcAft>
                <a:spcPts val="600"/>
              </a:spcAft>
              <a:buFont typeface="+mj-lt"/>
              <a:buAutoNum type="arabicPeriod"/>
            </a:pPr>
            <a:r>
              <a:rPr lang="en-GB" sz="2500" dirty="0"/>
              <a:t> </a:t>
            </a:r>
            <a:r>
              <a:rPr lang="en-GB" sz="2500" dirty="0" err="1"/>
              <a:t>Likert</a:t>
            </a:r>
            <a:r>
              <a:rPr lang="en-GB" sz="2500" dirty="0"/>
              <a:t> Scale</a:t>
            </a:r>
          </a:p>
          <a:p>
            <a:pPr marL="722376" lvl="6">
              <a:spcBef>
                <a:spcPts val="600"/>
              </a:spcBef>
              <a:spcAft>
                <a:spcPts val="600"/>
              </a:spcAft>
              <a:buFont typeface="+mj-lt"/>
              <a:buAutoNum type="arabicPeriod"/>
            </a:pPr>
            <a:r>
              <a:rPr lang="en-GB" sz="2500" dirty="0"/>
              <a:t> Semantic differential scale</a:t>
            </a:r>
          </a:p>
          <a:p>
            <a:pPr marL="722376" lvl="6">
              <a:spcBef>
                <a:spcPts val="600"/>
              </a:spcBef>
              <a:spcAft>
                <a:spcPts val="600"/>
              </a:spcAft>
              <a:buFont typeface="+mj-lt"/>
              <a:buAutoNum type="arabicPeriod"/>
            </a:pPr>
            <a:r>
              <a:rPr lang="en-GB" sz="2500" dirty="0"/>
              <a:t> Rank order scale</a:t>
            </a:r>
          </a:p>
        </p:txBody>
      </p:sp>
    </p:spTree>
    <p:extLst>
      <p:ext uri="{BB962C8B-B14F-4D97-AF65-F5344CB8AC3E}">
        <p14:creationId xmlns:p14="http://schemas.microsoft.com/office/powerpoint/2010/main" val="9745241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Likert</a:t>
            </a:r>
            <a:r>
              <a:rPr lang="en-GB" dirty="0" smtClean="0"/>
              <a:t> Scale</a:t>
            </a:r>
            <a:endParaRPr lang="en-GB" dirty="0"/>
          </a:p>
        </p:txBody>
      </p:sp>
      <p:sp>
        <p:nvSpPr>
          <p:cNvPr id="3" name="Content Placeholder 2"/>
          <p:cNvSpPr>
            <a:spLocks noGrp="1"/>
          </p:cNvSpPr>
          <p:nvPr>
            <p:ph idx="1"/>
          </p:nvPr>
        </p:nvSpPr>
        <p:spPr>
          <a:xfrm>
            <a:off x="838200" y="1304925"/>
            <a:ext cx="10515600" cy="4872038"/>
          </a:xfrm>
        </p:spPr>
        <p:txBody>
          <a:bodyPr>
            <a:noAutofit/>
          </a:bodyPr>
          <a:lstStyle/>
          <a:p>
            <a:pPr marL="0" indent="0">
              <a:spcBef>
                <a:spcPts val="600"/>
              </a:spcBef>
              <a:spcAft>
                <a:spcPts val="600"/>
              </a:spcAft>
              <a:buNone/>
            </a:pPr>
            <a:endParaRPr lang="en-GB" sz="2000" dirty="0" smtClean="0"/>
          </a:p>
          <a:p>
            <a:pPr marL="0" indent="0">
              <a:spcBef>
                <a:spcPts val="600"/>
              </a:spcBef>
              <a:spcAft>
                <a:spcPts val="600"/>
              </a:spcAft>
            </a:pPr>
            <a:endParaRPr lang="en-GB" sz="2000" dirty="0"/>
          </a:p>
          <a:p>
            <a:pPr marL="0" indent="0">
              <a:spcBef>
                <a:spcPts val="600"/>
              </a:spcBef>
              <a:spcAft>
                <a:spcPts val="600"/>
              </a:spcAft>
            </a:pPr>
            <a:r>
              <a:rPr lang="en-GB" sz="2000" dirty="0" smtClean="0"/>
              <a:t> Respondents </a:t>
            </a:r>
            <a:r>
              <a:rPr lang="en-GB" sz="2000" dirty="0"/>
              <a:t>are asked to rate each statement on a scale from strong agreement to strong disagreement.  For example:</a:t>
            </a:r>
            <a:endParaRPr lang="en-GB" sz="2000" i="1" dirty="0"/>
          </a:p>
          <a:p>
            <a:pPr marL="0" indent="0">
              <a:spcBef>
                <a:spcPts val="600"/>
              </a:spcBef>
              <a:spcAft>
                <a:spcPts val="600"/>
              </a:spcAft>
            </a:pPr>
            <a:endParaRPr lang="en-GB" sz="2000" i="1" dirty="0" smtClean="0"/>
          </a:p>
          <a:p>
            <a:pPr marL="0" indent="0">
              <a:spcBef>
                <a:spcPts val="600"/>
              </a:spcBef>
              <a:spcAft>
                <a:spcPts val="600"/>
              </a:spcAft>
            </a:pPr>
            <a:r>
              <a:rPr lang="en-GB" sz="2000" i="1" dirty="0" smtClean="0"/>
              <a:t> Using </a:t>
            </a:r>
            <a:r>
              <a:rPr lang="en-GB" sz="2000" i="1" dirty="0"/>
              <a:t>the scale given, indicate how strongly you agree or disagree with the following statement (please circle your preferred response)</a:t>
            </a:r>
          </a:p>
          <a:p>
            <a:pPr marL="0" indent="0">
              <a:spcBef>
                <a:spcPts val="600"/>
              </a:spcBef>
              <a:spcAft>
                <a:spcPts val="600"/>
              </a:spcAft>
            </a:pPr>
            <a:r>
              <a:rPr lang="en-GB" sz="2000" i="1" dirty="0" smtClean="0"/>
              <a:t> In </a:t>
            </a:r>
            <a:r>
              <a:rPr lang="en-GB" sz="2000" i="1" dirty="0"/>
              <a:t>my opinion the Technical Support Department is very helpful</a:t>
            </a:r>
          </a:p>
          <a:p>
            <a:pPr marL="0" indent="0">
              <a:spcBef>
                <a:spcPts val="600"/>
              </a:spcBef>
              <a:spcAft>
                <a:spcPts val="600"/>
              </a:spcAft>
              <a:buNone/>
            </a:pPr>
            <a:endParaRPr lang="en-GB" sz="2000" i="1" dirty="0"/>
          </a:p>
        </p:txBody>
      </p:sp>
      <p:graphicFrame>
        <p:nvGraphicFramePr>
          <p:cNvPr id="4" name="Table 3"/>
          <p:cNvGraphicFramePr>
            <a:graphicFrameLocks noGrp="1"/>
          </p:cNvGraphicFramePr>
          <p:nvPr>
            <p:extLst>
              <p:ext uri="{D42A27DB-BD31-4B8C-83A1-F6EECF244321}">
                <p14:modId xmlns:p14="http://schemas.microsoft.com/office/powerpoint/2010/main" val="568068254"/>
              </p:ext>
            </p:extLst>
          </p:nvPr>
        </p:nvGraphicFramePr>
        <p:xfrm>
          <a:off x="1076325" y="4629150"/>
          <a:ext cx="8775747" cy="1323974"/>
        </p:xfrm>
        <a:graphic>
          <a:graphicData uri="http://schemas.openxmlformats.org/drawingml/2006/table">
            <a:tbl>
              <a:tblPr/>
              <a:tblGrid>
                <a:gridCol w="1754693"/>
                <a:gridCol w="1754693"/>
                <a:gridCol w="1755834"/>
                <a:gridCol w="1754693"/>
                <a:gridCol w="1755834"/>
              </a:tblGrid>
              <a:tr h="1323974">
                <a:tc>
                  <a:txBody>
                    <a:bodyPr/>
                    <a:lstStyle/>
                    <a:p>
                      <a:pPr marL="408305" algn="ctr">
                        <a:spcAft>
                          <a:spcPts val="0"/>
                        </a:spcAft>
                      </a:pPr>
                      <a:r>
                        <a:rPr lang="en-GB" sz="2000" i="1" dirty="0">
                          <a:latin typeface="+mj-lt"/>
                          <a:ea typeface="Times New Roman"/>
                        </a:rPr>
                        <a:t>Strongly agree</a:t>
                      </a:r>
                    </a:p>
                  </a:txBody>
                  <a:tcPr marL="68580" marR="68580" marT="0" marB="0">
                    <a:lnL>
                      <a:noFill/>
                    </a:lnL>
                    <a:lnR>
                      <a:noFill/>
                    </a:lnR>
                    <a:lnT>
                      <a:noFill/>
                    </a:lnT>
                    <a:lnB>
                      <a:noFill/>
                    </a:lnB>
                  </a:tcPr>
                </a:tc>
                <a:tc>
                  <a:txBody>
                    <a:bodyPr/>
                    <a:lstStyle/>
                    <a:p>
                      <a:pPr marL="408305" algn="ctr">
                        <a:spcAft>
                          <a:spcPts val="0"/>
                        </a:spcAft>
                      </a:pPr>
                      <a:r>
                        <a:rPr lang="en-GB" sz="2000" i="1" dirty="0">
                          <a:latin typeface="+mj-lt"/>
                          <a:ea typeface="Times New Roman"/>
                        </a:rPr>
                        <a:t>Agree</a:t>
                      </a:r>
                    </a:p>
                  </a:txBody>
                  <a:tcPr marL="68580" marR="68580" marT="0" marB="0">
                    <a:lnL>
                      <a:noFill/>
                    </a:lnL>
                    <a:lnR>
                      <a:noFill/>
                    </a:lnR>
                    <a:lnT>
                      <a:noFill/>
                    </a:lnT>
                    <a:lnB>
                      <a:noFill/>
                    </a:lnB>
                  </a:tcPr>
                </a:tc>
                <a:tc>
                  <a:txBody>
                    <a:bodyPr/>
                    <a:lstStyle/>
                    <a:p>
                      <a:pPr marL="408305" algn="ctr">
                        <a:spcAft>
                          <a:spcPts val="0"/>
                        </a:spcAft>
                      </a:pPr>
                      <a:r>
                        <a:rPr lang="en-GB" sz="2000" i="1" dirty="0">
                          <a:latin typeface="+mj-lt"/>
                          <a:ea typeface="Times New Roman"/>
                        </a:rPr>
                        <a:t>Neither agree nor disagree</a:t>
                      </a:r>
                    </a:p>
                  </a:txBody>
                  <a:tcPr marL="68580" marR="68580" marT="0" marB="0">
                    <a:lnL>
                      <a:noFill/>
                    </a:lnL>
                    <a:lnR>
                      <a:noFill/>
                    </a:lnR>
                    <a:lnT>
                      <a:noFill/>
                    </a:lnT>
                    <a:lnB>
                      <a:noFill/>
                    </a:lnB>
                  </a:tcPr>
                </a:tc>
                <a:tc>
                  <a:txBody>
                    <a:bodyPr/>
                    <a:lstStyle/>
                    <a:p>
                      <a:pPr marL="408305" algn="ctr">
                        <a:spcAft>
                          <a:spcPts val="0"/>
                        </a:spcAft>
                      </a:pPr>
                      <a:r>
                        <a:rPr lang="en-GB" sz="2000" i="1" dirty="0">
                          <a:latin typeface="+mj-lt"/>
                          <a:ea typeface="Times New Roman"/>
                        </a:rPr>
                        <a:t>Disagree</a:t>
                      </a:r>
                    </a:p>
                  </a:txBody>
                  <a:tcPr marL="68580" marR="68580" marT="0" marB="0">
                    <a:lnL>
                      <a:noFill/>
                    </a:lnL>
                    <a:lnR>
                      <a:noFill/>
                    </a:lnR>
                    <a:lnT>
                      <a:noFill/>
                    </a:lnT>
                    <a:lnB>
                      <a:noFill/>
                    </a:lnB>
                  </a:tcPr>
                </a:tc>
                <a:tc>
                  <a:txBody>
                    <a:bodyPr/>
                    <a:lstStyle/>
                    <a:p>
                      <a:pPr marL="408305" algn="ctr">
                        <a:spcAft>
                          <a:spcPts val="0"/>
                        </a:spcAft>
                      </a:pPr>
                      <a:r>
                        <a:rPr lang="en-GB" sz="2000" i="1" dirty="0">
                          <a:latin typeface="+mj-lt"/>
                          <a:ea typeface="Times New Roman"/>
                        </a:rPr>
                        <a:t>Strongly disagree</a:t>
                      </a:r>
                    </a:p>
                  </a:txBody>
                  <a:tcPr marL="68580" marR="68580" marT="0" marB="0">
                    <a:lnL>
                      <a:noFill/>
                    </a:lnL>
                    <a:lnR>
                      <a:noFill/>
                    </a:lnR>
                    <a:lnT>
                      <a:noFill/>
                    </a:lnT>
                    <a:lnB>
                      <a:noFill/>
                    </a:lnB>
                  </a:tcPr>
                </a:tc>
              </a:tr>
            </a:tbl>
          </a:graphicData>
        </a:graphic>
      </p:graphicFrame>
    </p:spTree>
    <p:extLst>
      <p:ext uri="{BB962C8B-B14F-4D97-AF65-F5344CB8AC3E}">
        <p14:creationId xmlns:p14="http://schemas.microsoft.com/office/powerpoint/2010/main" val="22079246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Likert</a:t>
            </a:r>
            <a:r>
              <a:rPr lang="en-GB" dirty="0" smtClean="0"/>
              <a:t> Scale</a:t>
            </a:r>
            <a:endParaRPr lang="en-GB" dirty="0"/>
          </a:p>
        </p:txBody>
      </p:sp>
      <p:sp>
        <p:nvSpPr>
          <p:cNvPr id="3" name="Content Placeholder 2"/>
          <p:cNvSpPr>
            <a:spLocks noGrp="1"/>
          </p:cNvSpPr>
          <p:nvPr>
            <p:ph idx="1"/>
          </p:nvPr>
        </p:nvSpPr>
        <p:spPr>
          <a:xfrm>
            <a:off x="838200" y="1295400"/>
            <a:ext cx="10515600" cy="4872038"/>
          </a:xfrm>
        </p:spPr>
        <p:txBody>
          <a:bodyPr>
            <a:noAutofit/>
          </a:bodyPr>
          <a:lstStyle/>
          <a:p>
            <a:pPr marL="0" indent="0">
              <a:spcBef>
                <a:spcPts val="600"/>
              </a:spcBef>
              <a:spcAft>
                <a:spcPts val="600"/>
              </a:spcAft>
              <a:buNone/>
            </a:pPr>
            <a:endParaRPr lang="en-GB" sz="2000" i="1" dirty="0"/>
          </a:p>
          <a:p>
            <a:pPr marL="0" indent="0">
              <a:spcBef>
                <a:spcPts val="600"/>
              </a:spcBef>
              <a:spcAft>
                <a:spcPts val="600"/>
              </a:spcAft>
            </a:pPr>
            <a:r>
              <a:rPr lang="en-GB" sz="2000" i="1" u="sng" dirty="0"/>
              <a:t>Or </a:t>
            </a:r>
            <a:endParaRPr lang="en-GB" sz="2000" i="1" dirty="0"/>
          </a:p>
          <a:p>
            <a:pPr marL="0" indent="0">
              <a:spcBef>
                <a:spcPts val="600"/>
              </a:spcBef>
              <a:spcAft>
                <a:spcPts val="600"/>
              </a:spcAft>
            </a:pPr>
            <a:r>
              <a:rPr lang="en-GB" sz="2000" i="1" dirty="0"/>
              <a:t>Place a cross in the box which best indicates how strongly you agree or disagree with each of the statements given.</a:t>
            </a:r>
          </a:p>
          <a:p>
            <a:pPr marL="0" indent="0">
              <a:spcBef>
                <a:spcPts val="600"/>
              </a:spcBef>
              <a:spcAft>
                <a:spcPts val="600"/>
              </a:spcAft>
            </a:pPr>
            <a:endParaRPr lang="en-GB" sz="2000" dirty="0"/>
          </a:p>
        </p:txBody>
      </p:sp>
      <p:graphicFrame>
        <p:nvGraphicFramePr>
          <p:cNvPr id="5" name="Table 4"/>
          <p:cNvGraphicFramePr>
            <a:graphicFrameLocks noGrp="1"/>
          </p:cNvGraphicFramePr>
          <p:nvPr>
            <p:extLst>
              <p:ext uri="{D42A27DB-BD31-4B8C-83A1-F6EECF244321}">
                <p14:modId xmlns:p14="http://schemas.microsoft.com/office/powerpoint/2010/main" val="2687233165"/>
              </p:ext>
            </p:extLst>
          </p:nvPr>
        </p:nvGraphicFramePr>
        <p:xfrm>
          <a:off x="1352550" y="3429001"/>
          <a:ext cx="9518650" cy="2882344"/>
        </p:xfrm>
        <a:graphic>
          <a:graphicData uri="http://schemas.openxmlformats.org/drawingml/2006/table">
            <a:tbl>
              <a:tblPr/>
              <a:tblGrid>
                <a:gridCol w="3705072"/>
                <a:gridCol w="1114578"/>
                <a:gridCol w="914400"/>
                <a:gridCol w="1243522"/>
                <a:gridCol w="1211811"/>
                <a:gridCol w="1329267"/>
              </a:tblGrid>
              <a:tr h="926778">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600" i="1" dirty="0" smtClean="0">
                          <a:latin typeface="+mj-lt"/>
                          <a:ea typeface="Times New Roman"/>
                        </a:rPr>
                        <a:t>Strongly</a:t>
                      </a:r>
                    </a:p>
                    <a:p>
                      <a:pPr marL="71755" marR="71755">
                        <a:spcAft>
                          <a:spcPts val="0"/>
                        </a:spcAft>
                      </a:pPr>
                      <a:r>
                        <a:rPr lang="en-GB" sz="1600" i="1" dirty="0" smtClean="0">
                          <a:latin typeface="+mj-lt"/>
                          <a:ea typeface="Times New Roman"/>
                        </a:rPr>
                        <a:t>agree</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600" i="1" dirty="0">
                          <a:latin typeface="+mj-lt"/>
                          <a:ea typeface="Times New Roman"/>
                        </a:rPr>
                        <a:t>Agree</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600" i="1" dirty="0">
                          <a:latin typeface="+mj-lt"/>
                          <a:ea typeface="Times New Roman"/>
                        </a:rPr>
                        <a:t>Neither </a:t>
                      </a:r>
                      <a:r>
                        <a:rPr lang="en-GB" sz="1600" i="1" dirty="0" smtClean="0">
                          <a:latin typeface="+mj-lt"/>
                          <a:ea typeface="Times New Roman"/>
                        </a:rPr>
                        <a:t>agree</a:t>
                      </a:r>
                    </a:p>
                    <a:p>
                      <a:pPr marL="71755" marR="71755">
                        <a:spcAft>
                          <a:spcPts val="0"/>
                        </a:spcAft>
                      </a:pPr>
                      <a:r>
                        <a:rPr lang="en-GB" sz="1600" i="1" dirty="0" smtClean="0">
                          <a:latin typeface="+mj-lt"/>
                          <a:ea typeface="Times New Roman"/>
                        </a:rPr>
                        <a:t>nor </a:t>
                      </a:r>
                      <a:r>
                        <a:rPr lang="en-GB" sz="1600" i="1" dirty="0">
                          <a:latin typeface="+mj-lt"/>
                          <a:ea typeface="Times New Roman"/>
                        </a:rPr>
                        <a:t>disagree</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600" i="1" dirty="0">
                          <a:latin typeface="+mj-lt"/>
                          <a:ea typeface="Times New Roman"/>
                        </a:rPr>
                        <a:t>Disagree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marL="71755" marR="71755">
                        <a:spcAft>
                          <a:spcPts val="0"/>
                        </a:spcAft>
                      </a:pPr>
                      <a:r>
                        <a:rPr lang="en-GB" sz="1600" i="1" dirty="0" smtClean="0">
                          <a:latin typeface="+mj-lt"/>
                          <a:ea typeface="Times New Roman"/>
                        </a:rPr>
                        <a:t>Strongly</a:t>
                      </a:r>
                    </a:p>
                    <a:p>
                      <a:pPr marL="71755" marR="71755">
                        <a:spcAft>
                          <a:spcPts val="0"/>
                        </a:spcAft>
                      </a:pPr>
                      <a:r>
                        <a:rPr lang="en-GB" sz="1600" i="1" dirty="0" smtClean="0">
                          <a:latin typeface="+mj-lt"/>
                          <a:ea typeface="Times New Roman"/>
                        </a:rPr>
                        <a:t>disagree</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80206">
                <a:tc>
                  <a:txBody>
                    <a:bodyPr/>
                    <a:lstStyle/>
                    <a:p>
                      <a:pPr marL="0" algn="l">
                        <a:spcAft>
                          <a:spcPts val="0"/>
                        </a:spcAft>
                      </a:pPr>
                      <a:r>
                        <a:rPr lang="en-GB" sz="1600" i="1" dirty="0">
                          <a:latin typeface="+mj-lt"/>
                          <a:ea typeface="Times New Roman"/>
                        </a:rPr>
                        <a:t>The Technical Support Department is very helpful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26778">
                <a:tc>
                  <a:txBody>
                    <a:bodyPr/>
                    <a:lstStyle/>
                    <a:p>
                      <a:pPr marL="0" algn="l">
                        <a:spcAft>
                          <a:spcPts val="0"/>
                        </a:spcAft>
                      </a:pPr>
                      <a:r>
                        <a:rPr lang="en-GB" sz="1600" i="1" dirty="0">
                          <a:latin typeface="+mj-lt"/>
                          <a:ea typeface="Times New Roman"/>
                        </a:rPr>
                        <a:t>Credit checks take too long to complete</a:t>
                      </a: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just">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4692987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Likert</a:t>
            </a:r>
            <a:r>
              <a:rPr lang="en-GB" dirty="0" smtClean="0"/>
              <a:t> Scale</a:t>
            </a:r>
            <a:endParaRPr lang="en-GB" dirty="0"/>
          </a:p>
        </p:txBody>
      </p:sp>
      <p:sp>
        <p:nvSpPr>
          <p:cNvPr id="3" name="Content Placeholder 2"/>
          <p:cNvSpPr>
            <a:spLocks noGrp="1"/>
          </p:cNvSpPr>
          <p:nvPr>
            <p:ph idx="1"/>
          </p:nvPr>
        </p:nvSpPr>
        <p:spPr/>
        <p:txBody>
          <a:bodyPr>
            <a:noAutofit/>
          </a:bodyPr>
          <a:lstStyle/>
          <a:p>
            <a:pPr marL="0" indent="0" algn="just">
              <a:spcBef>
                <a:spcPts val="600"/>
              </a:spcBef>
              <a:spcAft>
                <a:spcPts val="600"/>
              </a:spcAft>
            </a:pPr>
            <a:r>
              <a:rPr lang="en-GB" sz="2000" dirty="0"/>
              <a:t>There are many variations on the </a:t>
            </a:r>
            <a:r>
              <a:rPr lang="en-GB" sz="2000" dirty="0" err="1"/>
              <a:t>Likert</a:t>
            </a:r>
            <a:r>
              <a:rPr lang="en-GB" sz="2000" dirty="0"/>
              <a:t> scale.  For example, importance scales and helpfulness scales.</a:t>
            </a:r>
          </a:p>
        </p:txBody>
      </p:sp>
      <p:graphicFrame>
        <p:nvGraphicFramePr>
          <p:cNvPr id="7" name="Table 6"/>
          <p:cNvGraphicFramePr>
            <a:graphicFrameLocks noGrp="1"/>
          </p:cNvGraphicFramePr>
          <p:nvPr>
            <p:extLst>
              <p:ext uri="{D42A27DB-BD31-4B8C-83A1-F6EECF244321}">
                <p14:modId xmlns:p14="http://schemas.microsoft.com/office/powerpoint/2010/main" val="1829621633"/>
              </p:ext>
            </p:extLst>
          </p:nvPr>
        </p:nvGraphicFramePr>
        <p:xfrm>
          <a:off x="1805346" y="2819400"/>
          <a:ext cx="8426547" cy="2762249"/>
        </p:xfrm>
        <a:graphic>
          <a:graphicData uri="http://schemas.openxmlformats.org/drawingml/2006/table">
            <a:tbl>
              <a:tblPr/>
              <a:tblGrid>
                <a:gridCol w="1684871"/>
                <a:gridCol w="1684871"/>
                <a:gridCol w="1685967"/>
                <a:gridCol w="1684871"/>
                <a:gridCol w="1685967"/>
              </a:tblGrid>
              <a:tr h="1157424">
                <a:tc>
                  <a:txBody>
                    <a:bodyPr/>
                    <a:lstStyle/>
                    <a:p>
                      <a:pPr marL="408305" algn="ctr">
                        <a:spcAft>
                          <a:spcPts val="0"/>
                        </a:spcAft>
                      </a:pPr>
                      <a:r>
                        <a:rPr lang="en-GB" sz="1600" i="1" dirty="0">
                          <a:latin typeface="+mj-lt"/>
                          <a:ea typeface="Times New Roman"/>
                        </a:rPr>
                        <a:t>Extremely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Somewhat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a:latin typeface="+mj-lt"/>
                          <a:ea typeface="Times New Roman"/>
                        </a:rPr>
                        <a:t>Not very important</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at all important</a:t>
                      </a:r>
                    </a:p>
                  </a:txBody>
                  <a:tcPr marL="68580" marR="68580" marT="0" marB="0">
                    <a:lnL>
                      <a:noFill/>
                    </a:lnL>
                    <a:lnR>
                      <a:noFill/>
                    </a:lnR>
                    <a:lnT>
                      <a:noFill/>
                    </a:lnT>
                    <a:lnB>
                      <a:noFill/>
                    </a:lnB>
                    <a:solidFill>
                      <a:schemeClr val="bg1"/>
                    </a:solidFill>
                  </a:tcPr>
                </a:tc>
              </a:tr>
              <a:tr h="1604825">
                <a:tc>
                  <a:txBody>
                    <a:bodyPr/>
                    <a:lstStyle/>
                    <a:p>
                      <a:pPr marL="408305" algn="ctr">
                        <a:spcAft>
                          <a:spcPts val="0"/>
                        </a:spcAft>
                      </a:pPr>
                      <a:r>
                        <a:rPr lang="en-GB" sz="1600" i="1" dirty="0">
                          <a:latin typeface="+mj-lt"/>
                          <a:ea typeface="Times New Roman"/>
                        </a:rPr>
                        <a:t>Extremely 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Very </a:t>
                      </a:r>
                    </a:p>
                    <a:p>
                      <a:pPr marL="408305" algn="ctr">
                        <a:spcAft>
                          <a:spcPts val="0"/>
                        </a:spcAft>
                      </a:pPr>
                      <a:r>
                        <a:rPr lang="en-GB" sz="1600" i="1" dirty="0">
                          <a:latin typeface="+mj-lt"/>
                          <a:ea typeface="Times New Roman"/>
                        </a:rPr>
                        <a:t>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Moderately 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very </a:t>
                      </a:r>
                    </a:p>
                    <a:p>
                      <a:pPr marL="408305" algn="ctr">
                        <a:spcAft>
                          <a:spcPts val="0"/>
                        </a:spcAft>
                      </a:pPr>
                      <a:r>
                        <a:rPr lang="en-GB" sz="1600" i="1" dirty="0">
                          <a:latin typeface="+mj-lt"/>
                          <a:ea typeface="Times New Roman"/>
                        </a:rPr>
                        <a:t>helpful</a:t>
                      </a:r>
                    </a:p>
                  </a:txBody>
                  <a:tcPr marL="68580" marR="68580" marT="0" marB="0">
                    <a:lnL>
                      <a:noFill/>
                    </a:lnL>
                    <a:lnR>
                      <a:noFill/>
                    </a:lnR>
                    <a:lnT>
                      <a:noFill/>
                    </a:lnT>
                    <a:lnB>
                      <a:noFill/>
                    </a:lnB>
                    <a:solidFill>
                      <a:schemeClr val="bg1"/>
                    </a:solidFill>
                  </a:tcPr>
                </a:tc>
                <a:tc>
                  <a:txBody>
                    <a:bodyPr/>
                    <a:lstStyle/>
                    <a:p>
                      <a:pPr marL="408305" algn="ctr">
                        <a:spcAft>
                          <a:spcPts val="0"/>
                        </a:spcAft>
                      </a:pPr>
                      <a:r>
                        <a:rPr lang="en-GB" sz="1600" i="1" dirty="0">
                          <a:latin typeface="+mj-lt"/>
                          <a:ea typeface="Times New Roman"/>
                        </a:rPr>
                        <a:t>Not helpful </a:t>
                      </a:r>
                    </a:p>
                    <a:p>
                      <a:pPr marL="408305" algn="ctr">
                        <a:spcAft>
                          <a:spcPts val="0"/>
                        </a:spcAft>
                      </a:pPr>
                      <a:r>
                        <a:rPr lang="en-GB" sz="1600" i="1" dirty="0">
                          <a:latin typeface="+mj-lt"/>
                          <a:ea typeface="Times New Roman"/>
                        </a:rPr>
                        <a:t>at all</a:t>
                      </a:r>
                    </a:p>
                  </a:txBody>
                  <a:tcPr marL="68580" marR="68580" marT="0" marB="0">
                    <a:lnL>
                      <a:noFill/>
                    </a:lnL>
                    <a:lnR>
                      <a:noFill/>
                    </a:lnR>
                    <a:lnT>
                      <a:noFill/>
                    </a:lnT>
                    <a:lnB>
                      <a:noFill/>
                    </a:lnB>
                    <a:solidFill>
                      <a:schemeClr val="bg1"/>
                    </a:solidFill>
                  </a:tcPr>
                </a:tc>
              </a:tr>
            </a:tbl>
          </a:graphicData>
        </a:graphic>
      </p:graphicFrame>
      <p:sp>
        <p:nvSpPr>
          <p:cNvPr id="46081" name="Rectangle 1"/>
          <p:cNvSpPr>
            <a:spLocks noChangeArrowheads="1"/>
          </p:cNvSpPr>
          <p:nvPr/>
        </p:nvSpPr>
        <p:spPr bwMode="auto">
          <a:xfrm>
            <a:off x="1524001" y="67018"/>
            <a:ext cx="184731" cy="323165"/>
          </a:xfrm>
          <a:prstGeom prst="rect">
            <a:avLst/>
          </a:prstGeom>
          <a:noFill/>
          <a:ln w="9525">
            <a:noFill/>
            <a:miter lim="800000"/>
            <a:headEnd/>
            <a:tailEnd/>
          </a:ln>
          <a:effectLst/>
        </p:spPr>
        <p:txBody>
          <a:bodyPr vert="horz" wrap="none" lIns="91440" tIns="45720" rIns="91440" bIns="0" numCol="1" anchor="ctr" anchorCtr="0" compatLnSpc="1">
            <a:prstTxWarp prst="textNoShape">
              <a:avLst/>
            </a:prstTxWarp>
            <a:spAutoFit/>
          </a:bodyPr>
          <a:lstStyle/>
          <a:p>
            <a:pPr fontAlgn="base">
              <a:spcBef>
                <a:spcPct val="0"/>
              </a:spcBef>
              <a:spcAft>
                <a:spcPct val="0"/>
              </a:spcAft>
            </a:pPr>
            <a:endParaRPr lang="en-US">
              <a:latin typeface="Arial" pitchFamily="34" charset="0"/>
              <a:cs typeface="Arial" pitchFamily="34" charset="0"/>
            </a:endParaRPr>
          </a:p>
        </p:txBody>
      </p:sp>
    </p:spTree>
    <p:extLst>
      <p:ext uri="{BB962C8B-B14F-4D97-AF65-F5344CB8AC3E}">
        <p14:creationId xmlns:p14="http://schemas.microsoft.com/office/powerpoint/2010/main" val="393718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Semantic Differential Scale</a:t>
            </a:r>
            <a:endParaRPr lang="en-GB" dirty="0"/>
          </a:p>
        </p:txBody>
      </p:sp>
      <p:sp>
        <p:nvSpPr>
          <p:cNvPr id="3" name="Content Placeholder 2"/>
          <p:cNvSpPr>
            <a:spLocks noGrp="1"/>
          </p:cNvSpPr>
          <p:nvPr>
            <p:ph idx="1"/>
          </p:nvPr>
        </p:nvSpPr>
        <p:spPr>
          <a:xfrm>
            <a:off x="2589212" y="1504950"/>
            <a:ext cx="8915400" cy="4406272"/>
          </a:xfrm>
        </p:spPr>
        <p:txBody>
          <a:bodyPr/>
          <a:lstStyle/>
          <a:p>
            <a:pPr marL="0" indent="0">
              <a:spcBef>
                <a:spcPts val="600"/>
              </a:spcBef>
              <a:spcAft>
                <a:spcPts val="600"/>
              </a:spcAft>
            </a:pPr>
            <a:r>
              <a:rPr lang="en-GB" sz="2000" dirty="0" smtClean="0">
                <a:latin typeface="+mj-lt"/>
              </a:rPr>
              <a:t> Scales </a:t>
            </a:r>
            <a:r>
              <a:rPr lang="en-GB" sz="2000" dirty="0">
                <a:latin typeface="+mj-lt"/>
              </a:rPr>
              <a:t>are constructed using pairs of opposite adjectives.</a:t>
            </a:r>
          </a:p>
          <a:p>
            <a:pPr marL="180975" indent="-180975">
              <a:spcBef>
                <a:spcPts val="600"/>
              </a:spcBef>
              <a:spcAft>
                <a:spcPts val="600"/>
              </a:spcAft>
            </a:pPr>
            <a:r>
              <a:rPr lang="en-GB" sz="2000" dirty="0" smtClean="0">
                <a:latin typeface="+mj-lt"/>
              </a:rPr>
              <a:t> Please </a:t>
            </a:r>
            <a:r>
              <a:rPr lang="en-GB" sz="2000" dirty="0">
                <a:latin typeface="+mj-lt"/>
              </a:rPr>
              <a:t>place a cross in the box in the scale according to the degree to which you think the word describes the monthly sales reports you receive. </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220595308"/>
              </p:ext>
            </p:extLst>
          </p:nvPr>
        </p:nvGraphicFramePr>
        <p:xfrm>
          <a:off x="3150791" y="3019426"/>
          <a:ext cx="5702468" cy="3031630"/>
        </p:xfrm>
        <a:graphic>
          <a:graphicData uri="http://schemas.openxmlformats.org/drawingml/2006/table">
            <a:tbl>
              <a:tblPr/>
              <a:tblGrid>
                <a:gridCol w="1878744"/>
                <a:gridCol w="266289"/>
                <a:gridCol w="266958"/>
                <a:gridCol w="266289"/>
                <a:gridCol w="266958"/>
                <a:gridCol w="266289"/>
                <a:gridCol w="266958"/>
                <a:gridCol w="266958"/>
                <a:gridCol w="1957025"/>
              </a:tblGrid>
              <a:tr h="405110">
                <a:tc>
                  <a:txBody>
                    <a:bodyPr/>
                    <a:lstStyle/>
                    <a:p>
                      <a:pPr algn="ctr">
                        <a:spcAft>
                          <a:spcPts val="0"/>
                        </a:spcAft>
                      </a:pPr>
                      <a:endParaRPr lang="en-GB" sz="1600" dirty="0">
                        <a:latin typeface="+mj-lt"/>
                        <a:ea typeface="Times New Roman"/>
                      </a:endParaRP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r>
                        <a:rPr lang="en-GB" sz="1600">
                          <a:latin typeface="+mj-lt"/>
                          <a:ea typeface="Times New Roman"/>
                        </a:rPr>
                        <a:t>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3</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r>
                        <a:rPr lang="en-GB" sz="1600">
                          <a:latin typeface="+mj-lt"/>
                          <a:ea typeface="Times New Roman"/>
                        </a:rPr>
                        <a:t>7</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405110">
                <a:tc>
                  <a:txBody>
                    <a:bodyPr/>
                    <a:lstStyle/>
                    <a:p>
                      <a:pPr algn="just">
                        <a:spcAft>
                          <a:spcPts val="0"/>
                        </a:spcAft>
                      </a:pPr>
                      <a:r>
                        <a:rPr lang="en-GB" sz="1600">
                          <a:latin typeface="+mj-lt"/>
                          <a:ea typeface="Times New Roman"/>
                        </a:rPr>
                        <a:t>On-time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Late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405110">
                <a:tc>
                  <a:txBody>
                    <a:bodyPr/>
                    <a:lstStyle/>
                    <a:p>
                      <a:pPr algn="just">
                        <a:spcAft>
                          <a:spcPts val="0"/>
                        </a:spcAft>
                      </a:pPr>
                      <a:r>
                        <a:rPr lang="en-GB" sz="1600">
                          <a:latin typeface="+mj-lt"/>
                          <a:ea typeface="Times New Roman"/>
                        </a:rPr>
                        <a:t>Accurate</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Inaccurate</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405110">
                <a:tc>
                  <a:txBody>
                    <a:bodyPr/>
                    <a:lstStyle/>
                    <a:p>
                      <a:pPr algn="just">
                        <a:spcAft>
                          <a:spcPts val="0"/>
                        </a:spcAft>
                      </a:pPr>
                      <a:r>
                        <a:rPr lang="en-GB" sz="1600">
                          <a:latin typeface="+mj-lt"/>
                          <a:ea typeface="Times New Roman"/>
                        </a:rPr>
                        <a:t>Helpful</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Unhelpful</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405110">
                <a:tc>
                  <a:txBody>
                    <a:bodyPr/>
                    <a:lstStyle/>
                    <a:p>
                      <a:pPr algn="just">
                        <a:spcAft>
                          <a:spcPts val="0"/>
                        </a:spcAft>
                      </a:pPr>
                      <a:r>
                        <a:rPr lang="en-GB" sz="1600" dirty="0">
                          <a:latin typeface="+mj-lt"/>
                          <a:ea typeface="Times New Roman"/>
                        </a:rPr>
                        <a:t>Well-presented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dirty="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Badly presented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600970">
                <a:tc>
                  <a:txBody>
                    <a:bodyPr/>
                    <a:lstStyle/>
                    <a:p>
                      <a:pPr algn="just">
                        <a:spcAft>
                          <a:spcPts val="0"/>
                        </a:spcAft>
                      </a:pPr>
                      <a:r>
                        <a:rPr lang="en-GB" sz="1600">
                          <a:latin typeface="+mj-lt"/>
                          <a:ea typeface="Times New Roman"/>
                        </a:rPr>
                        <a:t>Relevant information</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a:latin typeface="+mj-lt"/>
                          <a:ea typeface="Times New Roman"/>
                        </a:rPr>
                        <a:t>Irrelevant information</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r h="405110">
                <a:tc>
                  <a:txBody>
                    <a:bodyPr/>
                    <a:lstStyle/>
                    <a:p>
                      <a:pPr algn="just">
                        <a:spcAft>
                          <a:spcPts val="0"/>
                        </a:spcAft>
                      </a:pPr>
                      <a:r>
                        <a:rPr lang="en-GB" sz="1600">
                          <a:latin typeface="+mj-lt"/>
                          <a:ea typeface="Times New Roman"/>
                        </a:rPr>
                        <a:t>Easy-to-read</a:t>
                      </a:r>
                    </a:p>
                  </a:txBody>
                  <a:tcPr marL="68580" marR="68580" marT="0" marB="0">
                    <a:lnL>
                      <a:noFill/>
                    </a:lnL>
                    <a:lnR w="12700" cap="flat" cmpd="sng" algn="ctr">
                      <a:solidFill>
                        <a:srgbClr val="000000"/>
                      </a:solidFill>
                      <a:prstDash val="solid"/>
                      <a:round/>
                      <a:headEnd type="none" w="med" len="med"/>
                      <a:tailEnd type="none" w="med" len="med"/>
                    </a:lnR>
                    <a:lnT>
                      <a:noFill/>
                    </a:lnT>
                    <a:lnB>
                      <a:noFill/>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spcAft>
                          <a:spcPts val="0"/>
                        </a:spcAft>
                      </a:pPr>
                      <a:endParaRPr lang="en-GB" sz="1600">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spcAft>
                          <a:spcPts val="0"/>
                        </a:spcAft>
                      </a:pPr>
                      <a:r>
                        <a:rPr lang="en-GB" sz="1600" dirty="0">
                          <a:latin typeface="+mj-lt"/>
                          <a:ea typeface="Times New Roman"/>
                        </a:rPr>
                        <a:t>Hard-to-read</a:t>
                      </a:r>
                    </a:p>
                  </a:txBody>
                  <a:tcPr marL="68580" marR="68580" marT="0" marB="0">
                    <a:lnL w="12700" cap="flat" cmpd="sng" algn="ctr">
                      <a:solidFill>
                        <a:srgbClr val="000000"/>
                      </a:solidFill>
                      <a:prstDash val="solid"/>
                      <a:round/>
                      <a:headEnd type="none" w="med" len="med"/>
                      <a:tailEnd type="none" w="med" len="med"/>
                    </a:lnL>
                    <a:lnR>
                      <a:noFill/>
                    </a:lnR>
                    <a:lnT>
                      <a:noFill/>
                    </a:lnT>
                    <a:lnB>
                      <a:noFill/>
                    </a:lnB>
                  </a:tcPr>
                </a:tc>
              </a:tr>
            </a:tbl>
          </a:graphicData>
        </a:graphic>
      </p:graphicFrame>
    </p:spTree>
    <p:extLst>
      <p:ext uri="{BB962C8B-B14F-4D97-AF65-F5344CB8AC3E}">
        <p14:creationId xmlns:p14="http://schemas.microsoft.com/office/powerpoint/2010/main" val="5220344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Order Scales</a:t>
            </a:r>
            <a:endParaRPr lang="en-GB" dirty="0"/>
          </a:p>
        </p:txBody>
      </p:sp>
      <p:sp>
        <p:nvSpPr>
          <p:cNvPr id="3" name="Content Placeholder 2"/>
          <p:cNvSpPr>
            <a:spLocks noGrp="1"/>
          </p:cNvSpPr>
          <p:nvPr>
            <p:ph idx="1"/>
          </p:nvPr>
        </p:nvSpPr>
        <p:spPr>
          <a:xfrm>
            <a:off x="2589212" y="1552575"/>
            <a:ext cx="8915400" cy="4358647"/>
          </a:xfrm>
        </p:spPr>
        <p:txBody>
          <a:bodyPr>
            <a:noAutofit/>
          </a:bodyPr>
          <a:lstStyle/>
          <a:p>
            <a:pPr marL="0" indent="0" algn="just">
              <a:spcBef>
                <a:spcPts val="600"/>
              </a:spcBef>
              <a:spcAft>
                <a:spcPts val="600"/>
              </a:spcAft>
              <a:buNone/>
            </a:pPr>
            <a:r>
              <a:rPr lang="en-GB" sz="2000" dirty="0"/>
              <a:t>Can be used for rating almost anything.  </a:t>
            </a:r>
            <a:endParaRPr lang="en-GB" sz="2000" dirty="0" smtClean="0"/>
          </a:p>
          <a:p>
            <a:pPr marL="0" indent="0" algn="just">
              <a:spcBef>
                <a:spcPts val="600"/>
              </a:spcBef>
              <a:spcAft>
                <a:spcPts val="600"/>
              </a:spcAft>
              <a:buNone/>
            </a:pPr>
            <a:r>
              <a:rPr lang="en-GB" sz="2000" dirty="0" smtClean="0"/>
              <a:t>For </a:t>
            </a:r>
            <a:r>
              <a:rPr lang="en-GB" sz="2000" dirty="0"/>
              <a:t>example:</a:t>
            </a:r>
          </a:p>
          <a:p>
            <a:pPr marL="0" indent="0" algn="just">
              <a:spcBef>
                <a:spcPts val="600"/>
              </a:spcBef>
              <a:spcAft>
                <a:spcPts val="600"/>
              </a:spcAft>
            </a:pPr>
            <a:r>
              <a:rPr lang="en-GB" sz="2000" dirty="0" smtClean="0"/>
              <a:t> Below </a:t>
            </a:r>
            <a:r>
              <a:rPr lang="en-GB" sz="2000" dirty="0"/>
              <a:t>are the six software packages currently available in your organisation.  Please rank the software packages in terms of frequency of use. Place a 1 alongside the package you use most frequently, a 2 alongside the package you use next often, and so on until all the software packages have been ranked.</a:t>
            </a:r>
          </a:p>
          <a:p>
            <a:pPr marL="0" indent="0" algn="just">
              <a:spcBef>
                <a:spcPts val="0"/>
              </a:spcBef>
              <a:tabLst>
                <a:tab pos="363538" algn="l"/>
              </a:tabLst>
            </a:pPr>
            <a:r>
              <a:rPr lang="en-GB" sz="2000" dirty="0"/>
              <a:t>	MS Word       		….</a:t>
            </a:r>
          </a:p>
          <a:p>
            <a:pPr marL="0" indent="0" algn="just">
              <a:spcBef>
                <a:spcPts val="0"/>
              </a:spcBef>
              <a:tabLst>
                <a:tab pos="363538" algn="l"/>
              </a:tabLst>
            </a:pPr>
            <a:r>
              <a:rPr lang="en-GB" sz="2000" dirty="0"/>
              <a:t>	MS Excel		….</a:t>
            </a:r>
          </a:p>
          <a:p>
            <a:pPr marL="0" indent="0" algn="just">
              <a:spcBef>
                <a:spcPts val="0"/>
              </a:spcBef>
              <a:tabLst>
                <a:tab pos="363538" algn="l"/>
              </a:tabLst>
            </a:pPr>
            <a:r>
              <a:rPr lang="en-GB" sz="2000" dirty="0"/>
              <a:t>	MS Access		….</a:t>
            </a:r>
          </a:p>
          <a:p>
            <a:pPr marL="0" indent="0" algn="just">
              <a:spcBef>
                <a:spcPts val="0"/>
              </a:spcBef>
              <a:tabLst>
                <a:tab pos="363538" algn="l"/>
              </a:tabLst>
            </a:pPr>
            <a:r>
              <a:rPr lang="en-GB" sz="2000" dirty="0"/>
              <a:t>	MS PowerPoint	….</a:t>
            </a:r>
          </a:p>
          <a:p>
            <a:pPr marL="0" indent="0" algn="just">
              <a:spcBef>
                <a:spcPts val="0"/>
              </a:spcBef>
              <a:tabLst>
                <a:tab pos="363538" algn="l"/>
              </a:tabLst>
            </a:pPr>
            <a:r>
              <a:rPr lang="en-GB" sz="2000" dirty="0"/>
              <a:t>	Visual Basic		….</a:t>
            </a:r>
          </a:p>
          <a:p>
            <a:pPr marL="0" indent="0" algn="just">
              <a:spcBef>
                <a:spcPts val="0"/>
              </a:spcBef>
              <a:tabLst>
                <a:tab pos="363538" algn="l"/>
              </a:tabLst>
            </a:pPr>
            <a:r>
              <a:rPr lang="en-GB" sz="2000" dirty="0"/>
              <a:t>	Outlook Express         	….</a:t>
            </a:r>
          </a:p>
          <a:p>
            <a:pPr marL="0" indent="0" algn="just">
              <a:spcBef>
                <a:spcPts val="0"/>
              </a:spcBef>
            </a:pPr>
            <a:endParaRPr lang="en-GB" sz="2000" dirty="0"/>
          </a:p>
        </p:txBody>
      </p:sp>
    </p:spTree>
    <p:extLst>
      <p:ext uri="{BB962C8B-B14F-4D97-AF65-F5344CB8AC3E}">
        <p14:creationId xmlns:p14="http://schemas.microsoft.com/office/powerpoint/2010/main" val="181846858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025" y="249648"/>
            <a:ext cx="8782050" cy="548640"/>
          </a:xfrm>
        </p:spPr>
        <p:txBody>
          <a:bodyPr>
            <a:normAutofit fontScale="90000"/>
          </a:bodyPr>
          <a:lstStyle/>
          <a:p>
            <a:pPr algn="ctr"/>
            <a:r>
              <a:rPr lang="en-GB" dirty="0" smtClean="0"/>
              <a:t>Golden Rules on Questionnaire design</a:t>
            </a:r>
            <a:endParaRPr lang="en-GB" dirty="0"/>
          </a:p>
        </p:txBody>
      </p:sp>
      <p:sp>
        <p:nvSpPr>
          <p:cNvPr id="3" name="Content Placeholder 2"/>
          <p:cNvSpPr>
            <a:spLocks noGrp="1"/>
          </p:cNvSpPr>
          <p:nvPr>
            <p:ph idx="1"/>
          </p:nvPr>
        </p:nvSpPr>
        <p:spPr>
          <a:xfrm>
            <a:off x="819149" y="1133475"/>
            <a:ext cx="10372725" cy="5372100"/>
          </a:xfrm>
        </p:spPr>
        <p:txBody>
          <a:bodyPr>
            <a:noAutofit/>
          </a:bodyPr>
          <a:lstStyle/>
          <a:p>
            <a:pPr marL="363538" indent="-363538">
              <a:spcBef>
                <a:spcPts val="0"/>
              </a:spcBef>
              <a:buAutoNum type="arabicPeriod"/>
            </a:pPr>
            <a:r>
              <a:rPr lang="en-GB" sz="2000" b="1" dirty="0"/>
              <a:t>Keep the survey short</a:t>
            </a:r>
            <a:r>
              <a:rPr lang="en-GB" sz="2000" dirty="0"/>
              <a:t>: as a rule of thumb, keep the number of questions below forty.  </a:t>
            </a:r>
          </a:p>
          <a:p>
            <a:pPr marL="363538" indent="-363538">
              <a:spcBef>
                <a:spcPts val="0"/>
              </a:spcBef>
              <a:buAutoNum type="arabicPeriod" startAt="2"/>
            </a:pPr>
            <a:r>
              <a:rPr lang="en-GB" sz="2000" dirty="0"/>
              <a:t>Always start your questionnaire by </a:t>
            </a:r>
            <a:r>
              <a:rPr lang="en-GB" sz="2000" b="1" dirty="0"/>
              <a:t>explaining who you are and what you intend to do with the data you collect, guaranteeing confidentiality </a:t>
            </a:r>
            <a:r>
              <a:rPr lang="en-GB" sz="2000" dirty="0"/>
              <a:t>where possible.  </a:t>
            </a:r>
          </a:p>
          <a:p>
            <a:pPr marL="363538" indent="-363538">
              <a:spcBef>
                <a:spcPts val="0"/>
              </a:spcBef>
              <a:buAutoNum type="arabicPeriod" startAt="2"/>
            </a:pPr>
            <a:r>
              <a:rPr lang="en-GB" sz="2000" dirty="0"/>
              <a:t>Then move on to quota control questions so that the interviewer can determine whether the respondent is the </a:t>
            </a:r>
            <a:r>
              <a:rPr lang="en-GB" sz="2000" b="1" dirty="0"/>
              <a:t>right type of person</a:t>
            </a:r>
            <a:r>
              <a:rPr lang="en-GB" sz="2000" dirty="0"/>
              <a:t>.</a:t>
            </a:r>
          </a:p>
          <a:p>
            <a:pPr marL="363538" indent="-363538">
              <a:spcBef>
                <a:spcPts val="0"/>
              </a:spcBef>
              <a:buAutoNum type="arabicPeriod" startAt="2"/>
            </a:pPr>
            <a:r>
              <a:rPr lang="en-GB" sz="2000" b="1" dirty="0"/>
              <a:t>Do not combine two questions in one</a:t>
            </a:r>
            <a:r>
              <a:rPr lang="en-GB" sz="2000" dirty="0"/>
              <a:t>.  For example, ‘Are the input and output screens easy to use?’ should be phrased as two questions.</a:t>
            </a:r>
          </a:p>
          <a:p>
            <a:pPr marL="363538" indent="-363538">
              <a:spcBef>
                <a:spcPts val="0"/>
              </a:spcBef>
              <a:buFont typeface="Arial" pitchFamily="34" charset="0"/>
              <a:buAutoNum type="arabicPeriod" startAt="2"/>
            </a:pPr>
            <a:r>
              <a:rPr lang="en-GB" sz="2000" b="1" dirty="0"/>
              <a:t>Avoid technical words and </a:t>
            </a:r>
            <a:r>
              <a:rPr lang="en-GB" sz="2000" b="1" dirty="0" smtClean="0"/>
              <a:t>jargon. </a:t>
            </a:r>
            <a:r>
              <a:rPr lang="en-GB" sz="2000" dirty="0" smtClean="0"/>
              <a:t>Use </a:t>
            </a:r>
            <a:r>
              <a:rPr lang="en-GB" sz="2000" dirty="0"/>
              <a:t>the terminology with which the users are familiar. </a:t>
            </a:r>
          </a:p>
          <a:p>
            <a:pPr marL="363538" indent="-363538">
              <a:spcBef>
                <a:spcPts val="0"/>
              </a:spcBef>
              <a:buFont typeface="Arial" pitchFamily="34" charset="0"/>
              <a:buAutoNum type="arabicPeriod" startAt="2"/>
            </a:pPr>
            <a:r>
              <a:rPr lang="en-GB" sz="2000" b="1" dirty="0"/>
              <a:t>Do not present biased questions</a:t>
            </a:r>
            <a:r>
              <a:rPr lang="en-GB" sz="2000" dirty="0"/>
              <a:t>.  For example, ‘How satisfied are you with your new, super-fast, hi-tech Epsom Printer?’ assumes that people have a positive perception of the printer and is likely to bias their response.</a:t>
            </a:r>
          </a:p>
          <a:p>
            <a:pPr marL="363538" indent="-363538">
              <a:spcBef>
                <a:spcPts val="0"/>
              </a:spcBef>
              <a:buFont typeface="Arial" pitchFamily="34" charset="0"/>
              <a:buAutoNum type="arabicPeriod" startAt="2"/>
            </a:pPr>
            <a:r>
              <a:rPr lang="en-GB" sz="2000" dirty="0"/>
              <a:t>Each question should have a </a:t>
            </a:r>
            <a:r>
              <a:rPr lang="en-GB" sz="2000" b="1" dirty="0"/>
              <a:t>‘don’t know’, ‘not applicable’ or ‘other’ </a:t>
            </a:r>
            <a:r>
              <a:rPr lang="en-GB" sz="2000" dirty="0"/>
              <a:t>response unless you are absolutely certain that you have covered all possibilities.</a:t>
            </a:r>
          </a:p>
          <a:p>
            <a:pPr marL="457200" indent="-457200">
              <a:buAutoNum type="arabicPeriod" startAt="2"/>
            </a:pPr>
            <a:endParaRPr lang="en-GB" sz="2000" dirty="0"/>
          </a:p>
        </p:txBody>
      </p:sp>
    </p:spTree>
    <p:extLst>
      <p:ext uri="{BB962C8B-B14F-4D97-AF65-F5344CB8AC3E}">
        <p14:creationId xmlns:p14="http://schemas.microsoft.com/office/powerpoint/2010/main" val="41276474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r>
              <a:rPr lang="en-GB" sz="3000" b="1" dirty="0"/>
              <a:t>Student activity</a:t>
            </a:r>
            <a:endParaRPr lang="en-US" sz="3000" b="1" dirty="0"/>
          </a:p>
        </p:txBody>
      </p:sp>
      <p:sp>
        <p:nvSpPr>
          <p:cNvPr id="300035" name="Rectangle 3"/>
          <p:cNvSpPr>
            <a:spLocks noGrp="1" noChangeArrowheads="1"/>
          </p:cNvSpPr>
          <p:nvPr>
            <p:ph idx="1"/>
          </p:nvPr>
        </p:nvSpPr>
        <p:spPr/>
        <p:txBody>
          <a:bodyPr/>
          <a:lstStyle/>
          <a:p>
            <a:pPr marL="0" indent="0"/>
            <a:r>
              <a:rPr lang="en-GB" sz="2500" dirty="0">
                <a:latin typeface="+mj-lt"/>
              </a:rPr>
              <a:t>In relation to data collection, list the advantages and disadvantages associated with:</a:t>
            </a:r>
          </a:p>
          <a:p>
            <a:pPr marL="0" lvl="1" indent="0"/>
            <a:r>
              <a:rPr lang="en-GB" sz="2500" dirty="0">
                <a:latin typeface="+mj-lt"/>
              </a:rPr>
              <a:t>Questionnaires</a:t>
            </a:r>
          </a:p>
        </p:txBody>
      </p:sp>
    </p:spTree>
    <p:extLst>
      <p:ext uri="{BB962C8B-B14F-4D97-AF65-F5344CB8AC3E}">
        <p14:creationId xmlns:p14="http://schemas.microsoft.com/office/powerpoint/2010/main" val="2431288964"/>
      </p:ext>
    </p:extLst>
  </p:cSld>
  <p:clrMapOvr>
    <a:masterClrMapping/>
  </p:clrMapOvr>
  <p:transition spd="slow" advClick="0"/>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sz="3000" b="1" dirty="0"/>
              <a:t>Advantages of questionnaires</a:t>
            </a:r>
            <a:endParaRPr lang="en-US" sz="3000" b="1" dirty="0"/>
          </a:p>
        </p:txBody>
      </p:sp>
      <p:sp>
        <p:nvSpPr>
          <p:cNvPr id="297987" name="Rectangle 3"/>
          <p:cNvSpPr>
            <a:spLocks noGrp="1" noChangeArrowheads="1"/>
          </p:cNvSpPr>
          <p:nvPr>
            <p:ph idx="1"/>
          </p:nvPr>
        </p:nvSpPr>
        <p:spPr/>
        <p:txBody>
          <a:bodyPr>
            <a:noAutofit/>
          </a:bodyPr>
          <a:lstStyle/>
          <a:p>
            <a:pPr marL="0" indent="0">
              <a:spcBef>
                <a:spcPts val="600"/>
              </a:spcBef>
              <a:spcAft>
                <a:spcPts val="600"/>
              </a:spcAft>
            </a:pPr>
            <a:endParaRPr lang="en-GB" sz="2300" dirty="0" smtClean="0">
              <a:latin typeface="+mj-lt"/>
            </a:endParaRPr>
          </a:p>
          <a:p>
            <a:pPr marL="0" indent="0">
              <a:spcBef>
                <a:spcPts val="600"/>
              </a:spcBef>
              <a:spcAft>
                <a:spcPts val="600"/>
              </a:spcAft>
            </a:pPr>
            <a:r>
              <a:rPr lang="en-GB" sz="2300" dirty="0" smtClean="0">
                <a:latin typeface="+mj-lt"/>
              </a:rPr>
              <a:t>An </a:t>
            </a:r>
            <a:r>
              <a:rPr lang="en-GB" sz="2300" dirty="0">
                <a:latin typeface="+mj-lt"/>
              </a:rPr>
              <a:t>efficient way of collecting responses from a </a:t>
            </a:r>
            <a:r>
              <a:rPr lang="en-GB" sz="2300" i="1" dirty="0">
                <a:latin typeface="+mj-lt"/>
              </a:rPr>
              <a:t>large sample</a:t>
            </a:r>
            <a:r>
              <a:rPr lang="en-GB" sz="2300" dirty="0">
                <a:latin typeface="+mj-lt"/>
              </a:rPr>
              <a:t> of people (same set of questions).</a:t>
            </a:r>
          </a:p>
          <a:p>
            <a:pPr marL="0" indent="0">
              <a:spcBef>
                <a:spcPts val="600"/>
              </a:spcBef>
              <a:spcAft>
                <a:spcPts val="600"/>
              </a:spcAft>
            </a:pPr>
            <a:r>
              <a:rPr lang="en-GB" sz="2300" i="1" dirty="0" smtClean="0">
                <a:latin typeface="+mj-lt"/>
              </a:rPr>
              <a:t> Standardised</a:t>
            </a:r>
            <a:r>
              <a:rPr lang="en-GB" sz="2300" dirty="0" smtClean="0">
                <a:latin typeface="+mj-lt"/>
              </a:rPr>
              <a:t> </a:t>
            </a:r>
            <a:r>
              <a:rPr lang="en-GB" sz="2300" dirty="0">
                <a:latin typeface="+mj-lt"/>
              </a:rPr>
              <a:t>questions are more likely to be interpreted in the same way by all respondents</a:t>
            </a:r>
          </a:p>
          <a:p>
            <a:pPr marL="0" indent="0">
              <a:spcBef>
                <a:spcPts val="600"/>
              </a:spcBef>
              <a:spcAft>
                <a:spcPts val="600"/>
              </a:spcAft>
            </a:pPr>
            <a:r>
              <a:rPr lang="en-GB" sz="2300" dirty="0" smtClean="0">
                <a:latin typeface="+mj-lt"/>
              </a:rPr>
              <a:t> Questionnaires </a:t>
            </a:r>
            <a:r>
              <a:rPr lang="en-GB" sz="2300" dirty="0">
                <a:latin typeface="+mj-lt"/>
              </a:rPr>
              <a:t>require </a:t>
            </a:r>
            <a:r>
              <a:rPr lang="en-GB" sz="2300" i="1" dirty="0">
                <a:latin typeface="+mj-lt"/>
              </a:rPr>
              <a:t>less skill</a:t>
            </a:r>
            <a:r>
              <a:rPr lang="en-GB" sz="2300" dirty="0">
                <a:latin typeface="+mj-lt"/>
              </a:rPr>
              <a:t> and sensitivity to administer than interviews.</a:t>
            </a:r>
          </a:p>
          <a:p>
            <a:pPr marL="0" indent="0">
              <a:spcBef>
                <a:spcPts val="600"/>
              </a:spcBef>
              <a:spcAft>
                <a:spcPts val="600"/>
              </a:spcAft>
            </a:pPr>
            <a:r>
              <a:rPr lang="en-GB" sz="2300" dirty="0" smtClean="0">
                <a:latin typeface="+mj-lt"/>
              </a:rPr>
              <a:t> They </a:t>
            </a:r>
            <a:r>
              <a:rPr lang="en-GB" sz="2300" dirty="0">
                <a:latin typeface="+mj-lt"/>
              </a:rPr>
              <a:t>are relatively </a:t>
            </a:r>
            <a:r>
              <a:rPr lang="en-GB" sz="2300" i="1" dirty="0">
                <a:latin typeface="+mj-lt"/>
              </a:rPr>
              <a:t>easy to analyse, </a:t>
            </a:r>
            <a:endParaRPr lang="en-GB" sz="2300" dirty="0">
              <a:latin typeface="+mj-lt"/>
            </a:endParaRPr>
          </a:p>
          <a:p>
            <a:pPr marL="0" indent="0">
              <a:spcBef>
                <a:spcPts val="600"/>
              </a:spcBef>
              <a:spcAft>
                <a:spcPts val="600"/>
              </a:spcAft>
            </a:pPr>
            <a:r>
              <a:rPr lang="en-GB" sz="2300" dirty="0">
                <a:latin typeface="+mj-lt"/>
              </a:rPr>
              <a:t>They reduce the possibility of interviewer </a:t>
            </a:r>
            <a:r>
              <a:rPr lang="en-GB" sz="2300" i="1" dirty="0">
                <a:latin typeface="+mj-lt"/>
              </a:rPr>
              <a:t>bias</a:t>
            </a:r>
            <a:r>
              <a:rPr lang="en-GB" sz="2300" dirty="0">
                <a:latin typeface="+mj-lt"/>
              </a:rPr>
              <a:t>.</a:t>
            </a:r>
          </a:p>
          <a:p>
            <a:pPr marL="0" indent="0">
              <a:spcBef>
                <a:spcPts val="600"/>
              </a:spcBef>
              <a:spcAft>
                <a:spcPts val="600"/>
              </a:spcAft>
            </a:pPr>
            <a:r>
              <a:rPr lang="en-GB" sz="2300" dirty="0">
                <a:latin typeface="+mj-lt"/>
              </a:rPr>
              <a:t>They are moderately </a:t>
            </a:r>
            <a:r>
              <a:rPr lang="en-GB" sz="2300" i="1" dirty="0">
                <a:latin typeface="+mj-lt"/>
              </a:rPr>
              <a:t>cheap</a:t>
            </a:r>
            <a:r>
              <a:rPr lang="en-GB" sz="2300" dirty="0">
                <a:latin typeface="+mj-lt"/>
              </a:rPr>
              <a:t> to administer.</a:t>
            </a:r>
            <a:endParaRPr lang="en-GB" sz="2300" u="sng" dirty="0">
              <a:latin typeface="+mj-lt"/>
            </a:endParaRPr>
          </a:p>
          <a:p>
            <a:pPr marL="0" indent="0">
              <a:spcBef>
                <a:spcPts val="600"/>
              </a:spcBef>
              <a:spcAft>
                <a:spcPts val="600"/>
              </a:spcAft>
            </a:pPr>
            <a:endParaRPr lang="en-US" sz="2300" dirty="0">
              <a:latin typeface="+mj-lt"/>
            </a:endParaRPr>
          </a:p>
        </p:txBody>
      </p:sp>
    </p:spTree>
    <p:extLst>
      <p:ext uri="{BB962C8B-B14F-4D97-AF65-F5344CB8AC3E}">
        <p14:creationId xmlns:p14="http://schemas.microsoft.com/office/powerpoint/2010/main" val="362497092"/>
      </p:ext>
    </p:extLst>
  </p:cSld>
  <p:clrMapOvr>
    <a:masterClrMapping/>
  </p:clrMapOvr>
  <p:transition spd="slow" advClick="0"/>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lstStyle/>
          <a:p>
            <a:r>
              <a:rPr lang="en-GB" sz="3000" b="1" dirty="0"/>
              <a:t>Disadvantages of questionnaires</a:t>
            </a:r>
            <a:endParaRPr lang="en-US" sz="3000" b="1" dirty="0"/>
          </a:p>
        </p:txBody>
      </p:sp>
      <p:sp>
        <p:nvSpPr>
          <p:cNvPr id="299011" name="Rectangle 3"/>
          <p:cNvSpPr>
            <a:spLocks noGrp="1" noChangeArrowheads="1"/>
          </p:cNvSpPr>
          <p:nvPr>
            <p:ph idx="1"/>
          </p:nvPr>
        </p:nvSpPr>
        <p:spPr>
          <a:xfrm>
            <a:off x="2589212" y="1581150"/>
            <a:ext cx="8915400" cy="4330072"/>
          </a:xfrm>
        </p:spPr>
        <p:txBody>
          <a:bodyPr>
            <a:noAutofit/>
          </a:bodyPr>
          <a:lstStyle/>
          <a:p>
            <a:pPr marL="0" indent="0">
              <a:lnSpc>
                <a:spcPct val="80000"/>
              </a:lnSpc>
              <a:spcBef>
                <a:spcPts val="600"/>
              </a:spcBef>
              <a:spcAft>
                <a:spcPts val="600"/>
              </a:spcAft>
            </a:pPr>
            <a:endParaRPr lang="en-GB" sz="2300" dirty="0" smtClean="0">
              <a:latin typeface="+mj-lt"/>
            </a:endParaRPr>
          </a:p>
          <a:p>
            <a:pPr marL="0" indent="0">
              <a:lnSpc>
                <a:spcPct val="80000"/>
              </a:lnSpc>
              <a:spcBef>
                <a:spcPts val="600"/>
              </a:spcBef>
              <a:spcAft>
                <a:spcPts val="600"/>
              </a:spcAft>
            </a:pPr>
            <a:r>
              <a:rPr lang="en-GB" sz="2300" dirty="0" smtClean="0">
                <a:latin typeface="+mj-lt"/>
              </a:rPr>
              <a:t> </a:t>
            </a:r>
            <a:r>
              <a:rPr lang="en-GB" sz="2400" dirty="0" smtClean="0">
                <a:latin typeface="+mj-lt"/>
              </a:rPr>
              <a:t>Good </a:t>
            </a:r>
            <a:r>
              <a:rPr lang="en-GB" sz="2400" i="1" dirty="0">
                <a:latin typeface="+mj-lt"/>
              </a:rPr>
              <a:t>questionnaire design</a:t>
            </a:r>
            <a:r>
              <a:rPr lang="en-GB" sz="2400" dirty="0">
                <a:latin typeface="+mj-lt"/>
              </a:rPr>
              <a:t> (e.g. the wording of questions) is crucial to avoid ambiguity and </a:t>
            </a:r>
            <a:r>
              <a:rPr lang="en-GB" sz="2400" dirty="0" smtClean="0">
                <a:latin typeface="+mj-lt"/>
              </a:rPr>
              <a:t>bias.</a:t>
            </a:r>
            <a:endParaRPr lang="en-GB" sz="2400" dirty="0">
              <a:latin typeface="+mj-lt"/>
            </a:endParaRPr>
          </a:p>
          <a:p>
            <a:pPr marL="0" indent="0">
              <a:lnSpc>
                <a:spcPct val="80000"/>
              </a:lnSpc>
              <a:spcBef>
                <a:spcPts val="600"/>
              </a:spcBef>
              <a:spcAft>
                <a:spcPts val="600"/>
              </a:spcAft>
            </a:pPr>
            <a:r>
              <a:rPr lang="en-GB" sz="2400" dirty="0" smtClean="0">
                <a:latin typeface="+mj-lt"/>
              </a:rPr>
              <a:t> Developing </a:t>
            </a:r>
            <a:r>
              <a:rPr lang="en-GB" sz="2400" dirty="0">
                <a:latin typeface="+mj-lt"/>
              </a:rPr>
              <a:t>a questionnaire requires considerable </a:t>
            </a:r>
            <a:r>
              <a:rPr lang="en-GB" sz="2400" i="1" dirty="0">
                <a:latin typeface="+mj-lt"/>
              </a:rPr>
              <a:t>skill and </a:t>
            </a:r>
            <a:r>
              <a:rPr lang="en-GB" sz="2400" i="1" dirty="0" smtClean="0">
                <a:latin typeface="+mj-lt"/>
              </a:rPr>
              <a:t>time</a:t>
            </a:r>
            <a:r>
              <a:rPr lang="en-GB" sz="2400" dirty="0">
                <a:latin typeface="+mj-lt"/>
              </a:rPr>
              <a:t>,</a:t>
            </a:r>
          </a:p>
          <a:p>
            <a:pPr marL="0" indent="0">
              <a:lnSpc>
                <a:spcPct val="80000"/>
              </a:lnSpc>
              <a:spcBef>
                <a:spcPts val="600"/>
              </a:spcBef>
              <a:spcAft>
                <a:spcPts val="600"/>
              </a:spcAft>
            </a:pPr>
            <a:r>
              <a:rPr lang="en-GB" sz="2400" dirty="0">
                <a:latin typeface="+mj-lt"/>
              </a:rPr>
              <a:t>They are not really suitable for large numbers of </a:t>
            </a:r>
            <a:r>
              <a:rPr lang="en-GB" sz="2400" i="1" dirty="0">
                <a:latin typeface="+mj-lt"/>
              </a:rPr>
              <a:t>open questions</a:t>
            </a:r>
            <a:r>
              <a:rPr lang="en-GB" sz="2400" dirty="0">
                <a:latin typeface="+mj-lt"/>
              </a:rPr>
              <a:t> (too difficult to analyse</a:t>
            </a:r>
            <a:r>
              <a:rPr lang="en-GB" sz="2400" dirty="0" smtClean="0">
                <a:latin typeface="+mj-lt"/>
              </a:rPr>
              <a:t>),</a:t>
            </a:r>
            <a:endParaRPr lang="en-GB" sz="2400" dirty="0">
              <a:latin typeface="+mj-lt"/>
            </a:endParaRPr>
          </a:p>
          <a:p>
            <a:pPr marL="0" indent="0">
              <a:lnSpc>
                <a:spcPct val="80000"/>
              </a:lnSpc>
              <a:spcBef>
                <a:spcPts val="600"/>
              </a:spcBef>
              <a:spcAft>
                <a:spcPts val="600"/>
              </a:spcAft>
            </a:pPr>
            <a:r>
              <a:rPr lang="en-GB" sz="2400" dirty="0" smtClean="0">
                <a:latin typeface="+mj-lt"/>
              </a:rPr>
              <a:t> It </a:t>
            </a:r>
            <a:r>
              <a:rPr lang="en-GB" sz="2400" dirty="0">
                <a:latin typeface="+mj-lt"/>
              </a:rPr>
              <a:t>is not possible to ‘</a:t>
            </a:r>
            <a:r>
              <a:rPr lang="en-GB" sz="2400" i="1" dirty="0">
                <a:latin typeface="+mj-lt"/>
              </a:rPr>
              <a:t>probe’</a:t>
            </a:r>
            <a:r>
              <a:rPr lang="en-GB" sz="2400" dirty="0">
                <a:latin typeface="+mj-lt"/>
              </a:rPr>
              <a:t> interesting responses.  The questions need to be defined precisely before data </a:t>
            </a:r>
            <a:r>
              <a:rPr lang="en-GB" sz="2400" dirty="0" smtClean="0">
                <a:latin typeface="+mj-lt"/>
              </a:rPr>
              <a:t>collection,</a:t>
            </a:r>
            <a:endParaRPr lang="en-GB" sz="2400" dirty="0">
              <a:latin typeface="+mj-lt"/>
            </a:endParaRPr>
          </a:p>
          <a:p>
            <a:pPr marL="0" indent="0">
              <a:lnSpc>
                <a:spcPct val="80000"/>
              </a:lnSpc>
              <a:spcBef>
                <a:spcPts val="600"/>
              </a:spcBef>
              <a:spcAft>
                <a:spcPts val="600"/>
              </a:spcAft>
            </a:pPr>
            <a:r>
              <a:rPr lang="en-GB" sz="2400" i="1" dirty="0">
                <a:latin typeface="+mj-lt"/>
              </a:rPr>
              <a:t>Response rates</a:t>
            </a:r>
            <a:r>
              <a:rPr lang="en-GB" sz="2400" dirty="0">
                <a:latin typeface="+mj-lt"/>
              </a:rPr>
              <a:t> depend on the mode of delivery, but are generally lower than interviews.</a:t>
            </a:r>
            <a:endParaRPr lang="en-US" sz="2400" dirty="0">
              <a:latin typeface="+mj-lt"/>
            </a:endParaRPr>
          </a:p>
          <a:p>
            <a:pPr marL="0" indent="0">
              <a:lnSpc>
                <a:spcPct val="80000"/>
              </a:lnSpc>
            </a:pPr>
            <a:endParaRPr lang="en-US" sz="2300" dirty="0">
              <a:latin typeface="+mj-lt"/>
            </a:endParaRPr>
          </a:p>
        </p:txBody>
      </p:sp>
    </p:spTree>
    <p:extLst>
      <p:ext uri="{BB962C8B-B14F-4D97-AF65-F5344CB8AC3E}">
        <p14:creationId xmlns:p14="http://schemas.microsoft.com/office/powerpoint/2010/main" val="1780501204"/>
      </p:ext>
    </p:extLst>
  </p:cSld>
  <p:clrMapOvr>
    <a:masterClrMapping/>
  </p:clrMapOvr>
  <p:transition spd="slow" advClick="0"/>
</p:sld>
</file>

<file path=ppt/theme/theme1.xml><?xml version="1.0" encoding="utf-8"?>
<a:theme xmlns:a="http://schemas.openxmlformats.org/drawingml/2006/main" name="Blue strands design template">
  <a:themeElements>
    <a:clrScheme name="Office Theme 3">
      <a:dk1>
        <a:srgbClr val="5F5F5F"/>
      </a:dk1>
      <a:lt1>
        <a:srgbClr val="DEF6F1"/>
      </a:lt1>
      <a:dk2>
        <a:srgbClr val="B2B2B2"/>
      </a:dk2>
      <a:lt2>
        <a:srgbClr val="969696"/>
      </a:lt2>
      <a:accent1>
        <a:srgbClr val="E6E6E6"/>
      </a:accent1>
      <a:accent2>
        <a:srgbClr val="8DC6FF"/>
      </a:accent2>
      <a:accent3>
        <a:srgbClr val="ECFAF7"/>
      </a:accent3>
      <a:accent4>
        <a:srgbClr val="505050"/>
      </a:accent4>
      <a:accent5>
        <a:srgbClr val="F0F0F0"/>
      </a:accent5>
      <a:accent6>
        <a:srgbClr val="7FB3E7"/>
      </a:accent6>
      <a:hlink>
        <a:srgbClr val="0066CC"/>
      </a:hlink>
      <a:folHlink>
        <a:srgbClr val="0000FF"/>
      </a:folHlink>
    </a:clrScheme>
    <a:fontScheme name="Office Them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Office Theme 1">
        <a:dk1>
          <a:srgbClr val="0099FF"/>
        </a:dk1>
        <a:lt1>
          <a:srgbClr val="FFFFFF"/>
        </a:lt1>
        <a:dk2>
          <a:srgbClr val="0099FF"/>
        </a:dk2>
        <a:lt2>
          <a:srgbClr val="808080"/>
        </a:lt2>
        <a:accent1>
          <a:srgbClr val="B9D6E5"/>
        </a:accent1>
        <a:accent2>
          <a:srgbClr val="333399"/>
        </a:accent2>
        <a:accent3>
          <a:srgbClr val="FFFFFF"/>
        </a:accent3>
        <a:accent4>
          <a:srgbClr val="0082DA"/>
        </a:accent4>
        <a:accent5>
          <a:srgbClr val="D9E8F0"/>
        </a:accent5>
        <a:accent6>
          <a:srgbClr val="2D2D8A"/>
        </a:accent6>
        <a:hlink>
          <a:srgbClr val="3366CC"/>
        </a:hlink>
        <a:folHlink>
          <a:srgbClr val="FFFFCC"/>
        </a:folHlink>
      </a:clrScheme>
      <a:clrMap bg1="lt1" tx1="dk1" bg2="lt2" tx2="dk2" accent1="accent1" accent2="accent2" accent3="accent3" accent4="accent4" accent5="accent5" accent6="accent6" hlink="hlink" folHlink="folHlink"/>
    </a:extraClrScheme>
    <a:extraClrScheme>
      <a:clrScheme name="Office Theme 2">
        <a:dk1>
          <a:srgbClr val="808080"/>
        </a:dk1>
        <a:lt1>
          <a:srgbClr val="FFFFFF"/>
        </a:lt1>
        <a:dk2>
          <a:srgbClr val="0066CC"/>
        </a:dk2>
        <a:lt2>
          <a:srgbClr val="969696"/>
        </a:lt2>
        <a:accent1>
          <a:srgbClr val="DDDDDD"/>
        </a:accent1>
        <a:accent2>
          <a:srgbClr val="33CCFF"/>
        </a:accent2>
        <a:accent3>
          <a:srgbClr val="FFFFFF"/>
        </a:accent3>
        <a:accent4>
          <a:srgbClr val="6C6C6C"/>
        </a:accent4>
        <a:accent5>
          <a:srgbClr val="EBEBEB"/>
        </a:accent5>
        <a:accent6>
          <a:srgbClr val="2DB9E7"/>
        </a:accent6>
        <a:hlink>
          <a:srgbClr val="CC3300"/>
        </a:hlink>
        <a:folHlink>
          <a:srgbClr val="003399"/>
        </a:folHlink>
      </a:clrScheme>
      <a:clrMap bg1="lt1" tx1="dk1" bg2="lt2" tx2="dk2" accent1="accent1" accent2="accent2" accent3="accent3" accent4="accent4" accent5="accent5" accent6="accent6" hlink="hlink" folHlink="folHlink"/>
    </a:extraClrScheme>
    <a:extraClrScheme>
      <a:clrScheme name="Office Theme 3">
        <a:dk1>
          <a:srgbClr val="5F5F5F"/>
        </a:dk1>
        <a:lt1>
          <a:srgbClr val="DEF6F1"/>
        </a:lt1>
        <a:dk2>
          <a:srgbClr val="B2B2B2"/>
        </a:dk2>
        <a:lt2>
          <a:srgbClr val="969696"/>
        </a:lt2>
        <a:accent1>
          <a:srgbClr val="E6E6E6"/>
        </a:accent1>
        <a:accent2>
          <a:srgbClr val="8DC6FF"/>
        </a:accent2>
        <a:accent3>
          <a:srgbClr val="ECFAF7"/>
        </a:accent3>
        <a:accent4>
          <a:srgbClr val="505050"/>
        </a:accent4>
        <a:accent5>
          <a:srgbClr val="F0F0F0"/>
        </a:accent5>
        <a:accent6>
          <a:srgbClr val="7FB3E7"/>
        </a:accent6>
        <a:hlink>
          <a:srgbClr val="0066CC"/>
        </a:hlink>
        <a:folHlink>
          <a:srgbClr val="0000FF"/>
        </a:folHlink>
      </a:clrScheme>
      <a:clrMap bg1="lt1" tx1="dk1" bg2="lt2" tx2="dk2" accent1="accent1" accent2="accent2" accent3="accent3" accent4="accent4" accent5="accent5" accent6="accent6" hlink="hlink" folHlink="folHlink"/>
    </a:extraClrScheme>
    <a:extraClrScheme>
      <a:clrScheme name="Office Theme 4">
        <a:dk1>
          <a:srgbClr val="3366CC"/>
        </a:dk1>
        <a:lt1>
          <a:srgbClr val="FFFFFF"/>
        </a:lt1>
        <a:dk2>
          <a:srgbClr val="66CCFF"/>
        </a:dk2>
        <a:lt2>
          <a:srgbClr val="808080"/>
        </a:lt2>
        <a:accent1>
          <a:srgbClr val="B4DCFF"/>
        </a:accent1>
        <a:accent2>
          <a:srgbClr val="CCCCFF"/>
        </a:accent2>
        <a:accent3>
          <a:srgbClr val="FFFFFF"/>
        </a:accent3>
        <a:accent4>
          <a:srgbClr val="2A56AE"/>
        </a:accent4>
        <a:accent5>
          <a:srgbClr val="D6EB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5">
        <a:dk1>
          <a:srgbClr val="808080"/>
        </a:dk1>
        <a:lt1>
          <a:srgbClr val="FFFFD9"/>
        </a:lt1>
        <a:dk2>
          <a:srgbClr val="3366CC"/>
        </a:dk2>
        <a:lt2>
          <a:srgbClr val="777777"/>
        </a:lt2>
        <a:accent1>
          <a:srgbClr val="EBEECA"/>
        </a:accent1>
        <a:accent2>
          <a:srgbClr val="99CCFF"/>
        </a:accent2>
        <a:accent3>
          <a:srgbClr val="FFFFE9"/>
        </a:accent3>
        <a:accent4>
          <a:srgbClr val="6C6C6C"/>
        </a:accent4>
        <a:accent5>
          <a:srgbClr val="F3F5E1"/>
        </a:accent5>
        <a:accent6>
          <a:srgbClr val="8AB9E7"/>
        </a:accent6>
        <a:hlink>
          <a:srgbClr val="2901BB"/>
        </a:hlink>
        <a:folHlink>
          <a:srgbClr val="FF7500"/>
        </a:folHlink>
      </a:clrScheme>
      <a:clrMap bg1="lt1" tx1="dk1" bg2="lt2" tx2="dk2" accent1="accent1" accent2="accent2" accent3="accent3" accent4="accent4" accent5="accent5" accent6="accent6" hlink="hlink" folHlink="folHlink"/>
    </a:extraClrScheme>
    <a:extraClrScheme>
      <a:clrScheme name="Office Theme 6">
        <a:dk1>
          <a:srgbClr val="3366CC"/>
        </a:dk1>
        <a:lt1>
          <a:srgbClr val="008080"/>
        </a:lt1>
        <a:dk2>
          <a:srgbClr val="3399FF"/>
        </a:dk2>
        <a:lt2>
          <a:srgbClr val="005A58"/>
        </a:lt2>
        <a:accent1>
          <a:srgbClr val="8BC2FF"/>
        </a:accent1>
        <a:accent2>
          <a:srgbClr val="FFFFCC"/>
        </a:accent2>
        <a:accent3>
          <a:srgbClr val="AAC0C0"/>
        </a:accent3>
        <a:accent4>
          <a:srgbClr val="2A56AE"/>
        </a:accent4>
        <a:accent5>
          <a:srgbClr val="C4DDFF"/>
        </a:accent5>
        <a:accent6>
          <a:srgbClr val="E7E7B9"/>
        </a:accent6>
        <a:hlink>
          <a:srgbClr val="990000"/>
        </a:hlink>
        <a:folHlink>
          <a:srgbClr val="0066FF"/>
        </a:folHlink>
      </a:clrScheme>
      <a:clrMap bg1="lt1" tx1="dk1" bg2="lt2" tx2="dk2" accent1="accent1" accent2="accent2" accent3="accent3" accent4="accent4" accent5="accent5" accent6="accent6" hlink="hlink" folHlink="folHlink"/>
    </a:extraClrScheme>
    <a:extraClrScheme>
      <a:clrScheme name="Office Theme 7">
        <a:dk1>
          <a:srgbClr val="666666"/>
        </a:dk1>
        <a:lt1>
          <a:srgbClr val="666699"/>
        </a:lt1>
        <a:dk2>
          <a:srgbClr val="99CCFF"/>
        </a:dk2>
        <a:lt2>
          <a:srgbClr val="3E3E5C"/>
        </a:lt2>
        <a:accent1>
          <a:srgbClr val="D2D2D2"/>
        </a:accent1>
        <a:accent2>
          <a:srgbClr val="8DC6FF"/>
        </a:accent2>
        <a:accent3>
          <a:srgbClr val="B8B8CA"/>
        </a:accent3>
        <a:accent4>
          <a:srgbClr val="565656"/>
        </a:accent4>
        <a:accent5>
          <a:srgbClr val="E5E5E5"/>
        </a:accent5>
        <a:accent6>
          <a:srgbClr val="7FB3E7"/>
        </a:accent6>
        <a:hlink>
          <a:srgbClr val="0066FF"/>
        </a:hlink>
        <a:folHlink>
          <a:srgbClr val="FF9933"/>
        </a:folHlink>
      </a:clrScheme>
      <a:clrMap bg1="lt1" tx1="dk1" bg2="lt2" tx2="dk2" accent1="accent1" accent2="accent2" accent3="accent3" accent4="accent4" accent5="accent5" accent6="accent6" hlink="hlink" folHlink="folHlink"/>
    </a:extraClrScheme>
    <a:extraClrScheme>
      <a:clrScheme name="Office Theme 8">
        <a:dk1>
          <a:srgbClr val="5C1F00"/>
        </a:dk1>
        <a:lt1>
          <a:srgbClr val="9C3408"/>
        </a:lt1>
        <a:dk2>
          <a:srgbClr val="800000"/>
        </a:dk2>
        <a:lt2>
          <a:srgbClr val="73BCFF"/>
        </a:lt2>
        <a:accent1>
          <a:srgbClr val="D99965"/>
        </a:accent1>
        <a:accent2>
          <a:srgbClr val="3366CC"/>
        </a:accent2>
        <a:accent3>
          <a:srgbClr val="C0AAAA"/>
        </a:accent3>
        <a:accent4>
          <a:srgbClr val="852B06"/>
        </a:accent4>
        <a:accent5>
          <a:srgbClr val="E9CAB8"/>
        </a:accent5>
        <a:accent6>
          <a:srgbClr val="2D5CB9"/>
        </a:accent6>
        <a:hlink>
          <a:srgbClr val="D3EBFF"/>
        </a:hlink>
        <a:folHlink>
          <a:srgbClr val="FED3AC"/>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1270AA"/>
        </a:lt1>
        <a:dk2>
          <a:srgbClr val="000000"/>
        </a:dk2>
        <a:lt2>
          <a:srgbClr val="66CCFF"/>
        </a:lt2>
        <a:accent1>
          <a:srgbClr val="AAE1FA"/>
        </a:accent1>
        <a:accent2>
          <a:srgbClr val="0033CC"/>
        </a:accent2>
        <a:accent3>
          <a:srgbClr val="AAAAAA"/>
        </a:accent3>
        <a:accent4>
          <a:srgbClr val="0E5F91"/>
        </a:accent4>
        <a:accent5>
          <a:srgbClr val="D2EEFC"/>
        </a:accent5>
        <a:accent6>
          <a:srgbClr val="002DB9"/>
        </a:accent6>
        <a:hlink>
          <a:srgbClr val="FF7500"/>
        </a:hlink>
        <a:folHlink>
          <a:srgbClr val="0066FF"/>
        </a:folHlink>
      </a:clrScheme>
      <a:clrMap bg1="dk2" tx1="lt1" bg2="dk1" tx2="lt2" accent1="accent1" accent2="accent2" accent3="accent3" accent4="accent4" accent5="accent5" accent6="accent6" hlink="hlink" folHlink="folHlink"/>
    </a:extraClrScheme>
    <a:extraClrScheme>
      <a:clrScheme name="Office Theme 10">
        <a:dk1>
          <a:srgbClr val="003366"/>
        </a:dk1>
        <a:lt1>
          <a:srgbClr val="A9A9A9"/>
        </a:lt1>
        <a:dk2>
          <a:srgbClr val="000099"/>
        </a:dk2>
        <a:lt2>
          <a:srgbClr val="66CCFF"/>
        </a:lt2>
        <a:accent1>
          <a:srgbClr val="336699"/>
        </a:accent1>
        <a:accent2>
          <a:srgbClr val="3333FF"/>
        </a:accent2>
        <a:accent3>
          <a:srgbClr val="AAAACA"/>
        </a:accent3>
        <a:accent4>
          <a:srgbClr val="909090"/>
        </a:accent4>
        <a:accent5>
          <a:srgbClr val="ADB8CA"/>
        </a:accent5>
        <a:accent6>
          <a:srgbClr val="2D2DE7"/>
        </a:accent6>
        <a:hlink>
          <a:srgbClr val="66CCFF"/>
        </a:hlink>
        <a:folHlink>
          <a:srgbClr val="FF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1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1_Custom Design 13">
        <a:dk1>
          <a:srgbClr val="000000"/>
        </a:dk1>
        <a:lt1>
          <a:srgbClr val="DEF6F1"/>
        </a:lt1>
        <a:dk2>
          <a:srgbClr val="000000"/>
        </a:dk2>
        <a:lt2>
          <a:srgbClr val="969696"/>
        </a:lt2>
        <a:accent1>
          <a:srgbClr val="E6E6E6"/>
        </a:accent1>
        <a:accent2>
          <a:srgbClr val="8DC6FF"/>
        </a:accent2>
        <a:accent3>
          <a:srgbClr val="ECFAF7"/>
        </a:accent3>
        <a:accent4>
          <a:srgbClr val="000000"/>
        </a:accent4>
        <a:accent5>
          <a:srgbClr val="F0F0F0"/>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ustom Design 14">
        <a:dk1>
          <a:srgbClr val="000000"/>
        </a:dk1>
        <a:lt1>
          <a:srgbClr val="FFFFFF"/>
        </a:lt1>
        <a:dk2>
          <a:srgbClr val="000000"/>
        </a:dk2>
        <a:lt2>
          <a:srgbClr val="808080"/>
        </a:lt2>
        <a:accent1>
          <a:srgbClr val="B4DCFF"/>
        </a:accent1>
        <a:accent2>
          <a:srgbClr val="CCCCFF"/>
        </a:accent2>
        <a:accent3>
          <a:srgbClr val="FFFFFF"/>
        </a:accent3>
        <a:accent4>
          <a:srgbClr val="000000"/>
        </a:accent4>
        <a:accent5>
          <a:srgbClr val="D6EB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ustom Design 15">
        <a:dk1>
          <a:srgbClr val="000000"/>
        </a:dk1>
        <a:lt1>
          <a:srgbClr val="FFFFD9"/>
        </a:lt1>
        <a:dk2>
          <a:srgbClr val="000000"/>
        </a:dk2>
        <a:lt2>
          <a:srgbClr val="777777"/>
        </a:lt2>
        <a:accent1>
          <a:srgbClr val="EBEECA"/>
        </a:accent1>
        <a:accent2>
          <a:srgbClr val="DBFF75"/>
        </a:accent2>
        <a:accent3>
          <a:srgbClr val="FFFFE9"/>
        </a:accent3>
        <a:accent4>
          <a:srgbClr val="000000"/>
        </a:accent4>
        <a:accent5>
          <a:srgbClr val="F3F5E1"/>
        </a:accent5>
        <a:accent6>
          <a:srgbClr val="C6E769"/>
        </a:accent6>
        <a:hlink>
          <a:srgbClr val="8FA418"/>
        </a:hlink>
        <a:folHlink>
          <a:srgbClr val="FF7500"/>
        </a:folHlink>
      </a:clrScheme>
      <a:clrMap bg1="lt1" tx1="dk1" bg2="lt2" tx2="dk2" accent1="accent1" accent2="accent2" accent3="accent3" accent4="accent4" accent5="accent5" accent6="accent6" hlink="hlink" folHlink="folHlink"/>
    </a:extraClrScheme>
    <a:extraClrScheme>
      <a:clrScheme name="1_Custom Design 16">
        <a:dk1>
          <a:srgbClr val="58572B"/>
        </a:dk1>
        <a:lt1>
          <a:srgbClr val="008080"/>
        </a:lt1>
        <a:dk2>
          <a:srgbClr val="FFFF99"/>
        </a:dk2>
        <a:lt2>
          <a:srgbClr val="005A58"/>
        </a:lt2>
        <a:accent1>
          <a:srgbClr val="CCCC99"/>
        </a:accent1>
        <a:accent2>
          <a:srgbClr val="FFFFCC"/>
        </a:accent2>
        <a:accent3>
          <a:srgbClr val="AAC0C0"/>
        </a:accent3>
        <a:accent4>
          <a:srgbClr val="4A4923"/>
        </a:accent4>
        <a:accent5>
          <a:srgbClr val="E2E2CA"/>
        </a:accent5>
        <a:accent6>
          <a:srgbClr val="E7E7B9"/>
        </a:accent6>
        <a:hlink>
          <a:srgbClr val="990000"/>
        </a:hlink>
        <a:folHlink>
          <a:srgbClr val="6633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Blue strands design template</Template>
  <TotalTime>158</TotalTime>
  <Words>1280</Words>
  <Application>Microsoft Office PowerPoint</Application>
  <PresentationFormat>Widescreen</PresentationFormat>
  <Paragraphs>180</Paragraphs>
  <Slides>22</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22</vt:i4>
      </vt:variant>
    </vt:vector>
  </HeadingPairs>
  <TitlesOfParts>
    <vt:vector size="32" baseType="lpstr">
      <vt:lpstr>Arial</vt:lpstr>
      <vt:lpstr>Arial Black</vt:lpstr>
      <vt:lpstr>Bookshelf Symbol 3</vt:lpstr>
      <vt:lpstr>Century Gothic</vt:lpstr>
      <vt:lpstr>Times New Roman</vt:lpstr>
      <vt:lpstr>Wingdings</vt:lpstr>
      <vt:lpstr>Wingdings 3</vt:lpstr>
      <vt:lpstr>Blue strands design template</vt:lpstr>
      <vt:lpstr>1_Custom Design</vt:lpstr>
      <vt:lpstr>Wisp</vt:lpstr>
      <vt:lpstr>Data Collection Techniques 2 Questionnaires</vt:lpstr>
      <vt:lpstr>What is a questionnaire? </vt:lpstr>
      <vt:lpstr>Types of Questionnaire </vt:lpstr>
      <vt:lpstr>PowerPoint Presentation</vt:lpstr>
      <vt:lpstr>Structure of the Questionnaire</vt:lpstr>
      <vt:lpstr>Types of Questions</vt:lpstr>
      <vt:lpstr>Types of Questions</vt:lpstr>
      <vt:lpstr>Types of Questions</vt:lpstr>
      <vt:lpstr>Dichotomous questions</vt:lpstr>
      <vt:lpstr>Multiple Choice Questions</vt:lpstr>
      <vt:lpstr>Multiple Choice Questions</vt:lpstr>
      <vt:lpstr>Multiple Choice Questions</vt:lpstr>
      <vt:lpstr>Attitude Surveys</vt:lpstr>
      <vt:lpstr>Likert Scale</vt:lpstr>
      <vt:lpstr>Likert Scale</vt:lpstr>
      <vt:lpstr>Likert Scale</vt:lpstr>
      <vt:lpstr>Semantic Differential Scale</vt:lpstr>
      <vt:lpstr>Rank Order Scales</vt:lpstr>
      <vt:lpstr>Golden Rules on Questionnaire design</vt:lpstr>
      <vt:lpstr>Student activity</vt:lpstr>
      <vt:lpstr>Advantages of questionnaires</vt:lpstr>
      <vt:lpstr>Disadvantages of questionnaires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wynne jones</dc:creator>
  <cp:lastModifiedBy>Jane Thomas</cp:lastModifiedBy>
  <cp:revision>15</cp:revision>
  <dcterms:created xsi:type="dcterms:W3CDTF">2015-12-06T17:57:55Z</dcterms:created>
  <dcterms:modified xsi:type="dcterms:W3CDTF">2018-12-10T15:42:19Z</dcterms:modified>
</cp:coreProperties>
</file>