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3" r:id="rId7"/>
    <p:sldId id="262"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877" autoAdjust="0"/>
  </p:normalViewPr>
  <p:slideViewPr>
    <p:cSldViewPr snapToGrid="0">
      <p:cViewPr>
        <p:scale>
          <a:sx n="57" d="100"/>
          <a:sy n="57" d="100"/>
        </p:scale>
        <p:origin x="534" y="132"/>
      </p:cViewPr>
      <p:guideLst/>
    </p:cSldViewPr>
  </p:slideViewPr>
  <p:notesTextViewPr>
    <p:cViewPr>
      <p:scale>
        <a:sx n="1" d="1"/>
        <a:sy n="1" d="1"/>
      </p:scale>
      <p:origin x="0" y="-86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smtClean="0"/>
              <a:t>Example</a:t>
            </a:r>
            <a:endParaRPr lang="en-GB" dirty="0"/>
          </a:p>
        </c:rich>
      </c:tx>
      <c:layout>
        <c:manualLayout>
          <c:xMode val="edge"/>
          <c:yMode val="edge"/>
          <c:x val="0.42237106299212601"/>
          <c:y val="1.4062499134934847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2.8861958661417324E-2"/>
          <c:y val="0.12789842963223244"/>
          <c:w val="0.9461380413385827"/>
          <c:h val="0.77447460786942623"/>
        </c:manualLayout>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ser>
        <c:dLbls>
          <c:showLegendKey val="0"/>
          <c:showVal val="0"/>
          <c:showCatName val="0"/>
          <c:showSerName val="0"/>
          <c:showPercent val="0"/>
          <c:showBubbleSize val="0"/>
        </c:dLbls>
        <c:gapWidth val="219"/>
        <c:overlap val="-27"/>
        <c:axId val="518032992"/>
        <c:axId val="518034560"/>
      </c:barChart>
      <c:catAx>
        <c:axId val="5180329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18034560"/>
        <c:crosses val="autoZero"/>
        <c:auto val="1"/>
        <c:lblAlgn val="ctr"/>
        <c:lblOffset val="100"/>
        <c:noMultiLvlLbl val="0"/>
      </c:catAx>
      <c:valAx>
        <c:axId val="5180345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18032992"/>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49FBC9-0698-4267-9281-60E1996E5483}" type="datetimeFigureOut">
              <a:rPr lang="en-GB" smtClean="0"/>
              <a:t>09/01/2019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DF10EE-DC55-4B30-85CF-4474BFD1C47A}" type="slidenum">
              <a:rPr lang="en-GB" smtClean="0"/>
              <a:t>‹#›</a:t>
            </a:fld>
            <a:endParaRPr lang="en-GB"/>
          </a:p>
        </p:txBody>
      </p:sp>
    </p:spTree>
    <p:extLst>
      <p:ext uri="{BB962C8B-B14F-4D97-AF65-F5344CB8AC3E}">
        <p14:creationId xmlns:p14="http://schemas.microsoft.com/office/powerpoint/2010/main" val="185982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a:t>
            </a:r>
            <a:r>
              <a:rPr lang="en-GB" baseline="0" dirty="0" smtClean="0"/>
              <a:t> is an overview of what will be discussed throughout the presentation. Firstly Why is well-being important in education? The Thrive approach. And creative approaches from thrive. </a:t>
            </a:r>
            <a:endParaRPr lang="en-GB" dirty="0"/>
          </a:p>
        </p:txBody>
      </p:sp>
      <p:sp>
        <p:nvSpPr>
          <p:cNvPr id="4" name="Slide Number Placeholder 3"/>
          <p:cNvSpPr>
            <a:spLocks noGrp="1"/>
          </p:cNvSpPr>
          <p:nvPr>
            <p:ph type="sldNum" sz="quarter" idx="10"/>
          </p:nvPr>
        </p:nvSpPr>
        <p:spPr/>
        <p:txBody>
          <a:bodyPr/>
          <a:lstStyle/>
          <a:p>
            <a:fld id="{A8DF10EE-DC55-4B30-85CF-4474BFD1C47A}" type="slidenum">
              <a:rPr lang="en-GB" smtClean="0"/>
              <a:t>2</a:t>
            </a:fld>
            <a:endParaRPr lang="en-GB"/>
          </a:p>
        </p:txBody>
      </p:sp>
    </p:spTree>
    <p:extLst>
      <p:ext uri="{BB962C8B-B14F-4D97-AF65-F5344CB8AC3E}">
        <p14:creationId xmlns:p14="http://schemas.microsoft.com/office/powerpoint/2010/main" val="3520952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is well-being</a:t>
            </a:r>
            <a:r>
              <a:rPr lang="en-GB" baseline="0" dirty="0" smtClean="0"/>
              <a:t> important in education?</a:t>
            </a:r>
          </a:p>
          <a:p>
            <a:r>
              <a:rPr lang="en-GB" baseline="0" dirty="0" smtClean="0"/>
              <a:t>When considering well-being in education we typically hear these phrases not too far away. Achievement, Attainment, Behaviour.</a:t>
            </a:r>
          </a:p>
          <a:p>
            <a:r>
              <a:rPr lang="en-GB" baseline="0" dirty="0" smtClean="0"/>
              <a:t>In education, schools and teachers and under constant pressure to achieve as a whole school. Therefore it is important that each individual child achieves academically in order for the school to achieve </a:t>
            </a:r>
            <a:r>
              <a:rPr lang="en-GB" sz="1200" kern="1200" dirty="0" smtClean="0">
                <a:solidFill>
                  <a:schemeClr val="tx1"/>
                </a:solidFill>
                <a:effectLst/>
                <a:latin typeface="+mn-lt"/>
                <a:ea typeface="+mn-ea"/>
                <a:cs typeface="+mn-cs"/>
              </a:rPr>
              <a:t>(Mind.org.uk, 2013).</a:t>
            </a:r>
            <a:r>
              <a:rPr lang="en-GB" baseline="0" dirty="0" smtClean="0"/>
              <a:t> </a:t>
            </a:r>
          </a:p>
          <a:p>
            <a:r>
              <a:rPr lang="en-GB" baseline="0" dirty="0" smtClean="0"/>
              <a:t>Individuals achieving academically  - no other achievement is considered.</a:t>
            </a:r>
          </a:p>
          <a:p>
            <a:r>
              <a:rPr lang="en-GB" baseline="0" dirty="0" smtClean="0"/>
              <a:t>And by promoting well-being we all hope that these other aspects will also improve.</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promotion of well being in education is growing. Especially with Professor Graham </a:t>
            </a:r>
            <a:r>
              <a:rPr lang="en-GB" baseline="0" dirty="0" err="1" smtClean="0"/>
              <a:t>Donaldsons</a:t>
            </a:r>
            <a:r>
              <a:rPr lang="en-GB" baseline="0" dirty="0" smtClean="0"/>
              <a:t> curriculum. Health and Well-being is now one of the six areas of learning within </a:t>
            </a:r>
            <a:r>
              <a:rPr lang="en-GB" baseline="0" dirty="0" err="1" smtClean="0"/>
              <a:t>Donaldsons</a:t>
            </a:r>
            <a:r>
              <a:rPr lang="en-GB" baseline="0" dirty="0" smtClean="0"/>
              <a:t> curriculum </a:t>
            </a:r>
            <a:r>
              <a:rPr lang="en-GB" sz="1200" kern="1200" dirty="0" smtClean="0">
                <a:solidFill>
                  <a:schemeClr val="tx1"/>
                </a:solidFill>
                <a:effectLst/>
                <a:latin typeface="+mn-lt"/>
                <a:ea typeface="+mn-ea"/>
                <a:cs typeface="+mn-cs"/>
              </a:rPr>
              <a:t>(Initial Highlights of the Donaldson Report, 2015).</a:t>
            </a:r>
          </a:p>
          <a:p>
            <a:endParaRPr lang="en-GB" baseline="0" dirty="0" smtClean="0"/>
          </a:p>
          <a:p>
            <a:endParaRPr lang="en-GB" baseline="0" dirty="0" smtClean="0"/>
          </a:p>
          <a:p>
            <a:r>
              <a:rPr lang="en-GB" baseline="0" dirty="0" smtClean="0"/>
              <a:t>Previous and past experience, however </a:t>
            </a:r>
            <a:r>
              <a:rPr lang="en-GB" baseline="0" dirty="0" err="1" smtClean="0"/>
              <a:t>i</a:t>
            </a:r>
            <a:r>
              <a:rPr lang="en-GB" baseline="0" dirty="0" smtClean="0"/>
              <a:t> felt and continue to feel that the true reason to promote wellbeing is </a:t>
            </a:r>
          </a:p>
        </p:txBody>
      </p:sp>
      <p:sp>
        <p:nvSpPr>
          <p:cNvPr id="4" name="Slide Number Placeholder 3"/>
          <p:cNvSpPr>
            <a:spLocks noGrp="1"/>
          </p:cNvSpPr>
          <p:nvPr>
            <p:ph type="sldNum" sz="quarter" idx="10"/>
          </p:nvPr>
        </p:nvSpPr>
        <p:spPr/>
        <p:txBody>
          <a:bodyPr/>
          <a:lstStyle/>
          <a:p>
            <a:fld id="{A8DF10EE-DC55-4B30-85CF-4474BFD1C47A}" type="slidenum">
              <a:rPr lang="en-GB" smtClean="0"/>
              <a:t>3</a:t>
            </a:fld>
            <a:endParaRPr lang="en-GB"/>
          </a:p>
        </p:txBody>
      </p:sp>
    </p:spTree>
    <p:extLst>
      <p:ext uri="{BB962C8B-B14F-4D97-AF65-F5344CB8AC3E}">
        <p14:creationId xmlns:p14="http://schemas.microsoft.com/office/powerpoint/2010/main" val="3292227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Happiness</a:t>
            </a:r>
          </a:p>
          <a:p>
            <a:r>
              <a:rPr lang="en-GB" dirty="0" smtClean="0"/>
              <a:t>Pas</a:t>
            </a:r>
            <a:r>
              <a:rPr lang="en-GB" baseline="0" dirty="0" smtClean="0"/>
              <a:t>t experience with 1:2:1.</a:t>
            </a:r>
          </a:p>
          <a:p>
            <a:r>
              <a:rPr lang="en-GB" sz="1200" kern="1200" dirty="0" smtClean="0">
                <a:solidFill>
                  <a:schemeClr val="tx1"/>
                </a:solidFill>
                <a:effectLst/>
                <a:latin typeface="+mn-lt"/>
                <a:ea typeface="+mn-ea"/>
                <a:cs typeface="+mn-cs"/>
              </a:rPr>
              <a:t>Academic work was depicted by his anxieties. (Children, 2017).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8DF10EE-DC55-4B30-85CF-4474BFD1C47A}" type="slidenum">
              <a:rPr lang="en-GB" smtClean="0"/>
              <a:t>4</a:t>
            </a:fld>
            <a:endParaRPr lang="en-GB"/>
          </a:p>
        </p:txBody>
      </p:sp>
    </p:spTree>
    <p:extLst>
      <p:ext uri="{BB962C8B-B14F-4D97-AF65-F5344CB8AC3E}">
        <p14:creationId xmlns:p14="http://schemas.microsoft.com/office/powerpoint/2010/main" val="2097231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thrive</a:t>
            </a:r>
            <a:r>
              <a:rPr lang="en-GB" baseline="0" dirty="0" smtClean="0"/>
              <a:t> approach is a 44 question questionnaire.</a:t>
            </a:r>
          </a:p>
          <a:p>
            <a:endParaRPr lang="en-GB" baseline="0" dirty="0" smtClean="0"/>
          </a:p>
          <a:p>
            <a:r>
              <a:rPr lang="en-GB" baseline="0" dirty="0" smtClean="0"/>
              <a:t>It is an ongoing process where children can be reviewed how ever often deemed needed in order to monitor and develop their wellbeing (The Thrive Approach, 2019). Practitioners can access this information in order to target specific children with low well-being. </a:t>
            </a:r>
          </a:p>
          <a:p>
            <a:endParaRPr lang="en-GB" baseline="0" dirty="0" smtClean="0"/>
          </a:p>
          <a:p>
            <a:r>
              <a:rPr lang="en-GB" baseline="0" dirty="0" smtClean="0"/>
              <a:t>The answers then generate outcomes which are subjective to the individual child. The practitioner can then use those outcomes in order to help the children to engage in activities in order to develop their wellbeing.  </a:t>
            </a:r>
          </a:p>
          <a:p>
            <a:endParaRPr lang="en-GB" dirty="0"/>
          </a:p>
        </p:txBody>
      </p:sp>
      <p:sp>
        <p:nvSpPr>
          <p:cNvPr id="4" name="Slide Number Placeholder 3"/>
          <p:cNvSpPr>
            <a:spLocks noGrp="1"/>
          </p:cNvSpPr>
          <p:nvPr>
            <p:ph type="sldNum" sz="quarter" idx="10"/>
          </p:nvPr>
        </p:nvSpPr>
        <p:spPr/>
        <p:txBody>
          <a:bodyPr/>
          <a:lstStyle/>
          <a:p>
            <a:fld id="{A8DF10EE-DC55-4B30-85CF-4474BFD1C47A}" type="slidenum">
              <a:rPr lang="en-GB" smtClean="0"/>
              <a:t>5</a:t>
            </a:fld>
            <a:endParaRPr lang="en-GB"/>
          </a:p>
        </p:txBody>
      </p:sp>
    </p:spTree>
    <p:extLst>
      <p:ext uri="{BB962C8B-B14F-4D97-AF65-F5344CB8AC3E}">
        <p14:creationId xmlns:p14="http://schemas.microsoft.com/office/powerpoint/2010/main" val="2505966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attachment theory is an aspect of thriving; focusing on emotional needs. These steps are measured from being, doing and finally thinking. As our emotional state has such an impact on the way we think and act, it has a significant impact on our behaviour choices. Our behaviour in turn helps us get on with others and be able to settle in to learn (The Thrive Approach, 2018).</a:t>
            </a:r>
          </a:p>
          <a:p>
            <a:r>
              <a:rPr lang="en-GB" sz="1200" kern="1200" dirty="0" smtClean="0">
                <a:solidFill>
                  <a:schemeClr val="tx1"/>
                </a:solidFill>
                <a:effectLst/>
                <a:latin typeface="+mn-lt"/>
                <a:ea typeface="+mn-ea"/>
                <a:cs typeface="+mn-cs"/>
              </a:rPr>
              <a:t>Currently there are</a:t>
            </a:r>
            <a:r>
              <a:rPr lang="en-GB" sz="1200" kern="1200" baseline="0" dirty="0" smtClean="0">
                <a:solidFill>
                  <a:schemeClr val="tx1"/>
                </a:solidFill>
                <a:effectLst/>
                <a:latin typeface="+mn-lt"/>
                <a:ea typeface="+mn-ea"/>
                <a:cs typeface="+mn-cs"/>
              </a:rPr>
              <a:t> over 300,000 children and young people who have access to thrive. </a:t>
            </a:r>
          </a:p>
          <a:p>
            <a:r>
              <a:rPr lang="en-GB" sz="1200" kern="1200" dirty="0" smtClean="0">
                <a:solidFill>
                  <a:schemeClr val="tx1"/>
                </a:solidFill>
                <a:effectLst/>
                <a:latin typeface="+mn-lt"/>
                <a:ea typeface="+mn-ea"/>
                <a:cs typeface="+mn-cs"/>
              </a:rPr>
              <a:t>This is person </a:t>
            </a:r>
            <a:r>
              <a:rPr lang="en-GB" sz="1200" kern="1200" dirty="0" err="1" smtClean="0">
                <a:solidFill>
                  <a:schemeClr val="tx1"/>
                </a:solidFill>
                <a:effectLst/>
                <a:latin typeface="+mn-lt"/>
                <a:ea typeface="+mn-ea"/>
                <a:cs typeface="+mn-cs"/>
              </a:rPr>
              <a:t>centered</a:t>
            </a:r>
            <a:r>
              <a:rPr lang="en-GB" sz="1200" kern="1200" dirty="0" smtClean="0">
                <a:solidFill>
                  <a:schemeClr val="tx1"/>
                </a:solidFill>
                <a:effectLst/>
                <a:latin typeface="+mn-lt"/>
                <a:ea typeface="+mn-ea"/>
                <a:cs typeface="+mn-cs"/>
              </a:rPr>
              <a:t> as each child will receive different methods that best suits them and their needs (The Thrive Approach, 2018). It is not an academic service,. However, one of the main outcomes is to ensure that those children have the opportunity to improve their wellbeing, which, in turn, hopes that it will encourage and increase their academic achievement (Burnham</a:t>
            </a:r>
            <a:r>
              <a:rPr lang="en-GB" sz="1200" kern="1200" baseline="0" dirty="0" smtClean="0">
                <a:solidFill>
                  <a:schemeClr val="tx1"/>
                </a:solidFill>
                <a:effectLst/>
                <a:latin typeface="+mn-lt"/>
                <a:ea typeface="+mn-ea"/>
                <a:cs typeface="+mn-cs"/>
              </a:rPr>
              <a:t> and Baker, 2010, t92). </a:t>
            </a:r>
            <a:endParaRPr lang="en-GB" dirty="0"/>
          </a:p>
        </p:txBody>
      </p:sp>
      <p:sp>
        <p:nvSpPr>
          <p:cNvPr id="4" name="Slide Number Placeholder 3"/>
          <p:cNvSpPr>
            <a:spLocks noGrp="1"/>
          </p:cNvSpPr>
          <p:nvPr>
            <p:ph type="sldNum" sz="quarter" idx="10"/>
          </p:nvPr>
        </p:nvSpPr>
        <p:spPr/>
        <p:txBody>
          <a:bodyPr/>
          <a:lstStyle/>
          <a:p>
            <a:fld id="{A8DF10EE-DC55-4B30-85CF-4474BFD1C47A}" type="slidenum">
              <a:rPr lang="en-GB" smtClean="0"/>
              <a:t>6</a:t>
            </a:fld>
            <a:endParaRPr lang="en-GB"/>
          </a:p>
        </p:txBody>
      </p:sp>
    </p:spTree>
    <p:extLst>
      <p:ext uri="{BB962C8B-B14F-4D97-AF65-F5344CB8AC3E}">
        <p14:creationId xmlns:p14="http://schemas.microsoft.com/office/powerpoint/2010/main" val="3392403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a:t>
            </a:r>
            <a:r>
              <a:rPr lang="en-GB" baseline="0" dirty="0" smtClean="0"/>
              <a:t> is an example of a thrive questionnaire and how it generates and monitors answers consecutively.</a:t>
            </a:r>
          </a:p>
          <a:p>
            <a:r>
              <a:rPr lang="en-GB" baseline="0" dirty="0" smtClean="0"/>
              <a:t>Discuss example questionnaire – graphs – action plan – creative approaches</a:t>
            </a:r>
          </a:p>
          <a:p>
            <a:endParaRPr lang="en-GB" baseline="0" dirty="0" smtClean="0"/>
          </a:p>
          <a:p>
            <a:r>
              <a:rPr lang="en-GB" baseline="0" dirty="0" smtClean="0"/>
              <a:t>Example of creative approach – therapeutic storytelling.</a:t>
            </a:r>
          </a:p>
        </p:txBody>
      </p:sp>
      <p:sp>
        <p:nvSpPr>
          <p:cNvPr id="4" name="Slide Number Placeholder 3"/>
          <p:cNvSpPr>
            <a:spLocks noGrp="1"/>
          </p:cNvSpPr>
          <p:nvPr>
            <p:ph type="sldNum" sz="quarter" idx="10"/>
          </p:nvPr>
        </p:nvSpPr>
        <p:spPr/>
        <p:txBody>
          <a:bodyPr/>
          <a:lstStyle/>
          <a:p>
            <a:fld id="{A8DF10EE-DC55-4B30-85CF-4474BFD1C47A}" type="slidenum">
              <a:rPr lang="en-GB" smtClean="0"/>
              <a:t>7</a:t>
            </a:fld>
            <a:endParaRPr lang="en-GB"/>
          </a:p>
        </p:txBody>
      </p:sp>
    </p:spTree>
    <p:extLst>
      <p:ext uri="{BB962C8B-B14F-4D97-AF65-F5344CB8AC3E}">
        <p14:creationId xmlns:p14="http://schemas.microsoft.com/office/powerpoint/2010/main" val="425107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Story telling can be used to provide children that are having difficulty to discus or acknowledge their feeling and emotions. Children with low well-being may be reluctant to disclose information that is sensitive to them </a:t>
            </a:r>
            <a:r>
              <a:rPr lang="en-GB" sz="1200" b="0" i="0" kern="1200" dirty="0" smtClean="0">
                <a:solidFill>
                  <a:schemeClr val="tx1"/>
                </a:solidFill>
                <a:effectLst/>
                <a:latin typeface="+mn-lt"/>
                <a:ea typeface="+mn-ea"/>
                <a:cs typeface="+mn-cs"/>
              </a:rPr>
              <a:t>(</a:t>
            </a:r>
            <a:r>
              <a:rPr lang="en-GB" sz="1200" b="0" i="0" kern="1200" dirty="0" err="1" smtClean="0">
                <a:solidFill>
                  <a:schemeClr val="tx1"/>
                </a:solidFill>
                <a:effectLst/>
                <a:latin typeface="+mn-lt"/>
                <a:ea typeface="+mn-ea"/>
                <a:cs typeface="+mn-cs"/>
              </a:rPr>
              <a:t>Killick</a:t>
            </a:r>
            <a:r>
              <a:rPr lang="en-GB" sz="1200" b="0" i="0" kern="1200" dirty="0" smtClean="0">
                <a:solidFill>
                  <a:schemeClr val="tx1"/>
                </a:solidFill>
                <a:effectLst/>
                <a:latin typeface="+mn-lt"/>
                <a:ea typeface="+mn-ea"/>
                <a:cs typeface="+mn-cs"/>
              </a:rPr>
              <a:t> and </a:t>
            </a:r>
            <a:r>
              <a:rPr lang="en-GB" sz="1200" b="0" i="0" kern="1200" dirty="0" err="1" smtClean="0">
                <a:solidFill>
                  <a:schemeClr val="tx1"/>
                </a:solidFill>
                <a:effectLst/>
                <a:latin typeface="+mn-lt"/>
                <a:ea typeface="+mn-ea"/>
                <a:cs typeface="+mn-cs"/>
              </a:rPr>
              <a:t>Boffey</a:t>
            </a:r>
            <a:r>
              <a:rPr lang="en-GB" sz="1200" b="0" i="0" kern="1200" dirty="0" smtClean="0">
                <a:solidFill>
                  <a:schemeClr val="tx1"/>
                </a:solidFill>
                <a:effectLst/>
                <a:latin typeface="+mn-lt"/>
                <a:ea typeface="+mn-ea"/>
                <a:cs typeface="+mn-cs"/>
              </a:rPr>
              <a:t>, 2012)</a:t>
            </a:r>
            <a:r>
              <a:rPr lang="en-GB" sz="1200" kern="1200" dirty="0" smtClean="0">
                <a:solidFill>
                  <a:schemeClr val="tx1"/>
                </a:solidFill>
                <a:effectLst/>
                <a:latin typeface="+mn-lt"/>
                <a:ea typeface="+mn-ea"/>
                <a:cs typeface="+mn-cs"/>
              </a:rPr>
              <a:t>. Or some children may not have the literacy capabilities to comprehend and understand their own emotions in order to discuss them. Stories can help children to relate to a similar scenario to what they are experiencing themselves. Stories can also enable children to understand their feelings. Also story telling helps children to discover a meaning to the story, one which is related to their current feelings. Story telling therapy can help with behavioural issues, if the child can identify poor behaviour in the story they may be able to compare to their current behaviour and in turn change accordingly</a:t>
            </a:r>
            <a:r>
              <a:rPr lang="en-GB" sz="1200" b="0" i="0" kern="1200" dirty="0" smtClean="0">
                <a:solidFill>
                  <a:schemeClr val="tx1"/>
                </a:solidFill>
                <a:effectLst/>
                <a:latin typeface="+mn-lt"/>
                <a:ea typeface="+mn-ea"/>
                <a:cs typeface="+mn-cs"/>
              </a:rPr>
              <a:t>(</a:t>
            </a:r>
            <a:r>
              <a:rPr lang="en-GB" sz="1200" b="0" i="0" kern="1200" dirty="0" err="1" smtClean="0">
                <a:solidFill>
                  <a:schemeClr val="tx1"/>
                </a:solidFill>
                <a:effectLst/>
                <a:latin typeface="+mn-lt"/>
                <a:ea typeface="+mn-ea"/>
                <a:cs typeface="+mn-cs"/>
              </a:rPr>
              <a:t>Killick</a:t>
            </a:r>
            <a:r>
              <a:rPr lang="en-GB" sz="1200" b="0" i="0" kern="1200" dirty="0" smtClean="0">
                <a:solidFill>
                  <a:schemeClr val="tx1"/>
                </a:solidFill>
                <a:effectLst/>
                <a:latin typeface="+mn-lt"/>
                <a:ea typeface="+mn-ea"/>
                <a:cs typeface="+mn-cs"/>
              </a:rPr>
              <a:t> and </a:t>
            </a:r>
            <a:r>
              <a:rPr lang="en-GB" sz="1200" b="0" i="0" kern="1200" dirty="0" err="1" smtClean="0">
                <a:solidFill>
                  <a:schemeClr val="tx1"/>
                </a:solidFill>
                <a:effectLst/>
                <a:latin typeface="+mn-lt"/>
                <a:ea typeface="+mn-ea"/>
                <a:cs typeface="+mn-cs"/>
              </a:rPr>
              <a:t>Boffey</a:t>
            </a:r>
            <a:r>
              <a:rPr lang="en-GB" sz="1200" b="0" i="0" kern="1200" dirty="0" smtClean="0">
                <a:solidFill>
                  <a:schemeClr val="tx1"/>
                </a:solidFill>
                <a:effectLst/>
                <a:latin typeface="+mn-lt"/>
                <a:ea typeface="+mn-ea"/>
                <a:cs typeface="+mn-cs"/>
              </a:rPr>
              <a:t>, 2012)</a:t>
            </a:r>
            <a:r>
              <a:rPr lang="en-GB" sz="1200" kern="1200" dirty="0" smtClean="0">
                <a:solidFill>
                  <a:schemeClr val="tx1"/>
                </a:solidFill>
                <a:effectLst/>
                <a:latin typeface="+mn-lt"/>
                <a:ea typeface="+mn-ea"/>
                <a:cs typeface="+mn-cs"/>
              </a:rPr>
              <a:t>. Story telling therapy can also help children become more open to discussing their feelings and emotions if they see that the story closely relates to themselves they may feel as though they are not alone. </a:t>
            </a:r>
            <a:r>
              <a:rPr lang="en-GB" sz="1200" b="0" i="0" kern="1200" dirty="0" smtClean="0">
                <a:solidFill>
                  <a:schemeClr val="tx1"/>
                </a:solidFill>
                <a:effectLst/>
                <a:latin typeface="+mn-lt"/>
                <a:ea typeface="+mn-ea"/>
                <a:cs typeface="+mn-cs"/>
              </a:rPr>
              <a:t>(</a:t>
            </a:r>
            <a:r>
              <a:rPr lang="en-GB" sz="1200" b="0" i="0" kern="1200" dirty="0" err="1" smtClean="0">
                <a:solidFill>
                  <a:schemeClr val="tx1"/>
                </a:solidFill>
                <a:effectLst/>
                <a:latin typeface="+mn-lt"/>
                <a:ea typeface="+mn-ea"/>
                <a:cs typeface="+mn-cs"/>
              </a:rPr>
              <a:t>Killick</a:t>
            </a:r>
            <a:r>
              <a:rPr lang="en-GB" sz="1200" b="0" i="0" kern="1200" dirty="0" smtClean="0">
                <a:solidFill>
                  <a:schemeClr val="tx1"/>
                </a:solidFill>
                <a:effectLst/>
                <a:latin typeface="+mn-lt"/>
                <a:ea typeface="+mn-ea"/>
                <a:cs typeface="+mn-cs"/>
              </a:rPr>
              <a:t> and </a:t>
            </a:r>
            <a:r>
              <a:rPr lang="en-GB" sz="1200" b="0" i="0" kern="1200" dirty="0" err="1" smtClean="0">
                <a:solidFill>
                  <a:schemeClr val="tx1"/>
                </a:solidFill>
                <a:effectLst/>
                <a:latin typeface="+mn-lt"/>
                <a:ea typeface="+mn-ea"/>
                <a:cs typeface="+mn-cs"/>
              </a:rPr>
              <a:t>Boffey</a:t>
            </a:r>
            <a:r>
              <a:rPr lang="en-GB" sz="1200" b="0" i="0" kern="1200" dirty="0" smtClean="0">
                <a:solidFill>
                  <a:schemeClr val="tx1"/>
                </a:solidFill>
                <a:effectLst/>
                <a:latin typeface="+mn-lt"/>
                <a:ea typeface="+mn-ea"/>
                <a:cs typeface="+mn-cs"/>
              </a:rPr>
              <a:t>, 2012)</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8DF10EE-DC55-4B30-85CF-4474BFD1C47A}" type="slidenum">
              <a:rPr lang="en-GB" smtClean="0"/>
              <a:t>8</a:t>
            </a:fld>
            <a:endParaRPr lang="en-GB"/>
          </a:p>
        </p:txBody>
      </p:sp>
    </p:spTree>
    <p:extLst>
      <p:ext uri="{BB962C8B-B14F-4D97-AF65-F5344CB8AC3E}">
        <p14:creationId xmlns:p14="http://schemas.microsoft.com/office/powerpoint/2010/main" val="3077723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Financial</a:t>
            </a:r>
            <a:r>
              <a:rPr lang="en-GB" baseline="0" dirty="0" smtClean="0"/>
              <a:t> Investment </a:t>
            </a:r>
          </a:p>
          <a:p>
            <a:endParaRPr lang="en-GB" baseline="0" dirty="0" smtClean="0"/>
          </a:p>
          <a:p>
            <a:r>
              <a:rPr lang="en-GB" baseline="0" dirty="0" smtClean="0"/>
              <a:t>It is clear to see that with over 300,000 children and young people accessing Thrive that there is a number of financial investment in the programme. With every school investing in the programme it is clear to see that Thrive is satisfying a number of individuals emotional needs.</a:t>
            </a:r>
          </a:p>
          <a:p>
            <a:endParaRPr lang="en-GB" baseline="0" dirty="0" smtClean="0"/>
          </a:p>
          <a:p>
            <a:r>
              <a:rPr lang="en-GB" baseline="0" dirty="0" smtClean="0"/>
              <a:t>However, when considering investment in </a:t>
            </a:r>
            <a:r>
              <a:rPr lang="en-GB" baseline="0" dirty="0" err="1" smtClean="0"/>
              <a:t>childrens</a:t>
            </a:r>
            <a:r>
              <a:rPr lang="en-GB" baseline="0" dirty="0" smtClean="0"/>
              <a:t> well-being, </a:t>
            </a:r>
            <a:r>
              <a:rPr lang="en-GB" baseline="0" dirty="0" err="1" smtClean="0"/>
              <a:t>i</a:t>
            </a:r>
            <a:r>
              <a:rPr lang="en-GB" baseline="0" dirty="0" smtClean="0"/>
              <a:t> prefer to consider time. It is clear to see that the creative approach of story telling therapy does not need to be derived from Thrive. Therefore if a school can not afford to invest in the Thrive approach then they can still use creative approaches such as story telling, painting, facial expression games in order to support and develop </a:t>
            </a:r>
            <a:r>
              <a:rPr lang="en-GB" baseline="0" dirty="0" err="1" smtClean="0"/>
              <a:t>childrens</a:t>
            </a:r>
            <a:r>
              <a:rPr lang="en-GB" baseline="0" dirty="0" smtClean="0"/>
              <a:t> well-being. That said I do believe that The Thrive Approach is a beneficial tool to use in order to help </a:t>
            </a:r>
            <a:r>
              <a:rPr lang="en-GB" baseline="0" dirty="0" err="1" smtClean="0"/>
              <a:t>childrens</a:t>
            </a:r>
            <a:r>
              <a:rPr lang="en-GB" baseline="0" dirty="0" smtClean="0"/>
              <a:t> well being and </a:t>
            </a:r>
            <a:r>
              <a:rPr lang="en-GB" baseline="0" dirty="0" err="1" smtClean="0"/>
              <a:t>i</a:t>
            </a:r>
            <a:r>
              <a:rPr lang="en-GB" baseline="0" dirty="0" smtClean="0"/>
              <a:t> believe it should be encouraged in every school. </a:t>
            </a:r>
          </a:p>
          <a:p>
            <a:endParaRPr lang="en-GB" baseline="0" dirty="0" smtClean="0"/>
          </a:p>
          <a:p>
            <a:r>
              <a:rPr lang="en-GB" baseline="0" dirty="0" err="1" smtClean="0"/>
              <a:t>Diolch</a:t>
            </a:r>
            <a:endParaRPr lang="en-GB" baseline="0" dirty="0" smtClean="0"/>
          </a:p>
          <a:p>
            <a:endParaRPr lang="en-GB" baseline="0" dirty="0" smtClean="0"/>
          </a:p>
          <a:p>
            <a:r>
              <a:rPr lang="en-GB" baseline="0" dirty="0" smtClean="0"/>
              <a:t>Any questions?</a:t>
            </a:r>
            <a:endParaRPr lang="en-GB" dirty="0"/>
          </a:p>
        </p:txBody>
      </p:sp>
      <p:sp>
        <p:nvSpPr>
          <p:cNvPr id="4" name="Slide Number Placeholder 3"/>
          <p:cNvSpPr>
            <a:spLocks noGrp="1"/>
          </p:cNvSpPr>
          <p:nvPr>
            <p:ph type="sldNum" sz="quarter" idx="10"/>
          </p:nvPr>
        </p:nvSpPr>
        <p:spPr/>
        <p:txBody>
          <a:bodyPr/>
          <a:lstStyle/>
          <a:p>
            <a:fld id="{A8DF10EE-DC55-4B30-85CF-4474BFD1C47A}" type="slidenum">
              <a:rPr lang="en-GB" smtClean="0"/>
              <a:t>9</a:t>
            </a:fld>
            <a:endParaRPr lang="en-GB"/>
          </a:p>
        </p:txBody>
      </p:sp>
    </p:spTree>
    <p:extLst>
      <p:ext uri="{BB962C8B-B14F-4D97-AF65-F5344CB8AC3E}">
        <p14:creationId xmlns:p14="http://schemas.microsoft.com/office/powerpoint/2010/main" val="1222735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1/9/2019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6" y="2404534"/>
            <a:ext cx="8376521" cy="1646302"/>
          </a:xfrm>
        </p:spPr>
        <p:txBody>
          <a:bodyPr/>
          <a:lstStyle/>
          <a:p>
            <a:r>
              <a:rPr lang="en-GB" dirty="0" smtClean="0"/>
              <a:t>Paper planes and Pebbles</a:t>
            </a:r>
            <a:endParaRPr lang="en-GB" dirty="0"/>
          </a:p>
        </p:txBody>
      </p:sp>
      <p:sp>
        <p:nvSpPr>
          <p:cNvPr id="3" name="Subtitle 2"/>
          <p:cNvSpPr>
            <a:spLocks noGrp="1"/>
          </p:cNvSpPr>
          <p:nvPr>
            <p:ph type="subTitle" idx="1"/>
          </p:nvPr>
        </p:nvSpPr>
        <p:spPr/>
        <p:txBody>
          <a:bodyPr/>
          <a:lstStyle/>
          <a:p>
            <a:r>
              <a:rPr lang="en-GB" dirty="0" smtClean="0"/>
              <a:t>Megan Llewelyn </a:t>
            </a:r>
          </a:p>
          <a:p>
            <a:r>
              <a:rPr lang="en-GB" dirty="0" smtClean="0"/>
              <a:t>0902080</a:t>
            </a:r>
            <a:endParaRPr lang="en-GB" dirty="0"/>
          </a:p>
        </p:txBody>
      </p:sp>
    </p:spTree>
    <p:extLst>
      <p:ext uri="{BB962C8B-B14F-4D97-AF65-F5344CB8AC3E}">
        <p14:creationId xmlns:p14="http://schemas.microsoft.com/office/powerpoint/2010/main" val="14752040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p:txBody>
          <a:bodyPr/>
          <a:lstStyle/>
          <a:p>
            <a:r>
              <a:rPr lang="en-GB" sz="2800" dirty="0" smtClean="0"/>
              <a:t>Well-being in education.</a:t>
            </a:r>
            <a:endParaRPr lang="en-GB" sz="2800" dirty="0"/>
          </a:p>
          <a:p>
            <a:r>
              <a:rPr lang="en-GB" sz="2800" dirty="0" smtClean="0"/>
              <a:t>Why is Well-being important in education?</a:t>
            </a:r>
          </a:p>
          <a:p>
            <a:r>
              <a:rPr lang="en-GB" sz="2800" dirty="0" smtClean="0"/>
              <a:t>The Thrive Approach</a:t>
            </a:r>
          </a:p>
          <a:p>
            <a:r>
              <a:rPr lang="en-GB" sz="2800" dirty="0" smtClean="0"/>
              <a:t>Creative approaches from Thrive</a:t>
            </a:r>
          </a:p>
          <a:p>
            <a:endParaRPr lang="en-GB" dirty="0"/>
          </a:p>
        </p:txBody>
      </p:sp>
    </p:spTree>
    <p:extLst>
      <p:ext uri="{BB962C8B-B14F-4D97-AF65-F5344CB8AC3E}">
        <p14:creationId xmlns:p14="http://schemas.microsoft.com/office/powerpoint/2010/main" val="5339770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is Well-being important in education?</a:t>
            </a:r>
            <a:br>
              <a:rPr lang="en-GB" dirty="0" smtClean="0"/>
            </a:br>
            <a:endParaRPr lang="en-GB" dirty="0"/>
          </a:p>
        </p:txBody>
      </p:sp>
      <p:sp>
        <p:nvSpPr>
          <p:cNvPr id="6" name="Explosion 2 5"/>
          <p:cNvSpPr/>
          <p:nvPr/>
        </p:nvSpPr>
        <p:spPr>
          <a:xfrm>
            <a:off x="127783" y="1138321"/>
            <a:ext cx="3093950" cy="2752109"/>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rot="20140737">
            <a:off x="-287762" y="2028671"/>
            <a:ext cx="3818956" cy="769441"/>
          </a:xfrm>
          <a:prstGeom prst="rect">
            <a:avLst/>
          </a:prstGeom>
          <a:noFill/>
        </p:spPr>
        <p:txBody>
          <a:bodyPr wrap="square" lIns="91440" tIns="45720" rIns="91440" bIns="45720">
            <a:spAutoFit/>
          </a:bodyPr>
          <a:lstStyle/>
          <a:p>
            <a:pPr algn="ctr"/>
            <a:r>
              <a:rPr lang="en-US" sz="4400" b="1" cap="none" spc="50" dirty="0" smtClean="0">
                <a:ln w="19050" cmpd="sng">
                  <a:solidFill>
                    <a:schemeClr val="tx2"/>
                  </a:solidFill>
                  <a:prstDash val="solid"/>
                </a:ln>
                <a:solidFill>
                  <a:srgbClr val="FF0000"/>
                </a:solidFill>
                <a:effectLst>
                  <a:glow rad="38100">
                    <a:schemeClr val="accent1">
                      <a:alpha val="40000"/>
                    </a:schemeClr>
                  </a:glow>
                </a:effectLst>
              </a:rPr>
              <a:t>Achievement</a:t>
            </a:r>
            <a:endParaRPr lang="en-US" sz="4400" b="1" cap="none" spc="50" dirty="0">
              <a:ln w="19050" cmpd="sng">
                <a:solidFill>
                  <a:schemeClr val="tx2"/>
                </a:solidFill>
                <a:prstDash val="solid"/>
              </a:ln>
              <a:solidFill>
                <a:srgbClr val="FF0000"/>
              </a:solidFill>
              <a:effectLst>
                <a:glow rad="38100">
                  <a:schemeClr val="accent1">
                    <a:alpha val="40000"/>
                  </a:schemeClr>
                </a:glow>
              </a:effectLst>
            </a:endParaRPr>
          </a:p>
        </p:txBody>
      </p:sp>
      <p:sp>
        <p:nvSpPr>
          <p:cNvPr id="8" name="Explosion 2 7"/>
          <p:cNvSpPr/>
          <p:nvPr/>
        </p:nvSpPr>
        <p:spPr>
          <a:xfrm rot="548552">
            <a:off x="4500258" y="1315247"/>
            <a:ext cx="2970935" cy="307083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9" name="Rectangle 8"/>
          <p:cNvSpPr/>
          <p:nvPr/>
        </p:nvSpPr>
        <p:spPr>
          <a:xfrm rot="21036992">
            <a:off x="3988816" y="2261561"/>
            <a:ext cx="3954080" cy="769441"/>
          </a:xfrm>
          <a:prstGeom prst="rect">
            <a:avLst/>
          </a:prstGeom>
          <a:noFill/>
        </p:spPr>
        <p:txBody>
          <a:bodyPr wrap="square" lIns="91440" tIns="45720" rIns="91440" bIns="45720">
            <a:spAutoFit/>
          </a:bodyPr>
          <a:lstStyle/>
          <a:p>
            <a:pPr algn="ctr"/>
            <a:r>
              <a:rPr lang="en-US" sz="4400" b="1" cap="none" spc="50" dirty="0" smtClean="0">
                <a:ln w="19050" cmpd="sng">
                  <a:solidFill>
                    <a:schemeClr val="tx2"/>
                  </a:solidFill>
                  <a:prstDash val="solid"/>
                </a:ln>
                <a:solidFill>
                  <a:srgbClr val="FF0000"/>
                </a:solidFill>
                <a:effectLst>
                  <a:glow rad="38100">
                    <a:schemeClr val="accent1">
                      <a:alpha val="40000"/>
                    </a:schemeClr>
                  </a:glow>
                </a:effectLst>
              </a:rPr>
              <a:t>Attainment</a:t>
            </a:r>
            <a:endParaRPr lang="en-US" sz="4400" b="1" cap="none" spc="50" dirty="0">
              <a:ln w="19050" cmpd="sng">
                <a:solidFill>
                  <a:schemeClr val="tx2"/>
                </a:solidFill>
                <a:prstDash val="solid"/>
              </a:ln>
              <a:solidFill>
                <a:srgbClr val="FF0000"/>
              </a:solidFill>
              <a:effectLst>
                <a:glow rad="38100">
                  <a:schemeClr val="accent1">
                    <a:alpha val="40000"/>
                  </a:schemeClr>
                </a:glow>
              </a:effectLst>
            </a:endParaRPr>
          </a:p>
        </p:txBody>
      </p:sp>
      <p:sp>
        <p:nvSpPr>
          <p:cNvPr id="10" name="Explosion 2 9"/>
          <p:cNvSpPr/>
          <p:nvPr/>
        </p:nvSpPr>
        <p:spPr>
          <a:xfrm rot="1975732">
            <a:off x="1189451" y="3723313"/>
            <a:ext cx="2442186" cy="2952032"/>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rot="20140737">
            <a:off x="858504" y="4591475"/>
            <a:ext cx="2899663" cy="769441"/>
          </a:xfrm>
          <a:prstGeom prst="rect">
            <a:avLst/>
          </a:prstGeom>
          <a:noFill/>
        </p:spPr>
        <p:txBody>
          <a:bodyPr wrap="square" lIns="91440" tIns="45720" rIns="91440" bIns="45720">
            <a:spAutoFit/>
          </a:bodyPr>
          <a:lstStyle/>
          <a:p>
            <a:pPr algn="ctr"/>
            <a:r>
              <a:rPr lang="en-US" sz="4400" b="1" spc="50" dirty="0" err="1" smtClean="0">
                <a:ln w="19050" cmpd="sng">
                  <a:solidFill>
                    <a:schemeClr val="tx2"/>
                  </a:solidFill>
                  <a:prstDash val="solid"/>
                </a:ln>
                <a:solidFill>
                  <a:srgbClr val="FF0000"/>
                </a:solidFill>
                <a:effectLst>
                  <a:glow rad="38100">
                    <a:schemeClr val="accent1">
                      <a:alpha val="40000"/>
                    </a:schemeClr>
                  </a:glow>
                </a:effectLst>
              </a:rPr>
              <a:t>Behaviour</a:t>
            </a:r>
            <a:endParaRPr lang="en-US" sz="4400" b="1" cap="none" spc="50" dirty="0">
              <a:ln w="19050" cmpd="sng">
                <a:solidFill>
                  <a:schemeClr val="tx2"/>
                </a:solidFill>
                <a:prstDash val="solid"/>
              </a:ln>
              <a:solidFill>
                <a:srgbClr val="FF0000"/>
              </a:solidFill>
              <a:effectLst>
                <a:glow rad="38100">
                  <a:schemeClr val="accent1">
                    <a:alpha val="40000"/>
                  </a:schemeClr>
                </a:glow>
              </a:effectLst>
            </a:endParaRPr>
          </a:p>
        </p:txBody>
      </p:sp>
      <p:sp>
        <p:nvSpPr>
          <p:cNvPr id="12" name="Explosion 2 11"/>
          <p:cNvSpPr/>
          <p:nvPr/>
        </p:nvSpPr>
        <p:spPr>
          <a:xfrm rot="1227370">
            <a:off x="7059182" y="3145873"/>
            <a:ext cx="3417688" cy="3411052"/>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rot="20140737">
            <a:off x="6925630" y="4121966"/>
            <a:ext cx="3180063" cy="1200329"/>
          </a:xfrm>
          <a:prstGeom prst="rect">
            <a:avLst/>
          </a:prstGeom>
          <a:noFill/>
        </p:spPr>
        <p:txBody>
          <a:bodyPr wrap="square" lIns="91440" tIns="45720" rIns="91440" bIns="45720">
            <a:spAutoFit/>
          </a:bodyPr>
          <a:lstStyle/>
          <a:p>
            <a:pPr algn="ctr"/>
            <a:r>
              <a:rPr lang="en-US" sz="3600" b="1" cap="none" spc="50" dirty="0" smtClean="0">
                <a:ln w="19050" cmpd="sng">
                  <a:solidFill>
                    <a:schemeClr val="tx2"/>
                  </a:solidFill>
                  <a:prstDash val="solid"/>
                </a:ln>
                <a:solidFill>
                  <a:srgbClr val="FF0000"/>
                </a:solidFill>
                <a:effectLst>
                  <a:glow rad="38100">
                    <a:schemeClr val="accent1">
                      <a:alpha val="40000"/>
                    </a:schemeClr>
                  </a:glow>
                </a:effectLst>
              </a:rPr>
              <a:t>Classroom </a:t>
            </a:r>
          </a:p>
          <a:p>
            <a:pPr algn="ctr"/>
            <a:r>
              <a:rPr lang="en-US" sz="3600" b="1" spc="50" dirty="0" smtClean="0">
                <a:ln w="19050" cmpd="sng">
                  <a:solidFill>
                    <a:schemeClr val="tx2"/>
                  </a:solidFill>
                  <a:prstDash val="solid"/>
                </a:ln>
                <a:solidFill>
                  <a:srgbClr val="FF0000"/>
                </a:solidFill>
                <a:effectLst>
                  <a:glow rad="38100">
                    <a:schemeClr val="accent1">
                      <a:alpha val="40000"/>
                    </a:schemeClr>
                  </a:glow>
                </a:effectLst>
              </a:rPr>
              <a:t>Management</a:t>
            </a:r>
            <a:endParaRPr lang="en-US" sz="3600" b="1" cap="none" spc="50" dirty="0">
              <a:ln w="19050" cmpd="sng">
                <a:solidFill>
                  <a:schemeClr val="tx2"/>
                </a:solidFill>
                <a:prstDash val="solid"/>
              </a:ln>
              <a:solidFill>
                <a:srgbClr val="FF0000"/>
              </a:solidFill>
              <a:effectLst>
                <a:glow rad="38100">
                  <a:schemeClr val="accent1">
                    <a:alpha val="40000"/>
                  </a:schemeClr>
                </a:glow>
              </a:effectLst>
            </a:endParaRPr>
          </a:p>
        </p:txBody>
      </p:sp>
    </p:spTree>
    <p:extLst>
      <p:ext uri="{BB962C8B-B14F-4D97-AF65-F5344CB8AC3E}">
        <p14:creationId xmlns:p14="http://schemas.microsoft.com/office/powerpoint/2010/main" val="45992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ppt_w</p:attrName>
                                        </p:attrNameLst>
                                      </p:cBhvr>
                                      <p:tavLst>
                                        <p:tav tm="0">
                                          <p:val>
                                            <p:fltVal val="0"/>
                                          </p:val>
                                        </p:tav>
                                        <p:tav tm="100000">
                                          <p:val>
                                            <p:strVal val="#ppt_w"/>
                                          </p:val>
                                        </p:tav>
                                      </p:tavLst>
                                    </p:anim>
                                    <p:anim calcmode="lin" valueType="num">
                                      <p:cBhvr>
                                        <p:cTn id="13" dur="500" fill="hold"/>
                                        <p:tgtEl>
                                          <p:spTgt spid="8"/>
                                        </p:tgtEl>
                                        <p:attrNameLst>
                                          <p:attrName>ppt_h</p:attrName>
                                        </p:attrNameLst>
                                      </p:cBhvr>
                                      <p:tavLst>
                                        <p:tav tm="0">
                                          <p:val>
                                            <p:fltVal val="0"/>
                                          </p:val>
                                        </p:tav>
                                        <p:tav tm="100000">
                                          <p:val>
                                            <p:strVal val="#ppt_h"/>
                                          </p:val>
                                        </p:tav>
                                      </p:tavLst>
                                    </p:anim>
                                    <p:animEffect transition="in" filter="fade">
                                      <p:cBhvr>
                                        <p:cTn id="14" dur="500"/>
                                        <p:tgtEl>
                                          <p:spTgt spid="8"/>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p:cTn id="17" dur="500" fill="hold"/>
                                        <p:tgtEl>
                                          <p:spTgt spid="9"/>
                                        </p:tgtEl>
                                        <p:attrNameLst>
                                          <p:attrName>ppt_w</p:attrName>
                                        </p:attrNameLst>
                                      </p:cBhvr>
                                      <p:tavLst>
                                        <p:tav tm="0">
                                          <p:val>
                                            <p:fltVal val="0"/>
                                          </p:val>
                                        </p:tav>
                                        <p:tav tm="100000">
                                          <p:val>
                                            <p:strVal val="#ppt_w"/>
                                          </p:val>
                                        </p:tav>
                                      </p:tavLst>
                                    </p:anim>
                                    <p:anim calcmode="lin" valueType="num">
                                      <p:cBhvr>
                                        <p:cTn id="18" dur="500" fill="hold"/>
                                        <p:tgtEl>
                                          <p:spTgt spid="9"/>
                                        </p:tgtEl>
                                        <p:attrNameLst>
                                          <p:attrName>ppt_h</p:attrName>
                                        </p:attrNameLst>
                                      </p:cBhvr>
                                      <p:tavLst>
                                        <p:tav tm="0">
                                          <p:val>
                                            <p:fltVal val="0"/>
                                          </p:val>
                                        </p:tav>
                                        <p:tav tm="100000">
                                          <p:val>
                                            <p:strVal val="#ppt_h"/>
                                          </p:val>
                                        </p:tav>
                                      </p:tavLst>
                                    </p:anim>
                                    <p:animEffect transition="in" filter="fade">
                                      <p:cBhvr>
                                        <p:cTn id="19" dur="500"/>
                                        <p:tgtEl>
                                          <p:spTgt spid="9"/>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p:cTn id="22" dur="500" fill="hold"/>
                                        <p:tgtEl>
                                          <p:spTgt spid="7"/>
                                        </p:tgtEl>
                                        <p:attrNameLst>
                                          <p:attrName>ppt_w</p:attrName>
                                        </p:attrNameLst>
                                      </p:cBhvr>
                                      <p:tavLst>
                                        <p:tav tm="0">
                                          <p:val>
                                            <p:fltVal val="0"/>
                                          </p:val>
                                        </p:tav>
                                        <p:tav tm="100000">
                                          <p:val>
                                            <p:strVal val="#ppt_w"/>
                                          </p:val>
                                        </p:tav>
                                      </p:tavLst>
                                    </p:anim>
                                    <p:anim calcmode="lin" valueType="num">
                                      <p:cBhvr>
                                        <p:cTn id="23" dur="500" fill="hold"/>
                                        <p:tgtEl>
                                          <p:spTgt spid="7"/>
                                        </p:tgtEl>
                                        <p:attrNameLst>
                                          <p:attrName>ppt_h</p:attrName>
                                        </p:attrNameLst>
                                      </p:cBhvr>
                                      <p:tavLst>
                                        <p:tav tm="0">
                                          <p:val>
                                            <p:fltVal val="0"/>
                                          </p:val>
                                        </p:tav>
                                        <p:tav tm="100000">
                                          <p:val>
                                            <p:strVal val="#ppt_h"/>
                                          </p:val>
                                        </p:tav>
                                      </p:tavLst>
                                    </p:anim>
                                    <p:animEffect transition="in" filter="fade">
                                      <p:cBhvr>
                                        <p:cTn id="24" dur="500"/>
                                        <p:tgtEl>
                                          <p:spTgt spid="7"/>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p:cTn id="27" dur="500" fill="hold"/>
                                        <p:tgtEl>
                                          <p:spTgt spid="6"/>
                                        </p:tgtEl>
                                        <p:attrNameLst>
                                          <p:attrName>ppt_w</p:attrName>
                                        </p:attrNameLst>
                                      </p:cBhvr>
                                      <p:tavLst>
                                        <p:tav tm="0">
                                          <p:val>
                                            <p:fltVal val="0"/>
                                          </p:val>
                                        </p:tav>
                                        <p:tav tm="100000">
                                          <p:val>
                                            <p:strVal val="#ppt_w"/>
                                          </p:val>
                                        </p:tav>
                                      </p:tavLst>
                                    </p:anim>
                                    <p:anim calcmode="lin" valueType="num">
                                      <p:cBhvr>
                                        <p:cTn id="28" dur="500" fill="hold"/>
                                        <p:tgtEl>
                                          <p:spTgt spid="6"/>
                                        </p:tgtEl>
                                        <p:attrNameLst>
                                          <p:attrName>ppt_h</p:attrName>
                                        </p:attrNameLst>
                                      </p:cBhvr>
                                      <p:tavLst>
                                        <p:tav tm="0">
                                          <p:val>
                                            <p:fltVal val="0"/>
                                          </p:val>
                                        </p:tav>
                                        <p:tav tm="100000">
                                          <p:val>
                                            <p:strVal val="#ppt_h"/>
                                          </p:val>
                                        </p:tav>
                                      </p:tavLst>
                                    </p:anim>
                                    <p:animEffect transition="in" filter="fade">
                                      <p:cBhvr>
                                        <p:cTn id="29" dur="500"/>
                                        <p:tgtEl>
                                          <p:spTgt spid="6"/>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11"/>
                                        </p:tgtEl>
                                        <p:attrNameLst>
                                          <p:attrName>style.visibility</p:attrName>
                                        </p:attrNameLst>
                                      </p:cBhvr>
                                      <p:to>
                                        <p:strVal val="visible"/>
                                      </p:to>
                                    </p:set>
                                    <p:anim calcmode="lin" valueType="num">
                                      <p:cBhvr>
                                        <p:cTn id="32" dur="500" fill="hold"/>
                                        <p:tgtEl>
                                          <p:spTgt spid="11"/>
                                        </p:tgtEl>
                                        <p:attrNameLst>
                                          <p:attrName>ppt_w</p:attrName>
                                        </p:attrNameLst>
                                      </p:cBhvr>
                                      <p:tavLst>
                                        <p:tav tm="0">
                                          <p:val>
                                            <p:fltVal val="0"/>
                                          </p:val>
                                        </p:tav>
                                        <p:tav tm="100000">
                                          <p:val>
                                            <p:strVal val="#ppt_w"/>
                                          </p:val>
                                        </p:tav>
                                      </p:tavLst>
                                    </p:anim>
                                    <p:anim calcmode="lin" valueType="num">
                                      <p:cBhvr>
                                        <p:cTn id="33" dur="500" fill="hold"/>
                                        <p:tgtEl>
                                          <p:spTgt spid="11"/>
                                        </p:tgtEl>
                                        <p:attrNameLst>
                                          <p:attrName>ppt_h</p:attrName>
                                        </p:attrNameLst>
                                      </p:cBhvr>
                                      <p:tavLst>
                                        <p:tav tm="0">
                                          <p:val>
                                            <p:fltVal val="0"/>
                                          </p:val>
                                        </p:tav>
                                        <p:tav tm="100000">
                                          <p:val>
                                            <p:strVal val="#ppt_h"/>
                                          </p:val>
                                        </p:tav>
                                      </p:tavLst>
                                    </p:anim>
                                    <p:animEffect transition="in" filter="fade">
                                      <p:cBhvr>
                                        <p:cTn id="34" dur="500"/>
                                        <p:tgtEl>
                                          <p:spTgt spid="11"/>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p:cTn id="37" dur="500" fill="hold"/>
                                        <p:tgtEl>
                                          <p:spTgt spid="10"/>
                                        </p:tgtEl>
                                        <p:attrNameLst>
                                          <p:attrName>ppt_w</p:attrName>
                                        </p:attrNameLst>
                                      </p:cBhvr>
                                      <p:tavLst>
                                        <p:tav tm="0">
                                          <p:val>
                                            <p:fltVal val="0"/>
                                          </p:val>
                                        </p:tav>
                                        <p:tav tm="100000">
                                          <p:val>
                                            <p:strVal val="#ppt_w"/>
                                          </p:val>
                                        </p:tav>
                                      </p:tavLst>
                                    </p:anim>
                                    <p:anim calcmode="lin" valueType="num">
                                      <p:cBhvr>
                                        <p:cTn id="38" dur="500" fill="hold"/>
                                        <p:tgtEl>
                                          <p:spTgt spid="10"/>
                                        </p:tgtEl>
                                        <p:attrNameLst>
                                          <p:attrName>ppt_h</p:attrName>
                                        </p:attrNameLst>
                                      </p:cBhvr>
                                      <p:tavLst>
                                        <p:tav tm="0">
                                          <p:val>
                                            <p:fltVal val="0"/>
                                          </p:val>
                                        </p:tav>
                                        <p:tav tm="100000">
                                          <p:val>
                                            <p:strVal val="#ppt_h"/>
                                          </p:val>
                                        </p:tav>
                                      </p:tavLst>
                                    </p:anim>
                                    <p:animEffect transition="in" filter="fade">
                                      <p:cBhvr>
                                        <p:cTn id="39" dur="500"/>
                                        <p:tgtEl>
                                          <p:spTgt spid="10"/>
                                        </p:tgtEl>
                                      </p:cBhvr>
                                    </p:animEffect>
                                  </p:childTnLst>
                                </p:cTn>
                              </p:par>
                              <p:par>
                                <p:cTn id="40" presetID="53" presetClass="entr" presetSubtype="16"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p:cTn id="42" dur="500" fill="hold"/>
                                        <p:tgtEl>
                                          <p:spTgt spid="12"/>
                                        </p:tgtEl>
                                        <p:attrNameLst>
                                          <p:attrName>ppt_w</p:attrName>
                                        </p:attrNameLst>
                                      </p:cBhvr>
                                      <p:tavLst>
                                        <p:tav tm="0">
                                          <p:val>
                                            <p:fltVal val="0"/>
                                          </p:val>
                                        </p:tav>
                                        <p:tav tm="100000">
                                          <p:val>
                                            <p:strVal val="#ppt_w"/>
                                          </p:val>
                                        </p:tav>
                                      </p:tavLst>
                                    </p:anim>
                                    <p:anim calcmode="lin" valueType="num">
                                      <p:cBhvr>
                                        <p:cTn id="43" dur="500" fill="hold"/>
                                        <p:tgtEl>
                                          <p:spTgt spid="12"/>
                                        </p:tgtEl>
                                        <p:attrNameLst>
                                          <p:attrName>ppt_h</p:attrName>
                                        </p:attrNameLst>
                                      </p:cBhvr>
                                      <p:tavLst>
                                        <p:tav tm="0">
                                          <p:val>
                                            <p:fltVal val="0"/>
                                          </p:val>
                                        </p:tav>
                                        <p:tav tm="100000">
                                          <p:val>
                                            <p:strVal val="#ppt_h"/>
                                          </p:val>
                                        </p:tav>
                                      </p:tavLst>
                                    </p:anim>
                                    <p:animEffect transition="in" filter="fade">
                                      <p:cBhvr>
                                        <p:cTn id="4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P spid="10" grpId="0" animBg="1"/>
      <p:bldP spid="11" grpId="0"/>
      <p:bldP spid="12" grpId="0" animBg="1"/>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6463" y="1553961"/>
            <a:ext cx="10636624" cy="2646878"/>
          </a:xfrm>
          <a:prstGeom prst="rect">
            <a:avLst/>
          </a:prstGeom>
          <a:noFill/>
        </p:spPr>
        <p:txBody>
          <a:bodyPr wrap="square" lIns="91440" tIns="45720" rIns="91440" bIns="45720">
            <a:spAutoFit/>
          </a:bodyPr>
          <a:lstStyle/>
          <a:p>
            <a:pPr algn="ctr"/>
            <a:r>
              <a:rPr lang="en-US" sz="16600" b="1" cap="none" spc="0" dirty="0" smtClean="0">
                <a:ln w="22225">
                  <a:solidFill>
                    <a:schemeClr val="accent2"/>
                  </a:solidFill>
                  <a:prstDash val="solid"/>
                </a:ln>
                <a:solidFill>
                  <a:schemeClr val="accent2">
                    <a:lumMod val="40000"/>
                    <a:lumOff val="60000"/>
                  </a:schemeClr>
                </a:solidFill>
                <a:effectLst>
                  <a:glow rad="139700">
                    <a:schemeClr val="accent1">
                      <a:satMod val="175000"/>
                      <a:alpha val="40000"/>
                    </a:schemeClr>
                  </a:glow>
                </a:effectLst>
              </a:rPr>
              <a:t>Happiness</a:t>
            </a:r>
            <a:r>
              <a:rPr lang="en-US" sz="13800" b="1" cap="none" spc="0" dirty="0" smtClean="0">
                <a:ln w="22225">
                  <a:solidFill>
                    <a:schemeClr val="accent2"/>
                  </a:solidFill>
                  <a:prstDash val="solid"/>
                </a:ln>
                <a:solidFill>
                  <a:schemeClr val="accent2">
                    <a:lumMod val="40000"/>
                    <a:lumOff val="60000"/>
                  </a:schemeClr>
                </a:solidFill>
                <a:effectLst>
                  <a:glow rad="139700">
                    <a:schemeClr val="accent1">
                      <a:satMod val="175000"/>
                      <a:alpha val="40000"/>
                    </a:schemeClr>
                  </a:glow>
                </a:effectLst>
              </a:rPr>
              <a:t> </a:t>
            </a:r>
            <a:endParaRPr lang="en-US" sz="13800" b="1" cap="none" spc="0" dirty="0">
              <a:ln w="22225">
                <a:solidFill>
                  <a:schemeClr val="accent2"/>
                </a:solidFill>
                <a:prstDash val="solid"/>
              </a:ln>
              <a:solidFill>
                <a:schemeClr val="accent2">
                  <a:lumMod val="40000"/>
                  <a:lumOff val="60000"/>
                </a:schemeClr>
              </a:solidFill>
              <a:effectLst>
                <a:glow rad="139700">
                  <a:schemeClr val="accent1">
                    <a:satMod val="175000"/>
                    <a:alpha val="40000"/>
                  </a:schemeClr>
                </a:glow>
              </a:effectLst>
            </a:endParaRPr>
          </a:p>
        </p:txBody>
      </p:sp>
    </p:spTree>
    <p:extLst>
      <p:ext uri="{BB962C8B-B14F-4D97-AF65-F5344CB8AC3E}">
        <p14:creationId xmlns:p14="http://schemas.microsoft.com/office/powerpoint/2010/main" val="3032336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Thrive Approach </a:t>
            </a:r>
            <a:endParaRPr lang="en-GB" dirty="0"/>
          </a:p>
        </p:txBody>
      </p:sp>
      <p:pic>
        <p:nvPicPr>
          <p:cNvPr id="8" name="Picture 7"/>
          <p:cNvPicPr>
            <a:picLocks noChangeAspect="1"/>
          </p:cNvPicPr>
          <p:nvPr/>
        </p:nvPicPr>
        <p:blipFill>
          <a:blip r:embed="rId3"/>
          <a:stretch>
            <a:fillRect/>
          </a:stretch>
        </p:blipFill>
        <p:spPr>
          <a:xfrm>
            <a:off x="8639175" y="5572125"/>
            <a:ext cx="3552825" cy="1285875"/>
          </a:xfrm>
          <a:prstGeom prst="rect">
            <a:avLst/>
          </a:prstGeom>
        </p:spPr>
      </p:pic>
      <p:pic>
        <p:nvPicPr>
          <p:cNvPr id="9" name="Picture 8"/>
          <p:cNvPicPr>
            <a:picLocks noChangeAspect="1"/>
          </p:cNvPicPr>
          <p:nvPr/>
        </p:nvPicPr>
        <p:blipFill>
          <a:blip r:embed="rId4"/>
          <a:stretch>
            <a:fillRect/>
          </a:stretch>
        </p:blipFill>
        <p:spPr>
          <a:xfrm>
            <a:off x="5830542" y="383902"/>
            <a:ext cx="3615482" cy="4085762"/>
          </a:xfrm>
          <a:prstGeom prst="rect">
            <a:avLst/>
          </a:prstGeom>
        </p:spPr>
      </p:pic>
      <p:sp>
        <p:nvSpPr>
          <p:cNvPr id="10" name="TextBox 9"/>
          <p:cNvSpPr txBox="1"/>
          <p:nvPr/>
        </p:nvSpPr>
        <p:spPr>
          <a:xfrm>
            <a:off x="10408064" y="5425931"/>
            <a:ext cx="3019178" cy="215444"/>
          </a:xfrm>
          <a:prstGeom prst="rect">
            <a:avLst/>
          </a:prstGeom>
          <a:noFill/>
        </p:spPr>
        <p:txBody>
          <a:bodyPr wrap="square" rtlCol="0">
            <a:spAutoFit/>
          </a:bodyPr>
          <a:lstStyle/>
          <a:p>
            <a:r>
              <a:rPr lang="en-GB" sz="800" dirty="0" smtClean="0"/>
              <a:t>(The Thrive approach, (b) </a:t>
            </a:r>
            <a:r>
              <a:rPr lang="en-GB" sz="600" dirty="0" smtClean="0"/>
              <a:t>2019</a:t>
            </a:r>
            <a:r>
              <a:rPr lang="en-GB" sz="800" dirty="0" smtClean="0"/>
              <a:t>)</a:t>
            </a:r>
            <a:endParaRPr lang="en-GB" sz="800" dirty="0"/>
          </a:p>
        </p:txBody>
      </p:sp>
      <p:sp>
        <p:nvSpPr>
          <p:cNvPr id="11" name="TextBox 10"/>
          <p:cNvSpPr txBox="1"/>
          <p:nvPr/>
        </p:nvSpPr>
        <p:spPr>
          <a:xfrm>
            <a:off x="7027939" y="383902"/>
            <a:ext cx="3380125" cy="200055"/>
          </a:xfrm>
          <a:prstGeom prst="rect">
            <a:avLst/>
          </a:prstGeom>
          <a:noFill/>
        </p:spPr>
        <p:txBody>
          <a:bodyPr wrap="square" rtlCol="0">
            <a:spAutoFit/>
          </a:bodyPr>
          <a:lstStyle/>
          <a:p>
            <a:r>
              <a:rPr lang="en-GB" sz="700" dirty="0" smtClean="0"/>
              <a:t>(The Thrive approach, (a) 2019)</a:t>
            </a:r>
            <a:endParaRPr lang="en-GB" sz="700" dirty="0"/>
          </a:p>
        </p:txBody>
      </p:sp>
      <p:sp>
        <p:nvSpPr>
          <p:cNvPr id="12" name="Content Placeholder 2"/>
          <p:cNvSpPr>
            <a:spLocks noGrp="1"/>
          </p:cNvSpPr>
          <p:nvPr>
            <p:ph idx="1"/>
          </p:nvPr>
        </p:nvSpPr>
        <p:spPr>
          <a:xfrm>
            <a:off x="181857" y="2702005"/>
            <a:ext cx="8596668" cy="3880773"/>
          </a:xfrm>
        </p:spPr>
        <p:txBody>
          <a:bodyPr>
            <a:normAutofit/>
          </a:bodyPr>
          <a:lstStyle/>
          <a:p>
            <a:r>
              <a:rPr lang="en-GB" sz="2400" dirty="0" smtClean="0"/>
              <a:t>44 question questionnaire</a:t>
            </a:r>
          </a:p>
          <a:p>
            <a:r>
              <a:rPr lang="en-GB" sz="2400" dirty="0" smtClean="0"/>
              <a:t>Monitors and tracks information</a:t>
            </a:r>
          </a:p>
          <a:p>
            <a:r>
              <a:rPr lang="en-GB" sz="2400" dirty="0" smtClean="0"/>
              <a:t>Provides practitioners with outcomes</a:t>
            </a:r>
          </a:p>
          <a:p>
            <a:r>
              <a:rPr lang="en-GB" sz="2400" dirty="0" smtClean="0"/>
              <a:t>Creative approaches</a:t>
            </a:r>
            <a:endParaRPr lang="en-GB" sz="2400" dirty="0"/>
          </a:p>
        </p:txBody>
      </p:sp>
    </p:spTree>
    <p:extLst>
      <p:ext uri="{BB962C8B-B14F-4D97-AF65-F5344CB8AC3E}">
        <p14:creationId xmlns:p14="http://schemas.microsoft.com/office/powerpoint/2010/main" val="22943493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Thrive Approach</a:t>
            </a:r>
            <a:endParaRPr lang="en-GB" dirty="0"/>
          </a:p>
        </p:txBody>
      </p:sp>
      <p:sp>
        <p:nvSpPr>
          <p:cNvPr id="3" name="Content Placeholder 2"/>
          <p:cNvSpPr>
            <a:spLocks noGrp="1"/>
          </p:cNvSpPr>
          <p:nvPr>
            <p:ph idx="1"/>
          </p:nvPr>
        </p:nvSpPr>
        <p:spPr>
          <a:xfrm>
            <a:off x="677334" y="1422654"/>
            <a:ext cx="3204855" cy="2154736"/>
          </a:xfrm>
          <a:ln w="28575">
            <a:solidFill>
              <a:schemeClr val="tx1"/>
            </a:solidFill>
          </a:ln>
        </p:spPr>
        <p:txBody>
          <a:bodyPr>
            <a:normAutofit/>
          </a:bodyPr>
          <a:lstStyle/>
          <a:p>
            <a:r>
              <a:rPr lang="en-GB" sz="2000" dirty="0" smtClean="0"/>
              <a:t>Attachment Theory</a:t>
            </a:r>
          </a:p>
          <a:p>
            <a:r>
              <a:rPr lang="en-GB" sz="2000" dirty="0" smtClean="0"/>
              <a:t>Children are scaled on </a:t>
            </a:r>
          </a:p>
          <a:p>
            <a:pPr lvl="1"/>
            <a:r>
              <a:rPr lang="en-GB" sz="1800" dirty="0" smtClean="0"/>
              <a:t>Being</a:t>
            </a:r>
          </a:p>
          <a:p>
            <a:pPr lvl="1"/>
            <a:r>
              <a:rPr lang="en-GB" sz="1800" dirty="0" smtClean="0"/>
              <a:t>Doing </a:t>
            </a:r>
          </a:p>
          <a:p>
            <a:pPr lvl="1"/>
            <a:r>
              <a:rPr lang="en-GB" sz="1800" dirty="0" smtClean="0"/>
              <a:t>Thinking</a:t>
            </a:r>
          </a:p>
        </p:txBody>
      </p:sp>
      <p:sp>
        <p:nvSpPr>
          <p:cNvPr id="4" name="Content Placeholder 2"/>
          <p:cNvSpPr txBox="1">
            <a:spLocks/>
          </p:cNvSpPr>
          <p:nvPr/>
        </p:nvSpPr>
        <p:spPr>
          <a:xfrm>
            <a:off x="677334" y="3949284"/>
            <a:ext cx="5956076" cy="2908716"/>
          </a:xfrm>
          <a:prstGeom prst="rect">
            <a:avLst/>
          </a:prstGeom>
          <a:ln w="38100">
            <a:solidFill>
              <a:schemeClr val="tx1"/>
            </a:solidFill>
          </a:ln>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smtClean="0"/>
              <a:t>300,000 children and young people have access to thrive</a:t>
            </a:r>
          </a:p>
          <a:p>
            <a:r>
              <a:rPr lang="en-GB" sz="2000" dirty="0" smtClean="0"/>
              <a:t>Thrive works with:</a:t>
            </a:r>
          </a:p>
          <a:p>
            <a:pPr lvl="1"/>
            <a:r>
              <a:rPr lang="en-GB" sz="2000" dirty="0" smtClean="0"/>
              <a:t>Schools</a:t>
            </a:r>
          </a:p>
          <a:p>
            <a:pPr lvl="1"/>
            <a:r>
              <a:rPr lang="en-GB" sz="2000" dirty="0" smtClean="0"/>
              <a:t>Social care</a:t>
            </a:r>
          </a:p>
          <a:p>
            <a:pPr lvl="1"/>
            <a:r>
              <a:rPr lang="en-GB" sz="2000" dirty="0" smtClean="0"/>
              <a:t>Health care</a:t>
            </a:r>
          </a:p>
          <a:p>
            <a:pPr lvl="1"/>
            <a:r>
              <a:rPr lang="en-GB" sz="2000" dirty="0" smtClean="0"/>
              <a:t>Foster care and adoption   </a:t>
            </a:r>
          </a:p>
          <a:p>
            <a:pPr marL="457200" lvl="1" indent="0">
              <a:buNone/>
            </a:pPr>
            <a:r>
              <a:rPr lang="en-GB" sz="2000" dirty="0" smtClean="0"/>
              <a:t>(The Thrive Approach, 2019)</a:t>
            </a:r>
          </a:p>
          <a:p>
            <a:pPr marL="457200" lvl="1" indent="0">
              <a:buNone/>
            </a:pPr>
            <a:endParaRPr lang="en-GB" sz="2200" dirty="0" smtClean="0"/>
          </a:p>
        </p:txBody>
      </p:sp>
      <p:pic>
        <p:nvPicPr>
          <p:cNvPr id="5" name="Picture 4"/>
          <p:cNvPicPr/>
          <p:nvPr/>
        </p:nvPicPr>
        <p:blipFill rotWithShape="1">
          <a:blip r:embed="rId3"/>
          <a:srcRect t="41970" r="2116" b="22562"/>
          <a:stretch/>
        </p:blipFill>
        <p:spPr bwMode="auto">
          <a:xfrm>
            <a:off x="5678905" y="0"/>
            <a:ext cx="6513095" cy="1540042"/>
          </a:xfrm>
          <a:prstGeom prst="rect">
            <a:avLst/>
          </a:prstGeom>
          <a:ln>
            <a:noFill/>
          </a:ln>
          <a:extLst>
            <a:ext uri="{53640926-AAD7-44D8-BBD7-CCE9431645EC}">
              <a14:shadowObscured xmlns:a14="http://schemas.microsoft.com/office/drawing/2010/main"/>
            </a:ext>
          </a:extLst>
        </p:spPr>
      </p:pic>
      <p:sp>
        <p:nvSpPr>
          <p:cNvPr id="6" name="TextBox 5"/>
          <p:cNvSpPr txBox="1"/>
          <p:nvPr/>
        </p:nvSpPr>
        <p:spPr>
          <a:xfrm>
            <a:off x="10853172" y="1494213"/>
            <a:ext cx="1451038" cy="200055"/>
          </a:xfrm>
          <a:prstGeom prst="rect">
            <a:avLst/>
          </a:prstGeom>
          <a:noFill/>
        </p:spPr>
        <p:txBody>
          <a:bodyPr wrap="none" rtlCol="0">
            <a:spAutoFit/>
          </a:bodyPr>
          <a:lstStyle/>
          <a:p>
            <a:r>
              <a:rPr lang="en-GB" sz="700" dirty="0" smtClean="0"/>
              <a:t>(The Thrive Approach, © 2019)</a:t>
            </a:r>
            <a:endParaRPr lang="en-GB" sz="700" dirty="0"/>
          </a:p>
        </p:txBody>
      </p:sp>
    </p:spTree>
    <p:extLst>
      <p:ext uri="{BB962C8B-B14F-4D97-AF65-F5344CB8AC3E}">
        <p14:creationId xmlns:p14="http://schemas.microsoft.com/office/powerpoint/2010/main" val="38227282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endParaRPr lang="en-GB" dirty="0"/>
          </a:p>
        </p:txBody>
      </p:sp>
      <p:graphicFrame>
        <p:nvGraphicFramePr>
          <p:cNvPr id="6" name="Chart 5"/>
          <p:cNvGraphicFramePr/>
          <p:nvPr>
            <p:extLst>
              <p:ext uri="{D42A27DB-BD31-4B8C-83A1-F6EECF244321}">
                <p14:modId xmlns:p14="http://schemas.microsoft.com/office/powerpoint/2010/main" val="2648006510"/>
              </p:ext>
            </p:extLst>
          </p:nvPr>
        </p:nvGraphicFramePr>
        <p:xfrm>
          <a:off x="911668" y="1008424"/>
          <a:ext cx="8128000" cy="541866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0180862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Story Telling</a:t>
            </a:r>
            <a:endParaRPr lang="en-GB" dirty="0"/>
          </a:p>
        </p:txBody>
      </p:sp>
      <p:pic>
        <p:nvPicPr>
          <p:cNvPr id="2050" name="Picture 2" descr="Image result for storytel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2367" y="1532239"/>
            <a:ext cx="7532903" cy="532576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181439" y="1532239"/>
            <a:ext cx="2071416" cy="523220"/>
          </a:xfrm>
          <a:prstGeom prst="rect">
            <a:avLst/>
          </a:prstGeom>
          <a:noFill/>
        </p:spPr>
        <p:txBody>
          <a:bodyPr wrap="square" lIns="91440" tIns="45720" rIns="91440" bIns="45720">
            <a:spAutoFit/>
          </a:bodyPr>
          <a:lstStyle/>
          <a:p>
            <a:pPr algn="ctr"/>
            <a:r>
              <a:rPr lang="en-US" sz="2800" b="1" cap="none" spc="0" dirty="0" smtClean="0">
                <a:ln w="22225">
                  <a:solidFill>
                    <a:schemeClr val="accent2"/>
                  </a:solidFill>
                  <a:prstDash val="solid"/>
                </a:ln>
                <a:solidFill>
                  <a:schemeClr val="accent2">
                    <a:lumMod val="40000"/>
                    <a:lumOff val="60000"/>
                  </a:schemeClr>
                </a:solidFill>
                <a:effectLst/>
              </a:rPr>
              <a:t>Clarity</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7" name="Rectangle 6"/>
          <p:cNvSpPr/>
          <p:nvPr/>
        </p:nvSpPr>
        <p:spPr>
          <a:xfrm>
            <a:off x="7413853" y="2591429"/>
            <a:ext cx="2727673" cy="523220"/>
          </a:xfrm>
          <a:prstGeom prst="rect">
            <a:avLst/>
          </a:prstGeom>
          <a:noFill/>
        </p:spPr>
        <p:txBody>
          <a:bodyPr wrap="square" lIns="91440" tIns="45720" rIns="91440" bIns="45720">
            <a:spAutoFit/>
          </a:bodyPr>
          <a:lstStyle/>
          <a:p>
            <a:pPr algn="ctr"/>
            <a:r>
              <a:rPr lang="en-US" sz="2800" b="1" cap="none" spc="0" dirty="0" smtClean="0">
                <a:ln w="22225">
                  <a:solidFill>
                    <a:schemeClr val="accent2"/>
                  </a:solidFill>
                  <a:prstDash val="solid"/>
                </a:ln>
                <a:solidFill>
                  <a:schemeClr val="accent2">
                    <a:lumMod val="40000"/>
                    <a:lumOff val="60000"/>
                  </a:schemeClr>
                </a:solidFill>
                <a:effectLst/>
              </a:rPr>
              <a:t>Comprehend</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8" name="Rectangle 7"/>
          <p:cNvSpPr/>
          <p:nvPr/>
        </p:nvSpPr>
        <p:spPr>
          <a:xfrm>
            <a:off x="1436799" y="1793849"/>
            <a:ext cx="2071416" cy="523220"/>
          </a:xfrm>
          <a:prstGeom prst="rect">
            <a:avLst/>
          </a:prstGeom>
          <a:noFill/>
        </p:spPr>
        <p:txBody>
          <a:bodyPr wrap="square" lIns="91440" tIns="45720" rIns="91440" bIns="45720">
            <a:spAutoFit/>
          </a:bodyPr>
          <a:lstStyle/>
          <a:p>
            <a:pPr algn="ctr"/>
            <a:r>
              <a:rPr lang="en-US" sz="2800" b="1" cap="none" spc="0" dirty="0" smtClean="0">
                <a:ln w="22225">
                  <a:solidFill>
                    <a:schemeClr val="accent2"/>
                  </a:solidFill>
                  <a:prstDash val="solid"/>
                </a:ln>
                <a:solidFill>
                  <a:schemeClr val="accent2">
                    <a:lumMod val="40000"/>
                    <a:lumOff val="60000"/>
                  </a:schemeClr>
                </a:solidFill>
                <a:effectLst/>
              </a:rPr>
              <a:t>Relate</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9" name="Rectangle 8"/>
          <p:cNvSpPr/>
          <p:nvPr/>
        </p:nvSpPr>
        <p:spPr>
          <a:xfrm>
            <a:off x="529165" y="3114649"/>
            <a:ext cx="2071416" cy="523220"/>
          </a:xfrm>
          <a:prstGeom prst="rect">
            <a:avLst/>
          </a:prstGeom>
          <a:noFill/>
        </p:spPr>
        <p:txBody>
          <a:bodyPr wrap="squar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Grow</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10" name="Rectangle 9"/>
          <p:cNvSpPr/>
          <p:nvPr/>
        </p:nvSpPr>
        <p:spPr>
          <a:xfrm>
            <a:off x="0" y="4986325"/>
            <a:ext cx="2071416" cy="523220"/>
          </a:xfrm>
          <a:prstGeom prst="rect">
            <a:avLst/>
          </a:prstGeom>
          <a:noFill/>
        </p:spPr>
        <p:txBody>
          <a:bodyPr wrap="square" lIns="91440" tIns="45720" rIns="91440" bIns="45720">
            <a:spAutoFit/>
          </a:bodyPr>
          <a:lstStyle/>
          <a:p>
            <a:pPr algn="ctr"/>
            <a:r>
              <a:rPr lang="en-US" sz="2800" b="1" cap="none" spc="0" dirty="0" smtClean="0">
                <a:ln w="22225">
                  <a:solidFill>
                    <a:schemeClr val="accent2"/>
                  </a:solidFill>
                  <a:prstDash val="solid"/>
                </a:ln>
                <a:solidFill>
                  <a:schemeClr val="accent2">
                    <a:lumMod val="40000"/>
                    <a:lumOff val="60000"/>
                  </a:schemeClr>
                </a:solidFill>
                <a:effectLst/>
              </a:rPr>
              <a:t>Consider</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5" name="TextBox 4"/>
          <p:cNvSpPr txBox="1"/>
          <p:nvPr/>
        </p:nvSpPr>
        <p:spPr>
          <a:xfrm>
            <a:off x="4950856" y="6033823"/>
            <a:ext cx="5957616" cy="184666"/>
          </a:xfrm>
          <a:prstGeom prst="rect">
            <a:avLst/>
          </a:prstGeom>
          <a:noFill/>
        </p:spPr>
        <p:txBody>
          <a:bodyPr wrap="square" rtlCol="0">
            <a:spAutoFit/>
          </a:bodyPr>
          <a:lstStyle/>
          <a:p>
            <a:r>
              <a:rPr lang="en-GB" sz="600" dirty="0"/>
              <a:t>(</a:t>
            </a:r>
            <a:r>
              <a:rPr lang="en-GB" sz="600" dirty="0" smtClean="0"/>
              <a:t>writingcooperative.com, 2017)</a:t>
            </a:r>
            <a:endParaRPr lang="en-GB" sz="600" dirty="0"/>
          </a:p>
        </p:txBody>
      </p:sp>
      <p:sp>
        <p:nvSpPr>
          <p:cNvPr id="12" name="TextBox 11"/>
          <p:cNvSpPr txBox="1"/>
          <p:nvPr/>
        </p:nvSpPr>
        <p:spPr>
          <a:xfrm>
            <a:off x="10751126" y="0"/>
            <a:ext cx="1898074" cy="230832"/>
          </a:xfrm>
          <a:prstGeom prst="rect">
            <a:avLst/>
          </a:prstGeom>
          <a:noFill/>
        </p:spPr>
        <p:txBody>
          <a:bodyPr wrap="square" rtlCol="0">
            <a:spAutoFit/>
          </a:bodyPr>
          <a:lstStyle/>
          <a:p>
            <a:r>
              <a:rPr lang="en-GB" sz="900" dirty="0"/>
              <a:t>(</a:t>
            </a:r>
            <a:r>
              <a:rPr lang="en-GB" sz="900" dirty="0" err="1"/>
              <a:t>Killick</a:t>
            </a:r>
            <a:r>
              <a:rPr lang="en-GB" sz="900" dirty="0"/>
              <a:t> and </a:t>
            </a:r>
            <a:r>
              <a:rPr lang="en-GB" sz="900" dirty="0" err="1"/>
              <a:t>Boffey</a:t>
            </a:r>
            <a:r>
              <a:rPr lang="en-GB" sz="900" dirty="0"/>
              <a:t>, 2012)</a:t>
            </a:r>
          </a:p>
        </p:txBody>
      </p:sp>
    </p:spTree>
    <p:extLst>
      <p:ext uri="{BB962C8B-B14F-4D97-AF65-F5344CB8AC3E}">
        <p14:creationId xmlns:p14="http://schemas.microsoft.com/office/powerpoint/2010/main" val="19097759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Financial Investment</a:t>
            </a:r>
          </a:p>
          <a:p>
            <a:pPr lvl="1"/>
            <a:r>
              <a:rPr lang="en-GB" dirty="0" smtClean="0"/>
              <a:t>300,000 children and young people.</a:t>
            </a:r>
          </a:p>
          <a:p>
            <a:pPr marL="457200" lvl="1" indent="0">
              <a:buNone/>
            </a:pPr>
            <a:endParaRPr lang="en-GB" dirty="0" smtClean="0"/>
          </a:p>
          <a:p>
            <a:r>
              <a:rPr lang="en-GB" dirty="0" smtClean="0"/>
              <a:t>Emotional Investment</a:t>
            </a:r>
          </a:p>
          <a:p>
            <a:pPr lvl="1"/>
            <a:r>
              <a:rPr lang="en-GB" dirty="0" smtClean="0"/>
              <a:t>Time</a:t>
            </a:r>
          </a:p>
          <a:p>
            <a:pPr lvl="1"/>
            <a:r>
              <a:rPr lang="en-GB" dirty="0" smtClean="0"/>
              <a:t>Empathy</a:t>
            </a:r>
          </a:p>
          <a:p>
            <a:pPr lvl="1"/>
            <a:r>
              <a:rPr lang="en-GB" dirty="0" smtClean="0"/>
              <a:t>Practise</a:t>
            </a:r>
            <a:endParaRPr lang="en-GB" dirty="0"/>
          </a:p>
        </p:txBody>
      </p:sp>
    </p:spTree>
    <p:extLst>
      <p:ext uri="{BB962C8B-B14F-4D97-AF65-F5344CB8AC3E}">
        <p14:creationId xmlns:p14="http://schemas.microsoft.com/office/powerpoint/2010/main" val="6271877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a:xfrm>
            <a:off x="677334" y="1482291"/>
            <a:ext cx="10021146" cy="5175503"/>
          </a:xfrm>
        </p:spPr>
        <p:txBody>
          <a:bodyPr>
            <a:normAutofit/>
          </a:bodyPr>
          <a:lstStyle/>
          <a:p>
            <a:r>
              <a:rPr lang="en-GB" dirty="0" smtClean="0"/>
              <a:t>Bartlett</a:t>
            </a:r>
            <a:r>
              <a:rPr lang="en-GB" dirty="0"/>
              <a:t>, S. and Burton, D. (2012). </a:t>
            </a:r>
            <a:r>
              <a:rPr lang="en-GB" i="1" dirty="0"/>
              <a:t>Introduction to education studies</a:t>
            </a:r>
            <a:r>
              <a:rPr lang="en-GB" dirty="0"/>
              <a:t>. London: SAGE.</a:t>
            </a:r>
          </a:p>
          <a:p>
            <a:r>
              <a:rPr lang="en-GB" dirty="0"/>
              <a:t>Burnham, L. and Baker, B. (2010). </a:t>
            </a:r>
            <a:r>
              <a:rPr lang="en-GB" i="1" dirty="0"/>
              <a:t>Supporting teaching &amp; learning in schools (primary)</a:t>
            </a:r>
            <a:r>
              <a:rPr lang="en-GB" dirty="0"/>
              <a:t>. Harlow: Heinemann.</a:t>
            </a:r>
          </a:p>
          <a:p>
            <a:r>
              <a:rPr lang="en-GB" dirty="0"/>
              <a:t>Children, P. (2017). </a:t>
            </a:r>
            <a:r>
              <a:rPr lang="en-GB" i="1" dirty="0"/>
              <a:t>Partnership for Children - Wellbeing in schools</a:t>
            </a:r>
            <a:r>
              <a:rPr lang="en-GB" dirty="0"/>
              <a:t>. [online] Partnershipforchildren.org.uk. Available at: http://www.partnershipforchildren.org.uk/teachers/teachers---read-more.html [Accessed 5 Dec. 2018].</a:t>
            </a:r>
          </a:p>
          <a:p>
            <a:r>
              <a:rPr lang="en-GB" dirty="0"/>
              <a:t>Concepts, L. (2015). </a:t>
            </a:r>
            <a:r>
              <a:rPr lang="en-GB" i="1" dirty="0"/>
              <a:t>Standardized Test Definition</a:t>
            </a:r>
            <a:r>
              <a:rPr lang="en-GB" dirty="0"/>
              <a:t>. [online] The Glossary of Education Reform. Available at: http://edglossary.org/standardized-test/ [Accessed 5 Dec. 2018].</a:t>
            </a:r>
          </a:p>
          <a:p>
            <a:r>
              <a:rPr lang="en-GB" dirty="0"/>
              <a:t>Initial Highlights of the Donaldson Report. (2015). 1st ed. [</a:t>
            </a:r>
            <a:r>
              <a:rPr lang="en-GB" dirty="0" err="1"/>
              <a:t>ebook</a:t>
            </a:r>
            <a:r>
              <a:rPr lang="en-GB" dirty="0"/>
              <a:t>] Stock, P. Available at: http://www.cscjes.org.uk/getattachment/34a3bdcf-370f-4c92-aa1c-29500bea443c/Initial-Highlights-of-the-Donaldson-Report.pdf.aspx; [Accessed 09 Dec. 2018].</a:t>
            </a:r>
          </a:p>
          <a:p>
            <a:r>
              <a:rPr lang="en-GB" dirty="0" err="1"/>
              <a:t>Killick</a:t>
            </a:r>
            <a:r>
              <a:rPr lang="en-GB" dirty="0"/>
              <a:t>, S. and </a:t>
            </a:r>
            <a:r>
              <a:rPr lang="en-GB" dirty="0" err="1"/>
              <a:t>Boffey</a:t>
            </a:r>
            <a:r>
              <a:rPr lang="en-GB" dirty="0"/>
              <a:t>, M. (2012). </a:t>
            </a:r>
            <a:r>
              <a:rPr lang="en-GB" i="1" dirty="0"/>
              <a:t>Building Relationships through Storytelling</a:t>
            </a:r>
            <a:r>
              <a:rPr lang="en-GB" dirty="0"/>
              <a:t>. [</a:t>
            </a:r>
            <a:r>
              <a:rPr lang="en-GB" dirty="0" err="1"/>
              <a:t>ebook</a:t>
            </a:r>
            <a:r>
              <a:rPr lang="en-GB" dirty="0"/>
              <a:t>] Available at: https://www.thefosteringnetwork.org.uk/sites/www.fostering.net/files/resources/publications/building-relationships-through-storytelling-31-10-12.pdf [Accessed 5 Dec. 2018].</a:t>
            </a:r>
          </a:p>
          <a:p>
            <a:endParaRPr lang="en-GB" dirty="0"/>
          </a:p>
        </p:txBody>
      </p:sp>
    </p:spTree>
    <p:extLst>
      <p:ext uri="{BB962C8B-B14F-4D97-AF65-F5344CB8AC3E}">
        <p14:creationId xmlns:p14="http://schemas.microsoft.com/office/powerpoint/2010/main" val="38847166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77334" y="2160589"/>
            <a:ext cx="10277178" cy="4697411"/>
          </a:xfrm>
        </p:spPr>
        <p:txBody>
          <a:bodyPr>
            <a:normAutofit fontScale="92500" lnSpcReduction="20000"/>
          </a:bodyPr>
          <a:lstStyle/>
          <a:p>
            <a:r>
              <a:rPr lang="en-GB" dirty="0"/>
              <a:t>Mind.org.uk. (2017). </a:t>
            </a:r>
            <a:r>
              <a:rPr lang="en-GB" i="1" dirty="0"/>
              <a:t>What we do | Mind, the mental health charity - help for mental health problems</a:t>
            </a:r>
            <a:r>
              <a:rPr lang="en-GB" dirty="0"/>
              <a:t>. [online] Available at: https://www.mind.org.uk/about-us/what-we-do/ [Accessed 5 Dec. 2018].</a:t>
            </a:r>
          </a:p>
          <a:p>
            <a:r>
              <a:rPr lang="en-GB" dirty="0"/>
              <a:t>Schoolwellbeing.co.uk. (2017). </a:t>
            </a:r>
            <a:r>
              <a:rPr lang="en-GB" i="1" dirty="0"/>
              <a:t>School Wellbeing</a:t>
            </a:r>
            <a:r>
              <a:rPr lang="en-GB" dirty="0"/>
              <a:t>. [online] Available at: http://www.schoolwellbeing.co.uk/ [Accessed 3 Dec. 2018].</a:t>
            </a:r>
          </a:p>
          <a:p>
            <a:r>
              <a:rPr lang="en-GB" dirty="0"/>
              <a:t>The Thrive Approach (</a:t>
            </a:r>
            <a:r>
              <a:rPr lang="en-GB" dirty="0" smtClean="0"/>
              <a:t>2018) (a). </a:t>
            </a:r>
            <a:r>
              <a:rPr lang="en-GB" dirty="0"/>
              <a:t>[image] Available at: https://www.thriveapproach.com/the-thrive-approach/ [Accessed 2 Dec. 2018</a:t>
            </a:r>
            <a:r>
              <a:rPr lang="en-GB" dirty="0" smtClean="0"/>
              <a:t>].</a:t>
            </a:r>
          </a:p>
          <a:p>
            <a:r>
              <a:rPr lang="en-GB" dirty="0"/>
              <a:t>The Thrive Approach (2018) </a:t>
            </a:r>
            <a:r>
              <a:rPr lang="en-GB" dirty="0" smtClean="0"/>
              <a:t>(b). </a:t>
            </a:r>
            <a:r>
              <a:rPr lang="en-GB" dirty="0"/>
              <a:t>[image] Available at: https://www.thriveapproach.com/the-thrive-approach/ [Accessed 2 Dec. 2018].</a:t>
            </a:r>
          </a:p>
          <a:p>
            <a:r>
              <a:rPr lang="en-GB" dirty="0"/>
              <a:t>The Thrive Approach (2018) </a:t>
            </a:r>
            <a:r>
              <a:rPr lang="en-GB" dirty="0" smtClean="0"/>
              <a:t>(c). </a:t>
            </a:r>
            <a:r>
              <a:rPr lang="en-GB" dirty="0"/>
              <a:t>[image] Available at: https://www.thriveapproach.com/the-thrive-approach/ [Accessed 2 Dec. 2018].</a:t>
            </a:r>
          </a:p>
          <a:p>
            <a:endParaRPr lang="en-GB" dirty="0"/>
          </a:p>
          <a:p>
            <a:r>
              <a:rPr lang="en-GB" dirty="0"/>
              <a:t>The Thrive Approach. (2018). </a:t>
            </a:r>
            <a:r>
              <a:rPr lang="en-GB" i="1" dirty="0"/>
              <a:t>The Thrive Approach - The Thrive Approach</a:t>
            </a:r>
            <a:r>
              <a:rPr lang="en-GB" dirty="0"/>
              <a:t>. [online] Available at: https://www.thriveapproach.com/the-thrive-approach/ [Accessed 14 Dec. 2018].</a:t>
            </a:r>
          </a:p>
          <a:p>
            <a:r>
              <a:rPr lang="en-GB" dirty="0"/>
              <a:t>writingcooperative.com (2017). [image] Available at: https://writingcooperative.com/telling-a-story-vs-storytelling-2c7a52377e95 [Accessed 3 Jan. 2019].</a:t>
            </a:r>
          </a:p>
          <a:p>
            <a:endParaRPr lang="en-GB" dirty="0"/>
          </a:p>
        </p:txBody>
      </p:sp>
    </p:spTree>
    <p:extLst>
      <p:ext uri="{BB962C8B-B14F-4D97-AF65-F5344CB8AC3E}">
        <p14:creationId xmlns:p14="http://schemas.microsoft.com/office/powerpoint/2010/main" val="1742965782"/>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407</TotalTime>
  <Words>1047</Words>
  <Application>Microsoft Office PowerPoint</Application>
  <PresentationFormat>Widescreen</PresentationFormat>
  <Paragraphs>113</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Paper planes and Pebbles</vt:lpstr>
      <vt:lpstr>Overview</vt:lpstr>
      <vt:lpstr>Why is Well-being important in education? </vt:lpstr>
      <vt:lpstr>PowerPoint Presentation</vt:lpstr>
      <vt:lpstr>The Thrive Approach </vt:lpstr>
      <vt:lpstr>The Thrive Approach</vt:lpstr>
      <vt:lpstr>Example </vt:lpstr>
      <vt:lpstr>Story Telling</vt:lpstr>
      <vt:lpstr>Conclusion</vt:lpstr>
      <vt:lpstr>Reference List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Paper planes and Pebbles</dc:title>
  <dc:creator>Megan Llewelyn</dc:creator>
  <cp:lastModifiedBy>Megan Llewelyn</cp:lastModifiedBy>
  <cp:revision>16</cp:revision>
  <dcterms:created xsi:type="dcterms:W3CDTF">2019-01-09T01:28:22Z</dcterms:created>
  <dcterms:modified xsi:type="dcterms:W3CDTF">2019-01-09T08:15:55Z</dcterms:modified>
</cp:coreProperties>
</file>