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6" r:id="rId3"/>
    <p:sldId id="261" r:id="rId4"/>
    <p:sldId id="259" r:id="rId5"/>
    <p:sldId id="281" r:id="rId6"/>
    <p:sldId id="257" r:id="rId7"/>
    <p:sldId id="273" r:id="rId8"/>
    <p:sldId id="277" r:id="rId9"/>
    <p:sldId id="262" r:id="rId10"/>
    <p:sldId id="283" r:id="rId11"/>
    <p:sldId id="278" r:id="rId12"/>
    <p:sldId id="266" r:id="rId13"/>
    <p:sldId id="267" r:id="rId14"/>
    <p:sldId id="258" r:id="rId15"/>
    <p:sldId id="282" r:id="rId16"/>
    <p:sldId id="28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810" autoAdjust="0"/>
  </p:normalViewPr>
  <p:slideViewPr>
    <p:cSldViewPr snapToGrid="0">
      <p:cViewPr varScale="1">
        <p:scale>
          <a:sx n="87" d="100"/>
          <a:sy n="87" d="100"/>
        </p:scale>
        <p:origin x="451" y="7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73FDC-E180-44A4-B083-3FD2045AAD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9477FB-547C-4314-8FFE-E0B8E8C662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73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03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76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54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463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609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60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84E1C-6D28-7EA6-393B-F80DB8464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622AA3-C0EE-0D35-F3BC-0FA62636E9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D627A-0ECE-38D0-3DF9-DBBB75247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1497B-6A0D-817E-BE3C-A929A7AFA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C36F8-97A5-25CC-CFE2-9A4AE5F5D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129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FECED-C452-255A-84DE-84149751E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C9997-B357-C4E0-B809-F72951294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9FADE-DE51-41AC-F892-73FBFC5B1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A7BD0-8D9D-6DD1-EA28-1A67921F2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EA12F-3ADD-CDC9-F2C1-E3ACF4F52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53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92BC-B577-155B-572A-A8DC62B78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1BC2B7-2BEF-71A2-D234-FC22D9F13A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7D675-9E0B-F881-68A8-A20A6140B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7E4D4-2358-BDE1-A58B-5A02EBF29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3489D4-54C9-3850-33E3-EAD3ACF00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474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BAF08-DBE4-519F-7D5C-3A18CDD68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479E8-2522-A856-1A93-4866F2CDEE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79C366-05AC-0922-DD1F-944C793B7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995749-81A6-1EF7-C494-B828E4145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0C6E18-0F77-AC05-E582-439670C05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687BDF-EED1-C4FC-BB7A-E82AC3A35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900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EAA3A-EDE1-610B-6E0F-CBD98C2E9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AE5617-08FA-2F52-2E2D-C31D6E22E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CE56C8-35B9-2F8E-54F0-7ADBA00873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0458AC-33ED-BDDE-4A12-662F96A69F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019F36-4C9A-3841-6790-BB38B1F02C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AF2400-9D4D-A15E-1ED3-DAA9E599F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6049D8-7468-0AE0-9BDC-979077E7E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D19522-7215-1EDB-B40F-8D310E68A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302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999B1-25A0-F4B3-4FF1-8CC0C84F2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AA906F-4749-FB4A-FBE9-098D33641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470940-7A5A-AD21-A50E-87AD3A1D1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C95933-16C9-AB31-A7C8-BD311C49E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116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A88EDF-B597-0B41-088B-CE6BB703E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4A5E10-0EDE-6C43-0710-DE7DF8BD5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F82DF-1B9C-6147-CD60-929E6C73C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820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2AF05-693B-DE66-553A-BB70260A8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38408-B500-AE9E-ACF3-898EBB36E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CC3602-2F35-2E9D-6832-AB5D38B630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38AE8-44AA-D1AF-654E-94DF66AB4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C3CEAC-7210-642B-AEC9-F55B5F1AB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CB3816-68A9-8259-6507-44A4759EC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092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B8D37-F67A-7827-C105-148FFE052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8CDAD0-F767-18CF-BAB5-F080EBC3AA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B3017-895C-87F1-642C-CDA8D8C5E3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A370CB-5225-418F-535D-1FD1C6235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626C96-ADA9-BF2B-ADD5-E98D88781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9D7940-71CF-7841-E90C-23080BD44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40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3C8E5-6601-17BA-30C9-4F0CB34E8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46FA2A-00A6-1C85-3D44-413EA69CA2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4C68E-20CD-FADA-94EB-CCB993A2B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41A54-EC61-2E7D-5A1B-12E5B1C98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C8399D-6219-23AD-A117-E0C2EC3D3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44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81F147-518C-A345-63BA-9491970E99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685253-76A1-2187-AFB3-BAFFEA7996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05EB49-C56B-FF7C-2997-4CB8C679D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E5379-4D4C-318F-CA8D-2A5258BBA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44D89-0A18-B641-6BA4-349AD5807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6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83554F-1D8C-8426-0194-65508052B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62463E-8557-5495-AC6A-23DB7BF7A4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9FB6B-7D4B-9CA4-0005-200631AF4B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E62A44-FAED-42BD-C240-AE525C3D51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6E02D-00DC-611D-F2D0-505E65A92C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234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-sagepub-com.ezproxy.uwtsd.ac.uk/doi/full/10.1177/0957154X231197525" TargetMode="External"/><Relationship Id="rId3" Type="http://schemas.openxmlformats.org/officeDocument/2006/relationships/hyperlink" Target="https://www.apa.org/act/resources/fact-sheets/development-5-years" TargetMode="External"/><Relationship Id="rId7" Type="http://schemas.openxmlformats.org/officeDocument/2006/relationships/hyperlink" Target="https://ebookcentral.proquest.com/lib/trinity/reader.action?c=UERG&amp;docID=5175099&amp;ppg=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bookcentral.proquest.com/lib/trinity/reader.action?c=UERG&amp;docID=6130927&amp;ppg=35" TargetMode="External"/><Relationship Id="rId5" Type="http://schemas.openxmlformats.org/officeDocument/2006/relationships/hyperlink" Target="https://help-for-early-years-providers.education.gov.uk/areas-of-learning/communication-and-language/exploring-language" TargetMode="External"/><Relationship Id="rId4" Type="http://schemas.openxmlformats.org/officeDocument/2006/relationships/hyperlink" Target="https://mxtsch.people.wm.edu/Teaching/JCPE/Volume1/JCPE_2008-01-09.pdf" TargetMode="External"/><Relationship Id="rId9" Type="http://schemas.openxmlformats.org/officeDocument/2006/relationships/hyperlink" Target="https://www.simplypsychology.org/vygotsky.html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ckshealthcare.nhs.uk/cyp/pifs/development-guide-from-3-to-5-years/" TargetMode="External"/><Relationship Id="rId2" Type="http://schemas.openxmlformats.org/officeDocument/2006/relationships/hyperlink" Target="https://www.medicalnewstoday.com/articles/3250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bookcentral.proquest.com/lib/trinity/reader.action?docID=1938194&amp;c=UERG&amp;ppg=59" TargetMode="External"/><Relationship Id="rId5" Type="http://schemas.openxmlformats.org/officeDocument/2006/relationships/hyperlink" Target="https://apcz.umk.pl/JEHS/article/view/JEHS.2020.10.05.002" TargetMode="External"/><Relationship Id="rId4" Type="http://schemas.openxmlformats.org/officeDocument/2006/relationships/hyperlink" Target="https://www.healthcareers.nhs.uk/explore-roles/psychological-therapies/differences-between-psychology-psychiatry-and-psychotherapy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peechandlanguage.org.uk/help-for-families/ages-and-stages/3-4-years/" TargetMode="External"/><Relationship Id="rId2" Type="http://schemas.openxmlformats.org/officeDocument/2006/relationships/hyperlink" Target="https://www.taylorfrancis.com/reader/read-online/3af7f3ae-d130-4b49-9589-5160340788c7/book/epub?context=ub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1397" y="3051367"/>
            <a:ext cx="8820676" cy="964919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LCHS4010</a:t>
            </a: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1: Individual  Presentation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7412" y="4152690"/>
            <a:ext cx="9460588" cy="270531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Programme: Certificate of Higher Education in Health and Social Care</a:t>
            </a:r>
          </a:p>
          <a:p>
            <a:pPr algn="l"/>
            <a:r>
              <a:rPr lang="en-GB" dirty="0"/>
              <a:t>Student name: Maria-</a:t>
            </a:r>
            <a:r>
              <a:rPr lang="en-GB" dirty="0" err="1"/>
              <a:t>Steluta</a:t>
            </a:r>
            <a:r>
              <a:rPr lang="en-GB" dirty="0"/>
              <a:t> </a:t>
            </a:r>
            <a:r>
              <a:rPr lang="en-GB" dirty="0" err="1"/>
              <a:t>Birlean</a:t>
            </a:r>
            <a:endParaRPr lang="en-GB" dirty="0"/>
          </a:p>
          <a:p>
            <a:pPr algn="l"/>
            <a:r>
              <a:rPr lang="en-GB" dirty="0"/>
              <a:t>Student ID: 2422392</a:t>
            </a:r>
          </a:p>
          <a:p>
            <a:pPr algn="l"/>
            <a:r>
              <a:rPr lang="en-GB" dirty="0"/>
              <a:t>Lecturer: Bianca Sanfilippo</a:t>
            </a:r>
          </a:p>
          <a:p>
            <a:endParaRPr lang="en-GB" dirty="0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3896"/>
            <a:ext cx="10515600" cy="47230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3200" i="1" dirty="0"/>
          </a:p>
          <a:p>
            <a:pPr marL="0" indent="0">
              <a:buNone/>
            </a:pPr>
            <a:r>
              <a:rPr lang="en-GB" sz="3200" i="1" dirty="0"/>
              <a:t>I confirm that I have not used AI for this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AA8E-62BA-F719-DFA8-7090D20F5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2400"/>
            <a:ext cx="10515600" cy="51410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      Psychology &amp; Developmental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B32BE-DA3E-783F-312A-524C523AA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22131"/>
            <a:ext cx="12192000" cy="600221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en-GB" b="1" dirty="0"/>
              <a:t>Psychology</a:t>
            </a:r>
            <a:r>
              <a:rPr lang="en-GB" dirty="0"/>
              <a:t>: </a:t>
            </a:r>
            <a:r>
              <a:rPr lang="en-GB" sz="1800" dirty="0"/>
              <a:t>“</a:t>
            </a:r>
            <a:r>
              <a:rPr lang="en-GB" sz="2400" dirty="0"/>
              <a:t>the study of people – how they think, how they act, react and interact” (NHS). It looks at all aspects of behaviour and the thoughts, feelings and motivation underlying such behaviour.</a:t>
            </a:r>
          </a:p>
          <a:p>
            <a:pPr algn="just"/>
            <a:r>
              <a:rPr lang="en-GB" b="1" dirty="0"/>
              <a:t>Psychiatry: </a:t>
            </a:r>
            <a:r>
              <a:rPr lang="en-GB" sz="2400" dirty="0"/>
              <a:t>“derived from the Greek, and the term was introduced in the medicine in 1808 by Reil” (Markova, 2023); “the study of mental health problems and their diagnosis, management and prevention” (NHS). </a:t>
            </a:r>
          </a:p>
          <a:p>
            <a:pPr algn="just"/>
            <a:r>
              <a:rPr lang="en-GB" b="1" dirty="0"/>
              <a:t>Psychotherapy: </a:t>
            </a:r>
            <a:r>
              <a:rPr lang="en-GB" sz="2400" dirty="0"/>
              <a:t>“a method of treatment that helps the patient, his well-being and mental health” (Pawlak, 2020). </a:t>
            </a:r>
          </a:p>
          <a:p>
            <a:pPr algn="just"/>
            <a:r>
              <a:rPr lang="en-GB" b="1" dirty="0"/>
              <a:t>Developmental Psychology:</a:t>
            </a:r>
            <a:r>
              <a:rPr lang="en-GB" sz="1800" b="1" dirty="0"/>
              <a:t> </a:t>
            </a:r>
            <a:r>
              <a:rPr lang="en-GB" sz="2400" dirty="0"/>
              <a:t>“looks at how our behaviour, our thinking patterns, our emotions and our personalities from birth to adulthood; interested in the social, cognitive, and emotional development of a child. The key debate is </a:t>
            </a:r>
            <a:r>
              <a:rPr lang="en-GB" sz="2400" b="1" dirty="0"/>
              <a:t>nature v nurture</a:t>
            </a:r>
            <a:r>
              <a:rPr lang="en-GB" sz="2400" dirty="0"/>
              <a:t>: </a:t>
            </a:r>
            <a:r>
              <a:rPr lang="en-GB" sz="2400" b="1" dirty="0"/>
              <a:t>Locke </a:t>
            </a:r>
            <a:r>
              <a:rPr lang="en-GB" sz="2400" dirty="0"/>
              <a:t>(1632-1704) believed that society tames, creates and nurtures the infant whereas </a:t>
            </a:r>
            <a:r>
              <a:rPr lang="en-GB" sz="2400" b="1" dirty="0"/>
              <a:t>Rousseau</a:t>
            </a:r>
            <a:r>
              <a:rPr lang="en-GB" sz="2400" dirty="0"/>
              <a:t> (1712-1778) declared that the infant is corrupted by the sins and deviances of a ruthless society” (Gillibrand &amp; others, 2016).</a:t>
            </a:r>
          </a:p>
        </p:txBody>
      </p:sp>
    </p:spTree>
    <p:extLst>
      <p:ext uri="{BB962C8B-B14F-4D97-AF65-F5344CB8AC3E}">
        <p14:creationId xmlns:p14="http://schemas.microsoft.com/office/powerpoint/2010/main" val="725223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61219-33B6-3C5A-2579-84D627BE7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Early childhood 3-5 - Amira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46F32E-6EAB-2EE4-DB3D-DA7725AA07F2}"/>
              </a:ext>
            </a:extLst>
          </p:cNvPr>
          <p:cNvSpPr txBox="1"/>
          <p:nvPr/>
        </p:nvSpPr>
        <p:spPr>
          <a:xfrm>
            <a:off x="680484" y="1371601"/>
            <a:ext cx="10770781" cy="6340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800" b="1" dirty="0"/>
              <a:t>Amira (3 years old):</a:t>
            </a:r>
            <a:r>
              <a:rPr lang="en-GB" sz="2800" dirty="0"/>
              <a:t> presents signs of anxiety when separated from her carers, restricted verbal communication, non-participation to group play.</a:t>
            </a:r>
          </a:p>
          <a:p>
            <a:pPr algn="just"/>
            <a:endParaRPr lang="en-GB" sz="2800" dirty="0"/>
          </a:p>
          <a:p>
            <a:r>
              <a:rPr lang="en-GB" sz="4000" b="1" dirty="0"/>
              <a:t>Early childhood (3–5 years):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NHS: at this age children do not usually experience separation anxiety, but they may still cry when travelling to nursery.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They develop friendships, they are more likely to participate to group play, share toys, take turns, initiate or join in play, however they may still enjoy playing on their own.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Department of Education UK: by age 3 a child is expected to recognise about 1,000 words and transition from using short sentences to engage into more complex conversations. </a:t>
            </a:r>
            <a:endParaRPr lang="en-GB" sz="240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96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01ED4-70E4-8E74-3E7D-75CD59449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667545"/>
          </a:xfrm>
        </p:spPr>
        <p:txBody>
          <a:bodyPr>
            <a:normAutofit fontScale="90000"/>
          </a:bodyPr>
          <a:lstStyle/>
          <a:p>
            <a:r>
              <a:rPr lang="en-GB" dirty="0"/>
              <a:t>Early childhood 3-5 (Amira’s stage)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60F0A-A01C-1B9B-10C3-F458FCFDE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416" y="685800"/>
            <a:ext cx="11532576" cy="6172200"/>
          </a:xfrm>
        </p:spPr>
        <p:txBody>
          <a:bodyPr>
            <a:normAutofit/>
          </a:bodyPr>
          <a:lstStyle/>
          <a:p>
            <a:endParaRPr lang="en-GB" sz="1400" dirty="0"/>
          </a:p>
          <a:p>
            <a:pPr marL="0" indent="0">
              <a:buNone/>
            </a:pPr>
            <a:r>
              <a:rPr lang="en-GB" sz="2400" b="1" dirty="0"/>
              <a:t>Sharman, Cross and Vennis </a:t>
            </a:r>
            <a:r>
              <a:rPr lang="en-GB" sz="2400" dirty="0"/>
              <a:t>(2015): the developmental milestones for children aged 40-60 months are the following: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Rapid improvement of communication and language; speech intelligible and essentially grammatically correct; new words are picked up quickly; use longer sentences, much more like adult speech; imagination and creativeness; love new words and will invent them to tell a story or put an unknown into context.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Making relationships; self-confidence and self-awareness improves; managing feelings and behaviour.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Like the companionship of other children and adults; initiate conversations; make-believe play important; capable of sharing and taking turns; use available resources as props in role-play; notice what adults do and imitate when not in adult company.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72343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4ACDC-72FD-A35B-7599-C4F5A3D2A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0676"/>
            <a:ext cx="12095285" cy="316523"/>
          </a:xfrm>
        </p:spPr>
        <p:txBody>
          <a:bodyPr>
            <a:normAutofit fontScale="90000"/>
          </a:bodyPr>
          <a:lstStyle/>
          <a:p>
            <a:br>
              <a:rPr lang="en-GB" sz="4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br>
              <a:rPr lang="en-GB" sz="4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Developmental Changes (Milestones) in Early Childhood (Ages 3–5)</a:t>
            </a:r>
            <a:br>
              <a:rPr lang="en-GB" b="1" dirty="0"/>
            </a:br>
            <a:endParaRPr lang="en-GB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D2CFF457-6CF2-396B-ABFF-1602B7646F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6797526"/>
              </p:ext>
            </p:extLst>
          </p:nvPr>
        </p:nvGraphicFramePr>
        <p:xfrm>
          <a:off x="96715" y="917058"/>
          <a:ext cx="11998570" cy="59369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41858">
                  <a:extLst>
                    <a:ext uri="{9D8B030D-6E8A-4147-A177-3AD203B41FA5}">
                      <a16:colId xmlns:a16="http://schemas.microsoft.com/office/drawing/2014/main" val="543263264"/>
                    </a:ext>
                  </a:extLst>
                </a:gridCol>
                <a:gridCol w="6256712">
                  <a:extLst>
                    <a:ext uri="{9D8B030D-6E8A-4147-A177-3AD203B41FA5}">
                      <a16:colId xmlns:a16="http://schemas.microsoft.com/office/drawing/2014/main" val="2522799924"/>
                    </a:ext>
                  </a:extLst>
                </a:gridCol>
              </a:tblGrid>
              <a:tr h="900789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Physical Development 3-5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Intellectual/Language 3-5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4513337"/>
                  </a:ext>
                </a:extLst>
              </a:tr>
              <a:tr h="246658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Good control of pencil, which is held in adult fashion to form recognised shapes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Capable of washing and drying hands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 dress and undress except laces, ties, and back buttons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Very agile, can turn sharp corners when running, climb ladders with good sense of balance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(Sharman et al., 2015).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Children develop language and abstract thought; the primary function of speech at this age is to externalise thinking, rather than for communication; they are egocentric and cannot understand that others think differently (Piaget).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 sentences that have 4-6 words in them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Start to link 2 sentences together by using “and”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Ask many questions like “what”, “where”, and “why” (Speech and Language UK Charity).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4111229"/>
                  </a:ext>
                </a:extLst>
              </a:tr>
              <a:tr h="588422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Emotional 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3-5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Social 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5305541"/>
                  </a:ext>
                </a:extLst>
              </a:tr>
              <a:tr h="1844472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 self-regulation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 read and interpret emotions of others – can tell when someone is angry or upset; use different ways to control their own emotions (close their eyes; remove themselves from the situation)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(American Psychological Association – APA)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Begin cooperative play; understand social rule and can act accordingly; develop relationships because friends become very important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Understand that praise or blame happens because of what they do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(APA)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98512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347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and a child in a room&#10;&#10;AI-generated content may be incorrect.">
            <a:extLst>
              <a:ext uri="{FF2B5EF4-FFF2-40B4-BE49-F238E27FC236}">
                <a16:creationId xmlns:a16="http://schemas.microsoft.com/office/drawing/2014/main" id="{CC04A854-935A-F2CE-98B4-242C20F8D3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61" r="6280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289DC-83E9-5716-5E13-90F793E57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2579" y="338748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b="1" dirty="0"/>
              <a:t>Lev V</a:t>
            </a:r>
            <a:r>
              <a:rPr lang="en-GB" sz="4000" b="1" dirty="0" err="1"/>
              <a:t>ykotsky</a:t>
            </a:r>
            <a:endParaRPr lang="en-GB" sz="4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F4633C2-B7A4-4C16-A9A4-6FB49DA38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2579" y="2407824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/>
              <a:t>Born: 1896, in </a:t>
            </a:r>
            <a:r>
              <a:rPr lang="en-GB" sz="2000" dirty="0" err="1"/>
              <a:t>Orsha</a:t>
            </a:r>
            <a:r>
              <a:rPr lang="en-GB" sz="2000" dirty="0"/>
              <a:t>, Belarus</a:t>
            </a:r>
          </a:p>
          <a:p>
            <a:r>
              <a:rPr lang="en-GB" sz="2000" dirty="0"/>
              <a:t>Died: 1934, in Moscow, Russia</a:t>
            </a:r>
          </a:p>
          <a:p>
            <a:r>
              <a:rPr lang="en-GB" sz="2000" dirty="0"/>
              <a:t>Developed the</a:t>
            </a:r>
            <a:r>
              <a:rPr lang="en-GB" sz="2000" b="1" dirty="0"/>
              <a:t> theory of sociocultural development </a:t>
            </a:r>
          </a:p>
          <a:p>
            <a:pPr marL="0" indent="0">
              <a:buNone/>
            </a:pPr>
            <a:r>
              <a:rPr lang="en-GB" sz="2000" b="1" dirty="0"/>
              <a:t>   </a:t>
            </a:r>
            <a:r>
              <a:rPr lang="en-GB" sz="2000" dirty="0"/>
              <a:t> (Smidt, 2009)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77645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DBD175E-0732-873E-E6C1-0D50AC835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5197" y="228600"/>
            <a:ext cx="5631472" cy="612823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000" dirty="0"/>
              <a:t>- </a:t>
            </a:r>
            <a:r>
              <a:rPr lang="en-US" sz="2000" kern="1200" dirty="0">
                <a:solidFill>
                  <a:schemeClr val="tx1"/>
                </a:solidFill>
                <a:latin typeface="Calibri (Body)"/>
              </a:rPr>
              <a:t>Learning is a social process</a:t>
            </a:r>
            <a:br>
              <a:rPr lang="en-US" sz="2000" kern="1200" dirty="0">
                <a:solidFill>
                  <a:schemeClr val="tx1"/>
                </a:solidFill>
                <a:latin typeface="Calibri (Body)"/>
              </a:rPr>
            </a:br>
            <a:br>
              <a:rPr lang="en-US" sz="2000" kern="1200" dirty="0">
                <a:solidFill>
                  <a:schemeClr val="tx1"/>
                </a:solidFill>
                <a:latin typeface="Calibri (Body)"/>
              </a:rPr>
            </a:br>
            <a:r>
              <a:rPr lang="en-US" sz="2000" kern="1200" dirty="0">
                <a:solidFill>
                  <a:schemeClr val="tx1"/>
                </a:solidFill>
                <a:latin typeface="Calibri (Body)"/>
              </a:rPr>
              <a:t>- Cognitive development is driven by social interaction and culture and influenced by those more intellectually advanced</a:t>
            </a:r>
            <a:br>
              <a:rPr lang="en-US" sz="2000" kern="1200" dirty="0">
                <a:solidFill>
                  <a:schemeClr val="tx1"/>
                </a:solidFill>
                <a:latin typeface="Calibri (Body)"/>
              </a:rPr>
            </a:br>
            <a:br>
              <a:rPr lang="en-US" sz="2000" kern="1200" dirty="0">
                <a:solidFill>
                  <a:schemeClr val="tx1"/>
                </a:solidFill>
                <a:latin typeface="Calibri (Body)"/>
              </a:rPr>
            </a:br>
            <a:r>
              <a:rPr lang="en-US" sz="2000" kern="1200" dirty="0">
                <a:solidFill>
                  <a:schemeClr val="tx1"/>
                </a:solidFill>
                <a:latin typeface="Calibri (Body)"/>
              </a:rPr>
              <a:t>-</a:t>
            </a:r>
            <a:r>
              <a:rPr lang="en-US" sz="2000" b="1" kern="1200" dirty="0">
                <a:solidFill>
                  <a:schemeClr val="tx1"/>
                </a:solidFill>
                <a:latin typeface="Calibri (Body)"/>
              </a:rPr>
              <a:t>Zone of Proximal Development </a:t>
            </a:r>
            <a:r>
              <a:rPr lang="en-US" sz="2000" kern="1200" dirty="0">
                <a:solidFill>
                  <a:schemeClr val="tx1"/>
                </a:solidFill>
                <a:latin typeface="Calibri (Body)"/>
              </a:rPr>
              <a:t>(</a:t>
            </a:r>
            <a:r>
              <a:rPr lang="en-US" sz="2000" b="1" kern="1200" dirty="0">
                <a:solidFill>
                  <a:schemeClr val="tx1"/>
                </a:solidFill>
                <a:latin typeface="Calibri (Body)"/>
              </a:rPr>
              <a:t>ZPD</a:t>
            </a:r>
            <a:r>
              <a:rPr lang="en-US" sz="2000" kern="1200" dirty="0">
                <a:solidFill>
                  <a:schemeClr val="tx1"/>
                </a:solidFill>
                <a:latin typeface="Calibri (Body)"/>
              </a:rPr>
              <a:t>): the gap between what a learner cand do independently and the progress they can make with help from a </a:t>
            </a:r>
            <a:r>
              <a:rPr lang="en-US" sz="2000" b="1" kern="1200" dirty="0">
                <a:solidFill>
                  <a:schemeClr val="tx1"/>
                </a:solidFill>
                <a:latin typeface="Calibri (Body)"/>
              </a:rPr>
              <a:t>More Knowledgeable Other (MKO) </a:t>
            </a:r>
            <a:r>
              <a:rPr lang="en-US" sz="2000" kern="1200" dirty="0">
                <a:solidFill>
                  <a:schemeClr val="tx1"/>
                </a:solidFill>
                <a:latin typeface="Calibri (Body)"/>
              </a:rPr>
              <a:t>such as a teacher</a:t>
            </a:r>
            <a:br>
              <a:rPr lang="en-US" sz="2000" kern="1200" dirty="0">
                <a:solidFill>
                  <a:schemeClr val="tx1"/>
                </a:solidFill>
                <a:latin typeface="Calibri (Body)"/>
              </a:rPr>
            </a:br>
            <a:br>
              <a:rPr lang="en-US" sz="2000" b="1" kern="1200" dirty="0">
                <a:solidFill>
                  <a:schemeClr val="tx1"/>
                </a:solidFill>
                <a:latin typeface="Calibri (Body)"/>
              </a:rPr>
            </a:br>
            <a:r>
              <a:rPr lang="en-US" sz="2000" b="1" kern="1200" dirty="0">
                <a:solidFill>
                  <a:schemeClr val="tx1"/>
                </a:solidFill>
                <a:latin typeface="Calibri (Body)"/>
              </a:rPr>
              <a:t>-</a:t>
            </a:r>
            <a:r>
              <a:rPr lang="en-US" sz="2000" kern="1200" dirty="0">
                <a:solidFill>
                  <a:schemeClr val="tx1"/>
                </a:solidFill>
                <a:latin typeface="Calibri (Body)"/>
              </a:rPr>
              <a:t>Teachers should help students </a:t>
            </a:r>
            <a:r>
              <a:rPr lang="en-US" sz="2000" dirty="0">
                <a:latin typeface="Calibri (Body)"/>
              </a:rPr>
              <a:t>learn how to use psychological tools (writing, gestures, diagrams, musical notation etc.)</a:t>
            </a:r>
            <a:br>
              <a:rPr lang="en-US" sz="2000" dirty="0">
                <a:latin typeface="Calibri (Body)"/>
              </a:rPr>
            </a:br>
            <a:br>
              <a:rPr lang="en-US" sz="2000" dirty="0">
                <a:latin typeface="Calibri (Body)"/>
              </a:rPr>
            </a:br>
            <a:r>
              <a:rPr lang="en-US" sz="2000" dirty="0">
                <a:latin typeface="Calibri (Body)"/>
              </a:rPr>
              <a:t>-The support given by the MKO within the ZPD is called </a:t>
            </a:r>
            <a:r>
              <a:rPr lang="en-US" sz="2000" b="1" dirty="0">
                <a:latin typeface="Calibri (Body)"/>
              </a:rPr>
              <a:t>Scaffolding</a:t>
            </a:r>
            <a:br>
              <a:rPr lang="en-US" sz="2000" b="1" dirty="0">
                <a:latin typeface="Calibri (Body)"/>
              </a:rPr>
            </a:br>
            <a:br>
              <a:rPr lang="en-US" sz="2000" b="1" dirty="0">
                <a:latin typeface="Calibri (Body)"/>
              </a:rPr>
            </a:br>
            <a:r>
              <a:rPr lang="en-US" sz="2000" dirty="0">
                <a:latin typeface="Calibri (Body)"/>
              </a:rPr>
              <a:t>-The crucial tool is </a:t>
            </a:r>
            <a:r>
              <a:rPr lang="en-US" sz="2000" b="1" dirty="0">
                <a:latin typeface="Calibri (Body)"/>
              </a:rPr>
              <a:t>Language</a:t>
            </a:r>
            <a:br>
              <a:rPr lang="en-US" sz="2000" kern="1200" dirty="0">
                <a:solidFill>
                  <a:schemeClr val="tx1"/>
                </a:solidFill>
                <a:latin typeface="Calibri (Body)"/>
              </a:rPr>
            </a:br>
            <a:endParaRPr lang="en-US" sz="2000" kern="1200" dirty="0">
              <a:solidFill>
                <a:schemeClr val="tx1"/>
              </a:solidFill>
              <a:latin typeface="Calibri (Body)"/>
            </a:endParaRPr>
          </a:p>
        </p:txBody>
      </p:sp>
      <p:sp>
        <p:nvSpPr>
          <p:cNvPr id="206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ollage of a diagram of a group of people&#10;&#10;AI-generated content may be incorrect.">
            <a:extLst>
              <a:ext uri="{FF2B5EF4-FFF2-40B4-BE49-F238E27FC236}">
                <a16:creationId xmlns:a16="http://schemas.microsoft.com/office/drawing/2014/main" id="{F81676D7-ABEF-E2F8-2F84-E4E77D7355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019" y="958713"/>
            <a:ext cx="5761919" cy="4940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228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603B50-2993-1C6F-573C-A9BAAD2A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984" y="538539"/>
            <a:ext cx="11234215" cy="580224"/>
          </a:xfrm>
        </p:spPr>
        <p:txBody>
          <a:bodyPr anchor="b">
            <a:normAutofit fontScale="90000"/>
          </a:bodyPr>
          <a:lstStyle/>
          <a:p>
            <a:r>
              <a:rPr lang="en-GB" sz="4000" b="0" i="0" u="none" strike="noStrike" dirty="0">
                <a:effectLst/>
                <a:latin typeface="-webkit-standard"/>
              </a:rPr>
              <a:t>Applying </a:t>
            </a:r>
            <a:r>
              <a:rPr lang="en-GB" sz="4000" dirty="0">
                <a:latin typeface="-webkit-standard"/>
              </a:rPr>
              <a:t>Vygotsky</a:t>
            </a:r>
            <a:r>
              <a:rPr lang="en-GB" sz="4000" b="0" i="0" u="none" strike="noStrike" dirty="0">
                <a:effectLst/>
                <a:latin typeface="-webkit-standard"/>
              </a:rPr>
              <a:t>’s theory Amira’s Development</a:t>
            </a:r>
            <a:endParaRPr lang="en-GB" sz="4000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C0E659-83BA-011C-382A-226018127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6" y="2203079"/>
            <a:ext cx="8448132" cy="4654921"/>
          </a:xfrm>
        </p:spPr>
        <p:txBody>
          <a:bodyPr anchor="ctr">
            <a:normAutofit/>
          </a:bodyPr>
          <a:lstStyle/>
          <a:p>
            <a:r>
              <a:rPr lang="en-GB" sz="1800" b="1" dirty="0"/>
              <a:t>Providing consistent care and assistance –  MKO (teacher)</a:t>
            </a:r>
          </a:p>
          <a:p>
            <a:r>
              <a:rPr lang="en-GB" sz="1800" b="1" dirty="0"/>
              <a:t>Play with Amira one –to-one as a tool for learning</a:t>
            </a:r>
            <a:endParaRPr lang="en-GB" sz="1800" dirty="0"/>
          </a:p>
          <a:p>
            <a:r>
              <a:rPr lang="en-GB" sz="1800" b="1" dirty="0"/>
              <a:t>Gentle, consistent communication</a:t>
            </a:r>
            <a:r>
              <a:rPr lang="en-GB" sz="1800" dirty="0"/>
              <a:t> builds confidence and understanding.</a:t>
            </a:r>
          </a:p>
          <a:p>
            <a:r>
              <a:rPr lang="en-GB" sz="1800" b="1" dirty="0"/>
              <a:t>Provide guidance</a:t>
            </a:r>
            <a:r>
              <a:rPr lang="en-GB" sz="1800" dirty="0"/>
              <a:t>, </a:t>
            </a:r>
            <a:r>
              <a:rPr lang="en-GB" sz="1800" b="1" dirty="0"/>
              <a:t>demonstrations</a:t>
            </a:r>
            <a:r>
              <a:rPr lang="en-GB" sz="1800" dirty="0"/>
              <a:t>, and </a:t>
            </a:r>
            <a:r>
              <a:rPr lang="en-GB" sz="1800" b="1" dirty="0"/>
              <a:t>encouragement </a:t>
            </a:r>
            <a:r>
              <a:rPr lang="en-GB" sz="1800" dirty="0"/>
              <a:t>(example: provide puzzles that are slightly challenging but achievable with MKO guidance)</a:t>
            </a:r>
          </a:p>
          <a:p>
            <a:r>
              <a:rPr lang="en-GB" sz="1800" dirty="0"/>
              <a:t>Focus on </a:t>
            </a:r>
            <a:r>
              <a:rPr lang="en-GB" sz="1800" b="1" dirty="0"/>
              <a:t>social interaction</a:t>
            </a:r>
            <a:r>
              <a:rPr lang="en-GB" sz="1800" dirty="0"/>
              <a:t>; engage Amira in collaborative tasks and group activities (example: working together with other children to build a tower with blocks, sharing ideas and learning from each other)</a:t>
            </a:r>
          </a:p>
          <a:p>
            <a:r>
              <a:rPr lang="en-GB" sz="1800" dirty="0"/>
              <a:t>Use collaborative activities and pretend play to build social and cognitive skills</a:t>
            </a:r>
          </a:p>
          <a:p>
            <a:r>
              <a:rPr lang="en-GB" sz="1800" dirty="0"/>
              <a:t>Encourage language-rich environments; encourage Amira to “talk to herself” as she plays, which helps her organise her thoughts</a:t>
            </a:r>
          </a:p>
          <a:p>
            <a:r>
              <a:rPr lang="en-GB" sz="1800" dirty="0"/>
              <a:t>Provide gradual support that allows Amira to complete tasks independently over time</a:t>
            </a:r>
          </a:p>
          <a:p>
            <a:r>
              <a:rPr lang="en-GB" sz="1800" dirty="0"/>
              <a:t>Routine </a:t>
            </a:r>
          </a:p>
          <a:p>
            <a:endParaRPr lang="en-GB" sz="1400" dirty="0"/>
          </a:p>
        </p:txBody>
      </p:sp>
      <p:pic>
        <p:nvPicPr>
          <p:cNvPr id="4" name="Picture 3" descr="A diagram of a student's understanding&#10;&#10;AI-generated content may be incorrect.">
            <a:extLst>
              <a:ext uri="{FF2B5EF4-FFF2-40B4-BE49-F238E27FC236}">
                <a16:creationId xmlns:a16="http://schemas.microsoft.com/office/drawing/2014/main" id="{F601B8CF-21C9-C0EA-2215-FF2B5CB73D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7938" y="2532186"/>
            <a:ext cx="4141177" cy="387733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796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and a child smiling&#10;&#10;AI-generated content may be incorrect.">
            <a:extLst>
              <a:ext uri="{FF2B5EF4-FFF2-40B4-BE49-F238E27FC236}">
                <a16:creationId xmlns:a16="http://schemas.microsoft.com/office/drawing/2014/main" id="{86A3D484-C4B2-8680-3344-0D329CBC5E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1" r="191" b="-1"/>
          <a:stretch>
            <a:fillRect/>
          </a:stretch>
        </p:blipFill>
        <p:spPr>
          <a:xfrm>
            <a:off x="-3047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7BD3512-8CE1-EE17-0886-79685BA168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7331" y="1994585"/>
            <a:ext cx="3458189" cy="6516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/>
              <a:t>More Knowledgeable Other and Scaffolding</a:t>
            </a:r>
          </a:p>
        </p:txBody>
      </p:sp>
    </p:spTree>
    <p:extLst>
      <p:ext uri="{BB962C8B-B14F-4D97-AF65-F5344CB8AC3E}">
        <p14:creationId xmlns:p14="http://schemas.microsoft.com/office/powerpoint/2010/main" val="1029352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4A36D-4192-9271-C4A3-45EC1B04A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/>
              <a:t>Practical strategies or interventions for Amira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F758A-4D3C-A9A5-CA0C-9FC71A485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 b="1"/>
              <a:t>Encourage symbolic play:</a:t>
            </a:r>
            <a:r>
              <a:rPr lang="en-GB" sz="2200"/>
              <a:t> Use pretend play to practice social roles and understand the world (a play kitchen allows Amira to simulate real-world interactions)</a:t>
            </a:r>
          </a:p>
          <a:p>
            <a:r>
              <a:rPr lang="en-GB" sz="2200" b="1"/>
              <a:t>Model and extend language:</a:t>
            </a:r>
            <a:r>
              <a:rPr lang="en-GB" sz="2200"/>
              <a:t> create opportunities for discussion, storytelling and encourage Amira to sing</a:t>
            </a:r>
          </a:p>
          <a:p>
            <a:r>
              <a:rPr lang="en-GB" sz="2200" b="1"/>
              <a:t>Consistent MKO:</a:t>
            </a:r>
            <a:r>
              <a:rPr lang="en-GB" sz="2200"/>
              <a:t> Build emotional security through a familiar teacher</a:t>
            </a:r>
          </a:p>
          <a:p>
            <a:r>
              <a:rPr lang="en-GB" sz="2200" b="1"/>
              <a:t>Positive reinforcement:</a:t>
            </a:r>
            <a:r>
              <a:rPr lang="en-GB" sz="2200"/>
              <a:t> Celebrate small successes (help Amira thread beads by showing her how first, then only offer assistance if needed, and finally allow Amira to do it herself and praise her). </a:t>
            </a:r>
          </a:p>
        </p:txBody>
      </p:sp>
      <p:pic>
        <p:nvPicPr>
          <p:cNvPr id="5" name="Picture 4" descr="A child with her arms up&#10;&#10;AI-generated content may be incorrect.">
            <a:extLst>
              <a:ext uri="{FF2B5EF4-FFF2-40B4-BE49-F238E27FC236}">
                <a16:creationId xmlns:a16="http://schemas.microsoft.com/office/drawing/2014/main" id="{FF6BB6E4-B7BB-C7DC-280D-9EB3B56902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76" r="1" b="20825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430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24276-2A27-CE9E-F12D-84FC6C250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677" y="365125"/>
            <a:ext cx="11632223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Critical Evaluation of John Vygotsky’s  socio-cultural theory</a:t>
            </a:r>
            <a:endParaRPr lang="en-GB" sz="4000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CCBB395-7647-A660-58CD-12A3E496F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0118710"/>
              </p:ext>
            </p:extLst>
          </p:nvPr>
        </p:nvGraphicFramePr>
        <p:xfrm>
          <a:off x="838200" y="1825625"/>
          <a:ext cx="10515600" cy="4704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1453145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932381930"/>
                    </a:ext>
                  </a:extLst>
                </a:gridCol>
              </a:tblGrid>
              <a:tr h="480868">
                <a:tc>
                  <a:txBody>
                    <a:bodyPr/>
                    <a:lstStyle/>
                    <a:p>
                      <a:r>
                        <a:rPr lang="en-GB" sz="2800">
                          <a:solidFill>
                            <a:schemeClr val="tx1"/>
                          </a:solidFill>
                        </a:rPr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chemeClr val="tx1"/>
                          </a:solidFill>
                        </a:rPr>
                        <a:t>W</a:t>
                      </a:r>
                      <a:r>
                        <a:rPr lang="en-GB" sz="2800" dirty="0" err="1">
                          <a:solidFill>
                            <a:schemeClr val="tx1"/>
                          </a:solidFill>
                        </a:rPr>
                        <a:t>eaknesses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3198479"/>
                  </a:ext>
                </a:extLst>
              </a:tr>
              <a:tr h="4186382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Emphasis on social and cultural influences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It recognizes the role of language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ZPD – provides a framework for explaining how learning occurs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Offers practical ideas for teachers (scaffolding)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No developmental stages – unlike Piaget, </a:t>
                      </a:r>
                      <a:r>
                        <a:rPr lang="en-GB" sz="1800" dirty="0" err="1"/>
                        <a:t>Vygostky</a:t>
                      </a:r>
                      <a:r>
                        <a:rPr lang="en-GB" sz="1800" dirty="0"/>
                        <a:t> does not explain specific stages of development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Some concept such as ZPD can be difficult to explain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(McLeod, 2025).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634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72321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48E24-A4D0-87D3-742B-C24116390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B0CC-4B0C-3B67-5BC6-215AE0D61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5521"/>
            <a:ext cx="10515600" cy="4351338"/>
          </a:xfrm>
        </p:spPr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Amira’s development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reflects key features of </a:t>
            </a:r>
            <a:r>
              <a:rPr lang="en-GB" dirty="0">
                <a:solidFill>
                  <a:srgbClr val="000000"/>
                </a:solidFill>
              </a:rPr>
              <a:t>Vygotsky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’s </a:t>
            </a:r>
            <a:r>
              <a:rPr lang="en-GB" i="1" dirty="0">
                <a:solidFill>
                  <a:srgbClr val="000000"/>
                </a:solidFill>
              </a:rPr>
              <a:t>socio-cultural theory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—cognitive development is shaped by social interactions and culture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By analysing her ZPD, practitioners can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respond with empathy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strategies</a:t>
            </a:r>
            <a:r>
              <a:rPr lang="en-GB" dirty="0">
                <a:solidFill>
                  <a:srgbClr val="000000"/>
                </a:solidFill>
              </a:rPr>
              <a:t> to help her using scaffolding techniques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Play, language, consistent relationships,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are </a:t>
            </a:r>
            <a:r>
              <a:rPr lang="en-GB" dirty="0">
                <a:solidFill>
                  <a:srgbClr val="000000"/>
                </a:solidFill>
              </a:rPr>
              <a:t>psychological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tools </a:t>
            </a:r>
            <a:r>
              <a:rPr lang="en-GB" dirty="0">
                <a:solidFill>
                  <a:srgbClr val="000000"/>
                </a:solidFill>
              </a:rPr>
              <a:t>that aid and change thought process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Development is shaped by both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nature and nurture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With understanding, patience, and help from an MKO, Amira can grow in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confidence, curiosity, and social connection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124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149B5-45EA-F517-ABA2-0BC235B22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546" y="186958"/>
            <a:ext cx="10515600" cy="505313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F05A7-7B0C-635B-8A6D-92BD8A3BF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154" y="758704"/>
            <a:ext cx="11752384" cy="6213596"/>
          </a:xfrm>
        </p:spPr>
        <p:txBody>
          <a:bodyPr>
            <a:normAutofit fontScale="92500" lnSpcReduction="20000"/>
          </a:bodyPr>
          <a:lstStyle/>
          <a:p>
            <a:endParaRPr lang="en-GB" sz="2400" dirty="0"/>
          </a:p>
          <a:p>
            <a:r>
              <a:rPr lang="en-US" sz="2400" dirty="0"/>
              <a:t>American Psychological Association, </a:t>
            </a:r>
            <a:r>
              <a:rPr lang="en-US" sz="2400" i="1" dirty="0"/>
              <a:t>Cognitive and Social Skills to expect from 3 to 5 years. </a:t>
            </a:r>
            <a:r>
              <a:rPr lang="en-US" sz="2400" dirty="0"/>
              <a:t>Available at </a:t>
            </a:r>
            <a:r>
              <a:rPr lang="en-US" sz="2400" dirty="0">
                <a:hlinkClick r:id="rId3"/>
              </a:rPr>
              <a:t>https://www.apa.org/act/resources/fact-sheets/development-5-years</a:t>
            </a:r>
            <a:r>
              <a:rPr lang="en-US" sz="2400" dirty="0"/>
              <a:t> </a:t>
            </a:r>
          </a:p>
          <a:p>
            <a:r>
              <a:rPr lang="en-US" sz="2400" dirty="0"/>
              <a:t>Blake, B., Pope, T. (2008), ‘Journal of Cross-Disciplinary Perspectives in Education’, </a:t>
            </a:r>
            <a:r>
              <a:rPr lang="en-US" sz="2400" i="1" dirty="0"/>
              <a:t>Developmental Psychology: Incorporating Piaget’s and Vygotsky’s theories in classrooms. </a:t>
            </a:r>
            <a:r>
              <a:rPr lang="en-US" sz="2400" dirty="0"/>
              <a:t>Available at </a:t>
            </a:r>
            <a:r>
              <a:rPr lang="en-US" sz="2400" dirty="0">
                <a:hlinkClick r:id="rId4"/>
              </a:rPr>
              <a:t>https://mxtsch.people.wm.edu/Teaching/JCPE/Volume1/JCPE_2008-01-09.pdf</a:t>
            </a:r>
            <a:r>
              <a:rPr lang="en-US" sz="2400" dirty="0"/>
              <a:t> </a:t>
            </a:r>
          </a:p>
          <a:p>
            <a:r>
              <a:rPr lang="en-US" sz="2600" dirty="0"/>
              <a:t>Department for Education, ‘Help for early years providers’, </a:t>
            </a:r>
            <a:r>
              <a:rPr lang="en-US" sz="2600" i="1" dirty="0"/>
              <a:t>Exploring language. </a:t>
            </a:r>
            <a:r>
              <a:rPr lang="en-US" sz="2600" dirty="0"/>
              <a:t>Available at </a:t>
            </a:r>
            <a:r>
              <a:rPr lang="en-US" sz="2600" dirty="0">
                <a:hlinkClick r:id="rId5"/>
              </a:rPr>
              <a:t>https://help-for-early-years-providers.education.gov.uk/areas-of-learning/communication-and-language/exploring-language</a:t>
            </a:r>
            <a:r>
              <a:rPr lang="en-US" sz="2600" dirty="0"/>
              <a:t> </a:t>
            </a:r>
            <a:endParaRPr lang="en-GB" sz="2600" dirty="0"/>
          </a:p>
          <a:p>
            <a:r>
              <a:rPr lang="en-GB" sz="2600" dirty="0"/>
              <a:t>Eysenck, M., Keane, T. (2020) ‘Cognitive Psychology: A student’s Handbook’, </a:t>
            </a:r>
            <a:r>
              <a:rPr lang="en-GB" sz="2600" i="1" dirty="0"/>
              <a:t>Approaches to human cognition. </a:t>
            </a:r>
            <a:r>
              <a:rPr lang="en-GB" sz="2600" dirty="0"/>
              <a:t>Available at </a:t>
            </a:r>
            <a:r>
              <a:rPr lang="en-GB" sz="2600" dirty="0">
                <a:hlinkClick r:id="rId6"/>
              </a:rPr>
              <a:t>https://ebookcentral.proquest.com/lib/trinity/reader.action?c=UERG&amp;docID=6130927&amp;ppg=35</a:t>
            </a:r>
            <a:r>
              <a:rPr lang="en-GB" sz="2600" dirty="0"/>
              <a:t> </a:t>
            </a:r>
          </a:p>
          <a:p>
            <a:r>
              <a:rPr lang="en-US" sz="2600" dirty="0"/>
              <a:t>Gillibrand, R., Lam, V., O’Donnell, V. ( 2016) </a:t>
            </a:r>
            <a:r>
              <a:rPr lang="en-US" sz="2600" i="1" dirty="0"/>
              <a:t>Developmental Psychology. </a:t>
            </a:r>
            <a:r>
              <a:rPr lang="en-US" sz="2600" dirty="0"/>
              <a:t>Available at </a:t>
            </a:r>
            <a:r>
              <a:rPr lang="en-US" sz="2600" dirty="0">
                <a:hlinkClick r:id="rId7"/>
              </a:rPr>
              <a:t>https://ebookcentral.proquest.com/lib/trinity/reader.action?c=UERG&amp;docID=5175099&amp;ppg=4</a:t>
            </a:r>
            <a:endParaRPr lang="en-GB" sz="2600" dirty="0"/>
          </a:p>
          <a:p>
            <a:r>
              <a:rPr lang="en-GB" sz="2600" dirty="0"/>
              <a:t>Markova, I. (2023) </a:t>
            </a:r>
            <a:r>
              <a:rPr lang="en-GB" sz="2600" i="1" dirty="0"/>
              <a:t>What is Psychiatry? Was </a:t>
            </a:r>
            <a:r>
              <a:rPr lang="en-GB" sz="2600" i="1" dirty="0" err="1"/>
              <a:t>ist</a:t>
            </a:r>
            <a:r>
              <a:rPr lang="en-GB" sz="2600" i="1" dirty="0"/>
              <a:t> das, die </a:t>
            </a:r>
            <a:r>
              <a:rPr lang="en-GB" sz="2600" i="1" dirty="0" err="1"/>
              <a:t>Psychiatrie</a:t>
            </a:r>
            <a:r>
              <a:rPr lang="en-GB" sz="2600" i="1" dirty="0"/>
              <a:t>?. </a:t>
            </a:r>
            <a:r>
              <a:rPr lang="en-GB" sz="2600" dirty="0"/>
              <a:t>Available at </a:t>
            </a:r>
            <a:r>
              <a:rPr lang="en-GB" sz="2600" dirty="0">
                <a:hlinkClick r:id="rId8"/>
              </a:rPr>
              <a:t>https://journals-sagepub-com.ezproxy.uwtsd.ac.uk/doi/full/10.1177/0957154X231197525</a:t>
            </a:r>
            <a:endParaRPr lang="en-GB" sz="2600" dirty="0"/>
          </a:p>
          <a:p>
            <a:r>
              <a:rPr lang="en-GB" sz="2600" dirty="0"/>
              <a:t>McLeod, S. (2025) </a:t>
            </a:r>
            <a:r>
              <a:rPr lang="en-GB" sz="2600" i="1" dirty="0"/>
              <a:t>Vygotsky’s Theory of Cognitive Development. </a:t>
            </a:r>
            <a:r>
              <a:rPr lang="en-GB" sz="2600" dirty="0"/>
              <a:t>Available at </a:t>
            </a:r>
            <a:r>
              <a:rPr lang="en-GB" sz="2600" dirty="0">
                <a:hlinkClick r:id="rId9"/>
              </a:rPr>
              <a:t>https://www.simplypsychology.org/vygotsky.html</a:t>
            </a:r>
            <a:r>
              <a:rPr lang="en-GB" sz="2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90409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8769-97A7-5D65-A918-A617745F8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523" y="0"/>
            <a:ext cx="10515600" cy="62840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9EBCE-1104-B344-52C3-8606A90A3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922" y="628405"/>
            <a:ext cx="12104077" cy="586910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2600" dirty="0"/>
          </a:p>
          <a:p>
            <a:r>
              <a:rPr lang="en-US" sz="2600" dirty="0"/>
              <a:t>Medical News Today (2024), </a:t>
            </a:r>
            <a:r>
              <a:rPr lang="en-US" sz="2600" i="1" dirty="0"/>
              <a:t>Piaget’s stages of cognitive development. </a:t>
            </a:r>
            <a:r>
              <a:rPr lang="en-US" sz="2600" dirty="0"/>
              <a:t>Available at  </a:t>
            </a:r>
            <a:r>
              <a:rPr lang="en-US" sz="2600" dirty="0">
                <a:hlinkClick r:id="rId2"/>
              </a:rPr>
              <a:t>https://www.medicalnewstoday.com/articles/325030</a:t>
            </a:r>
            <a:r>
              <a:rPr lang="en-US" sz="2600" dirty="0"/>
              <a:t> </a:t>
            </a:r>
          </a:p>
          <a:p>
            <a:r>
              <a:rPr lang="en-US" sz="2600" dirty="0"/>
              <a:t>NHS, Buckinghamshire Healthcare NHS Trust, </a:t>
            </a:r>
            <a:r>
              <a:rPr lang="en-US" sz="2600" i="1" dirty="0"/>
              <a:t>Development guide from 3 to 5 years. </a:t>
            </a:r>
            <a:r>
              <a:rPr lang="en-US" sz="2600" dirty="0"/>
              <a:t>Available at </a:t>
            </a:r>
            <a:r>
              <a:rPr lang="en-US" sz="2600" dirty="0">
                <a:hlinkClick r:id="rId3"/>
              </a:rPr>
              <a:t>https://www.buckshealthcare.nhs.uk/cyp/pifs/development-guide-from-3-to-5-years/</a:t>
            </a:r>
            <a:r>
              <a:rPr lang="en-US" sz="2600" dirty="0"/>
              <a:t> </a:t>
            </a:r>
          </a:p>
          <a:p>
            <a:r>
              <a:rPr lang="en-GB" sz="2600" dirty="0"/>
              <a:t>NHS, </a:t>
            </a:r>
            <a:r>
              <a:rPr lang="en-GB" sz="2600" i="1" dirty="0"/>
              <a:t>Differences between psychology, psychiatry and psychotherapy. </a:t>
            </a:r>
            <a:r>
              <a:rPr lang="en-GB" sz="2600" dirty="0"/>
              <a:t>Available at </a:t>
            </a:r>
            <a:r>
              <a:rPr lang="en-GB" sz="2600" dirty="0">
                <a:hlinkClick r:id="rId4"/>
              </a:rPr>
              <a:t>https://www.healthcareers.nhs.uk/explore-roles/psychological-therapies/differences-between-psychology-psychiatry-and-psychotherapy</a:t>
            </a:r>
            <a:r>
              <a:rPr lang="en-GB" sz="2600" dirty="0"/>
              <a:t> </a:t>
            </a:r>
            <a:endParaRPr lang="en-US" sz="2600" dirty="0"/>
          </a:p>
          <a:p>
            <a:r>
              <a:rPr lang="en-GB" sz="2600" dirty="0"/>
              <a:t>Pawlak, A. (2020) ‘Journal of Education, Health and Sport’, </a:t>
            </a:r>
            <a:r>
              <a:rPr lang="en-GB" sz="2600" i="1" dirty="0"/>
              <a:t>What is psychotherapy today? Overview of psychotherapeutic concepts. </a:t>
            </a:r>
            <a:r>
              <a:rPr lang="en-GB" sz="2600" dirty="0"/>
              <a:t>Available at </a:t>
            </a:r>
            <a:r>
              <a:rPr lang="en-GB" sz="2600" dirty="0">
                <a:hlinkClick r:id="rId5"/>
              </a:rPr>
              <a:t>https://apcz.umk.pl/JEHS/article/view/JEHS.2020.10.05.002</a:t>
            </a:r>
            <a:r>
              <a:rPr lang="en-GB" sz="2600" dirty="0"/>
              <a:t> </a:t>
            </a:r>
            <a:endParaRPr lang="en-US" sz="2600" dirty="0"/>
          </a:p>
          <a:p>
            <a:r>
              <a:rPr lang="en-US" sz="2600" dirty="0"/>
              <a:t>Sharman, C., Cross, W., Vennis, D. (2015) </a:t>
            </a:r>
            <a:r>
              <a:rPr lang="en-US" sz="2600" i="1" dirty="0"/>
              <a:t>Summative assessment in the early years: a guide to observational techniques for anyone working with young children. </a:t>
            </a:r>
            <a:r>
              <a:rPr lang="en-US" sz="2600" dirty="0"/>
              <a:t>Available at </a:t>
            </a:r>
            <a:r>
              <a:rPr lang="en-US" sz="2600" dirty="0">
                <a:hlinkClick r:id="rId6"/>
              </a:rPr>
              <a:t>https://ebookcentral.proquest.com/lib/trinity/reader.action?docID=1938194&amp;c=UERG&amp;ppg=59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5848506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5D9506-BB26-FF9A-2167-71310F321D52}"/>
              </a:ext>
            </a:extLst>
          </p:cNvPr>
          <p:cNvSpPr txBox="1"/>
          <p:nvPr/>
        </p:nvSpPr>
        <p:spPr>
          <a:xfrm>
            <a:off x="727564" y="105481"/>
            <a:ext cx="609746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3B36A6-22CB-323E-9341-7E8DE9C64D87}"/>
              </a:ext>
            </a:extLst>
          </p:cNvPr>
          <p:cNvSpPr txBox="1"/>
          <p:nvPr/>
        </p:nvSpPr>
        <p:spPr>
          <a:xfrm>
            <a:off x="0" y="1024277"/>
            <a:ext cx="1181026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Smidt, S. (2009) </a:t>
            </a:r>
            <a:r>
              <a:rPr lang="en-US" i="1" dirty="0"/>
              <a:t>Introducing Vygotsky – A guide for practitioners and students in early years education. </a:t>
            </a:r>
            <a:r>
              <a:rPr lang="en-US" dirty="0"/>
              <a:t>Available at </a:t>
            </a:r>
            <a:r>
              <a:rPr lang="en-US" dirty="0">
                <a:hlinkClick r:id="rId2"/>
              </a:rPr>
              <a:t>https://www.taylorfrancis.com/reader/read-online/3af7f3ae-d130-4b49-9589-5160340788c7/book/epub?context=ubx</a:t>
            </a: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Speech and Language UK, ‘Ages and stages’, </a:t>
            </a:r>
            <a:r>
              <a:rPr lang="en-US" i="1" dirty="0"/>
              <a:t>3-4 years guide</a:t>
            </a:r>
            <a:r>
              <a:rPr lang="en-US" dirty="0"/>
              <a:t>. Available at </a:t>
            </a:r>
            <a:r>
              <a:rPr lang="en-US" dirty="0">
                <a:hlinkClick r:id="rId3"/>
              </a:rPr>
              <a:t>https://speechandlanguage.org.uk/help-for-families/ages-and-stages/3-4-years/</a:t>
            </a:r>
            <a:r>
              <a:rPr lang="en-US" dirty="0"/>
              <a:t>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454212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12350</TotalTime>
  <Words>1852</Words>
  <Application>Microsoft Office PowerPoint</Application>
  <PresentationFormat>Widescreen</PresentationFormat>
  <Paragraphs>121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(Body)</vt:lpstr>
      <vt:lpstr>Calibri Light</vt:lpstr>
      <vt:lpstr>-webkit-standard</vt:lpstr>
      <vt:lpstr>Office Theme</vt:lpstr>
      <vt:lpstr>Psychology in Health and Social Care LCHS4010  Assessment 1: Individual  Presentation </vt:lpstr>
      <vt:lpstr>Acknowledgement of the use of AI</vt:lpstr>
      <vt:lpstr>       Psychology &amp; Developmental Psychology</vt:lpstr>
      <vt:lpstr>Early childhood 3-5 - Amira</vt:lpstr>
      <vt:lpstr>Early childhood 3-5 (Amira’s stage) </vt:lpstr>
      <vt:lpstr>  Developmental Changes (Milestones) in Early Childhood (Ages 3–5) </vt:lpstr>
      <vt:lpstr>Lev Vykotsky</vt:lpstr>
      <vt:lpstr>- Learning is a social process  - Cognitive development is driven by social interaction and culture and influenced by those more intellectually advanced  -Zone of Proximal Development (ZPD): the gap between what a learner cand do independently and the progress they can make with help from a More Knowledgeable Other (MKO) such as a teacher  -Teachers should help students learn how to use psychological tools (writing, gestures, diagrams, musical notation etc.)  -The support given by the MKO within the ZPD is called Scaffolding  -The crucial tool is Language </vt:lpstr>
      <vt:lpstr>Applying Vygotsky’s theory Amira’s Development</vt:lpstr>
      <vt:lpstr>PowerPoint Presentation</vt:lpstr>
      <vt:lpstr>Practical strategies or interventions for Amira</vt:lpstr>
      <vt:lpstr>Critical Evaluation of John Vygotsky’s  socio-cultural theory</vt:lpstr>
      <vt:lpstr>Conclusion:</vt:lpstr>
      <vt:lpstr>Reference list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Sanfilippo</dc:creator>
  <cp:lastModifiedBy>Dominic Barrett Evans</cp:lastModifiedBy>
  <cp:revision>77</cp:revision>
  <dcterms:created xsi:type="dcterms:W3CDTF">2023-06-15T09:39:33Z</dcterms:created>
  <dcterms:modified xsi:type="dcterms:W3CDTF">2025-11-16T23:08:11Z</dcterms:modified>
</cp:coreProperties>
</file>