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468" r:id="rId3"/>
    <p:sldId id="469" r:id="rId4"/>
    <p:sldId id="470" r:id="rId5"/>
    <p:sldId id="472" r:id="rId6"/>
    <p:sldId id="473" r:id="rId7"/>
    <p:sldId id="511" r:id="rId8"/>
    <p:sldId id="512" r:id="rId9"/>
    <p:sldId id="516" r:id="rId10"/>
    <p:sldId id="474" r:id="rId11"/>
    <p:sldId id="476" r:id="rId12"/>
    <p:sldId id="486" r:id="rId13"/>
    <p:sldId id="487" r:id="rId14"/>
    <p:sldId id="477" r:id="rId15"/>
    <p:sldId id="478" r:id="rId16"/>
    <p:sldId id="480" r:id="rId17"/>
    <p:sldId id="481" r:id="rId18"/>
    <p:sldId id="484" r:id="rId19"/>
    <p:sldId id="489" r:id="rId20"/>
    <p:sldId id="490" r:id="rId21"/>
    <p:sldId id="492" r:id="rId22"/>
    <p:sldId id="493" r:id="rId23"/>
    <p:sldId id="495" r:id="rId24"/>
    <p:sldId id="496" r:id="rId25"/>
    <p:sldId id="515" r:id="rId2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40" autoAdjust="0"/>
    <p:restoredTop sz="93447" autoAdjust="0"/>
  </p:normalViewPr>
  <p:slideViewPr>
    <p:cSldViewPr>
      <p:cViewPr varScale="1">
        <p:scale>
          <a:sx n="59" d="100"/>
          <a:sy n="59" d="100"/>
        </p:scale>
        <p:origin x="856" y="5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Is the industry accessible?</a:t>
            </a:r>
          </a:p>
          <a:p>
            <a:r>
              <a:rPr lang="en-GB" dirty="0"/>
              <a:t>This means:</a:t>
            </a:r>
          </a:p>
          <a:p>
            <a:r>
              <a:rPr lang="en-GB" b="1" dirty="0"/>
              <a:t>Can a new business realistically enter this industry?</a:t>
            </a:r>
            <a:endParaRPr lang="en-GB" dirty="0"/>
          </a:p>
          <a:p>
            <a:r>
              <a:rPr lang="en-GB" dirty="0"/>
              <a:t>The entrepreneur must check whether there are barriers that make entry difficult, such as:</a:t>
            </a:r>
          </a:p>
          <a:p>
            <a:r>
              <a:rPr lang="en-GB" dirty="0"/>
              <a:t>very high start-up costs</a:t>
            </a:r>
          </a:p>
          <a:p>
            <a:r>
              <a:rPr lang="en-GB" dirty="0"/>
              <a:t>strict regulations or licences</a:t>
            </a:r>
          </a:p>
          <a:p>
            <a:r>
              <a:rPr lang="en-GB" dirty="0"/>
              <a:t>strong existing competitors</a:t>
            </a:r>
          </a:p>
          <a:p>
            <a:r>
              <a:rPr lang="en-GB" dirty="0"/>
              <a:t>customer loyalty to established brands</a:t>
            </a:r>
          </a:p>
          <a:p>
            <a:r>
              <a:rPr lang="en-GB" dirty="0"/>
              <a:t>difficulty getting suppliers or distribution channels</a:t>
            </a:r>
          </a:p>
          <a:p>
            <a:endParaRPr lang="en-GB" dirty="0"/>
          </a:p>
          <a:p>
            <a:r>
              <a:rPr lang="en-GB" b="1" dirty="0"/>
              <a:t>2. Does the industry contain markets that are ripe for innovation or underserved?</a:t>
            </a:r>
          </a:p>
          <a:p>
            <a:r>
              <a:rPr lang="en-GB" dirty="0"/>
              <a:t>This means:</a:t>
            </a:r>
          </a:p>
          <a:p>
            <a:r>
              <a:rPr lang="en-GB" b="1" dirty="0"/>
              <a:t>Are there gaps in the market?</a:t>
            </a:r>
            <a:endParaRPr lang="en-GB" dirty="0"/>
          </a:p>
          <a:p>
            <a:r>
              <a:rPr lang="en-GB" dirty="0"/>
              <a:t>The entrepreneur should look for:</a:t>
            </a:r>
          </a:p>
          <a:p>
            <a:r>
              <a:rPr lang="en-GB" dirty="0"/>
              <a:t>- customer needs that are not being fully met</a:t>
            </a:r>
          </a:p>
          <a:p>
            <a:r>
              <a:rPr lang="en-GB" dirty="0"/>
              <a:t>- outdated products or services</a:t>
            </a:r>
          </a:p>
          <a:p>
            <a:r>
              <a:rPr lang="en-GB" dirty="0"/>
              <a:t>- poor customer experience</a:t>
            </a:r>
          </a:p>
          <a:p>
            <a:r>
              <a:rPr lang="en-GB" dirty="0"/>
              <a:t>- slow or traditional firms that have not innovated</a:t>
            </a:r>
          </a:p>
          <a:p>
            <a:r>
              <a:rPr lang="en-GB" dirty="0"/>
              <a:t>-   niche groups ignored by larger firms</a:t>
            </a:r>
          </a:p>
          <a:p>
            <a:endParaRPr lang="en-GB" dirty="0"/>
          </a:p>
          <a:p>
            <a:r>
              <a:rPr lang="en-GB" dirty="0"/>
              <a:t>An underserved market is a group of customers whose needs are not well satisfied.</a:t>
            </a:r>
          </a:p>
          <a:p>
            <a:r>
              <a:rPr lang="en-GB" dirty="0"/>
              <a:t>A market ripe for innovation is one where something can be improved significantly through:</a:t>
            </a:r>
          </a:p>
          <a:p>
            <a:pPr marL="171450" indent="-171450">
              <a:buFont typeface="Arial" panose="020B0604020202020204" pitchFamily="34" charset="0"/>
              <a:buChar char="•"/>
            </a:pPr>
            <a:r>
              <a:rPr lang="en-GB" dirty="0"/>
              <a:t>better technology</a:t>
            </a:r>
          </a:p>
          <a:p>
            <a:pPr marL="171450" indent="-171450">
              <a:buFont typeface="Arial" panose="020B0604020202020204" pitchFamily="34" charset="0"/>
              <a:buChar char="•"/>
            </a:pPr>
            <a:r>
              <a:rPr lang="en-GB" dirty="0"/>
              <a:t>lower cost</a:t>
            </a:r>
          </a:p>
          <a:p>
            <a:pPr marL="171450" indent="-171450">
              <a:buFont typeface="Arial" panose="020B0604020202020204" pitchFamily="34" charset="0"/>
              <a:buChar char="•"/>
            </a:pPr>
            <a:r>
              <a:rPr lang="en-GB" dirty="0"/>
              <a:t>convenience</a:t>
            </a:r>
          </a:p>
          <a:p>
            <a:pPr marL="171450" indent="-171450">
              <a:buFont typeface="Arial" panose="020B0604020202020204" pitchFamily="34" charset="0"/>
              <a:buChar char="•"/>
            </a:pPr>
            <a:r>
              <a:rPr lang="en-GB" dirty="0"/>
              <a:t>faster delivery</a:t>
            </a:r>
          </a:p>
          <a:p>
            <a:pPr marL="171450" indent="-171450">
              <a:buFont typeface="Arial" panose="020B0604020202020204" pitchFamily="34" charset="0"/>
              <a:buChar char="•"/>
            </a:pPr>
            <a:r>
              <a:rPr lang="en-GB" dirty="0"/>
              <a:t>better design</a:t>
            </a:r>
          </a:p>
          <a:p>
            <a:pPr marL="171450" indent="-171450">
              <a:buFont typeface="Arial" panose="020B0604020202020204" pitchFamily="34" charset="0"/>
              <a:buChar char="•"/>
            </a:pPr>
            <a:r>
              <a:rPr lang="en-GB" dirty="0"/>
              <a:t>better service</a:t>
            </a:r>
          </a:p>
          <a:p>
            <a:r>
              <a:rPr lang="en-GB" dirty="0"/>
              <a:t>Example: Uber</a:t>
            </a:r>
          </a:p>
          <a:p>
            <a:endParaRPr lang="en-GB" dirty="0"/>
          </a:p>
          <a:p>
            <a:r>
              <a:rPr lang="en-GB" b="1" dirty="0"/>
              <a:t>3. Are there positions in the industry that avoid some of the negative attributes of the industry as a whole?</a:t>
            </a:r>
          </a:p>
          <a:p>
            <a:r>
              <a:rPr lang="en-GB" dirty="0"/>
              <a:t>This means:</a:t>
            </a:r>
          </a:p>
          <a:p>
            <a:r>
              <a:rPr lang="en-GB" dirty="0"/>
              <a:t>there may still be </a:t>
            </a:r>
            <a:r>
              <a:rPr lang="en-GB" b="1" dirty="0"/>
              <a:t>specific segments or positions</a:t>
            </a:r>
            <a:r>
              <a:rPr lang="en-GB" dirty="0"/>
              <a:t> within it that are more attractive.</a:t>
            </a:r>
          </a:p>
          <a:p>
            <a:endParaRPr lang="en-GB" dirty="0"/>
          </a:p>
          <a:p>
            <a:r>
              <a:rPr lang="en-GB" b="1" dirty="0"/>
              <a:t>Example</a:t>
            </a:r>
          </a:p>
          <a:p>
            <a:r>
              <a:rPr lang="en-GB" dirty="0"/>
              <a:t>The restaurant industry overall can be tough because:</a:t>
            </a:r>
          </a:p>
          <a:p>
            <a:r>
              <a:rPr lang="en-GB" dirty="0"/>
              <a:t>high failure rate</a:t>
            </a:r>
          </a:p>
          <a:p>
            <a:r>
              <a:rPr lang="en-GB" dirty="0"/>
              <a:t>intense competition</a:t>
            </a:r>
          </a:p>
          <a:p>
            <a:r>
              <a:rPr lang="en-GB" dirty="0"/>
              <a:t>high labour and rental costs</a:t>
            </a:r>
          </a:p>
          <a:p>
            <a:r>
              <a:rPr lang="en-GB" dirty="0"/>
              <a:t>But a business might avoid some of these negatives by choosing a better position, such as:</a:t>
            </a:r>
          </a:p>
          <a:p>
            <a:pPr marL="171450" indent="-171450">
              <a:buFont typeface="Arial" panose="020B0604020202020204" pitchFamily="34" charset="0"/>
              <a:buChar char="•"/>
            </a:pPr>
            <a:r>
              <a:rPr lang="en-GB" dirty="0"/>
              <a:t>delivery-only “ghost kitchens”</a:t>
            </a:r>
          </a:p>
          <a:p>
            <a:pPr marL="171450" indent="-171450">
              <a:buFont typeface="Arial" panose="020B0604020202020204" pitchFamily="34" charset="0"/>
              <a:buChar char="•"/>
            </a:pPr>
            <a:r>
              <a:rPr lang="en-GB" dirty="0"/>
              <a:t>premium niche dining</a:t>
            </a:r>
          </a:p>
          <a:p>
            <a:pPr marL="171450" indent="-171450">
              <a:buFont typeface="Arial" panose="020B0604020202020204" pitchFamily="34" charset="0"/>
              <a:buChar char="•"/>
            </a:pPr>
            <a:r>
              <a:rPr lang="en-GB" dirty="0"/>
              <a:t>healthy meal subscriptions</a:t>
            </a:r>
          </a:p>
          <a:p>
            <a:pPr marL="171450" indent="-171450">
              <a:buFont typeface="Arial" panose="020B0604020202020204" pitchFamily="34" charset="0"/>
              <a:buChar char="•"/>
            </a:pPr>
            <a:r>
              <a:rPr lang="en-GB" dirty="0"/>
              <a:t>catering for a specific dietary group</a:t>
            </a:r>
          </a:p>
          <a:p>
            <a:r>
              <a:rPr lang="en-GB" dirty="0"/>
              <a:t>So this question asks:</a:t>
            </a:r>
          </a:p>
          <a:p>
            <a:r>
              <a:rPr lang="en-GB" b="1" dirty="0"/>
              <a:t>“Can I find a place in this industry where the disadvantages are reduced?”</a:t>
            </a:r>
            <a:endParaRPr lang="en-GB"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1291765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Example</a:t>
            </a:r>
          </a:p>
          <a:p>
            <a:r>
              <a:rPr lang="en-GB" dirty="0"/>
              <a:t>During an economic downturn, luxury goods industries may struggle, while discount retailers may grow.</a:t>
            </a:r>
          </a:p>
          <a:p>
            <a:r>
              <a:rPr lang="en-GB" b="1" dirty="0"/>
              <a:t>Social trends</a:t>
            </a:r>
          </a:p>
          <a:p>
            <a:r>
              <a:rPr lang="en-GB" dirty="0"/>
              <a:t>These are changes in lifestyle, population, attitudes, and consumer behaviour.</a:t>
            </a:r>
          </a:p>
          <a:p>
            <a:r>
              <a:rPr lang="en-GB" b="1" dirty="0"/>
              <a:t>Other social trends might include:</a:t>
            </a:r>
          </a:p>
          <a:p>
            <a:r>
              <a:rPr lang="en-GB" dirty="0"/>
              <a:t>growing interest in healthy eating</a:t>
            </a:r>
          </a:p>
          <a:p>
            <a:r>
              <a:rPr lang="en-GB" dirty="0"/>
              <a:t>demand for convenience</a:t>
            </a:r>
          </a:p>
          <a:p>
            <a:r>
              <a:rPr lang="en-GB" dirty="0"/>
              <a:t>environmental awareness</a:t>
            </a:r>
          </a:p>
          <a:p>
            <a:r>
              <a:rPr lang="en-GB" b="1" dirty="0"/>
              <a:t>Example</a:t>
            </a:r>
          </a:p>
          <a:p>
            <a:r>
              <a:rPr lang="en-GB" dirty="0"/>
              <a:t>If the government gives incentives for renewable energy, that industry becomes more attractive.</a:t>
            </a:r>
            <a:br>
              <a:rPr lang="en-GB" dirty="0"/>
            </a:br>
            <a:r>
              <a:rPr lang="en-GB" dirty="0"/>
              <a:t>If regulations become stricter in tobacco or gambling, those industries may become less attractive.</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232931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business trends</a:t>
            </a:r>
            <a:r>
              <a:rPr lang="en-GB" dirty="0"/>
              <a:t>.</a:t>
            </a:r>
          </a:p>
          <a:p>
            <a:r>
              <a:rPr lang="en-GB" dirty="0"/>
              <a:t>They relate to the internal commercial nature of an industry, such as:</a:t>
            </a:r>
          </a:p>
          <a:p>
            <a:r>
              <a:rPr lang="en-GB" dirty="0"/>
              <a:t>outsourcing opportunities</a:t>
            </a:r>
          </a:p>
          <a:p>
            <a:r>
              <a:rPr lang="en-GB" dirty="0"/>
              <a:t>changes in supply chains</a:t>
            </a:r>
          </a:p>
          <a:p>
            <a:r>
              <a:rPr lang="en-GB" dirty="0"/>
              <a:t>new business models</a:t>
            </a:r>
          </a:p>
          <a:p>
            <a:r>
              <a:rPr lang="en-GB" dirty="0"/>
              <a:t>cost structures</a:t>
            </a:r>
          </a:p>
          <a:p>
            <a:r>
              <a:rPr lang="en-GB" dirty="0"/>
              <a:t>distribution methods</a:t>
            </a:r>
          </a:p>
          <a:p>
            <a:endParaRPr lang="en-GB" dirty="0"/>
          </a:p>
          <a:p>
            <a:r>
              <a:rPr lang="en-GB" b="1" dirty="0"/>
              <a:t>Example</a:t>
            </a:r>
          </a:p>
          <a:p>
            <a:r>
              <a:rPr lang="en-GB" dirty="0"/>
              <a:t>A clothing company may outsource production to another country.</a:t>
            </a:r>
          </a:p>
          <a:p>
            <a:r>
              <a:rPr lang="en-GB" dirty="0"/>
              <a:t>A local hairdresser cannot outsource haircuts abroad.</a:t>
            </a:r>
          </a:p>
          <a:p>
            <a:r>
              <a:rPr lang="en-GB" dirty="0"/>
              <a:t>So business trends affect industries differently depending on how the industry works.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20822221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a:p>
        </p:txBody>
      </p:sp>
    </p:spTree>
    <p:extLst>
      <p:ext uri="{BB962C8B-B14F-4D97-AF65-F5344CB8AC3E}">
        <p14:creationId xmlns:p14="http://schemas.microsoft.com/office/powerpoint/2010/main" val="1970924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a school changing from Microsoft-based systems to Apple may face:</a:t>
            </a:r>
          </a:p>
          <a:p>
            <a:r>
              <a:rPr lang="en-GB" dirty="0"/>
              <a:t>staff retraining</a:t>
            </a:r>
          </a:p>
          <a:p>
            <a:r>
              <a:rPr lang="en-GB" dirty="0"/>
              <a:t>software compatibility issues</a:t>
            </a:r>
          </a:p>
          <a:p>
            <a:r>
              <a:rPr lang="en-GB" dirty="0"/>
              <a:t>replacing devices</a:t>
            </a:r>
          </a:p>
          <a:p>
            <a:r>
              <a:rPr lang="en-GB" dirty="0"/>
              <a:t>file migration</a:t>
            </a:r>
          </a:p>
          <a:p>
            <a:r>
              <a:rPr lang="en-GB" dirty="0"/>
              <a:t>IT support changes</a:t>
            </a:r>
          </a:p>
          <a:p>
            <a:r>
              <a:rPr lang="en-GB" dirty="0"/>
              <a:t>changes to procurement and maintenance</a:t>
            </a:r>
          </a:p>
          <a:p>
            <a:r>
              <a:rPr lang="en-GB" dirty="0"/>
              <a:t>disruption to teaching systems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20</a:t>
            </a:fld>
            <a:endParaRPr lang="en-GB" altLang="en-US"/>
          </a:p>
        </p:txBody>
      </p:sp>
    </p:spTree>
    <p:extLst>
      <p:ext uri="{BB962C8B-B14F-4D97-AF65-F5344CB8AC3E}">
        <p14:creationId xmlns:p14="http://schemas.microsoft.com/office/powerpoint/2010/main" val="26064128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Supermarkets and shoppers can easily compare prices of basic products such as bottled water, bread, or milk. If many similar brands are available, buyers can switch easily, which increases their bargaining power and limits firms’ ability to charge high prices.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21</a:t>
            </a:fld>
            <a:endParaRPr lang="en-GB" altLang="en-US"/>
          </a:p>
        </p:txBody>
      </p:sp>
    </p:spTree>
    <p:extLst>
      <p:ext uri="{BB962C8B-B14F-4D97-AF65-F5344CB8AC3E}">
        <p14:creationId xmlns:p14="http://schemas.microsoft.com/office/powerpoint/2010/main" val="22946936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13/03/2026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13/03/2026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13/03/2026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13/03/2026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13/03/2026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13/03/2026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13/03/2026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13/03/2026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13/03/2026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13/03/2026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13/03/2026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sz="3600">
                <a:latin typeface="+mj-lt"/>
              </a:defRPr>
            </a:lvl1p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3/13/2026</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783943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13/03/2026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0"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hyperlink" Target="https://www.investopedia.com/terms/m/matureindustry.asp" TargetMode="External"/><Relationship Id="rId2" Type="http://schemas.openxmlformats.org/officeDocument/2006/relationships/hyperlink" Target="https://www.ibisworld.com/united-kingdom/industry-trends/fastest-declining-industries/" TargetMode="External"/><Relationship Id="rId1" Type="http://schemas.openxmlformats.org/officeDocument/2006/relationships/slideLayout" Target="../slideLayouts/slideLayout2.xml"/><Relationship Id="rId4" Type="http://schemas.openxmlformats.org/officeDocument/2006/relationships/hyperlink" Target="https://www.insiderlondon.com/blog/10-great-facts-about-tower-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LCBB5013</a:t>
            </a:r>
          </a:p>
        </p:txBody>
      </p:sp>
      <p:sp>
        <p:nvSpPr>
          <p:cNvPr id="6147" name="Subtitle 4"/>
          <p:cNvSpPr>
            <a:spLocks noGrp="1"/>
          </p:cNvSpPr>
          <p:nvPr>
            <p:ph type="subTitle" idx="1"/>
          </p:nvPr>
        </p:nvSpPr>
        <p:spPr>
          <a:xfrm>
            <a:off x="1631504" y="1928803"/>
            <a:ext cx="9361040" cy="3357586"/>
          </a:xfrm>
        </p:spPr>
        <p:txBody>
          <a:bodyPr/>
          <a:lstStyle/>
          <a:p>
            <a:pPr eaLnBrk="1" hangingPunct="1"/>
            <a:r>
              <a:rPr lang="en-GB" altLang="en-US" sz="3600" b="1" dirty="0">
                <a:solidFill>
                  <a:schemeClr val="accent2"/>
                </a:solidFill>
              </a:rPr>
              <a:t>Entrepreneurship</a:t>
            </a:r>
          </a:p>
          <a:p>
            <a:pPr eaLnBrk="1" hangingPunct="1"/>
            <a:r>
              <a:rPr lang="en-GB" altLang="en-US">
                <a:solidFill>
                  <a:schemeClr val="accent2"/>
                </a:solidFill>
              </a:rPr>
              <a:t>Week 5</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Industry and Competitor Analysis</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latin typeface="Times New Roman" panose="02020603050405020304" pitchFamily="18" charset="0"/>
              </a:rPr>
              <a:t>What is Industry Analysis?</a:t>
            </a:r>
          </a:p>
        </p:txBody>
      </p:sp>
      <p:sp>
        <p:nvSpPr>
          <p:cNvPr id="5" name="Content Placeholder 4"/>
          <p:cNvSpPr>
            <a:spLocks noGrp="1"/>
          </p:cNvSpPr>
          <p:nvPr>
            <p:ph idx="1"/>
          </p:nvPr>
        </p:nvSpPr>
        <p:spPr>
          <a:xfrm>
            <a:off x="1343472" y="1722512"/>
            <a:ext cx="8712968" cy="3412975"/>
          </a:xfrm>
        </p:spPr>
        <p:txBody>
          <a:bodyPr/>
          <a:lstStyle/>
          <a:p>
            <a:r>
              <a:rPr lang="en-US" sz="2400" dirty="0"/>
              <a:t>Industry</a:t>
            </a:r>
          </a:p>
          <a:p>
            <a:pPr lvl="1"/>
            <a:r>
              <a:rPr lang="en-US" sz="2400" dirty="0"/>
              <a:t>An industry is a group of firms producing a similar product or service, such as music, Pilates and Yoga studios, and solar panels.</a:t>
            </a:r>
          </a:p>
          <a:p>
            <a:r>
              <a:rPr lang="en-US" sz="2400" dirty="0"/>
              <a:t>Industry Analysis</a:t>
            </a:r>
          </a:p>
          <a:p>
            <a:pPr lvl="1"/>
            <a:r>
              <a:rPr lang="en-US" sz="2400" dirty="0"/>
              <a:t>Is business research that focuses on the potential of an industry.</a:t>
            </a:r>
          </a:p>
        </p:txBody>
      </p:sp>
    </p:spTree>
    <p:extLst>
      <p:ext uri="{BB962C8B-B14F-4D97-AF65-F5344CB8AC3E}">
        <p14:creationId xmlns:p14="http://schemas.microsoft.com/office/powerpoint/2010/main" val="3722364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IN"/>
              <a:t>Why Is Industry Analysis Important?</a:t>
            </a:r>
            <a:endParaRPr lang="en-US"/>
          </a:p>
        </p:txBody>
      </p:sp>
      <p:pic>
        <p:nvPicPr>
          <p:cNvPr id="5" name="Picture 4" descr="A large body of water with a city in the background&#10;&#10;Description automatically generated">
            <a:extLst>
              <a:ext uri="{FF2B5EF4-FFF2-40B4-BE49-F238E27FC236}">
                <a16:creationId xmlns:a16="http://schemas.microsoft.com/office/drawing/2014/main" id="{27909FA9-5798-9742-AB7C-BF47E4C3B81C}"/>
              </a:ext>
            </a:extLst>
          </p:cNvPr>
          <p:cNvPicPr>
            <a:picLocks noChangeAspect="1"/>
          </p:cNvPicPr>
          <p:nvPr/>
        </p:nvPicPr>
        <p:blipFill rotWithShape="1">
          <a:blip r:embed="rId2">
            <a:extLst>
              <a:ext uri="{28A0092B-C50C-407E-A947-70E740481C1C}">
                <a14:useLocalDpi xmlns:a14="http://schemas.microsoft.com/office/drawing/2010/main" val="0"/>
              </a:ext>
            </a:extLst>
          </a:blip>
          <a:srcRect t="50766" b="10569"/>
          <a:stretch/>
        </p:blipFill>
        <p:spPr>
          <a:xfrm>
            <a:off x="609600" y="1600201"/>
            <a:ext cx="10972800" cy="2163763"/>
          </a:xfrm>
          <a:prstGeom prst="rect">
            <a:avLst/>
          </a:prstGeom>
          <a:noFill/>
        </p:spPr>
      </p:pic>
      <p:sp>
        <p:nvSpPr>
          <p:cNvPr id="3" name="Content Placeholder 2"/>
          <p:cNvSpPr>
            <a:spLocks noGrp="1"/>
          </p:cNvSpPr>
          <p:nvPr>
            <p:ph idx="13"/>
          </p:nvPr>
        </p:nvSpPr>
        <p:spPr>
          <a:xfrm>
            <a:off x="609600" y="3962401"/>
            <a:ext cx="10972800" cy="2163763"/>
          </a:xfrm>
        </p:spPr>
        <p:txBody>
          <a:bodyPr wrap="square" anchor="t">
            <a:normAutofit/>
          </a:bodyPr>
          <a:lstStyle/>
          <a:p>
            <a:pPr>
              <a:buNone/>
            </a:pPr>
            <a:r>
              <a:rPr lang="en-US" altLang="en-US" b="1"/>
              <a:t>Industry Analysis </a:t>
            </a:r>
          </a:p>
          <a:p>
            <a:pPr>
              <a:buNone/>
            </a:pPr>
            <a:r>
              <a:rPr lang="en-US"/>
              <a:t>Importance</a:t>
            </a:r>
          </a:p>
          <a:p>
            <a:pPr>
              <a:buFontTx/>
              <a:buChar char="•"/>
            </a:pPr>
            <a:r>
              <a:rPr lang="en-US"/>
              <a:t>Once it is determined that a new venture is feasible regarding the industry and market in which it will compete, a more in-depth analysis is needed to learn the ins and outs of the industry.</a:t>
            </a:r>
          </a:p>
          <a:p>
            <a:pPr>
              <a:buFontTx/>
              <a:buChar char="•"/>
            </a:pPr>
            <a:r>
              <a:rPr lang="en-US"/>
              <a:t>The analysis helps a firm determine if the target market it identified during feasibility analysis is favorable for a new firm.</a:t>
            </a:r>
          </a:p>
        </p:txBody>
      </p:sp>
      <p:sp>
        <p:nvSpPr>
          <p:cNvPr id="10" name="Date Placeholder 4">
            <a:extLst>
              <a:ext uri="{FF2B5EF4-FFF2-40B4-BE49-F238E27FC236}">
                <a16:creationId xmlns:a16="http://schemas.microsoft.com/office/drawing/2014/main" id="{B111B306-2C22-4884-A681-89B2BF830297}"/>
              </a:ext>
            </a:extLst>
          </p:cNvPr>
          <p:cNvSpPr>
            <a:spLocks noGrp="1"/>
          </p:cNvSpPr>
          <p:nvPr>
            <p:ph type="dt" sz="half" idx="10"/>
          </p:nvPr>
        </p:nvSpPr>
        <p:spPr>
          <a:xfrm>
            <a:off x="334433" y="6524626"/>
            <a:ext cx="1295400" cy="219075"/>
          </a:xfrm>
        </p:spPr>
        <p:txBody>
          <a:bodyPr/>
          <a:lstStyle/>
          <a:p>
            <a:pPr>
              <a:spcAft>
                <a:spcPts val="600"/>
              </a:spcAft>
            </a:pPr>
            <a:fld id="{EFD9849A-F0F8-4775-B0FC-C540AC8D58C6}" type="datetime1">
              <a:rPr lang="en-US"/>
              <a:pPr>
                <a:spcAft>
                  <a:spcPts val="600"/>
                </a:spcAft>
              </a:pPr>
              <a:t>3/13/2026</a:t>
            </a:fld>
            <a:endParaRPr lang="en-US"/>
          </a:p>
        </p:txBody>
      </p:sp>
      <p:sp>
        <p:nvSpPr>
          <p:cNvPr id="12" name="Slide Number Placeholder 5">
            <a:extLst>
              <a:ext uri="{FF2B5EF4-FFF2-40B4-BE49-F238E27FC236}">
                <a16:creationId xmlns:a16="http://schemas.microsoft.com/office/drawing/2014/main" id="{B89C4120-4591-4798-8D6D-D4FC19876DDD}"/>
              </a:ext>
            </a:extLst>
          </p:cNvPr>
          <p:cNvSpPr>
            <a:spLocks noGrp="1"/>
          </p:cNvSpPr>
          <p:nvPr>
            <p:ph type="sldNum" sz="quarter" idx="12"/>
          </p:nvPr>
        </p:nvSpPr>
        <p:spPr>
          <a:xfrm>
            <a:off x="10608733" y="6381751"/>
            <a:ext cx="973667" cy="339725"/>
          </a:xfrm>
        </p:spPr>
        <p:txBody>
          <a:bodyPr/>
          <a:lstStyle/>
          <a:p>
            <a:pPr>
              <a:spcAft>
                <a:spcPts val="600"/>
              </a:spcAft>
            </a:pPr>
            <a:fld id="{200B2350-5261-4F5C-9DF5-EF0D264FC8D2}" type="slidenum">
              <a:rPr lang="en-US" smtClean="0"/>
              <a:pPr>
                <a:spcAft>
                  <a:spcPts val="600"/>
                </a:spcAft>
              </a:pPr>
              <a:t>3</a:t>
            </a:fld>
            <a:endParaRPr lang="en-US"/>
          </a:p>
        </p:txBody>
      </p:sp>
    </p:spTree>
    <p:extLst>
      <p:ext uri="{BB962C8B-B14F-4D97-AF65-F5344CB8AC3E}">
        <p14:creationId xmlns:p14="http://schemas.microsoft.com/office/powerpoint/2010/main" val="1395371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71500"/>
          </a:xfrm>
        </p:spPr>
        <p:txBody>
          <a:bodyPr/>
          <a:lstStyle/>
          <a:p>
            <a:r>
              <a:rPr lang="en-US" dirty="0">
                <a:latin typeface="Times New Roman" panose="02020603050405020304" pitchFamily="18" charset="0"/>
              </a:rPr>
              <a:t>Three Key Questions</a:t>
            </a:r>
          </a:p>
        </p:txBody>
      </p:sp>
      <p:sp>
        <p:nvSpPr>
          <p:cNvPr id="3" name="Content Placeholder 2"/>
          <p:cNvSpPr>
            <a:spLocks noGrp="1"/>
          </p:cNvSpPr>
          <p:nvPr>
            <p:ph idx="1"/>
          </p:nvPr>
        </p:nvSpPr>
        <p:spPr>
          <a:xfrm>
            <a:off x="839416" y="846138"/>
            <a:ext cx="10081120" cy="4724400"/>
          </a:xfrm>
        </p:spPr>
        <p:txBody>
          <a:bodyPr/>
          <a:lstStyle/>
          <a:p>
            <a:pPr marL="0" indent="0">
              <a:buNone/>
            </a:pPr>
            <a:r>
              <a:rPr lang="en-US" sz="2400" dirty="0"/>
              <a:t>When studying an industry, an entrepreneur must answer three questions before pursuing the idea of starting a firm.</a:t>
            </a:r>
          </a:p>
          <a:p>
            <a:pPr>
              <a:spcBef>
                <a:spcPts val="1200"/>
              </a:spcBef>
            </a:pPr>
            <a:r>
              <a:rPr lang="en-US" sz="2400" dirty="0"/>
              <a:t>Question 1</a:t>
            </a:r>
          </a:p>
          <a:p>
            <a:pPr lvl="1"/>
            <a:r>
              <a:rPr lang="en-US" sz="2400" dirty="0"/>
              <a:t>Is the industry accessible—in other words, is it a realistic place for a new venture to enter?</a:t>
            </a:r>
          </a:p>
          <a:p>
            <a:pPr marL="256032" lvl="1" indent="-256032">
              <a:spcBef>
                <a:spcPts val="1200"/>
              </a:spcBef>
              <a:buFont typeface="Arial" pitchFamily="34" charset="0"/>
              <a:buChar char="•"/>
            </a:pPr>
            <a:r>
              <a:rPr lang="en-US" sz="2400" dirty="0"/>
              <a:t>Question 2</a:t>
            </a:r>
          </a:p>
          <a:p>
            <a:pPr marL="740664" lvl="2" indent="-283464">
              <a:buFont typeface="Arial" pitchFamily="34" charset="0"/>
              <a:buChar char="–"/>
            </a:pPr>
            <a:r>
              <a:rPr lang="en-US" dirty="0"/>
              <a:t>Does the industry contain markets that are ripe for innovation or are underserved?</a:t>
            </a:r>
          </a:p>
          <a:p>
            <a:pPr marL="256032" lvl="2" indent="-256032">
              <a:spcBef>
                <a:spcPts val="1200"/>
              </a:spcBef>
            </a:pPr>
            <a:r>
              <a:rPr lang="en-US" dirty="0"/>
              <a:t>Question 3</a:t>
            </a:r>
          </a:p>
          <a:p>
            <a:pPr marL="740664" indent="-283464">
              <a:spcBef>
                <a:spcPts val="600"/>
              </a:spcBef>
              <a:buFont typeface="Arial" pitchFamily="34" charset="0"/>
              <a:buChar char="–"/>
            </a:pPr>
            <a:r>
              <a:rPr lang="en-US" sz="2400" dirty="0"/>
              <a:t>Are there positions in the industry that will avoid some of the negative attributes of the industry as a whole?</a:t>
            </a:r>
          </a:p>
        </p:txBody>
      </p:sp>
    </p:spTree>
    <p:extLst>
      <p:ext uri="{BB962C8B-B14F-4D97-AF65-F5344CB8AC3E}">
        <p14:creationId xmlns:p14="http://schemas.microsoft.com/office/powerpoint/2010/main" val="2988665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rPr>
              <a:t>Techniques Available to Assess Industry Attractiveness</a:t>
            </a:r>
            <a:endParaRPr lang="en-US" dirty="0">
              <a:latin typeface="Times New Roman" panose="02020603050405020304" pitchFamily="18" charset="0"/>
            </a:endParaRPr>
          </a:p>
        </p:txBody>
      </p:sp>
      <p:sp>
        <p:nvSpPr>
          <p:cNvPr id="3" name="Content Placeholder 2"/>
          <p:cNvSpPr>
            <a:spLocks noGrp="1"/>
          </p:cNvSpPr>
          <p:nvPr>
            <p:ph idx="1"/>
          </p:nvPr>
        </p:nvSpPr>
        <p:spPr/>
        <p:txBody>
          <a:bodyPr/>
          <a:lstStyle/>
          <a:p>
            <a:r>
              <a:rPr lang="en-US" sz="2400" dirty="0"/>
              <a:t>Assessing Industry Attractiveness</a:t>
            </a:r>
          </a:p>
          <a:p>
            <a:pPr lvl="1"/>
            <a:r>
              <a:rPr lang="en-US" sz="2400" dirty="0"/>
              <a:t>Study Environmental and Business Trends</a:t>
            </a:r>
          </a:p>
          <a:p>
            <a:pPr lvl="1"/>
            <a:r>
              <a:rPr lang="en-US" sz="2400" dirty="0"/>
              <a:t>The Five Competitive Forces Model</a:t>
            </a:r>
          </a:p>
        </p:txBody>
      </p:sp>
    </p:spTree>
    <p:extLst>
      <p:ext uri="{BB962C8B-B14F-4D97-AF65-F5344CB8AC3E}">
        <p14:creationId xmlns:p14="http://schemas.microsoft.com/office/powerpoint/2010/main" val="835790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Studying Industry Trends </a:t>
            </a:r>
            <a:r>
              <a:rPr lang="en-US" sz="2000" dirty="0">
                <a:latin typeface="Times New Roman" panose="02020603050405020304" pitchFamily="18" charset="0"/>
              </a:rPr>
              <a:t>(1 of 3)</a:t>
            </a:r>
          </a:p>
        </p:txBody>
      </p:sp>
      <p:sp>
        <p:nvSpPr>
          <p:cNvPr id="3" name="Content Placeholder 2"/>
          <p:cNvSpPr>
            <a:spLocks noGrp="1"/>
          </p:cNvSpPr>
          <p:nvPr>
            <p:ph idx="1"/>
          </p:nvPr>
        </p:nvSpPr>
        <p:spPr>
          <a:xfrm>
            <a:off x="1981200" y="1600201"/>
            <a:ext cx="8229600" cy="4525963"/>
          </a:xfrm>
        </p:spPr>
        <p:txBody>
          <a:bodyPr/>
          <a:lstStyle/>
          <a:p>
            <a:r>
              <a:rPr lang="en-US" sz="2400" dirty="0"/>
              <a:t>The first technique an entrepreneur has available to discern the attractiveness of an industry is to study industry trends.</a:t>
            </a:r>
          </a:p>
          <a:p>
            <a:r>
              <a:rPr lang="en-US" sz="2400" dirty="0"/>
              <a:t>There are two types of trends:</a:t>
            </a:r>
          </a:p>
          <a:p>
            <a:pPr lvl="1"/>
            <a:r>
              <a:rPr lang="en-US" sz="2400" dirty="0"/>
              <a:t>Environmental trends</a:t>
            </a:r>
          </a:p>
          <a:p>
            <a:pPr lvl="1"/>
            <a:r>
              <a:rPr lang="en-US" sz="2400" dirty="0"/>
              <a:t>Business trends </a:t>
            </a:r>
          </a:p>
        </p:txBody>
      </p:sp>
    </p:spTree>
    <p:extLst>
      <p:ext uri="{BB962C8B-B14F-4D97-AF65-F5344CB8AC3E}">
        <p14:creationId xmlns:p14="http://schemas.microsoft.com/office/powerpoint/2010/main" val="4163672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Studying Industry Trends </a:t>
            </a:r>
            <a:r>
              <a:rPr lang="en-US" sz="2000" dirty="0">
                <a:latin typeface="Times New Roman" panose="02020603050405020304" pitchFamily="18" charset="0"/>
              </a:rPr>
              <a:t>(2 of 3)</a:t>
            </a:r>
          </a:p>
        </p:txBody>
      </p:sp>
      <p:sp>
        <p:nvSpPr>
          <p:cNvPr id="3" name="Content Placeholder 2"/>
          <p:cNvSpPr>
            <a:spLocks noGrp="1"/>
          </p:cNvSpPr>
          <p:nvPr>
            <p:ph idx="1"/>
          </p:nvPr>
        </p:nvSpPr>
        <p:spPr>
          <a:xfrm>
            <a:off x="1343472" y="1600201"/>
            <a:ext cx="9577064" cy="3556991"/>
          </a:xfrm>
        </p:spPr>
        <p:txBody>
          <a:bodyPr/>
          <a:lstStyle/>
          <a:p>
            <a:r>
              <a:rPr lang="en-US" sz="2400" dirty="0"/>
              <a:t>Environmental Trends</a:t>
            </a:r>
          </a:p>
          <a:p>
            <a:pPr lvl="1"/>
            <a:r>
              <a:rPr lang="en-US" sz="2400" dirty="0"/>
              <a:t>The strength of an industry often surges or wanes because environmental trends shift in favor or against the industry.</a:t>
            </a:r>
          </a:p>
          <a:p>
            <a:pPr lvl="1"/>
            <a:r>
              <a:rPr lang="en-US" sz="2400" dirty="0"/>
              <a:t>Environmental trends include </a:t>
            </a:r>
            <a:r>
              <a:rPr lang="en-US" sz="2400" dirty="0">
                <a:highlight>
                  <a:srgbClr val="FFFF00"/>
                </a:highlight>
              </a:rPr>
              <a:t>economic trends, social trends, technological advances, and political and regulatory changes</a:t>
            </a:r>
            <a:r>
              <a:rPr lang="en-US" sz="2400" dirty="0"/>
              <a:t>.</a:t>
            </a:r>
          </a:p>
          <a:p>
            <a:pPr lvl="1"/>
            <a:r>
              <a:rPr lang="en-US" sz="2400" dirty="0"/>
              <a:t>For example, companies in industries selling products to seniors, such as the hearing aid industry, benefit from the social trend of the aging of the population.  </a:t>
            </a:r>
          </a:p>
        </p:txBody>
      </p:sp>
    </p:spTree>
    <p:extLst>
      <p:ext uri="{BB962C8B-B14F-4D97-AF65-F5344CB8AC3E}">
        <p14:creationId xmlns:p14="http://schemas.microsoft.com/office/powerpoint/2010/main" val="2558218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634082"/>
          </a:xfrm>
        </p:spPr>
        <p:txBody>
          <a:bodyPr/>
          <a:lstStyle/>
          <a:p>
            <a:r>
              <a:rPr lang="en-US" dirty="0">
                <a:latin typeface="Times New Roman" panose="02020603050405020304" pitchFamily="18" charset="0"/>
              </a:rPr>
              <a:t>Studying Industry Trends </a:t>
            </a:r>
            <a:r>
              <a:rPr lang="en-US" sz="2000" dirty="0">
                <a:latin typeface="Times New Roman" panose="02020603050405020304" pitchFamily="18" charset="0"/>
              </a:rPr>
              <a:t>(3 of 3)</a:t>
            </a:r>
          </a:p>
        </p:txBody>
      </p:sp>
      <p:sp>
        <p:nvSpPr>
          <p:cNvPr id="3" name="Content Placeholder 2"/>
          <p:cNvSpPr>
            <a:spLocks noGrp="1"/>
          </p:cNvSpPr>
          <p:nvPr>
            <p:ph idx="1"/>
          </p:nvPr>
        </p:nvSpPr>
        <p:spPr>
          <a:xfrm>
            <a:off x="983432" y="1600201"/>
            <a:ext cx="9865096" cy="3340967"/>
          </a:xfrm>
        </p:spPr>
        <p:txBody>
          <a:bodyPr/>
          <a:lstStyle/>
          <a:p>
            <a:r>
              <a:rPr lang="en-US" sz="2400" dirty="0"/>
              <a:t>Business Trends</a:t>
            </a:r>
          </a:p>
          <a:p>
            <a:pPr lvl="1"/>
            <a:r>
              <a:rPr lang="en-US" sz="2400" dirty="0"/>
              <a:t>Other trends affect industries that aren’t environmental trends per se but are part of the core nature of an industry. </a:t>
            </a:r>
          </a:p>
          <a:p>
            <a:pPr lvl="1"/>
            <a:r>
              <a:rPr lang="en-US" sz="2400" dirty="0"/>
              <a:t>For example, the firms in some industries benefit from an increasing ability to outsource manufacturing or service functions to lower-cost foreign labor markets, while firms in other industries don’t share this advantage.</a:t>
            </a:r>
          </a:p>
        </p:txBody>
      </p:sp>
    </p:spTree>
    <p:extLst>
      <p:ext uri="{BB962C8B-B14F-4D97-AF65-F5344CB8AC3E}">
        <p14:creationId xmlns:p14="http://schemas.microsoft.com/office/powerpoint/2010/main" val="1960439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B2969-9C65-17A5-6E84-BCCC7E0723A3}"/>
              </a:ext>
            </a:extLst>
          </p:cNvPr>
          <p:cNvSpPr>
            <a:spLocks noGrp="1"/>
          </p:cNvSpPr>
          <p:nvPr>
            <p:ph type="title"/>
          </p:nvPr>
        </p:nvSpPr>
        <p:spPr/>
        <p:txBody>
          <a:bodyPr/>
          <a:lstStyle/>
          <a:p>
            <a:pPr algn="l"/>
            <a:r>
              <a:rPr lang="en-GB" sz="2800" b="1" dirty="0"/>
              <a:t>Industry attractiveness refers to how suitable an industry is for a new business</a:t>
            </a:r>
            <a:endParaRPr lang="en-GB" sz="2800" dirty="0"/>
          </a:p>
        </p:txBody>
      </p:sp>
      <p:sp>
        <p:nvSpPr>
          <p:cNvPr id="3" name="Content Placeholder 2">
            <a:extLst>
              <a:ext uri="{FF2B5EF4-FFF2-40B4-BE49-F238E27FC236}">
                <a16:creationId xmlns:a16="http://schemas.microsoft.com/office/drawing/2014/main" id="{6A78F185-213A-1FC5-21A3-8400C86735D2}"/>
              </a:ext>
            </a:extLst>
          </p:cNvPr>
          <p:cNvSpPr>
            <a:spLocks noGrp="1"/>
          </p:cNvSpPr>
          <p:nvPr>
            <p:ph idx="1"/>
          </p:nvPr>
        </p:nvSpPr>
        <p:spPr/>
        <p:txBody>
          <a:bodyPr/>
          <a:lstStyle/>
          <a:p>
            <a:r>
              <a:rPr lang="en-GB" dirty="0"/>
              <a:t>To assess it, entrepreneurs can first study </a:t>
            </a:r>
            <a:r>
              <a:rPr lang="en-GB" b="1" dirty="0"/>
              <a:t>environmental trends</a:t>
            </a:r>
            <a:r>
              <a:rPr lang="en-GB" dirty="0"/>
              <a:t> such as economic, social, technological, and political changes. These trends may increase or reduce demand in an industry. They can also study </a:t>
            </a:r>
            <a:r>
              <a:rPr lang="en-GB" b="1" dirty="0"/>
              <a:t>business trends</a:t>
            </a:r>
            <a:r>
              <a:rPr lang="en-GB" dirty="0"/>
              <a:t>, which are industry-specific developments such as outsourcing possibilities or changing cost structures. Finally, they can use </a:t>
            </a:r>
            <a:r>
              <a:rPr lang="en-GB" b="1" dirty="0"/>
              <a:t>Porter’s Five Forces</a:t>
            </a:r>
            <a:r>
              <a:rPr lang="en-GB" dirty="0"/>
              <a:t> to understand how competitive and profitable the industry is likely to be.</a:t>
            </a:r>
          </a:p>
        </p:txBody>
      </p:sp>
      <p:sp>
        <p:nvSpPr>
          <p:cNvPr id="4" name="Date Placeholder 3">
            <a:extLst>
              <a:ext uri="{FF2B5EF4-FFF2-40B4-BE49-F238E27FC236}">
                <a16:creationId xmlns:a16="http://schemas.microsoft.com/office/drawing/2014/main" id="{FCD50B75-C4C3-757A-4183-2467AE2883B7}"/>
              </a:ext>
            </a:extLst>
          </p:cNvPr>
          <p:cNvSpPr>
            <a:spLocks noGrp="1"/>
          </p:cNvSpPr>
          <p:nvPr>
            <p:ph type="dt" sz="half" idx="10"/>
          </p:nvPr>
        </p:nvSpPr>
        <p:spPr/>
        <p:txBody>
          <a:bodyPr/>
          <a:lstStyle/>
          <a:p>
            <a:pPr>
              <a:defRPr/>
            </a:pPr>
            <a:fld id="{2303D31F-598B-47EE-BA37-93F097A3D676}" type="datetime1">
              <a:rPr lang="en-GB" altLang="en-US" smtClean="0"/>
              <a:pPr>
                <a:defRPr/>
              </a:pPr>
              <a:t>13/03/2026</a:t>
            </a:fld>
            <a:endParaRPr lang="en-GB" altLang="en-US"/>
          </a:p>
        </p:txBody>
      </p:sp>
      <p:sp>
        <p:nvSpPr>
          <p:cNvPr id="5" name="Slide Number Placeholder 4">
            <a:extLst>
              <a:ext uri="{FF2B5EF4-FFF2-40B4-BE49-F238E27FC236}">
                <a16:creationId xmlns:a16="http://schemas.microsoft.com/office/drawing/2014/main" id="{8F5156D5-6900-1216-9854-23DFCDE20A32}"/>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515933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363272" cy="1097280"/>
          </a:xfrm>
        </p:spPr>
        <p:txBody>
          <a:bodyPr/>
          <a:lstStyle/>
          <a:p>
            <a:r>
              <a:rPr lang="en-US" dirty="0">
                <a:latin typeface="Times New Roman" panose="02020603050405020304" pitchFamily="18" charset="0"/>
              </a:rPr>
              <a:t>The Five Competitive Forces Model</a:t>
            </a:r>
            <a:endParaRPr lang="en-US" sz="2000" dirty="0">
              <a:latin typeface="Times New Roman" panose="02020603050405020304" pitchFamily="18" charset="0"/>
            </a:endParaRPr>
          </a:p>
        </p:txBody>
      </p:sp>
      <p:sp>
        <p:nvSpPr>
          <p:cNvPr id="3" name="Content Placeholder 2"/>
          <p:cNvSpPr>
            <a:spLocks noGrp="1"/>
          </p:cNvSpPr>
          <p:nvPr>
            <p:ph idx="1"/>
          </p:nvPr>
        </p:nvSpPr>
        <p:spPr/>
        <p:txBody>
          <a:bodyPr/>
          <a:lstStyle/>
          <a:p>
            <a:r>
              <a:rPr lang="en-US" sz="2400" dirty="0"/>
              <a:t>Explanation of the Five Forces Model</a:t>
            </a:r>
          </a:p>
          <a:p>
            <a:pPr lvl="1"/>
            <a:r>
              <a:rPr lang="en-US" sz="2400" dirty="0"/>
              <a:t>The five competitive forces model is a framework for understanding the structure of an industry.</a:t>
            </a:r>
          </a:p>
          <a:p>
            <a:pPr lvl="1"/>
            <a:r>
              <a:rPr lang="en-US" sz="2400" dirty="0"/>
              <a:t>The model is composed of the forces that determine industry profitability.</a:t>
            </a:r>
          </a:p>
          <a:p>
            <a:pPr lvl="1"/>
            <a:r>
              <a:rPr lang="en-US" sz="2400" dirty="0"/>
              <a:t>They help determine the average rate of return for the firms in an industry.</a:t>
            </a:r>
          </a:p>
          <a:p>
            <a:pPr lvl="1"/>
            <a:r>
              <a:rPr lang="en-US" sz="2400" dirty="0"/>
              <a:t>Each of the five forces impacts the average rate of return for the firms in an industry by applying pressure on industry profitability.</a:t>
            </a:r>
          </a:p>
          <a:p>
            <a:pPr lvl="1"/>
            <a:r>
              <a:rPr lang="en-US" sz="2400" dirty="0"/>
              <a:t>Well-managed firms try to position their firms in a way that avoids or diminishes these forces—to beat the average rate of return of the industry.</a:t>
            </a:r>
          </a:p>
          <a:p>
            <a:pPr lvl="1"/>
            <a:endParaRPr lang="en-US" sz="2400" dirty="0"/>
          </a:p>
        </p:txBody>
      </p:sp>
    </p:spTree>
    <p:extLst>
      <p:ext uri="{BB962C8B-B14F-4D97-AF65-F5344CB8AC3E}">
        <p14:creationId xmlns:p14="http://schemas.microsoft.com/office/powerpoint/2010/main" val="520808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924800" cy="1097280"/>
          </a:xfrm>
        </p:spPr>
        <p:txBody>
          <a:bodyPr/>
          <a:lstStyle/>
          <a:p>
            <a:r>
              <a:rPr lang="en-US" dirty="0">
                <a:latin typeface="Times New Roman" panose="02020603050405020304" pitchFamily="18" charset="0"/>
              </a:rPr>
              <a:t>The Five Competitive Forces Model</a:t>
            </a:r>
            <a:endParaRPr lang="en-US" sz="2000" dirty="0">
              <a:latin typeface="Times New Roman" panose="02020603050405020304" pitchFamily="18" charset="0"/>
            </a:endParaRPr>
          </a:p>
        </p:txBody>
      </p:sp>
      <p:sp>
        <p:nvSpPr>
          <p:cNvPr id="3" name="Content Placeholder 2"/>
          <p:cNvSpPr>
            <a:spLocks noGrp="1"/>
          </p:cNvSpPr>
          <p:nvPr>
            <p:ph idx="1"/>
          </p:nvPr>
        </p:nvSpPr>
        <p:spPr>
          <a:xfrm>
            <a:off x="1981200" y="1600201"/>
            <a:ext cx="7010400" cy="304800"/>
          </a:xfrm>
        </p:spPr>
        <p:txBody>
          <a:bodyPr/>
          <a:lstStyle/>
          <a:p>
            <a:pPr marL="0" indent="0">
              <a:buNone/>
            </a:pPr>
            <a:r>
              <a:rPr lang="en-IN" sz="2200" dirty="0"/>
              <a:t>             Forces That Determine Industry Profitability</a:t>
            </a:r>
          </a:p>
        </p:txBody>
      </p:sp>
      <p:pic>
        <p:nvPicPr>
          <p:cNvPr id="5" name="Picture 4" descr="The 5 competitive forces that determine industry profitability are as follows. Threat of substitutes. Threat of new entrants. Rivalry among existing firms. Bargaining power of suppliers. Bargaining power of buyer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64003" y="2514600"/>
            <a:ext cx="7263997" cy="2575510"/>
          </a:xfrm>
          <a:prstGeom prst="rect">
            <a:avLst/>
          </a:prstGeom>
        </p:spPr>
      </p:pic>
    </p:spTree>
    <p:extLst>
      <p:ext uri="{BB962C8B-B14F-4D97-AF65-F5344CB8AC3E}">
        <p14:creationId xmlns:p14="http://schemas.microsoft.com/office/powerpoint/2010/main" val="974779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t>Rivalry Among Existing Firms (1 of 2)</a:t>
            </a:r>
            <a:endParaRPr lang="en-US" b="0"/>
          </a:p>
        </p:txBody>
      </p:sp>
      <p:pic>
        <p:nvPicPr>
          <p:cNvPr id="5" name="Picture 4" descr="A picture containing application&#10;&#10;Description automatically generated">
            <a:extLst>
              <a:ext uri="{FF2B5EF4-FFF2-40B4-BE49-F238E27FC236}">
                <a16:creationId xmlns:a16="http://schemas.microsoft.com/office/drawing/2014/main" id="{0D052EE8-D7B2-2148-A8A4-1A006958BE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600202"/>
            <a:ext cx="4982344" cy="3412974"/>
          </a:xfrm>
          <a:prstGeom prst="rect">
            <a:avLst/>
          </a:prstGeom>
          <a:noFill/>
        </p:spPr>
      </p:pic>
      <p:sp>
        <p:nvSpPr>
          <p:cNvPr id="3" name="Content Placeholder 2"/>
          <p:cNvSpPr>
            <a:spLocks noGrp="1"/>
          </p:cNvSpPr>
          <p:nvPr>
            <p:ph sz="half" idx="2"/>
          </p:nvPr>
        </p:nvSpPr>
        <p:spPr>
          <a:xfrm>
            <a:off x="5807968" y="1600201"/>
            <a:ext cx="5774432" cy="3989040"/>
          </a:xfrm>
        </p:spPr>
        <p:txBody>
          <a:bodyPr wrap="square" anchor="t">
            <a:normAutofit/>
          </a:bodyPr>
          <a:lstStyle/>
          <a:p>
            <a:pPr>
              <a:lnSpc>
                <a:spcPct val="90000"/>
              </a:lnSpc>
            </a:pPr>
            <a:r>
              <a:rPr lang="en-US" sz="2200" dirty="0"/>
              <a:t>Rivalry Among Existing Firms</a:t>
            </a:r>
          </a:p>
          <a:p>
            <a:pPr lvl="1">
              <a:lnSpc>
                <a:spcPct val="90000"/>
              </a:lnSpc>
            </a:pPr>
            <a:r>
              <a:rPr lang="en-US" sz="2200" dirty="0"/>
              <a:t>In most industries, the major determinant of industry profitability is the level of competition among existing firms.</a:t>
            </a:r>
          </a:p>
          <a:p>
            <a:pPr lvl="1">
              <a:lnSpc>
                <a:spcPct val="90000"/>
              </a:lnSpc>
            </a:pPr>
            <a:r>
              <a:rPr lang="en-US" sz="2200" dirty="0"/>
              <a:t>Some industries are fiercely competitive, to the point where prices are pushed below the level of costs, and industry-wide losses occur.</a:t>
            </a:r>
          </a:p>
          <a:p>
            <a:pPr lvl="1">
              <a:lnSpc>
                <a:spcPct val="90000"/>
              </a:lnSpc>
            </a:pPr>
            <a:r>
              <a:rPr lang="en-US" sz="2200" dirty="0"/>
              <a:t>In other industries, competition is much less intense and price competition is subdued.</a:t>
            </a:r>
          </a:p>
        </p:txBody>
      </p:sp>
      <p:sp>
        <p:nvSpPr>
          <p:cNvPr id="10" name="Date Placeholder 4">
            <a:extLst>
              <a:ext uri="{FF2B5EF4-FFF2-40B4-BE49-F238E27FC236}">
                <a16:creationId xmlns:a16="http://schemas.microsoft.com/office/drawing/2014/main" id="{6407AE60-DA06-4572-BA2F-7EED47C3DB7E}"/>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13/03/2026</a:t>
            </a:fld>
            <a:endParaRPr lang="en-GB" altLang="en-US"/>
          </a:p>
        </p:txBody>
      </p:sp>
      <p:sp>
        <p:nvSpPr>
          <p:cNvPr id="12" name="Slide Number Placeholder 5">
            <a:extLst>
              <a:ext uri="{FF2B5EF4-FFF2-40B4-BE49-F238E27FC236}">
                <a16:creationId xmlns:a16="http://schemas.microsoft.com/office/drawing/2014/main" id="{E1B91ACB-D624-499F-82C4-F71CCAD599FF}"/>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12</a:t>
            </a:fld>
            <a:endParaRPr lang="en-GB" altLang="en-US"/>
          </a:p>
        </p:txBody>
      </p:sp>
    </p:spTree>
    <p:extLst>
      <p:ext uri="{BB962C8B-B14F-4D97-AF65-F5344CB8AC3E}">
        <p14:creationId xmlns:p14="http://schemas.microsoft.com/office/powerpoint/2010/main" val="10040492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68044"/>
          </a:xfrm>
        </p:spPr>
        <p:txBody>
          <a:bodyPr/>
          <a:lstStyle/>
          <a:p>
            <a:r>
              <a:rPr lang="en-US" sz="3200" dirty="0">
                <a:latin typeface="Times New Roman" panose="02020603050405020304" pitchFamily="18" charset="0"/>
              </a:rPr>
              <a:t>Rivalry Among Existing Firms (2 of 2)</a:t>
            </a:r>
            <a:endParaRPr lang="en-US" sz="3200" b="0" dirty="0">
              <a:latin typeface="Times New Roman" panose="02020603050405020304" pitchFamily="18" charset="0"/>
            </a:endParaRPr>
          </a:p>
        </p:txBody>
      </p:sp>
      <p:sp>
        <p:nvSpPr>
          <p:cNvPr id="4" name="Content Placeholder 3"/>
          <p:cNvSpPr>
            <a:spLocks noGrp="1"/>
          </p:cNvSpPr>
          <p:nvPr>
            <p:ph idx="1"/>
          </p:nvPr>
        </p:nvSpPr>
        <p:spPr>
          <a:xfrm>
            <a:off x="983432" y="860339"/>
            <a:ext cx="9937104" cy="696453"/>
          </a:xfrm>
        </p:spPr>
        <p:txBody>
          <a:bodyPr/>
          <a:lstStyle/>
          <a:p>
            <a:pPr marL="0" indent="0">
              <a:spcBef>
                <a:spcPct val="50000"/>
              </a:spcBef>
              <a:buNone/>
            </a:pPr>
            <a:r>
              <a:rPr lang="en-US" sz="2400" dirty="0"/>
              <a:t>Factors that determine the intensity of the rivalry among existing firms in an industry</a:t>
            </a:r>
          </a:p>
        </p:txBody>
      </p:sp>
      <p:graphicFrame>
        <p:nvGraphicFramePr>
          <p:cNvPr id="5" name="Table 1"/>
          <p:cNvGraphicFramePr>
            <a:graphicFrameLocks/>
          </p:cNvGraphicFramePr>
          <p:nvPr>
            <p:extLst>
              <p:ext uri="{D42A27DB-BD31-4B8C-83A1-F6EECF244321}">
                <p14:modId xmlns:p14="http://schemas.microsoft.com/office/powerpoint/2010/main" val="1498419343"/>
              </p:ext>
            </p:extLst>
          </p:nvPr>
        </p:nvGraphicFramePr>
        <p:xfrm>
          <a:off x="1127448" y="1844824"/>
          <a:ext cx="9937104" cy="3480099"/>
        </p:xfrm>
        <a:graphic>
          <a:graphicData uri="http://schemas.openxmlformats.org/drawingml/2006/table">
            <a:tbl>
              <a:tblPr firstRow="1" bandRow="1">
                <a:tableStyleId>{3B4B98B0-60AC-42C2-AFA5-B58CD77FA1E5}</a:tableStyleId>
              </a:tblPr>
              <a:tblGrid>
                <a:gridCol w="3404378">
                  <a:extLst>
                    <a:ext uri="{9D8B030D-6E8A-4147-A177-3AD203B41FA5}">
                      <a16:colId xmlns:a16="http://schemas.microsoft.com/office/drawing/2014/main" val="20000"/>
                    </a:ext>
                  </a:extLst>
                </a:gridCol>
                <a:gridCol w="6532726">
                  <a:extLst>
                    <a:ext uri="{9D8B030D-6E8A-4147-A177-3AD203B41FA5}">
                      <a16:colId xmlns:a16="http://schemas.microsoft.com/office/drawing/2014/main" val="20001"/>
                    </a:ext>
                  </a:extLst>
                </a:gridCol>
              </a:tblGrid>
              <a:tr h="103094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Number and balance of competitors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The more competitors there are, the more likely it is that one or more will try to gain customers by cutting its price.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72165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Degree of difference between products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The degree to which products differ from one producer to another affects industry rivalry.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721659">
                <a:tc>
                  <a:txBody>
                    <a:bodyPr/>
                    <a:lstStyle/>
                    <a:p>
                      <a:pPr algn="l" eaLnBrk="1" hangingPunct="1">
                        <a:spcBef>
                          <a:spcPct val="50000"/>
                        </a:spcBef>
                      </a:pPr>
                      <a:r>
                        <a:rPr lang="en-US" sz="2000" b="0" dirty="0"/>
                        <a:t>Growth rate of an industry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The competition among firms in a slow-growth industry is stronger than among those in fast-growth industries.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046353129"/>
                  </a:ext>
                </a:extLst>
              </a:tr>
              <a:tr h="721659">
                <a:tc>
                  <a:txBody>
                    <a:bodyPr/>
                    <a:lstStyle/>
                    <a:p>
                      <a:pPr algn="l" eaLnBrk="1" hangingPunct="1">
                        <a:spcBef>
                          <a:spcPct val="50000"/>
                        </a:spcBef>
                      </a:pPr>
                      <a:r>
                        <a:rPr lang="en-US" sz="2000" b="0" dirty="0"/>
                        <a:t>Level of fixed costs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Firms that have high fixed costs (</a:t>
                      </a:r>
                      <a:r>
                        <a:rPr lang="en-US" sz="2000" b="0" dirty="0">
                          <a:solidFill>
                            <a:srgbClr val="FF0000"/>
                          </a:solidFill>
                        </a:rPr>
                        <a:t>Airlines</a:t>
                      </a:r>
                      <a:r>
                        <a:rPr lang="en-US" sz="2000" b="0" dirty="0"/>
                        <a:t>) must sell a higher volume of their product to reach the break-even point than firms with low fixed costs (</a:t>
                      </a:r>
                      <a:r>
                        <a:rPr lang="en-US" sz="2000" b="0" dirty="0">
                          <a:solidFill>
                            <a:srgbClr val="FF0000"/>
                          </a:solidFill>
                        </a:rPr>
                        <a:t>Consulting firms</a:t>
                      </a:r>
                      <a:r>
                        <a:rPr lang="en-US" sz="2000" b="0"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22069932"/>
                  </a:ext>
                </a:extLst>
              </a:tr>
            </a:tbl>
          </a:graphicData>
        </a:graphic>
      </p:graphicFrame>
    </p:spTree>
    <p:extLst>
      <p:ext uri="{BB962C8B-B14F-4D97-AF65-F5344CB8AC3E}">
        <p14:creationId xmlns:p14="http://schemas.microsoft.com/office/powerpoint/2010/main" val="424213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Threat of Substitutes </a:t>
            </a:r>
            <a:r>
              <a:rPr lang="en-US" sz="2000" dirty="0">
                <a:latin typeface="Times New Roman" panose="02020603050405020304" pitchFamily="18" charset="0"/>
              </a:rPr>
              <a:t>(1 of 2)</a:t>
            </a:r>
            <a:endParaRPr lang="en-US" b="0" dirty="0">
              <a:latin typeface="Times New Roman" panose="02020603050405020304" pitchFamily="18" charset="0"/>
            </a:endParaRPr>
          </a:p>
        </p:txBody>
      </p:sp>
      <p:sp>
        <p:nvSpPr>
          <p:cNvPr id="3" name="Content Placeholder 2"/>
          <p:cNvSpPr>
            <a:spLocks noGrp="1"/>
          </p:cNvSpPr>
          <p:nvPr>
            <p:ph idx="1"/>
          </p:nvPr>
        </p:nvSpPr>
        <p:spPr>
          <a:xfrm>
            <a:off x="609600" y="1268760"/>
            <a:ext cx="10670976" cy="4525963"/>
          </a:xfrm>
        </p:spPr>
        <p:txBody>
          <a:bodyPr/>
          <a:lstStyle/>
          <a:p>
            <a:r>
              <a:rPr lang="en-US" sz="2400" dirty="0"/>
              <a:t>Threat of Substitutes</a:t>
            </a:r>
          </a:p>
          <a:p>
            <a:pPr lvl="1"/>
            <a:r>
              <a:rPr lang="en-US" sz="2400" dirty="0"/>
              <a:t>The price that consumers are willing to pay for a product depends in part on the availability of substitute products.</a:t>
            </a:r>
          </a:p>
          <a:p>
            <a:pPr lvl="1"/>
            <a:r>
              <a:rPr lang="en-US" sz="2400" dirty="0"/>
              <a:t>For example, there are few, if any, substitutes for prescription medicines, which is one of the reasons the pharmaceutical industry is so profitable.</a:t>
            </a:r>
          </a:p>
          <a:p>
            <a:pPr lvl="1"/>
            <a:r>
              <a:rPr lang="en-US" sz="2400" dirty="0"/>
              <a:t>In contrast, when close substitutes for a product exist, industry profitability is suppressed, because consumers will opt out if the price gets too high.</a:t>
            </a:r>
          </a:p>
        </p:txBody>
      </p:sp>
    </p:spTree>
    <p:extLst>
      <p:ext uri="{BB962C8B-B14F-4D97-AF65-F5344CB8AC3E}">
        <p14:creationId xmlns:p14="http://schemas.microsoft.com/office/powerpoint/2010/main" val="3337210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t>Threat of Substitutes (2 of 2)</a:t>
            </a:r>
            <a:endParaRPr lang="en-US" b="0"/>
          </a:p>
        </p:txBody>
      </p:sp>
      <p:sp>
        <p:nvSpPr>
          <p:cNvPr id="3" name="Content Placeholder 2"/>
          <p:cNvSpPr>
            <a:spLocks noGrp="1"/>
          </p:cNvSpPr>
          <p:nvPr>
            <p:ph sz="half" idx="2"/>
          </p:nvPr>
        </p:nvSpPr>
        <p:spPr>
          <a:xfrm>
            <a:off x="3863752" y="1600201"/>
            <a:ext cx="7718648" cy="3989040"/>
          </a:xfrm>
        </p:spPr>
        <p:txBody>
          <a:bodyPr wrap="square" anchor="t">
            <a:normAutofit/>
          </a:bodyPr>
          <a:lstStyle/>
          <a:p>
            <a:pPr>
              <a:lnSpc>
                <a:spcPct val="90000"/>
              </a:lnSpc>
            </a:pPr>
            <a:r>
              <a:rPr lang="en-US" sz="2200" dirty="0"/>
              <a:t>Threat of Substitutes (continued)</a:t>
            </a:r>
          </a:p>
          <a:p>
            <a:pPr lvl="1">
              <a:lnSpc>
                <a:spcPct val="90000"/>
              </a:lnSpc>
            </a:pPr>
            <a:r>
              <a:rPr lang="en-US" sz="2200" dirty="0"/>
              <a:t>The extent to which substitutes suppress the profitability of an industry depends on the propensity for buyers to substitute between alternatives.</a:t>
            </a:r>
          </a:p>
          <a:p>
            <a:pPr marL="457200" lvl="1" indent="0">
              <a:lnSpc>
                <a:spcPct val="90000"/>
              </a:lnSpc>
              <a:buNone/>
            </a:pPr>
            <a:endParaRPr lang="en-US" sz="2200" dirty="0"/>
          </a:p>
          <a:p>
            <a:pPr lvl="1">
              <a:lnSpc>
                <a:spcPct val="90000"/>
              </a:lnSpc>
            </a:pPr>
            <a:r>
              <a:rPr lang="en-US" sz="2200" dirty="0"/>
              <a:t>Therefore firms in an industry often offer their customers amenities to reduce the likelihood that they will switch to a substitute product, even considering a price increase. </a:t>
            </a:r>
          </a:p>
        </p:txBody>
      </p:sp>
      <p:sp>
        <p:nvSpPr>
          <p:cNvPr id="10" name="Date Placeholder 4">
            <a:extLst>
              <a:ext uri="{FF2B5EF4-FFF2-40B4-BE49-F238E27FC236}">
                <a16:creationId xmlns:a16="http://schemas.microsoft.com/office/drawing/2014/main" id="{17E090DD-C3B6-4199-8DA0-728CAAA69072}"/>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13/03/2026</a:t>
            </a:fld>
            <a:endParaRPr lang="en-GB" altLang="en-US"/>
          </a:p>
        </p:txBody>
      </p:sp>
      <p:sp>
        <p:nvSpPr>
          <p:cNvPr id="12" name="Slide Number Placeholder 5">
            <a:extLst>
              <a:ext uri="{FF2B5EF4-FFF2-40B4-BE49-F238E27FC236}">
                <a16:creationId xmlns:a16="http://schemas.microsoft.com/office/drawing/2014/main" id="{62911CFE-CA95-442C-B0CA-42233164FFF4}"/>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15</a:t>
            </a:fld>
            <a:endParaRPr lang="en-GB" altLang="en-US"/>
          </a:p>
        </p:txBody>
      </p:sp>
      <p:pic>
        <p:nvPicPr>
          <p:cNvPr id="1026" name="Picture 2" descr="Orange juice vs. Coke: Which is more processed? | The Week">
            <a:extLst>
              <a:ext uri="{FF2B5EF4-FFF2-40B4-BE49-F238E27FC236}">
                <a16:creationId xmlns:a16="http://schemas.microsoft.com/office/drawing/2014/main" id="{FEFC8531-AD0C-B4D0-03DC-58483A8B20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344" y="1466849"/>
            <a:ext cx="3253819" cy="196215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One-Way Taxi vs. Bus vs. Train: Which is Best for Intercity Travel in South  India? - One Drop Cab">
            <a:extLst>
              <a:ext uri="{FF2B5EF4-FFF2-40B4-BE49-F238E27FC236}">
                <a16:creationId xmlns:a16="http://schemas.microsoft.com/office/drawing/2014/main" id="{4047ADD9-BBBE-BE48-5CDE-6C1D6551BB6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0949" y="3548032"/>
            <a:ext cx="2754608" cy="2041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2344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Threat of New Entrants </a:t>
            </a:r>
            <a:r>
              <a:rPr lang="en-US" sz="2000" dirty="0">
                <a:latin typeface="Times New Roman" panose="02020603050405020304" pitchFamily="18" charset="0"/>
              </a:rPr>
              <a:t>(1 of 3)</a:t>
            </a:r>
            <a:endParaRPr lang="en-US" b="0" dirty="0">
              <a:latin typeface="Times New Roman" panose="02020603050405020304" pitchFamily="18" charset="0"/>
            </a:endParaRPr>
          </a:p>
        </p:txBody>
      </p:sp>
      <p:sp>
        <p:nvSpPr>
          <p:cNvPr id="3" name="Content Placeholder 2"/>
          <p:cNvSpPr>
            <a:spLocks noGrp="1"/>
          </p:cNvSpPr>
          <p:nvPr>
            <p:ph idx="1"/>
          </p:nvPr>
        </p:nvSpPr>
        <p:spPr/>
        <p:txBody>
          <a:bodyPr/>
          <a:lstStyle/>
          <a:p>
            <a:r>
              <a:rPr lang="en-US" sz="2400" dirty="0"/>
              <a:t>Threat of New Entrants</a:t>
            </a:r>
          </a:p>
          <a:p>
            <a:pPr lvl="1"/>
            <a:r>
              <a:rPr lang="en-US" sz="2400" dirty="0"/>
              <a:t>If the firms in an industry are highly profitable, the industry becomes a magnet to new entrants.</a:t>
            </a:r>
          </a:p>
          <a:p>
            <a:pPr lvl="1"/>
            <a:r>
              <a:rPr lang="en-US" sz="2400" dirty="0"/>
              <a:t>Unless something is done to stop this, the competition in the industry will increase, and average industry profitability will decline.</a:t>
            </a:r>
          </a:p>
          <a:p>
            <a:pPr lvl="1"/>
            <a:r>
              <a:rPr lang="en-US" sz="2400" dirty="0"/>
              <a:t>Firms in an industry try to keep the number of new entrants low by erecting barriers to entry.</a:t>
            </a:r>
          </a:p>
          <a:p>
            <a:pPr lvl="2"/>
            <a:r>
              <a:rPr lang="en-US" dirty="0"/>
              <a:t>A barrier to entry is a condition that creates a disincentive for a new firm to enter an industry.</a:t>
            </a:r>
          </a:p>
        </p:txBody>
      </p:sp>
    </p:spTree>
    <p:extLst>
      <p:ext uri="{BB962C8B-B14F-4D97-AF65-F5344CB8AC3E}">
        <p14:creationId xmlns:p14="http://schemas.microsoft.com/office/powerpoint/2010/main" val="2808130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Threat of New Entrants </a:t>
            </a:r>
            <a:r>
              <a:rPr lang="en-US" sz="2000" dirty="0">
                <a:latin typeface="Times New Roman" panose="02020603050405020304" pitchFamily="18" charset="0"/>
              </a:rPr>
              <a:t>(2 of 3)</a:t>
            </a:r>
            <a:endParaRPr lang="en-US" dirty="0">
              <a:latin typeface="Times New Roman" panose="02020603050405020304" pitchFamily="18" charset="0"/>
            </a:endParaRPr>
          </a:p>
        </p:txBody>
      </p:sp>
      <p:sp>
        <p:nvSpPr>
          <p:cNvPr id="3" name="Content Placeholder 2"/>
          <p:cNvSpPr>
            <a:spLocks noGrp="1"/>
          </p:cNvSpPr>
          <p:nvPr>
            <p:ph idx="1"/>
          </p:nvPr>
        </p:nvSpPr>
        <p:spPr>
          <a:xfrm>
            <a:off x="1981200" y="1356519"/>
            <a:ext cx="8229600" cy="457200"/>
          </a:xfrm>
        </p:spPr>
        <p:txBody>
          <a:bodyPr/>
          <a:lstStyle/>
          <a:p>
            <a:pPr>
              <a:spcBef>
                <a:spcPct val="50000"/>
              </a:spcBef>
              <a:buNone/>
            </a:pPr>
            <a:r>
              <a:rPr lang="en-US" sz="2400" dirty="0"/>
              <a:t>Barriers to Entry</a:t>
            </a:r>
          </a:p>
        </p:txBody>
      </p:sp>
      <p:graphicFrame>
        <p:nvGraphicFramePr>
          <p:cNvPr id="5" name="Table 1"/>
          <p:cNvGraphicFramePr>
            <a:graphicFrameLocks noGrp="1"/>
          </p:cNvGraphicFramePr>
          <p:nvPr>
            <p:ph idx="13"/>
            <p:extLst>
              <p:ext uri="{D42A27DB-BD31-4B8C-83A1-F6EECF244321}">
                <p14:modId xmlns:p14="http://schemas.microsoft.com/office/powerpoint/2010/main" val="3020210744"/>
              </p:ext>
            </p:extLst>
          </p:nvPr>
        </p:nvGraphicFramePr>
        <p:xfrm>
          <a:off x="1271464" y="1840867"/>
          <a:ext cx="8939336" cy="3114040"/>
        </p:xfrm>
        <a:graphic>
          <a:graphicData uri="http://schemas.openxmlformats.org/drawingml/2006/table">
            <a:tbl>
              <a:tblPr firstRow="1" bandRow="1">
                <a:tableStyleId>{3B4B98B0-60AC-42C2-AFA5-B58CD77FA1E5}</a:tableStyleId>
              </a:tblPr>
              <a:tblGrid>
                <a:gridCol w="3476408">
                  <a:extLst>
                    <a:ext uri="{9D8B030D-6E8A-4147-A177-3AD203B41FA5}">
                      <a16:colId xmlns:a16="http://schemas.microsoft.com/office/drawing/2014/main" val="20000"/>
                    </a:ext>
                  </a:extLst>
                </a:gridCol>
                <a:gridCol w="5462928">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Barrier to Entry</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Explanation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Economies of Scale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Industries that are characterized by large economies of scale are difficult for new firms to enter, unless they are willing to accept a cost disadvantage.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Product differentiation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Industries such as the soft drink industry that are characterized by firms with strong brands are difficult to break into without spending heavily on advertising, </a:t>
                      </a:r>
                      <a:r>
                        <a:rPr lang="en-US" sz="1800" b="1" dirty="0">
                          <a:solidFill>
                            <a:srgbClr val="FF0000"/>
                          </a:solidFill>
                        </a:rPr>
                        <a:t>e.g. coca cola.</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Capital requirements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The need to invest large amounts of money to gain entrance to an industry is another barrier to entry.  </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213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Threat of New Entrants </a:t>
            </a:r>
            <a:r>
              <a:rPr lang="en-US" sz="2000" dirty="0">
                <a:latin typeface="Times New Roman" panose="02020603050405020304" pitchFamily="18" charset="0"/>
              </a:rPr>
              <a:t>(3 of 3)</a:t>
            </a:r>
            <a:endParaRPr lang="en-US" dirty="0">
              <a:latin typeface="Times New Roman" panose="02020603050405020304" pitchFamily="18" charset="0"/>
            </a:endParaRPr>
          </a:p>
        </p:txBody>
      </p:sp>
      <p:sp>
        <p:nvSpPr>
          <p:cNvPr id="3" name="Content Placeholder 2"/>
          <p:cNvSpPr>
            <a:spLocks noGrp="1"/>
          </p:cNvSpPr>
          <p:nvPr>
            <p:ph idx="1"/>
          </p:nvPr>
        </p:nvSpPr>
        <p:spPr>
          <a:xfrm>
            <a:off x="1981200" y="1600201"/>
            <a:ext cx="8229600" cy="381000"/>
          </a:xfrm>
        </p:spPr>
        <p:txBody>
          <a:bodyPr/>
          <a:lstStyle/>
          <a:p>
            <a:pPr marL="0" indent="0">
              <a:buNone/>
            </a:pPr>
            <a:r>
              <a:rPr lang="en-US" sz="2400" dirty="0"/>
              <a:t>Nontraditional Barriers to Entry</a:t>
            </a:r>
          </a:p>
        </p:txBody>
      </p:sp>
      <p:graphicFrame>
        <p:nvGraphicFramePr>
          <p:cNvPr id="6" name="Table 1"/>
          <p:cNvGraphicFramePr>
            <a:graphicFrameLocks/>
          </p:cNvGraphicFramePr>
          <p:nvPr/>
        </p:nvGraphicFramePr>
        <p:xfrm>
          <a:off x="1984549" y="2209800"/>
          <a:ext cx="8229600" cy="3383280"/>
        </p:xfrm>
        <a:graphic>
          <a:graphicData uri="http://schemas.openxmlformats.org/drawingml/2006/table">
            <a:tbl>
              <a:tblPr firstRow="1" bandRow="1">
                <a:tableStyleId>{3B4B98B0-60AC-42C2-AFA5-B58CD77FA1E5}</a:tableStyleId>
              </a:tblPr>
              <a:tblGrid>
                <a:gridCol w="26670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tblGrid>
              <a:tr h="18422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Barrier to Entry</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Explanation</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59052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Strength of management team</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If a start-up puts together a world-class management team, it may give potential rivals pause in taking on the start-up in its chosen industry.</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59052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First-mover advantage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If a start-up pioneers an industry or a new concept within an industry, the name recognition the start-up establishes may create a barrier to entry.</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59052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Passion of the management team and employees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dirty="0"/>
                        <a:t>If the employees of a start-up are motivated by the unique culture of a start-up, and anticipate a large financial reward, this is a combination that cannot be replicated by larger firms. </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860080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06090"/>
          </a:xfrm>
        </p:spPr>
        <p:txBody>
          <a:bodyPr/>
          <a:lstStyle/>
          <a:p>
            <a:r>
              <a:rPr lang="en-US" dirty="0">
                <a:latin typeface="Times New Roman" panose="02020603050405020304" pitchFamily="18" charset="0"/>
              </a:rPr>
              <a:t>Bargaining Power of Suppliers </a:t>
            </a:r>
            <a:r>
              <a:rPr lang="en-US" sz="2000" dirty="0">
                <a:latin typeface="Times New Roman" panose="02020603050405020304" pitchFamily="18" charset="0"/>
              </a:rPr>
              <a:t>(1 of 2)</a:t>
            </a:r>
            <a:endParaRPr lang="en-US" b="0" dirty="0">
              <a:latin typeface="Times New Roman" panose="02020603050405020304" pitchFamily="18" charset="0"/>
            </a:endParaRPr>
          </a:p>
        </p:txBody>
      </p:sp>
      <p:sp>
        <p:nvSpPr>
          <p:cNvPr id="3" name="Content Placeholder 2"/>
          <p:cNvSpPr>
            <a:spLocks noGrp="1"/>
          </p:cNvSpPr>
          <p:nvPr>
            <p:ph idx="1"/>
          </p:nvPr>
        </p:nvSpPr>
        <p:spPr>
          <a:xfrm>
            <a:off x="911424" y="980728"/>
            <a:ext cx="10081120" cy="4525963"/>
          </a:xfrm>
        </p:spPr>
        <p:txBody>
          <a:bodyPr/>
          <a:lstStyle/>
          <a:p>
            <a:r>
              <a:rPr lang="en-US" sz="2400" dirty="0"/>
              <a:t>Bargaining Power of Suppliers</a:t>
            </a:r>
          </a:p>
          <a:p>
            <a:pPr lvl="1"/>
            <a:r>
              <a:rPr lang="en-US" sz="2400" dirty="0"/>
              <a:t>Suppliers can suppress the profitability of the industries to which they sell by raising prices or reducing the quality of the components they provide.</a:t>
            </a:r>
          </a:p>
          <a:p>
            <a:pPr lvl="1"/>
            <a:r>
              <a:rPr lang="en-US" sz="2400" dirty="0"/>
              <a:t>If a supplier reduces the quality of the components it supplies, the quality of the finished product will suffer, and the manufacturer will eventually have to lower its price.</a:t>
            </a:r>
          </a:p>
          <a:p>
            <a:pPr lvl="1"/>
            <a:r>
              <a:rPr lang="en-US" sz="2400" dirty="0"/>
              <a:t>If the suppliers are powerful relative to the firms in the industry to which they sell, industry profitability can suffer.</a:t>
            </a:r>
          </a:p>
        </p:txBody>
      </p:sp>
    </p:spTree>
    <p:extLst>
      <p:ext uri="{BB962C8B-B14F-4D97-AF65-F5344CB8AC3E}">
        <p14:creationId xmlns:p14="http://schemas.microsoft.com/office/powerpoint/2010/main" val="3291687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981200" y="215372"/>
            <a:ext cx="8229600" cy="685800"/>
          </a:xfrm>
        </p:spPr>
        <p:txBody>
          <a:bodyPr/>
          <a:lstStyle/>
          <a:p>
            <a:r>
              <a:rPr lang="en-US" dirty="0">
                <a:latin typeface="Times New Roman" panose="02020603050405020304" pitchFamily="18" charset="0"/>
              </a:rPr>
              <a:t>Bargaining Power of Suppliers </a:t>
            </a:r>
            <a:r>
              <a:rPr lang="en-US" sz="2000" dirty="0">
                <a:latin typeface="Times New Roman" panose="02020603050405020304" pitchFamily="18" charset="0"/>
              </a:rPr>
              <a:t>(2 of 2)</a:t>
            </a:r>
            <a:endParaRPr lang="en-US" b="0" dirty="0">
              <a:latin typeface="Times New Roman" panose="02020603050405020304" pitchFamily="18" charset="0"/>
            </a:endParaRPr>
          </a:p>
        </p:txBody>
      </p:sp>
      <p:sp>
        <p:nvSpPr>
          <p:cNvPr id="8" name="Content Placeholder 3"/>
          <p:cNvSpPr>
            <a:spLocks noGrp="1"/>
          </p:cNvSpPr>
          <p:nvPr>
            <p:ph idx="1"/>
          </p:nvPr>
        </p:nvSpPr>
        <p:spPr>
          <a:xfrm>
            <a:off x="1019436" y="901172"/>
            <a:ext cx="10153128" cy="685800"/>
          </a:xfrm>
        </p:spPr>
        <p:txBody>
          <a:bodyPr/>
          <a:lstStyle/>
          <a:p>
            <a:pPr marL="0" indent="0">
              <a:spcBef>
                <a:spcPct val="50000"/>
              </a:spcBef>
              <a:buNone/>
            </a:pPr>
            <a:r>
              <a:rPr lang="en-US" sz="2400" dirty="0"/>
              <a:t>Factors that have an impact on the ability of suppliers to exert pressure on buyers</a:t>
            </a:r>
          </a:p>
        </p:txBody>
      </p:sp>
      <p:graphicFrame>
        <p:nvGraphicFramePr>
          <p:cNvPr id="9" name="Table 5"/>
          <p:cNvGraphicFramePr>
            <a:graphicFrameLocks noGrp="1"/>
          </p:cNvGraphicFramePr>
          <p:nvPr>
            <p:ph idx="13"/>
            <p:extLst>
              <p:ext uri="{D42A27DB-BD31-4B8C-83A1-F6EECF244321}">
                <p14:modId xmlns:p14="http://schemas.microsoft.com/office/powerpoint/2010/main" val="631104534"/>
              </p:ext>
            </p:extLst>
          </p:nvPr>
        </p:nvGraphicFramePr>
        <p:xfrm>
          <a:off x="1199456" y="1844824"/>
          <a:ext cx="9793088" cy="4090791"/>
        </p:xfrm>
        <a:graphic>
          <a:graphicData uri="http://schemas.openxmlformats.org/drawingml/2006/table">
            <a:tbl>
              <a:tblPr firstRow="1" bandRow="1">
                <a:tableStyleId>{3B4B98B0-60AC-42C2-AFA5-B58CD77FA1E5}</a:tableStyleId>
              </a:tblPr>
              <a:tblGrid>
                <a:gridCol w="2992332">
                  <a:extLst>
                    <a:ext uri="{9D8B030D-6E8A-4147-A177-3AD203B41FA5}">
                      <a16:colId xmlns:a16="http://schemas.microsoft.com/office/drawing/2014/main" val="20000"/>
                    </a:ext>
                  </a:extLst>
                </a:gridCol>
                <a:gridCol w="6800756">
                  <a:extLst>
                    <a:ext uri="{9D8B030D-6E8A-4147-A177-3AD203B41FA5}">
                      <a16:colId xmlns:a16="http://schemas.microsoft.com/office/drawing/2014/main" val="20001"/>
                    </a:ext>
                  </a:extLst>
                </a:gridCol>
              </a:tblGrid>
              <a:tr h="768471">
                <a:tc>
                  <a:txBody>
                    <a:bodyPr/>
                    <a:lstStyle/>
                    <a:p>
                      <a:pPr algn="l" eaLnBrk="1" hangingPunct="1">
                        <a:spcBef>
                          <a:spcPct val="50000"/>
                        </a:spcBef>
                      </a:pPr>
                      <a:r>
                        <a:rPr lang="en-US" sz="2000" b="0" dirty="0"/>
                        <a:t>Supplier concentration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00000"/>
                        </a:lnSpc>
                        <a:spcBef>
                          <a:spcPct val="50000"/>
                        </a:spcBef>
                        <a:spcAft>
                          <a:spcPts val="0"/>
                        </a:spcAft>
                        <a:buClrTx/>
                        <a:buSzTx/>
                        <a:buFontTx/>
                        <a:buNone/>
                        <a:tabLst/>
                        <a:defRPr/>
                      </a:pPr>
                      <a:r>
                        <a:rPr lang="en-US" sz="2000" b="0" dirty="0"/>
                        <a:t>When there are only a few suppliers that supply a critical product to many buyers, the supplier has an advantage.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679329">
                <a:tc>
                  <a:txBody>
                    <a:bodyPr/>
                    <a:lstStyle/>
                    <a:p>
                      <a:pPr marL="0" marR="0" indent="0" algn="l" defTabSz="914400" rtl="0" eaLnBrk="1" fontAlgn="auto" latinLnBrk="0" hangingPunct="1">
                        <a:lnSpc>
                          <a:spcPct val="100000"/>
                        </a:lnSpc>
                        <a:spcBef>
                          <a:spcPct val="50000"/>
                        </a:spcBef>
                        <a:spcAft>
                          <a:spcPts val="0"/>
                        </a:spcAft>
                        <a:buClrTx/>
                        <a:buSzTx/>
                        <a:buFontTx/>
                        <a:buNone/>
                        <a:tabLst/>
                        <a:defRPr/>
                      </a:pPr>
                      <a:r>
                        <a:rPr lang="en-US" sz="2000" b="0" dirty="0"/>
                        <a:t>Switching costs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Switching costs are the fixed costs that buyers encounter when switching or changing from one supplier to another. If switching costs are high, a buyer will be less likely to switch suppliers. </a:t>
                      </a:r>
                      <a:r>
                        <a:rPr lang="en-GB" sz="2000" b="0" dirty="0"/>
                        <a:t>A</a:t>
                      </a:r>
                      <a:r>
                        <a:rPr lang="en-GB" sz="2000" dirty="0"/>
                        <a:t> school switching from </a:t>
                      </a:r>
                      <a:r>
                        <a:rPr lang="en-GB" sz="2000" b="1" dirty="0"/>
                        <a:t>Microsoft software ecosystem</a:t>
                      </a:r>
                      <a:r>
                        <a:rPr lang="en-GB" sz="2000" dirty="0"/>
                        <a:t> to </a:t>
                      </a:r>
                      <a:r>
                        <a:rPr lang="en-GB" sz="2000" b="1" dirty="0"/>
                        <a:t>Apple ecosystem</a:t>
                      </a:r>
                      <a:endParaRPr lang="en-US" sz="2000" b="1"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79329">
                <a:tc>
                  <a:txBody>
                    <a:bodyPr/>
                    <a:lstStyle/>
                    <a:p>
                      <a:pPr algn="l" eaLnBrk="1" hangingPunct="1">
                        <a:spcBef>
                          <a:spcPct val="50000"/>
                        </a:spcBef>
                      </a:pPr>
                      <a:r>
                        <a:rPr lang="en-US" sz="2000" b="0" dirty="0"/>
                        <a:t>Attractiveness of substitutes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Supplier power is enhanced if there are no attractive substitutes for the products or services the supplier offers.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86709073"/>
                  </a:ext>
                </a:extLst>
              </a:tr>
              <a:tr h="679329">
                <a:tc>
                  <a:txBody>
                    <a:bodyPr/>
                    <a:lstStyle/>
                    <a:p>
                      <a:pPr algn="l" eaLnBrk="1" hangingPunct="1">
                        <a:spcBef>
                          <a:spcPct val="50000"/>
                        </a:spcBef>
                      </a:pPr>
                      <a:r>
                        <a:rPr lang="en-US" sz="2000" b="0" dirty="0"/>
                        <a:t>Threat of forward integration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The power of a supplier is enhanced if there is a credible possibility that the supplier might enter the buyer</a:t>
                      </a:r>
                      <a:r>
                        <a:rPr lang="en-US" altLang="en-US" sz="2000" b="0" dirty="0"/>
                        <a:t>’</a:t>
                      </a:r>
                      <a:r>
                        <a:rPr lang="en-US" sz="2000" b="0" dirty="0"/>
                        <a:t>s industry.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49878602"/>
                  </a:ext>
                </a:extLst>
              </a:tr>
            </a:tbl>
          </a:graphicData>
        </a:graphic>
      </p:graphicFrame>
    </p:spTree>
    <p:extLst>
      <p:ext uri="{BB962C8B-B14F-4D97-AF65-F5344CB8AC3E}">
        <p14:creationId xmlns:p14="http://schemas.microsoft.com/office/powerpoint/2010/main" val="6579214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4550295" cy="779686"/>
          </a:xfrm>
        </p:spPr>
        <p:txBody>
          <a:bodyPr wrap="square" anchor="b">
            <a:normAutofit/>
          </a:bodyPr>
          <a:lstStyle/>
          <a:p>
            <a:r>
              <a:rPr lang="en-US" dirty="0"/>
              <a:t>Bargaining Power of Buyers (1 of 2)</a:t>
            </a:r>
          </a:p>
        </p:txBody>
      </p:sp>
      <p:pic>
        <p:nvPicPr>
          <p:cNvPr id="5" name="Picture 4" descr="A group of toy people&#10;&#10;Description automatically generated">
            <a:extLst>
              <a:ext uri="{FF2B5EF4-FFF2-40B4-BE49-F238E27FC236}">
                <a16:creationId xmlns:a16="http://schemas.microsoft.com/office/drawing/2014/main" id="{BA1B3CBB-AC4A-F14F-9B34-41BC5EA81666}"/>
              </a:ext>
            </a:extLst>
          </p:cNvPr>
          <p:cNvPicPr>
            <a:picLocks noChangeAspect="1"/>
          </p:cNvPicPr>
          <p:nvPr/>
        </p:nvPicPr>
        <p:blipFill rotWithShape="1">
          <a:blip r:embed="rId3">
            <a:extLst>
              <a:ext uri="{28A0092B-C50C-407E-A947-70E740481C1C}">
                <a14:useLocalDpi xmlns:a14="http://schemas.microsoft.com/office/drawing/2010/main" val="0"/>
              </a:ext>
            </a:extLst>
          </a:blip>
          <a:srcRect t="912" r="-1" b="4525"/>
          <a:stretch/>
        </p:blipFill>
        <p:spPr>
          <a:xfrm>
            <a:off x="5663952" y="273051"/>
            <a:ext cx="5918448" cy="5172173"/>
          </a:xfrm>
          <a:prstGeom prst="rect">
            <a:avLst/>
          </a:prstGeom>
          <a:noFill/>
        </p:spPr>
      </p:pic>
      <p:sp>
        <p:nvSpPr>
          <p:cNvPr id="3" name="Content Placeholder 2"/>
          <p:cNvSpPr>
            <a:spLocks noGrp="1"/>
          </p:cNvSpPr>
          <p:nvPr>
            <p:ph type="body" sz="half" idx="2"/>
          </p:nvPr>
        </p:nvSpPr>
        <p:spPr>
          <a:xfrm>
            <a:off x="249559" y="1052736"/>
            <a:ext cx="5702425" cy="4536504"/>
          </a:xfrm>
        </p:spPr>
        <p:txBody>
          <a:bodyPr wrap="square" anchor="t">
            <a:noAutofit/>
          </a:bodyPr>
          <a:lstStyle/>
          <a:p>
            <a:pPr marL="800100" lvl="1" indent="-342900">
              <a:buFont typeface="Arial" panose="020B0604020202020204" pitchFamily="34" charset="0"/>
              <a:buChar char="•"/>
            </a:pPr>
            <a:r>
              <a:rPr lang="en-US" sz="2200" dirty="0"/>
              <a:t>Buyers can suppress the profitability of the industries from which they purchase by demanding price concessions or increases in quality.</a:t>
            </a:r>
          </a:p>
          <a:p>
            <a:pPr marL="800100" lvl="1" indent="-342900">
              <a:buFont typeface="Arial" panose="020B0604020202020204" pitchFamily="34" charset="0"/>
              <a:buChar char="•"/>
            </a:pPr>
            <a:r>
              <a:rPr lang="en-US" sz="2200" dirty="0"/>
              <a:t>For example, the automotive industry is dominated by a handful of large companies that buy products from thousands of suppliers in different industries. This allows the automakers to suppress the profitability of the industries from which they buy by demanding price reductions. </a:t>
            </a:r>
          </a:p>
        </p:txBody>
      </p:sp>
      <p:sp>
        <p:nvSpPr>
          <p:cNvPr id="10" name="Date Placeholder 4">
            <a:extLst>
              <a:ext uri="{FF2B5EF4-FFF2-40B4-BE49-F238E27FC236}">
                <a16:creationId xmlns:a16="http://schemas.microsoft.com/office/drawing/2014/main" id="{7137EC96-DE4A-43F3-913B-5BF4774D60FB}"/>
              </a:ext>
            </a:extLst>
          </p:cNvPr>
          <p:cNvSpPr>
            <a:spLocks noGrp="1"/>
          </p:cNvSpPr>
          <p:nvPr>
            <p:ph type="dt" sz="half" idx="10"/>
          </p:nvPr>
        </p:nvSpPr>
        <p:spPr>
          <a:xfrm>
            <a:off x="334433" y="6524626"/>
            <a:ext cx="1295400" cy="219075"/>
          </a:xfrm>
        </p:spPr>
        <p:txBody>
          <a:bodyPr/>
          <a:lstStyle/>
          <a:p>
            <a:pPr>
              <a:spcAft>
                <a:spcPts val="600"/>
              </a:spcAft>
              <a:defRPr/>
            </a:pPr>
            <a:fld id="{0AF297A0-C124-4ADC-9EF2-B843F7980417}" type="datetime1">
              <a:rPr lang="en-GB" altLang="en-US"/>
              <a:pPr>
                <a:spcAft>
                  <a:spcPts val="600"/>
                </a:spcAft>
                <a:defRPr/>
              </a:pPr>
              <a:t>13/03/2026</a:t>
            </a:fld>
            <a:endParaRPr lang="en-GB" altLang="en-US"/>
          </a:p>
        </p:txBody>
      </p:sp>
      <p:sp>
        <p:nvSpPr>
          <p:cNvPr id="12" name="Slide Number Placeholder 5">
            <a:extLst>
              <a:ext uri="{FF2B5EF4-FFF2-40B4-BE49-F238E27FC236}">
                <a16:creationId xmlns:a16="http://schemas.microsoft.com/office/drawing/2014/main" id="{E8540CFC-6A55-45D6-9CDC-9A52B8ECF5A3}"/>
              </a:ext>
            </a:extLst>
          </p:cNvPr>
          <p:cNvSpPr>
            <a:spLocks noGrp="1"/>
          </p:cNvSpPr>
          <p:nvPr>
            <p:ph type="sldNum" sz="quarter" idx="11"/>
          </p:nvPr>
        </p:nvSpPr>
        <p:spPr>
          <a:xfrm>
            <a:off x="10608733" y="6381751"/>
            <a:ext cx="973667" cy="339725"/>
          </a:xfrm>
        </p:spPr>
        <p:txBody>
          <a:bodyPr/>
          <a:lstStyle/>
          <a:p>
            <a:pPr>
              <a:spcAft>
                <a:spcPts val="600"/>
              </a:spcAft>
              <a:defRPr/>
            </a:pPr>
            <a:fld id="{EF707D33-CDDE-408A-A9D9-8533BBB69567}" type="slidenum">
              <a:rPr lang="en-GB" altLang="en-US"/>
              <a:pPr>
                <a:spcAft>
                  <a:spcPts val="600"/>
                </a:spcAft>
                <a:defRPr/>
              </a:pPr>
              <a:t>21</a:t>
            </a:fld>
            <a:endParaRPr lang="en-GB" altLang="en-US"/>
          </a:p>
        </p:txBody>
      </p:sp>
    </p:spTree>
    <p:extLst>
      <p:ext uri="{BB962C8B-B14F-4D97-AF65-F5344CB8AC3E}">
        <p14:creationId xmlns:p14="http://schemas.microsoft.com/office/powerpoint/2010/main" val="3901001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981200" y="215372"/>
            <a:ext cx="8229600" cy="685800"/>
          </a:xfrm>
        </p:spPr>
        <p:txBody>
          <a:bodyPr/>
          <a:lstStyle/>
          <a:p>
            <a:r>
              <a:rPr lang="en-US" dirty="0">
                <a:latin typeface="Times New Roman" panose="02020603050405020304" pitchFamily="18" charset="0"/>
              </a:rPr>
              <a:t>Bargaining Power of Buyers </a:t>
            </a:r>
            <a:r>
              <a:rPr lang="en-US" sz="2000" dirty="0">
                <a:latin typeface="Times New Roman" panose="02020603050405020304" pitchFamily="18" charset="0"/>
              </a:rPr>
              <a:t>(2 of 2)</a:t>
            </a:r>
            <a:endParaRPr lang="en-US" b="0" dirty="0">
              <a:latin typeface="Times New Roman" panose="02020603050405020304" pitchFamily="18" charset="0"/>
            </a:endParaRPr>
          </a:p>
        </p:txBody>
      </p:sp>
      <p:sp>
        <p:nvSpPr>
          <p:cNvPr id="8" name="Content Placeholder 3"/>
          <p:cNvSpPr>
            <a:spLocks noGrp="1"/>
          </p:cNvSpPr>
          <p:nvPr>
            <p:ph idx="1"/>
          </p:nvPr>
        </p:nvSpPr>
        <p:spPr>
          <a:xfrm>
            <a:off x="839416" y="924039"/>
            <a:ext cx="10513168" cy="685800"/>
          </a:xfrm>
        </p:spPr>
        <p:txBody>
          <a:bodyPr/>
          <a:lstStyle/>
          <a:p>
            <a:pPr marL="0" indent="0">
              <a:spcBef>
                <a:spcPct val="50000"/>
              </a:spcBef>
              <a:buNone/>
            </a:pPr>
            <a:r>
              <a:rPr lang="en-US" sz="2400" dirty="0"/>
              <a:t>Factors that have an impact on the ability of buyers to exert pressure on suppliers</a:t>
            </a:r>
          </a:p>
        </p:txBody>
      </p:sp>
      <p:graphicFrame>
        <p:nvGraphicFramePr>
          <p:cNvPr id="5" name="Table 1"/>
          <p:cNvGraphicFramePr>
            <a:graphicFrameLocks/>
          </p:cNvGraphicFramePr>
          <p:nvPr>
            <p:extLst>
              <p:ext uri="{D42A27DB-BD31-4B8C-83A1-F6EECF244321}">
                <p14:modId xmlns:p14="http://schemas.microsoft.com/office/powerpoint/2010/main" val="1165078746"/>
              </p:ext>
            </p:extLst>
          </p:nvPr>
        </p:nvGraphicFramePr>
        <p:xfrm>
          <a:off x="1055440" y="1666528"/>
          <a:ext cx="10369152" cy="4023360"/>
        </p:xfrm>
        <a:graphic>
          <a:graphicData uri="http://schemas.openxmlformats.org/drawingml/2006/table">
            <a:tbl>
              <a:tblPr firstRow="1" bandRow="1">
                <a:tableStyleId>{3B4B98B0-60AC-42C2-AFA5-B58CD77FA1E5}</a:tableStyleId>
              </a:tblPr>
              <a:tblGrid>
                <a:gridCol w="2244868">
                  <a:extLst>
                    <a:ext uri="{9D8B030D-6E8A-4147-A177-3AD203B41FA5}">
                      <a16:colId xmlns:a16="http://schemas.microsoft.com/office/drawing/2014/main" val="20000"/>
                    </a:ext>
                  </a:extLst>
                </a:gridCol>
                <a:gridCol w="8124284">
                  <a:extLst>
                    <a:ext uri="{9D8B030D-6E8A-4147-A177-3AD203B41FA5}">
                      <a16:colId xmlns:a16="http://schemas.microsoft.com/office/drawing/2014/main" val="20001"/>
                    </a:ext>
                  </a:extLst>
                </a:gridCol>
              </a:tblGrid>
              <a:tr h="396240">
                <a:tc>
                  <a:txBody>
                    <a:bodyPr/>
                    <a:lstStyle/>
                    <a:p>
                      <a:pPr algn="l" eaLnBrk="1" hangingPunct="1">
                        <a:spcBef>
                          <a:spcPct val="50000"/>
                        </a:spcBef>
                      </a:pPr>
                      <a:r>
                        <a:rPr lang="en-US" sz="2000" b="0" dirty="0"/>
                        <a:t>Buyer group concentration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If there are only a few large buyers, and they buy from many suppliers, they can pressure the suppliers to lower costs and thus affect the profitability of the industries from which they buy.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13360">
                <a:tc>
                  <a:txBody>
                    <a:bodyPr/>
                    <a:lstStyle/>
                    <a:p>
                      <a:pPr algn="l" eaLnBrk="1" hangingPunct="1">
                        <a:spcBef>
                          <a:spcPct val="50000"/>
                        </a:spcBef>
                      </a:pPr>
                      <a:r>
                        <a:rPr lang="en-US" sz="2000" b="0" dirty="0"/>
                        <a:t>Buyer</a:t>
                      </a:r>
                      <a:r>
                        <a:rPr lang="en-US" altLang="en-US" sz="2000" b="0" dirty="0"/>
                        <a:t>’</a:t>
                      </a:r>
                      <a:r>
                        <a:rPr lang="en-US" sz="2000" b="0" dirty="0"/>
                        <a:t>s costs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The greater the importance of an item is to a buyer, the more sensitive the buyer will be to the price it pays.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213360">
                <a:tc>
                  <a:txBody>
                    <a:bodyPr/>
                    <a:lstStyle/>
                    <a:p>
                      <a:pPr algn="l" eaLnBrk="1" hangingPunct="1">
                        <a:spcBef>
                          <a:spcPct val="50000"/>
                        </a:spcBef>
                      </a:pPr>
                      <a:r>
                        <a:rPr lang="en-US" sz="2000" b="0" dirty="0"/>
                        <a:t>Degree of standardization of supplier</a:t>
                      </a:r>
                      <a:r>
                        <a:rPr lang="en-US" altLang="en-US" sz="2000" b="0" dirty="0"/>
                        <a:t>’</a:t>
                      </a:r>
                      <a:r>
                        <a:rPr lang="en-US" sz="2000" b="0" dirty="0"/>
                        <a:t>s products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00000"/>
                        </a:lnSpc>
                        <a:spcBef>
                          <a:spcPct val="50000"/>
                        </a:spcBef>
                        <a:spcAft>
                          <a:spcPts val="0"/>
                        </a:spcAft>
                        <a:buClrTx/>
                        <a:buSzTx/>
                        <a:buFontTx/>
                        <a:buNone/>
                        <a:tabLst/>
                        <a:defRPr/>
                      </a:pPr>
                      <a:r>
                        <a:rPr lang="en-US" sz="2000" b="0" dirty="0"/>
                        <a:t>The degree to which a supplier</a:t>
                      </a:r>
                      <a:r>
                        <a:rPr lang="en-US" altLang="en-US" sz="2000" b="0" dirty="0"/>
                        <a:t>’</a:t>
                      </a:r>
                      <a:r>
                        <a:rPr lang="en-US" sz="2000" b="0" dirty="0"/>
                        <a:t>s product differs from its competitors affects the buyer</a:t>
                      </a:r>
                      <a:r>
                        <a:rPr lang="en-US" altLang="en-US" sz="2000" b="0" dirty="0"/>
                        <a:t>’</a:t>
                      </a:r>
                      <a:r>
                        <a:rPr lang="en-US" sz="2000" b="0" dirty="0"/>
                        <a:t>s bargaining power.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79653257"/>
                  </a:ext>
                </a:extLst>
              </a:tr>
              <a:tr h="213360">
                <a:tc>
                  <a:txBody>
                    <a:bodyPr/>
                    <a:lstStyle/>
                    <a:p>
                      <a:pPr algn="l" eaLnBrk="1" hangingPunct="1">
                        <a:spcBef>
                          <a:spcPct val="50000"/>
                        </a:spcBef>
                      </a:pPr>
                      <a:r>
                        <a:rPr lang="en-US" sz="2000" b="0" dirty="0"/>
                        <a:t>Threat of backward integration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l" eaLnBrk="1" hangingPunct="1">
                        <a:spcBef>
                          <a:spcPct val="50000"/>
                        </a:spcBef>
                      </a:pPr>
                      <a:r>
                        <a:rPr lang="en-US" sz="2000" b="0" dirty="0"/>
                        <a:t>The power of buyers is enhanced if there is a credible threat that the buyer might enter the supplier</a:t>
                      </a:r>
                      <a:r>
                        <a:rPr lang="en-US" altLang="en-US" sz="2000" b="0" dirty="0"/>
                        <a:t>’</a:t>
                      </a:r>
                      <a:r>
                        <a:rPr lang="en-US" sz="2000" b="0" dirty="0"/>
                        <a:t>s industry.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66193320"/>
                  </a:ext>
                </a:extLst>
              </a:tr>
            </a:tbl>
          </a:graphicData>
        </a:graphic>
      </p:graphicFrame>
    </p:spTree>
    <p:extLst>
      <p:ext uri="{BB962C8B-B14F-4D97-AF65-F5344CB8AC3E}">
        <p14:creationId xmlns:p14="http://schemas.microsoft.com/office/powerpoint/2010/main" val="2191827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rPr>
              <a:t>Application of the Five Forces Model </a:t>
            </a:r>
            <a:endParaRPr lang="en-US" b="0" dirty="0">
              <a:latin typeface="Times New Roman" panose="02020603050405020304" pitchFamily="18" charset="0"/>
            </a:endParaRPr>
          </a:p>
        </p:txBody>
      </p:sp>
      <p:sp>
        <p:nvSpPr>
          <p:cNvPr id="3" name="Content Placeholder 2"/>
          <p:cNvSpPr>
            <a:spLocks noGrp="1"/>
          </p:cNvSpPr>
          <p:nvPr>
            <p:ph idx="1"/>
          </p:nvPr>
        </p:nvSpPr>
        <p:spPr>
          <a:xfrm>
            <a:off x="911424" y="1600201"/>
            <a:ext cx="10225136" cy="3628999"/>
          </a:xfrm>
        </p:spPr>
        <p:txBody>
          <a:bodyPr/>
          <a:lstStyle/>
          <a:p>
            <a:r>
              <a:rPr lang="en-US" sz="2400" dirty="0">
                <a:latin typeface="+mj-lt"/>
              </a:rPr>
              <a:t>Application of the Model</a:t>
            </a:r>
          </a:p>
          <a:p>
            <a:pPr lvl="1"/>
            <a:r>
              <a:rPr lang="en-US" sz="2400" dirty="0">
                <a:latin typeface="+mj-lt"/>
              </a:rPr>
              <a:t>The five forces model can be used to assess the attractiveness of an industry by determining the level of threat to industry profitability for each of the forces.</a:t>
            </a:r>
          </a:p>
          <a:p>
            <a:pPr lvl="1"/>
            <a:r>
              <a:rPr lang="en-US" sz="2400" dirty="0">
                <a:latin typeface="+mj-lt"/>
              </a:rPr>
              <a:t>If a firm fills out the form shown on the next slide and several of the threats to industry profitability are high, the firm may want to reconsider entering the industry or think carefully about the position it would occupy.</a:t>
            </a:r>
          </a:p>
        </p:txBody>
      </p:sp>
    </p:spTree>
    <p:extLst>
      <p:ext uri="{BB962C8B-B14F-4D97-AF65-F5344CB8AC3E}">
        <p14:creationId xmlns:p14="http://schemas.microsoft.com/office/powerpoint/2010/main" val="32832671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62074"/>
          </a:xfrm>
        </p:spPr>
        <p:txBody>
          <a:bodyPr/>
          <a:lstStyle/>
          <a:p>
            <a:r>
              <a:rPr lang="en-US" dirty="0">
                <a:latin typeface="Times New Roman" panose="02020603050405020304" pitchFamily="18" charset="0"/>
              </a:rPr>
              <a:t>First Application of the Five Forces Model</a:t>
            </a:r>
            <a:endParaRPr lang="en-US" b="0" dirty="0">
              <a:latin typeface="Times New Roman" panose="02020603050405020304" pitchFamily="18" charset="0"/>
            </a:endParaRPr>
          </a:p>
        </p:txBody>
      </p:sp>
      <p:sp>
        <p:nvSpPr>
          <p:cNvPr id="4" name="Content Placeholder 3"/>
          <p:cNvSpPr>
            <a:spLocks noGrp="1"/>
          </p:cNvSpPr>
          <p:nvPr>
            <p:ph idx="1"/>
          </p:nvPr>
        </p:nvSpPr>
        <p:spPr>
          <a:xfrm>
            <a:off x="695400" y="870628"/>
            <a:ext cx="10081120" cy="380999"/>
          </a:xfrm>
        </p:spPr>
        <p:txBody>
          <a:bodyPr/>
          <a:lstStyle/>
          <a:p>
            <a:pPr marL="0" indent="0">
              <a:spcBef>
                <a:spcPct val="50000"/>
              </a:spcBef>
              <a:buNone/>
            </a:pPr>
            <a:r>
              <a:rPr lang="en-US" sz="2200" dirty="0"/>
              <a:t>Class Activity: select an industry of your choice and determine its attractiveness</a:t>
            </a:r>
          </a:p>
        </p:txBody>
      </p:sp>
      <p:graphicFrame>
        <p:nvGraphicFramePr>
          <p:cNvPr id="5" name="Table 1"/>
          <p:cNvGraphicFramePr>
            <a:graphicFrameLocks/>
          </p:cNvGraphicFramePr>
          <p:nvPr>
            <p:extLst>
              <p:ext uri="{D42A27DB-BD31-4B8C-83A1-F6EECF244321}">
                <p14:modId xmlns:p14="http://schemas.microsoft.com/office/powerpoint/2010/main" val="1668357048"/>
              </p:ext>
            </p:extLst>
          </p:nvPr>
        </p:nvGraphicFramePr>
        <p:xfrm>
          <a:off x="1981200" y="1376500"/>
          <a:ext cx="8229600" cy="2468880"/>
        </p:xfrm>
        <a:graphic>
          <a:graphicData uri="http://schemas.openxmlformats.org/drawingml/2006/table">
            <a:tbl>
              <a:tblPr firstRow="1" bandRow="1">
                <a:tableStyleId>{3B4B98B0-60AC-42C2-AFA5-B58CD77FA1E5}</a:tableStyleId>
              </a:tblPr>
              <a:tblGrid>
                <a:gridCol w="2791447">
                  <a:extLst>
                    <a:ext uri="{9D8B030D-6E8A-4147-A177-3AD203B41FA5}">
                      <a16:colId xmlns:a16="http://schemas.microsoft.com/office/drawing/2014/main" val="20000"/>
                    </a:ext>
                  </a:extLst>
                </a:gridCol>
                <a:gridCol w="1704353">
                  <a:extLst>
                    <a:ext uri="{9D8B030D-6E8A-4147-A177-3AD203B41FA5}">
                      <a16:colId xmlns:a16="http://schemas.microsoft.com/office/drawing/2014/main" val="20001"/>
                    </a:ext>
                  </a:extLst>
                </a:gridCol>
                <a:gridCol w="1905000">
                  <a:extLst>
                    <a:ext uri="{9D8B030D-6E8A-4147-A177-3AD203B41FA5}">
                      <a16:colId xmlns:a16="http://schemas.microsoft.com/office/drawing/2014/main" val="20002"/>
                    </a:ext>
                  </a:extLst>
                </a:gridCol>
                <a:gridCol w="1828800">
                  <a:extLst>
                    <a:ext uri="{9D8B030D-6E8A-4147-A177-3AD203B41FA5}">
                      <a16:colId xmlns:a16="http://schemas.microsoft.com/office/drawing/2014/main" val="20003"/>
                    </a:ext>
                  </a:extLst>
                </a:gridCol>
              </a:tblGrid>
              <a:tr h="0">
                <a:tc>
                  <a:txBody>
                    <a:bodyPr/>
                    <a:lstStyle/>
                    <a:p>
                      <a:pPr algn="l"/>
                      <a:r>
                        <a:rPr lang="en-US" sz="1400" b="1" dirty="0"/>
                        <a:t>Competitive Force</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1" dirty="0"/>
                        <a:t>Threat to Industry Profitability</a:t>
                      </a:r>
                    </a:p>
                    <a:p>
                      <a:pPr algn="ctr"/>
                      <a:r>
                        <a:rPr lang="en-US" sz="1400" b="1" dirty="0"/>
                        <a:t>Low</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1" dirty="0"/>
                        <a:t>Threat to Industry Profitability</a:t>
                      </a:r>
                    </a:p>
                    <a:p>
                      <a:pPr algn="ctr"/>
                      <a:r>
                        <a:rPr lang="en-US" sz="1400" b="1" dirty="0"/>
                        <a:t>Medium</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1" dirty="0"/>
                        <a:t>Threat to Industry Profitability</a:t>
                      </a:r>
                    </a:p>
                    <a:p>
                      <a:pPr algn="ctr"/>
                      <a:r>
                        <a:rPr lang="en-US" sz="1400" b="1" dirty="0"/>
                        <a:t>High</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0">
                <a:tc>
                  <a:txBody>
                    <a:bodyPr/>
                    <a:lstStyle/>
                    <a:p>
                      <a:r>
                        <a:rPr lang="en-US" sz="1400" dirty="0"/>
                        <a:t>Threat of substitutes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dirty="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0">
                <a:tc>
                  <a:txBody>
                    <a:bodyPr/>
                    <a:lstStyle/>
                    <a:p>
                      <a:r>
                        <a:rPr lang="en-US" sz="1400" dirty="0"/>
                        <a:t>Threat of new entrants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dirty="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0">
                <a:tc>
                  <a:txBody>
                    <a:bodyPr/>
                    <a:lstStyle/>
                    <a:p>
                      <a:r>
                        <a:rPr lang="en-US" sz="1400" dirty="0"/>
                        <a:t>Rivalry among existing firms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0">
                <a:tc>
                  <a:txBody>
                    <a:bodyPr/>
                    <a:lstStyle/>
                    <a:p>
                      <a:r>
                        <a:rPr lang="en-US" sz="1400" dirty="0"/>
                        <a:t>Bargaining power of suppliers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5"/>
                  </a:ext>
                </a:extLst>
              </a:tr>
              <a:tr h="0">
                <a:tc>
                  <a:txBody>
                    <a:bodyPr/>
                    <a:lstStyle/>
                    <a:p>
                      <a:r>
                        <a:rPr lang="en-US" sz="1400" dirty="0"/>
                        <a:t>Bargaining power of buyers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kumimoji="0" lang="en-US" sz="1400" b="1" i="0" u="none" strike="noStrike" kern="1200" cap="none" spc="0" normalizeH="0" baseline="0" noProof="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Arial"/>
                          <a:ea typeface="+mn-ea"/>
                          <a:cs typeface="+mn-cs"/>
                        </a:rPr>
                        <a:t>blank</a:t>
                      </a:r>
                      <a:endParaRPr lang="en-US" sz="1400"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6"/>
                  </a:ext>
                </a:extLst>
              </a:tr>
            </a:tbl>
          </a:graphicData>
        </a:graphic>
      </p:graphicFrame>
      <p:sp>
        <p:nvSpPr>
          <p:cNvPr id="3" name="Content Placeholder 2"/>
          <p:cNvSpPr>
            <a:spLocks noGrp="1"/>
          </p:cNvSpPr>
          <p:nvPr>
            <p:ph idx="13"/>
          </p:nvPr>
        </p:nvSpPr>
        <p:spPr>
          <a:xfrm>
            <a:off x="839416" y="3869275"/>
            <a:ext cx="10225136" cy="1645920"/>
          </a:xfrm>
        </p:spPr>
        <p:txBody>
          <a:bodyPr/>
          <a:lstStyle/>
          <a:p>
            <a:pPr marL="0" indent="0">
              <a:spcBef>
                <a:spcPts val="1000"/>
              </a:spcBef>
              <a:buNone/>
            </a:pPr>
            <a:r>
              <a:rPr lang="en-US" sz="1400" b="1" dirty="0"/>
              <a:t>Instructions:</a:t>
            </a:r>
          </a:p>
          <a:p>
            <a:pPr marL="0" indent="0">
              <a:spcBef>
                <a:spcPts val="1000"/>
              </a:spcBef>
              <a:buNone/>
            </a:pPr>
            <a:r>
              <a:rPr lang="en-US" sz="1400" b="1" dirty="0"/>
              <a:t>Step 1</a:t>
            </a:r>
            <a:r>
              <a:rPr lang="en-US" sz="1400" dirty="0"/>
              <a:t>: Select in industry.</a:t>
            </a:r>
          </a:p>
          <a:p>
            <a:pPr marL="0" indent="0">
              <a:spcBef>
                <a:spcPts val="1000"/>
              </a:spcBef>
              <a:buNone/>
            </a:pPr>
            <a:r>
              <a:rPr lang="en-US" sz="1400" b="1" dirty="0"/>
              <a:t>Step 2</a:t>
            </a:r>
            <a:r>
              <a:rPr lang="en-US" sz="1400" dirty="0"/>
              <a:t>: Determine the level of threat to industry profitability for each of the forces (low, medium or high).</a:t>
            </a:r>
          </a:p>
          <a:p>
            <a:pPr marL="0" indent="0">
              <a:spcBef>
                <a:spcPts val="1000"/>
              </a:spcBef>
              <a:buNone/>
            </a:pPr>
            <a:r>
              <a:rPr lang="en-US" sz="1400" b="1" dirty="0"/>
              <a:t>Step 3</a:t>
            </a:r>
            <a:r>
              <a:rPr lang="en-US" sz="1400" dirty="0"/>
              <a:t>: Use the table to develop an overall feel for the attractiveness of the industry.</a:t>
            </a:r>
          </a:p>
          <a:p>
            <a:pPr marL="0" indent="0">
              <a:spcBef>
                <a:spcPts val="1000"/>
              </a:spcBef>
              <a:buNone/>
            </a:pPr>
            <a:r>
              <a:rPr lang="en-US" sz="1400" b="1" dirty="0"/>
              <a:t>Step 4</a:t>
            </a:r>
            <a:r>
              <a:rPr lang="en-US" sz="1400" dirty="0"/>
              <a:t>: Use the table to identify the threats that are most often relevant to industry profitability.</a:t>
            </a:r>
          </a:p>
        </p:txBody>
      </p:sp>
    </p:spTree>
    <p:extLst>
      <p:ext uri="{BB962C8B-B14F-4D97-AF65-F5344CB8AC3E}">
        <p14:creationId xmlns:p14="http://schemas.microsoft.com/office/powerpoint/2010/main" val="3848685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F52AE-2336-7C42-B912-E5CA7C644005}"/>
              </a:ext>
            </a:extLst>
          </p:cNvPr>
          <p:cNvSpPr>
            <a:spLocks noGrp="1"/>
          </p:cNvSpPr>
          <p:nvPr>
            <p:ph type="title"/>
          </p:nvPr>
        </p:nvSpPr>
        <p:spPr>
          <a:xfrm>
            <a:off x="609600" y="192943"/>
            <a:ext cx="10972800" cy="562074"/>
          </a:xfrm>
        </p:spPr>
        <p:txBody>
          <a:bodyPr/>
          <a:lstStyle/>
          <a:p>
            <a:r>
              <a:rPr lang="en-US" dirty="0"/>
              <a:t>Sources</a:t>
            </a:r>
          </a:p>
        </p:txBody>
      </p:sp>
      <p:sp>
        <p:nvSpPr>
          <p:cNvPr id="3" name="Content Placeholder 2">
            <a:extLst>
              <a:ext uri="{FF2B5EF4-FFF2-40B4-BE49-F238E27FC236}">
                <a16:creationId xmlns:a16="http://schemas.microsoft.com/office/drawing/2014/main" id="{5843597E-5FBD-4944-B186-768FAC5A52FD}"/>
              </a:ext>
            </a:extLst>
          </p:cNvPr>
          <p:cNvSpPr>
            <a:spLocks noGrp="1"/>
          </p:cNvSpPr>
          <p:nvPr>
            <p:ph idx="1"/>
          </p:nvPr>
        </p:nvSpPr>
        <p:spPr>
          <a:xfrm>
            <a:off x="582252" y="755017"/>
            <a:ext cx="10972800" cy="4906231"/>
          </a:xfrm>
        </p:spPr>
        <p:txBody>
          <a:bodyPr/>
          <a:lstStyle/>
          <a:p>
            <a:pPr algn="just"/>
            <a:r>
              <a:rPr lang="en-US" sz="2300" dirty="0"/>
              <a:t>Barringer, B., Ireland, D., (2019) Entrepreneurship: Successfully Launching New Ventures. Sixth edition; Global edition. Harlow, England: Pearson.</a:t>
            </a:r>
          </a:p>
          <a:p>
            <a:pPr algn="just"/>
            <a:r>
              <a:rPr lang="en-US" sz="2300" dirty="0"/>
              <a:t>Hisrich, R.D., Peters, M.P., Shepherd, D.A., (2020) Entrepreneurship. Eleventh edition, New York: McGraw-Hill </a:t>
            </a:r>
          </a:p>
          <a:p>
            <a:pPr algn="just"/>
            <a:r>
              <a:rPr lang="en-US" sz="2300" dirty="0" err="1"/>
              <a:t>IbisWorld</a:t>
            </a:r>
            <a:r>
              <a:rPr lang="en-US" sz="2300" dirty="0"/>
              <a:t> (2020) The 10 Fastest Declining Industries in the UK. Available at: </a:t>
            </a:r>
            <a:r>
              <a:rPr lang="en-US" sz="2300" dirty="0">
                <a:hlinkClick r:id="rId2"/>
              </a:rPr>
              <a:t>https://www.ibisworld.com/united-kingdom/industry-trends/fastest-declining-industries/</a:t>
            </a:r>
            <a:r>
              <a:rPr lang="en-US" sz="2300" dirty="0"/>
              <a:t> Accessed: 8</a:t>
            </a:r>
            <a:r>
              <a:rPr lang="en-US" sz="2300" baseline="30000" dirty="0"/>
              <a:t>th</a:t>
            </a:r>
            <a:r>
              <a:rPr lang="en-US" sz="2300" dirty="0"/>
              <a:t> November </a:t>
            </a:r>
          </a:p>
          <a:p>
            <a:pPr algn="just"/>
            <a:r>
              <a:rPr lang="en-US" sz="2300" dirty="0"/>
              <a:t>Kenton., W (2019) Defining a mature market. Available at: </a:t>
            </a:r>
            <a:r>
              <a:rPr lang="en-US" sz="2300" dirty="0">
                <a:hlinkClick r:id="rId3"/>
              </a:rPr>
              <a:t>https://www.investopedia.com/terms/m/matureindustry.asp</a:t>
            </a:r>
            <a:r>
              <a:rPr lang="en-US" sz="2300" dirty="0"/>
              <a:t>  Accessed: 8</a:t>
            </a:r>
            <a:r>
              <a:rPr lang="en-US" sz="2300" baseline="30000" dirty="0"/>
              <a:t>th</a:t>
            </a:r>
            <a:r>
              <a:rPr lang="en-US" sz="2300" dirty="0"/>
              <a:t> November 2020</a:t>
            </a:r>
          </a:p>
          <a:p>
            <a:pPr algn="just"/>
            <a:r>
              <a:rPr lang="en-US" sz="2300" dirty="0"/>
              <a:t>Lawford, H., (2015) Ten great Facts about Tower 42. Available at: </a:t>
            </a:r>
            <a:r>
              <a:rPr lang="en-US" sz="2300" dirty="0">
                <a:hlinkClick r:id="rId4"/>
              </a:rPr>
              <a:t>https://www.insiderlondon.com/blog/10-great-facts-about-tower-42/</a:t>
            </a:r>
            <a:r>
              <a:rPr lang="en-US" sz="2300" dirty="0"/>
              <a:t>  Accessed: 7</a:t>
            </a:r>
            <a:r>
              <a:rPr lang="en-US" sz="2300" baseline="30000" dirty="0"/>
              <a:t>th</a:t>
            </a:r>
            <a:r>
              <a:rPr lang="en-US" sz="2300" dirty="0"/>
              <a:t> November 2020</a:t>
            </a:r>
          </a:p>
          <a:p>
            <a:pPr algn="just"/>
            <a:endParaRPr lang="en-US" dirty="0"/>
          </a:p>
          <a:p>
            <a:pPr marL="0" indent="0" algn="just">
              <a:buNone/>
            </a:pPr>
            <a:endParaRPr lang="en-US" dirty="0"/>
          </a:p>
          <a:p>
            <a:endParaRPr lang="en-US" dirty="0"/>
          </a:p>
        </p:txBody>
      </p:sp>
      <p:sp>
        <p:nvSpPr>
          <p:cNvPr id="4" name="Date Placeholder 3">
            <a:extLst>
              <a:ext uri="{FF2B5EF4-FFF2-40B4-BE49-F238E27FC236}">
                <a16:creationId xmlns:a16="http://schemas.microsoft.com/office/drawing/2014/main" id="{3705221C-BA4E-BF4B-81E7-92555D22AEB6}"/>
              </a:ext>
            </a:extLst>
          </p:cNvPr>
          <p:cNvSpPr>
            <a:spLocks noGrp="1"/>
          </p:cNvSpPr>
          <p:nvPr>
            <p:ph type="dt" sz="half" idx="10"/>
          </p:nvPr>
        </p:nvSpPr>
        <p:spPr/>
        <p:txBody>
          <a:bodyPr/>
          <a:lstStyle/>
          <a:p>
            <a:pPr>
              <a:defRPr/>
            </a:pPr>
            <a:fld id="{2303D31F-598B-47EE-BA37-93F097A3D676}" type="datetime1">
              <a:rPr lang="en-GB" altLang="en-US" smtClean="0"/>
              <a:pPr>
                <a:defRPr/>
              </a:pPr>
              <a:t>13/03/2026</a:t>
            </a:fld>
            <a:endParaRPr lang="en-GB" altLang="en-US"/>
          </a:p>
        </p:txBody>
      </p:sp>
      <p:sp>
        <p:nvSpPr>
          <p:cNvPr id="5" name="Slide Number Placeholder 4">
            <a:extLst>
              <a:ext uri="{FF2B5EF4-FFF2-40B4-BE49-F238E27FC236}">
                <a16:creationId xmlns:a16="http://schemas.microsoft.com/office/drawing/2014/main" id="{A49932F7-6218-D743-9A7A-12E3E7F58B03}"/>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3754752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174</TotalTime>
  <Words>2644</Words>
  <Application>Microsoft Office PowerPoint</Application>
  <PresentationFormat>Widescreen</PresentationFormat>
  <Paragraphs>272</Paragraphs>
  <Slides>25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Myriad Pro</vt:lpstr>
      <vt:lpstr>Times New Roman</vt:lpstr>
      <vt:lpstr>Verdana</vt:lpstr>
      <vt:lpstr>20140311PresentationUWTSDTemplate</vt:lpstr>
      <vt:lpstr>LCBB5013</vt:lpstr>
      <vt:lpstr>What is Industry Analysis?</vt:lpstr>
      <vt:lpstr>Why Is Industry Analysis Important?</vt:lpstr>
      <vt:lpstr>Three Key Questions</vt:lpstr>
      <vt:lpstr>Techniques Available to Assess Industry Attractiveness</vt:lpstr>
      <vt:lpstr>Studying Industry Trends (1 of 3)</vt:lpstr>
      <vt:lpstr>Studying Industry Trends (2 of 3)</vt:lpstr>
      <vt:lpstr>Studying Industry Trends (3 of 3)</vt:lpstr>
      <vt:lpstr>Industry attractiveness refers to how suitable an industry is for a new business</vt:lpstr>
      <vt:lpstr>The Five Competitive Forces Model</vt:lpstr>
      <vt:lpstr>The Five Competitive Forces Model</vt:lpstr>
      <vt:lpstr>Rivalry Among Existing Firms (1 of 2)</vt:lpstr>
      <vt:lpstr>Rivalry Among Existing Firms (2 of 2)</vt:lpstr>
      <vt:lpstr>Threat of Substitutes (1 of 2)</vt:lpstr>
      <vt:lpstr>Threat of Substitutes (2 of 2)</vt:lpstr>
      <vt:lpstr>Threat of New Entrants (1 of 3)</vt:lpstr>
      <vt:lpstr>Threat of New Entrants (2 of 3)</vt:lpstr>
      <vt:lpstr>Threat of New Entrants (3 of 3)</vt:lpstr>
      <vt:lpstr>Bargaining Power of Suppliers (1 of 2)</vt:lpstr>
      <vt:lpstr>Bargaining Power of Suppliers (2 of 2)</vt:lpstr>
      <vt:lpstr>Bargaining Power of Buyers (1 of 2)</vt:lpstr>
      <vt:lpstr>Bargaining Power of Buyers (2 of 2)</vt:lpstr>
      <vt:lpstr>Application of the Five Forces Model </vt:lpstr>
      <vt:lpstr>First Application of the Five Forces Model</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LCBB5001</dc:title>
  <dc:creator>Winifred Soribe</dc:creator>
  <cp:lastModifiedBy>Balendran Kandasamy</cp:lastModifiedBy>
  <cp:revision>24</cp:revision>
  <dcterms:created xsi:type="dcterms:W3CDTF">2020-11-17T16:19:23Z</dcterms:created>
  <dcterms:modified xsi:type="dcterms:W3CDTF">2026-03-13T22:52:55Z</dcterms:modified>
</cp:coreProperties>
</file>