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CA7018-C20D-4DD2-AC75-89CEB761A670}"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DFC1C8A8-67A4-4B20-93E0-79FBE97616E7}">
      <dgm:prSet custT="1"/>
      <dgm:spPr>
        <a:solidFill>
          <a:srgbClr val="00B050"/>
        </a:solidFill>
      </dgm:spPr>
      <dgm:t>
        <a:bodyPr/>
        <a:lstStyle/>
        <a:p>
          <a:r>
            <a:rPr lang="en-US" sz="1600" dirty="0">
              <a:latin typeface="Arial" panose="020B0604020202020204" pitchFamily="34" charset="0"/>
              <a:cs typeface="Arial" panose="020B0604020202020204" pitchFamily="34" charset="0"/>
            </a:rPr>
            <a:t>The Production Concept highlights efficiency, cost-effectiveness, and mass output, a priority that originated in the Industrial Revolution and remains a top priority in 2025 for businesses in efforts to meet worldwide demand via smart automation, innovation, and sustainable manufacturing practices.</a:t>
          </a:r>
          <a:endParaRPr lang="en-GB" sz="1600" dirty="0">
            <a:latin typeface="Arial" panose="020B0604020202020204" pitchFamily="34" charset="0"/>
            <a:cs typeface="Arial" panose="020B0604020202020204" pitchFamily="34" charset="0"/>
          </a:endParaRPr>
        </a:p>
      </dgm:t>
    </dgm:pt>
    <dgm:pt modelId="{A7AC9125-79DB-459F-8D45-7CBA320AB4D3}" type="parTrans" cxnId="{9C40435F-8106-41E3-85FE-FACCF0FD5D13}">
      <dgm:prSet/>
      <dgm:spPr/>
      <dgm:t>
        <a:bodyPr/>
        <a:lstStyle/>
        <a:p>
          <a:endParaRPr lang="en-GB"/>
        </a:p>
      </dgm:t>
    </dgm:pt>
    <dgm:pt modelId="{3211C384-D55F-4C8F-887C-B7D8C90FFFA8}" type="sibTrans" cxnId="{9C40435F-8106-41E3-85FE-FACCF0FD5D13}">
      <dgm:prSet/>
      <dgm:spPr/>
      <dgm:t>
        <a:bodyPr/>
        <a:lstStyle/>
        <a:p>
          <a:endParaRPr lang="en-GB"/>
        </a:p>
      </dgm:t>
    </dgm:pt>
    <dgm:pt modelId="{F8429D3D-1F50-4B93-909E-EB10CBD6C63E}" type="pres">
      <dgm:prSet presAssocID="{1ECA7018-C20D-4DD2-AC75-89CEB761A670}" presName="cycle" presStyleCnt="0">
        <dgm:presLayoutVars>
          <dgm:dir/>
          <dgm:resizeHandles val="exact"/>
        </dgm:presLayoutVars>
      </dgm:prSet>
      <dgm:spPr/>
    </dgm:pt>
    <dgm:pt modelId="{7361BCCB-E295-44E3-A12E-780F8F8AF44C}" type="pres">
      <dgm:prSet presAssocID="{DFC1C8A8-67A4-4B20-93E0-79FBE97616E7}" presName="node" presStyleLbl="node1" presStyleIdx="0" presStyleCnt="1">
        <dgm:presLayoutVars>
          <dgm:bulletEnabled val="1"/>
        </dgm:presLayoutVars>
      </dgm:prSet>
      <dgm:spPr/>
    </dgm:pt>
  </dgm:ptLst>
  <dgm:cxnLst>
    <dgm:cxn modelId="{A697212B-D950-4420-A083-ED1836288BE2}" type="presOf" srcId="{1ECA7018-C20D-4DD2-AC75-89CEB761A670}" destId="{F8429D3D-1F50-4B93-909E-EB10CBD6C63E}" srcOrd="0" destOrd="0" presId="urn:microsoft.com/office/officeart/2005/8/layout/cycle2"/>
    <dgm:cxn modelId="{9C40435F-8106-41E3-85FE-FACCF0FD5D13}" srcId="{1ECA7018-C20D-4DD2-AC75-89CEB761A670}" destId="{DFC1C8A8-67A4-4B20-93E0-79FBE97616E7}" srcOrd="0" destOrd="0" parTransId="{A7AC9125-79DB-459F-8D45-7CBA320AB4D3}" sibTransId="{3211C384-D55F-4C8F-887C-B7D8C90FFFA8}"/>
    <dgm:cxn modelId="{9FCF3FAD-BD10-4607-84B5-3198433D0724}" type="presOf" srcId="{DFC1C8A8-67A4-4B20-93E0-79FBE97616E7}" destId="{7361BCCB-E295-44E3-A12E-780F8F8AF44C}" srcOrd="0" destOrd="0" presId="urn:microsoft.com/office/officeart/2005/8/layout/cycle2"/>
    <dgm:cxn modelId="{5988F69E-8972-48DD-8AA3-5AF94E2ED0D8}" type="presParOf" srcId="{F8429D3D-1F50-4B93-909E-EB10CBD6C63E}" destId="{7361BCCB-E295-44E3-A12E-780F8F8AF44C}"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3CB681-7290-4292-96B9-D09F58E0E4B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A5AE8359-BE27-461C-9DFF-8DAF3657BDDC}">
      <dgm:prSet custT="1"/>
      <dgm:spPr>
        <a:solidFill>
          <a:schemeClr val="accent3">
            <a:lumMod val="75000"/>
          </a:schemeClr>
        </a:solidFill>
      </dgm:spPr>
      <dgm:t>
        <a:bodyPr/>
        <a:lstStyle/>
        <a:p>
          <a:r>
            <a:rPr lang="en-US" sz="1600" dirty="0">
              <a:latin typeface="Arial" panose="020B0604020202020204" pitchFamily="34" charset="0"/>
              <a:cs typeface="Arial" panose="020B0604020202020204" pitchFamily="34" charset="0"/>
            </a:rPr>
            <a:t>The model aims to increase efficiency and reduce cost through technology, production at scale, and process improvement, in part allowing the delivery of a consistent quality product, including resource and pricing efficiencies that consumers will expect in today's modern and value-centered world (Kapoor, 2021).</a:t>
          </a:r>
          <a:endParaRPr lang="en-GB" sz="1600" dirty="0">
            <a:latin typeface="Arial" panose="020B0604020202020204" pitchFamily="34" charset="0"/>
            <a:cs typeface="Arial" panose="020B0604020202020204" pitchFamily="34" charset="0"/>
          </a:endParaRPr>
        </a:p>
      </dgm:t>
    </dgm:pt>
    <dgm:pt modelId="{1B63DE0B-BA08-41B4-80B1-0F76978D0B7B}" type="parTrans" cxnId="{2EE5710A-CA8B-446C-8542-1D70972E6116}">
      <dgm:prSet/>
      <dgm:spPr/>
      <dgm:t>
        <a:bodyPr/>
        <a:lstStyle/>
        <a:p>
          <a:endParaRPr lang="en-GB"/>
        </a:p>
      </dgm:t>
    </dgm:pt>
    <dgm:pt modelId="{BA5BA11D-2001-4A32-8993-057B1935D328}" type="sibTrans" cxnId="{2EE5710A-CA8B-446C-8542-1D70972E6116}">
      <dgm:prSet/>
      <dgm:spPr/>
      <dgm:t>
        <a:bodyPr/>
        <a:lstStyle/>
        <a:p>
          <a:endParaRPr lang="en-GB"/>
        </a:p>
      </dgm:t>
    </dgm:pt>
    <dgm:pt modelId="{1F928DFE-E285-461E-8B3A-0F7C8CCEC72A}" type="pres">
      <dgm:prSet presAssocID="{6E3CB681-7290-4292-96B9-D09F58E0E4B6}" presName="linear" presStyleCnt="0">
        <dgm:presLayoutVars>
          <dgm:animLvl val="lvl"/>
          <dgm:resizeHandles val="exact"/>
        </dgm:presLayoutVars>
      </dgm:prSet>
      <dgm:spPr/>
    </dgm:pt>
    <dgm:pt modelId="{0D9BB303-AA7C-47AA-9071-ECA5E81CF957}" type="pres">
      <dgm:prSet presAssocID="{A5AE8359-BE27-461C-9DFF-8DAF3657BDDC}" presName="parentText" presStyleLbl="node1" presStyleIdx="0" presStyleCnt="1">
        <dgm:presLayoutVars>
          <dgm:chMax val="0"/>
          <dgm:bulletEnabled val="1"/>
        </dgm:presLayoutVars>
      </dgm:prSet>
      <dgm:spPr/>
    </dgm:pt>
  </dgm:ptLst>
  <dgm:cxnLst>
    <dgm:cxn modelId="{2EE5710A-CA8B-446C-8542-1D70972E6116}" srcId="{6E3CB681-7290-4292-96B9-D09F58E0E4B6}" destId="{A5AE8359-BE27-461C-9DFF-8DAF3657BDDC}" srcOrd="0" destOrd="0" parTransId="{1B63DE0B-BA08-41B4-80B1-0F76978D0B7B}" sibTransId="{BA5BA11D-2001-4A32-8993-057B1935D328}"/>
    <dgm:cxn modelId="{DF7E32A7-A63E-4354-A723-460D8E5B72E9}" type="presOf" srcId="{6E3CB681-7290-4292-96B9-D09F58E0E4B6}" destId="{1F928DFE-E285-461E-8B3A-0F7C8CCEC72A}" srcOrd="0" destOrd="0" presId="urn:microsoft.com/office/officeart/2005/8/layout/vList2"/>
    <dgm:cxn modelId="{7E7AC2FB-C247-4B20-82E8-0BB068BD7C65}" type="presOf" srcId="{A5AE8359-BE27-461C-9DFF-8DAF3657BDDC}" destId="{0D9BB303-AA7C-47AA-9071-ECA5E81CF957}" srcOrd="0" destOrd="0" presId="urn:microsoft.com/office/officeart/2005/8/layout/vList2"/>
    <dgm:cxn modelId="{0D2C2DD4-F8E2-40D8-8238-89CFF3BB18C0}" type="presParOf" srcId="{1F928DFE-E285-461E-8B3A-0F7C8CCEC72A}" destId="{0D9BB303-AA7C-47AA-9071-ECA5E81CF95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F0DCA1-9A7C-4233-97C9-6596CF285E7F}" type="doc">
      <dgm:prSet loTypeId="urn:microsoft.com/office/officeart/2005/8/layout/venn1" loCatId="relationship" qsTypeId="urn:microsoft.com/office/officeart/2005/8/quickstyle/simple1" qsCatId="simple" csTypeId="urn:microsoft.com/office/officeart/2005/8/colors/accent3_5" csCatId="accent3" phldr="1"/>
      <dgm:spPr/>
      <dgm:t>
        <a:bodyPr/>
        <a:lstStyle/>
        <a:p>
          <a:endParaRPr lang="en-GB"/>
        </a:p>
      </dgm:t>
    </dgm:pt>
    <dgm:pt modelId="{702DC1F0-7360-42EC-85D8-59650B19AA7F}">
      <dgm:prSet custT="1"/>
      <dgm:spPr/>
      <dgm:t>
        <a:bodyPr/>
        <a:lstStyle/>
        <a:p>
          <a:r>
            <a:rPr lang="en-US" sz="1600" dirty="0">
              <a:latin typeface="Arial" panose="020B0604020202020204" pitchFamily="34" charset="0"/>
              <a:cs typeface="Arial" panose="020B0604020202020204" pitchFamily="34" charset="0"/>
            </a:rPr>
            <a:t>The Production Concept offers stability and scalability in an environment of economic pressures and pursuit of sustainability benchmarks, helped by advances like AI-assisted human production, energy efficiency, and circular models of manufacturing (Bolton, 2022).</a:t>
          </a:r>
          <a:endParaRPr lang="en-GB" sz="1600" dirty="0">
            <a:latin typeface="Arial" panose="020B0604020202020204" pitchFamily="34" charset="0"/>
            <a:cs typeface="Arial" panose="020B0604020202020204" pitchFamily="34" charset="0"/>
          </a:endParaRPr>
        </a:p>
      </dgm:t>
    </dgm:pt>
    <dgm:pt modelId="{E7DC92AB-196E-4796-A25B-B930041901E5}" type="parTrans" cxnId="{FA60F5E9-C786-4828-A2E4-3094E44A1038}">
      <dgm:prSet/>
      <dgm:spPr/>
      <dgm:t>
        <a:bodyPr/>
        <a:lstStyle/>
        <a:p>
          <a:endParaRPr lang="en-GB"/>
        </a:p>
      </dgm:t>
    </dgm:pt>
    <dgm:pt modelId="{30BA06CE-E7BD-4422-B0D1-E55D98964B66}" type="sibTrans" cxnId="{FA60F5E9-C786-4828-A2E4-3094E44A1038}">
      <dgm:prSet/>
      <dgm:spPr/>
      <dgm:t>
        <a:bodyPr/>
        <a:lstStyle/>
        <a:p>
          <a:endParaRPr lang="en-GB"/>
        </a:p>
      </dgm:t>
    </dgm:pt>
    <dgm:pt modelId="{92B03529-7E1D-4EE1-B328-8FB3A016D419}" type="pres">
      <dgm:prSet presAssocID="{66F0DCA1-9A7C-4233-97C9-6596CF285E7F}" presName="compositeShape" presStyleCnt="0">
        <dgm:presLayoutVars>
          <dgm:chMax val="7"/>
          <dgm:dir/>
          <dgm:resizeHandles val="exact"/>
        </dgm:presLayoutVars>
      </dgm:prSet>
      <dgm:spPr/>
    </dgm:pt>
    <dgm:pt modelId="{045F284D-5B47-4BE3-9D5A-10F26E4B0ACF}" type="pres">
      <dgm:prSet presAssocID="{702DC1F0-7360-42EC-85D8-59650B19AA7F}" presName="circ1TxSh" presStyleLbl="vennNode1" presStyleIdx="0" presStyleCnt="1"/>
      <dgm:spPr/>
    </dgm:pt>
  </dgm:ptLst>
  <dgm:cxnLst>
    <dgm:cxn modelId="{4116D183-F67E-40F4-985B-3B8C09ADC0D8}" type="presOf" srcId="{702DC1F0-7360-42EC-85D8-59650B19AA7F}" destId="{045F284D-5B47-4BE3-9D5A-10F26E4B0ACF}" srcOrd="0" destOrd="0" presId="urn:microsoft.com/office/officeart/2005/8/layout/venn1"/>
    <dgm:cxn modelId="{D7A93B8D-CF15-42FC-AEBD-BA8943500539}" type="presOf" srcId="{66F0DCA1-9A7C-4233-97C9-6596CF285E7F}" destId="{92B03529-7E1D-4EE1-B328-8FB3A016D419}" srcOrd="0" destOrd="0" presId="urn:microsoft.com/office/officeart/2005/8/layout/venn1"/>
    <dgm:cxn modelId="{FA60F5E9-C786-4828-A2E4-3094E44A1038}" srcId="{66F0DCA1-9A7C-4233-97C9-6596CF285E7F}" destId="{702DC1F0-7360-42EC-85D8-59650B19AA7F}" srcOrd="0" destOrd="0" parTransId="{E7DC92AB-196E-4796-A25B-B930041901E5}" sibTransId="{30BA06CE-E7BD-4422-B0D1-E55D98964B66}"/>
    <dgm:cxn modelId="{CD43E34E-11D2-4D96-A833-6F4D883D4510}" type="presParOf" srcId="{92B03529-7E1D-4EE1-B328-8FB3A016D419}" destId="{045F284D-5B47-4BE3-9D5A-10F26E4B0ACF}" srcOrd="0"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DCAF4E-7295-425B-8A9E-A80E33E9E598}" type="doc">
      <dgm:prSet loTypeId="urn:microsoft.com/office/officeart/2005/8/layout/process1" loCatId="process" qsTypeId="urn:microsoft.com/office/officeart/2005/8/quickstyle/simple1" qsCatId="simple" csTypeId="urn:microsoft.com/office/officeart/2005/8/colors/colorful3" csCatId="colorful"/>
      <dgm:spPr/>
      <dgm:t>
        <a:bodyPr/>
        <a:lstStyle/>
        <a:p>
          <a:endParaRPr lang="en-GB"/>
        </a:p>
      </dgm:t>
    </dgm:pt>
    <dgm:pt modelId="{F4B441B9-219F-472C-976C-6A0FF337E433}">
      <dgm:prSet custT="1"/>
      <dgm:spPr/>
      <dgm:t>
        <a:bodyPr/>
        <a:lstStyle/>
        <a:p>
          <a:r>
            <a:rPr lang="en-US" sz="1600" dirty="0">
              <a:latin typeface="Arial" panose="020B0604020202020204" pitchFamily="34" charset="0"/>
              <a:cs typeface="Arial" panose="020B0604020202020204" pitchFamily="34" charset="0"/>
            </a:rPr>
            <a:t>The Production Concept is the ideal marketing concept to use in 2025 because it integrates technology, value, and sustainability, which will help businesses to produce reliable products on an ongoing basis, realize growth, and ultimately develop customer trust and resilience in a rapidly changing world economy.</a:t>
          </a:r>
          <a:endParaRPr lang="en-GB" sz="1600" dirty="0">
            <a:latin typeface="Arial" panose="020B0604020202020204" pitchFamily="34" charset="0"/>
            <a:cs typeface="Arial" panose="020B0604020202020204" pitchFamily="34" charset="0"/>
          </a:endParaRPr>
        </a:p>
      </dgm:t>
    </dgm:pt>
    <dgm:pt modelId="{A50BCADB-4391-472C-B3DC-DFFCB894B919}" type="parTrans" cxnId="{57CC06B2-21D7-4053-9DB7-1CBFAB1CB336}">
      <dgm:prSet/>
      <dgm:spPr/>
      <dgm:t>
        <a:bodyPr/>
        <a:lstStyle/>
        <a:p>
          <a:endParaRPr lang="en-GB"/>
        </a:p>
      </dgm:t>
    </dgm:pt>
    <dgm:pt modelId="{79FF512A-763A-4640-9C54-84429229EE79}" type="sibTrans" cxnId="{57CC06B2-21D7-4053-9DB7-1CBFAB1CB336}">
      <dgm:prSet/>
      <dgm:spPr/>
      <dgm:t>
        <a:bodyPr/>
        <a:lstStyle/>
        <a:p>
          <a:endParaRPr lang="en-GB"/>
        </a:p>
      </dgm:t>
    </dgm:pt>
    <dgm:pt modelId="{ECC3291F-6007-4D83-9CA9-523FBAD8A1AD}" type="pres">
      <dgm:prSet presAssocID="{CEDCAF4E-7295-425B-8A9E-A80E33E9E598}" presName="Name0" presStyleCnt="0">
        <dgm:presLayoutVars>
          <dgm:dir/>
          <dgm:resizeHandles val="exact"/>
        </dgm:presLayoutVars>
      </dgm:prSet>
      <dgm:spPr/>
    </dgm:pt>
    <dgm:pt modelId="{E43F1B93-3A14-4319-8EC9-EC072325DDA3}" type="pres">
      <dgm:prSet presAssocID="{F4B441B9-219F-472C-976C-6A0FF337E433}" presName="node" presStyleLbl="node1" presStyleIdx="0" presStyleCnt="1" custLinFactNeighborX="-1562" custLinFactNeighborY="-5208">
        <dgm:presLayoutVars>
          <dgm:bulletEnabled val="1"/>
        </dgm:presLayoutVars>
      </dgm:prSet>
      <dgm:spPr/>
    </dgm:pt>
  </dgm:ptLst>
  <dgm:cxnLst>
    <dgm:cxn modelId="{22AEA260-A0EF-49B4-9C8D-13F03526FDFD}" type="presOf" srcId="{F4B441B9-219F-472C-976C-6A0FF337E433}" destId="{E43F1B93-3A14-4319-8EC9-EC072325DDA3}" srcOrd="0" destOrd="0" presId="urn:microsoft.com/office/officeart/2005/8/layout/process1"/>
    <dgm:cxn modelId="{57CC06B2-21D7-4053-9DB7-1CBFAB1CB336}" srcId="{CEDCAF4E-7295-425B-8A9E-A80E33E9E598}" destId="{F4B441B9-219F-472C-976C-6A0FF337E433}" srcOrd="0" destOrd="0" parTransId="{A50BCADB-4391-472C-B3DC-DFFCB894B919}" sibTransId="{79FF512A-763A-4640-9C54-84429229EE79}"/>
    <dgm:cxn modelId="{142981EB-DF78-4056-B82D-08ACAB65C86B}" type="presOf" srcId="{CEDCAF4E-7295-425B-8A9E-A80E33E9E598}" destId="{ECC3291F-6007-4D83-9CA9-523FBAD8A1AD}" srcOrd="0" destOrd="0" presId="urn:microsoft.com/office/officeart/2005/8/layout/process1"/>
    <dgm:cxn modelId="{05D6DFF9-2278-47EA-BA6A-C8381B953F46}" type="presParOf" srcId="{ECC3291F-6007-4D83-9CA9-523FBAD8A1AD}" destId="{E43F1B93-3A14-4319-8EC9-EC072325DDA3}"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61BCCB-E295-44E3-A12E-780F8F8AF44C}">
      <dsp:nvSpPr>
        <dsp:cNvPr id="0" name=""/>
        <dsp:cNvSpPr/>
      </dsp:nvSpPr>
      <dsp:spPr>
        <a:xfrm>
          <a:off x="603561" y="2314"/>
          <a:ext cx="3757109" cy="3757109"/>
        </a:xfrm>
        <a:prstGeom prst="ellipse">
          <a:avLst/>
        </a:prstGeom>
        <a:solidFill>
          <a:srgbClr val="00B05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The Production Concept highlights efficiency, cost-effectiveness, and mass output, a priority that originated in the Industrial Revolution and remains a top priority in 2025 for businesses in efforts to meet worldwide demand via smart automation, innovation, and sustainable manufacturing practices.</a:t>
          </a:r>
          <a:endParaRPr lang="en-GB" sz="1600" kern="1200" dirty="0">
            <a:latin typeface="Arial" panose="020B0604020202020204" pitchFamily="34" charset="0"/>
            <a:cs typeface="Arial" panose="020B0604020202020204" pitchFamily="34" charset="0"/>
          </a:endParaRPr>
        </a:p>
      </dsp:txBody>
      <dsp:txXfrm>
        <a:off x="1153777" y="552530"/>
        <a:ext cx="2656677" cy="26566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9BB303-AA7C-47AA-9071-ECA5E81CF957}">
      <dsp:nvSpPr>
        <dsp:cNvPr id="0" name=""/>
        <dsp:cNvSpPr/>
      </dsp:nvSpPr>
      <dsp:spPr>
        <a:xfrm>
          <a:off x="0" y="355015"/>
          <a:ext cx="3346964" cy="2737800"/>
        </a:xfrm>
        <a:prstGeom prst="roundRect">
          <a:avLst/>
        </a:prstGeom>
        <a:solidFill>
          <a:schemeClr val="accent3">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The model aims to increase efficiency and reduce cost through technology, production at scale, and process improvement, in part allowing the delivery of a consistent quality product, including resource and pricing efficiencies that consumers will expect in today's modern and value-centered world (Kapoor, 2021).</a:t>
          </a:r>
          <a:endParaRPr lang="en-GB" sz="1600" kern="1200" dirty="0">
            <a:latin typeface="Arial" panose="020B0604020202020204" pitchFamily="34" charset="0"/>
            <a:cs typeface="Arial" panose="020B0604020202020204" pitchFamily="34" charset="0"/>
          </a:endParaRPr>
        </a:p>
      </dsp:txBody>
      <dsp:txXfrm>
        <a:off x="133648" y="488663"/>
        <a:ext cx="3079668" cy="2470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5F284D-5B47-4BE3-9D5A-10F26E4B0ACF}">
      <dsp:nvSpPr>
        <dsp:cNvPr id="0" name=""/>
        <dsp:cNvSpPr/>
      </dsp:nvSpPr>
      <dsp:spPr>
        <a:xfrm>
          <a:off x="0" y="21208"/>
          <a:ext cx="3405415" cy="3405415"/>
        </a:xfrm>
        <a:prstGeom prst="ellipse">
          <a:avLst/>
        </a:prstGeom>
        <a:solidFill>
          <a:schemeClr val="accent3">
            <a:shade val="80000"/>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The Production Concept offers stability and scalability in an environment of economic pressures and pursuit of sustainability benchmarks, helped by advances like AI-assisted human production, energy efficiency, and circular models of manufacturing (Bolton, 2022).</a:t>
          </a:r>
          <a:endParaRPr lang="en-GB" sz="1600" kern="1200" dirty="0">
            <a:latin typeface="Arial" panose="020B0604020202020204" pitchFamily="34" charset="0"/>
            <a:cs typeface="Arial" panose="020B0604020202020204" pitchFamily="34" charset="0"/>
          </a:endParaRPr>
        </a:p>
      </dsp:txBody>
      <dsp:txXfrm>
        <a:off x="498711" y="519919"/>
        <a:ext cx="2407993" cy="24079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F1B93-3A14-4319-8EC9-EC072325DDA3}">
      <dsp:nvSpPr>
        <dsp:cNvPr id="0" name=""/>
        <dsp:cNvSpPr/>
      </dsp:nvSpPr>
      <dsp:spPr>
        <a:xfrm>
          <a:off x="0" y="10268"/>
          <a:ext cx="5247340" cy="314840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The Production Concept is the ideal marketing concept to use in 2025 because it integrates technology, value, and sustainability, which will help businesses to produce reliable products on an ongoing basis, realize growth, and ultimately develop customer trust and resilience in a rapidly changing world economy.</a:t>
          </a:r>
          <a:endParaRPr lang="en-GB" sz="1600" kern="1200" dirty="0">
            <a:latin typeface="Arial" panose="020B0604020202020204" pitchFamily="34" charset="0"/>
            <a:cs typeface="Arial" panose="020B0604020202020204" pitchFamily="34" charset="0"/>
          </a:endParaRPr>
        </a:p>
      </dsp:txBody>
      <dsp:txXfrm>
        <a:off x="92214" y="102482"/>
        <a:ext cx="5062912" cy="296397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E5277-78CD-4BCA-EB2C-80CD27F8F1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E64F932-2DCC-32E3-7EE2-99D4BDFAE9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867880-D21B-6F2B-5D5B-2F63729F8F93}"/>
              </a:ext>
            </a:extLst>
          </p:cNvPr>
          <p:cNvSpPr>
            <a:spLocks noGrp="1"/>
          </p:cNvSpPr>
          <p:nvPr>
            <p:ph type="dt" sz="half" idx="10"/>
          </p:nvPr>
        </p:nvSpPr>
        <p:spPr/>
        <p:txBody>
          <a:bodyPr/>
          <a:lstStyle/>
          <a:p>
            <a:fld id="{9CB110C1-24B1-49E1-A02B-B8436A174122}" type="datetimeFigureOut">
              <a:rPr lang="en-GB" smtClean="0"/>
              <a:t>21/10/2025</a:t>
            </a:fld>
            <a:endParaRPr lang="en-GB"/>
          </a:p>
        </p:txBody>
      </p:sp>
      <p:sp>
        <p:nvSpPr>
          <p:cNvPr id="5" name="Footer Placeholder 4">
            <a:extLst>
              <a:ext uri="{FF2B5EF4-FFF2-40B4-BE49-F238E27FC236}">
                <a16:creationId xmlns:a16="http://schemas.microsoft.com/office/drawing/2014/main" id="{517AEAB2-DA20-4BE5-1BA3-22D893CC74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31CFAD-80C9-557F-40CD-18B62037C606}"/>
              </a:ext>
            </a:extLst>
          </p:cNvPr>
          <p:cNvSpPr>
            <a:spLocks noGrp="1"/>
          </p:cNvSpPr>
          <p:nvPr>
            <p:ph type="sldNum" sz="quarter" idx="12"/>
          </p:nvPr>
        </p:nvSpPr>
        <p:spPr/>
        <p:txBody>
          <a:bodyPr/>
          <a:lstStyle/>
          <a:p>
            <a:fld id="{3202C48A-1C33-4499-8C22-0665995CB364}" type="slidenum">
              <a:rPr lang="en-GB" smtClean="0"/>
              <a:t>‹#›</a:t>
            </a:fld>
            <a:endParaRPr lang="en-GB"/>
          </a:p>
        </p:txBody>
      </p:sp>
    </p:spTree>
    <p:extLst>
      <p:ext uri="{BB962C8B-B14F-4D97-AF65-F5344CB8AC3E}">
        <p14:creationId xmlns:p14="http://schemas.microsoft.com/office/powerpoint/2010/main" val="4098065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5FC47-236E-022C-7427-2BF062C619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194046-BDC0-6C07-F571-80CE5A66FE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2EAED5-AA9D-6D50-777F-9E872D4016A0}"/>
              </a:ext>
            </a:extLst>
          </p:cNvPr>
          <p:cNvSpPr>
            <a:spLocks noGrp="1"/>
          </p:cNvSpPr>
          <p:nvPr>
            <p:ph type="dt" sz="half" idx="10"/>
          </p:nvPr>
        </p:nvSpPr>
        <p:spPr/>
        <p:txBody>
          <a:bodyPr/>
          <a:lstStyle/>
          <a:p>
            <a:fld id="{9CB110C1-24B1-49E1-A02B-B8436A174122}" type="datetimeFigureOut">
              <a:rPr lang="en-GB" smtClean="0"/>
              <a:t>21/10/2025</a:t>
            </a:fld>
            <a:endParaRPr lang="en-GB"/>
          </a:p>
        </p:txBody>
      </p:sp>
      <p:sp>
        <p:nvSpPr>
          <p:cNvPr id="5" name="Footer Placeholder 4">
            <a:extLst>
              <a:ext uri="{FF2B5EF4-FFF2-40B4-BE49-F238E27FC236}">
                <a16:creationId xmlns:a16="http://schemas.microsoft.com/office/drawing/2014/main" id="{D0A1AFDA-21FA-0B24-7109-F22DCE47D9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BBECA0-AC2F-CF9A-F3DE-3ED50E167AE6}"/>
              </a:ext>
            </a:extLst>
          </p:cNvPr>
          <p:cNvSpPr>
            <a:spLocks noGrp="1"/>
          </p:cNvSpPr>
          <p:nvPr>
            <p:ph type="sldNum" sz="quarter" idx="12"/>
          </p:nvPr>
        </p:nvSpPr>
        <p:spPr/>
        <p:txBody>
          <a:bodyPr/>
          <a:lstStyle/>
          <a:p>
            <a:fld id="{3202C48A-1C33-4499-8C22-0665995CB364}" type="slidenum">
              <a:rPr lang="en-GB" smtClean="0"/>
              <a:t>‹#›</a:t>
            </a:fld>
            <a:endParaRPr lang="en-GB"/>
          </a:p>
        </p:txBody>
      </p:sp>
    </p:spTree>
    <p:extLst>
      <p:ext uri="{BB962C8B-B14F-4D97-AF65-F5344CB8AC3E}">
        <p14:creationId xmlns:p14="http://schemas.microsoft.com/office/powerpoint/2010/main" val="615933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8ABAA-FE54-A5F8-029F-06D15540CF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00C8C3-60C2-0956-C91C-8FD5E470260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FFB00B-170C-EA6E-C22B-5FDC363A02AD}"/>
              </a:ext>
            </a:extLst>
          </p:cNvPr>
          <p:cNvSpPr>
            <a:spLocks noGrp="1"/>
          </p:cNvSpPr>
          <p:nvPr>
            <p:ph type="dt" sz="half" idx="10"/>
          </p:nvPr>
        </p:nvSpPr>
        <p:spPr/>
        <p:txBody>
          <a:bodyPr/>
          <a:lstStyle/>
          <a:p>
            <a:fld id="{9CB110C1-24B1-49E1-A02B-B8436A174122}" type="datetimeFigureOut">
              <a:rPr lang="en-GB" smtClean="0"/>
              <a:t>21/10/2025</a:t>
            </a:fld>
            <a:endParaRPr lang="en-GB"/>
          </a:p>
        </p:txBody>
      </p:sp>
      <p:sp>
        <p:nvSpPr>
          <p:cNvPr id="5" name="Footer Placeholder 4">
            <a:extLst>
              <a:ext uri="{FF2B5EF4-FFF2-40B4-BE49-F238E27FC236}">
                <a16:creationId xmlns:a16="http://schemas.microsoft.com/office/drawing/2014/main" id="{D14A32A3-B9FF-A55F-3841-112DB6B74F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D3E34-9197-BBFD-07C8-388695F9083C}"/>
              </a:ext>
            </a:extLst>
          </p:cNvPr>
          <p:cNvSpPr>
            <a:spLocks noGrp="1"/>
          </p:cNvSpPr>
          <p:nvPr>
            <p:ph type="sldNum" sz="quarter" idx="12"/>
          </p:nvPr>
        </p:nvSpPr>
        <p:spPr/>
        <p:txBody>
          <a:bodyPr/>
          <a:lstStyle/>
          <a:p>
            <a:fld id="{3202C48A-1C33-4499-8C22-0665995CB364}" type="slidenum">
              <a:rPr lang="en-GB" smtClean="0"/>
              <a:t>‹#›</a:t>
            </a:fld>
            <a:endParaRPr lang="en-GB"/>
          </a:p>
        </p:txBody>
      </p:sp>
    </p:spTree>
    <p:extLst>
      <p:ext uri="{BB962C8B-B14F-4D97-AF65-F5344CB8AC3E}">
        <p14:creationId xmlns:p14="http://schemas.microsoft.com/office/powerpoint/2010/main" val="98348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8684A-0F8A-EF15-22C9-48B057D325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C0565C-EC6A-9C96-0001-31E3135362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FDFB69-3F9E-E7A8-7903-6A566BA1CC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1511EB-A530-2645-1EFB-9E5A245534B3}"/>
              </a:ext>
            </a:extLst>
          </p:cNvPr>
          <p:cNvSpPr>
            <a:spLocks noGrp="1"/>
          </p:cNvSpPr>
          <p:nvPr>
            <p:ph type="dt" sz="half" idx="10"/>
          </p:nvPr>
        </p:nvSpPr>
        <p:spPr/>
        <p:txBody>
          <a:bodyPr/>
          <a:lstStyle/>
          <a:p>
            <a:fld id="{9CB110C1-24B1-49E1-A02B-B8436A174122}" type="datetimeFigureOut">
              <a:rPr lang="en-GB" smtClean="0"/>
              <a:t>21/10/2025</a:t>
            </a:fld>
            <a:endParaRPr lang="en-GB"/>
          </a:p>
        </p:txBody>
      </p:sp>
      <p:sp>
        <p:nvSpPr>
          <p:cNvPr id="6" name="Footer Placeholder 5">
            <a:extLst>
              <a:ext uri="{FF2B5EF4-FFF2-40B4-BE49-F238E27FC236}">
                <a16:creationId xmlns:a16="http://schemas.microsoft.com/office/drawing/2014/main" id="{3BB3624C-86CD-1115-5EFC-A16E19D888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52A3E1-70FA-DDEC-7C78-5FAECC4C9C08}"/>
              </a:ext>
            </a:extLst>
          </p:cNvPr>
          <p:cNvSpPr>
            <a:spLocks noGrp="1"/>
          </p:cNvSpPr>
          <p:nvPr>
            <p:ph type="sldNum" sz="quarter" idx="12"/>
          </p:nvPr>
        </p:nvSpPr>
        <p:spPr/>
        <p:txBody>
          <a:bodyPr/>
          <a:lstStyle/>
          <a:p>
            <a:fld id="{3202C48A-1C33-4499-8C22-0665995CB364}" type="slidenum">
              <a:rPr lang="en-GB" smtClean="0"/>
              <a:t>‹#›</a:t>
            </a:fld>
            <a:endParaRPr lang="en-GB"/>
          </a:p>
        </p:txBody>
      </p:sp>
    </p:spTree>
    <p:extLst>
      <p:ext uri="{BB962C8B-B14F-4D97-AF65-F5344CB8AC3E}">
        <p14:creationId xmlns:p14="http://schemas.microsoft.com/office/powerpoint/2010/main" val="312211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2C1F7-EE43-CBE9-B0B6-B7FA5A16A67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843F08-CB0C-4D21-3962-67435CEAE6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58B574-3070-41C2-B48A-7DED0280CA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3F0DC1-728E-DC40-7C21-8E86AC30C2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225392-6114-AC6B-2247-7F7CEC9A62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736641-FC22-925E-AE06-E14206405EB9}"/>
              </a:ext>
            </a:extLst>
          </p:cNvPr>
          <p:cNvSpPr>
            <a:spLocks noGrp="1"/>
          </p:cNvSpPr>
          <p:nvPr>
            <p:ph type="dt" sz="half" idx="10"/>
          </p:nvPr>
        </p:nvSpPr>
        <p:spPr/>
        <p:txBody>
          <a:bodyPr/>
          <a:lstStyle/>
          <a:p>
            <a:fld id="{9CB110C1-24B1-49E1-A02B-B8436A174122}" type="datetimeFigureOut">
              <a:rPr lang="en-GB" smtClean="0"/>
              <a:t>21/10/2025</a:t>
            </a:fld>
            <a:endParaRPr lang="en-GB"/>
          </a:p>
        </p:txBody>
      </p:sp>
      <p:sp>
        <p:nvSpPr>
          <p:cNvPr id="8" name="Footer Placeholder 7">
            <a:extLst>
              <a:ext uri="{FF2B5EF4-FFF2-40B4-BE49-F238E27FC236}">
                <a16:creationId xmlns:a16="http://schemas.microsoft.com/office/drawing/2014/main" id="{0C0733EE-6B60-5620-2862-F65A29C562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6749E1-CBA0-8D5B-E8B3-6DC33EB1DEA8}"/>
              </a:ext>
            </a:extLst>
          </p:cNvPr>
          <p:cNvSpPr>
            <a:spLocks noGrp="1"/>
          </p:cNvSpPr>
          <p:nvPr>
            <p:ph type="sldNum" sz="quarter" idx="12"/>
          </p:nvPr>
        </p:nvSpPr>
        <p:spPr/>
        <p:txBody>
          <a:bodyPr/>
          <a:lstStyle/>
          <a:p>
            <a:fld id="{3202C48A-1C33-4499-8C22-0665995CB364}" type="slidenum">
              <a:rPr lang="en-GB" smtClean="0"/>
              <a:t>‹#›</a:t>
            </a:fld>
            <a:endParaRPr lang="en-GB"/>
          </a:p>
        </p:txBody>
      </p:sp>
    </p:spTree>
    <p:extLst>
      <p:ext uri="{BB962C8B-B14F-4D97-AF65-F5344CB8AC3E}">
        <p14:creationId xmlns:p14="http://schemas.microsoft.com/office/powerpoint/2010/main" val="3410646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BD402-9EB9-9C3F-C703-50FDA16770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5F2CD5-ADD7-B01D-DA26-DBCA82C1CF54}"/>
              </a:ext>
            </a:extLst>
          </p:cNvPr>
          <p:cNvSpPr>
            <a:spLocks noGrp="1"/>
          </p:cNvSpPr>
          <p:nvPr>
            <p:ph type="dt" sz="half" idx="10"/>
          </p:nvPr>
        </p:nvSpPr>
        <p:spPr/>
        <p:txBody>
          <a:bodyPr/>
          <a:lstStyle/>
          <a:p>
            <a:fld id="{9CB110C1-24B1-49E1-A02B-B8436A174122}" type="datetimeFigureOut">
              <a:rPr lang="en-GB" smtClean="0"/>
              <a:t>21/10/2025</a:t>
            </a:fld>
            <a:endParaRPr lang="en-GB"/>
          </a:p>
        </p:txBody>
      </p:sp>
      <p:sp>
        <p:nvSpPr>
          <p:cNvPr id="4" name="Footer Placeholder 3">
            <a:extLst>
              <a:ext uri="{FF2B5EF4-FFF2-40B4-BE49-F238E27FC236}">
                <a16:creationId xmlns:a16="http://schemas.microsoft.com/office/drawing/2014/main" id="{C906ADE8-552B-43D4-CC0A-CD975C9A59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581BBC-7E6B-603A-0EA5-487CA8FD61E3}"/>
              </a:ext>
            </a:extLst>
          </p:cNvPr>
          <p:cNvSpPr>
            <a:spLocks noGrp="1"/>
          </p:cNvSpPr>
          <p:nvPr>
            <p:ph type="sldNum" sz="quarter" idx="12"/>
          </p:nvPr>
        </p:nvSpPr>
        <p:spPr/>
        <p:txBody>
          <a:bodyPr/>
          <a:lstStyle/>
          <a:p>
            <a:fld id="{3202C48A-1C33-4499-8C22-0665995CB364}" type="slidenum">
              <a:rPr lang="en-GB" smtClean="0"/>
              <a:t>‹#›</a:t>
            </a:fld>
            <a:endParaRPr lang="en-GB"/>
          </a:p>
        </p:txBody>
      </p:sp>
    </p:spTree>
    <p:extLst>
      <p:ext uri="{BB962C8B-B14F-4D97-AF65-F5344CB8AC3E}">
        <p14:creationId xmlns:p14="http://schemas.microsoft.com/office/powerpoint/2010/main" val="1639513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BCDE88-2E37-B6C7-E584-EB7C1E6C1455}"/>
              </a:ext>
            </a:extLst>
          </p:cNvPr>
          <p:cNvSpPr>
            <a:spLocks noGrp="1"/>
          </p:cNvSpPr>
          <p:nvPr>
            <p:ph type="dt" sz="half" idx="10"/>
          </p:nvPr>
        </p:nvSpPr>
        <p:spPr/>
        <p:txBody>
          <a:bodyPr/>
          <a:lstStyle/>
          <a:p>
            <a:fld id="{9CB110C1-24B1-49E1-A02B-B8436A174122}" type="datetimeFigureOut">
              <a:rPr lang="en-GB" smtClean="0"/>
              <a:t>21/10/2025</a:t>
            </a:fld>
            <a:endParaRPr lang="en-GB"/>
          </a:p>
        </p:txBody>
      </p:sp>
      <p:sp>
        <p:nvSpPr>
          <p:cNvPr id="3" name="Footer Placeholder 2">
            <a:extLst>
              <a:ext uri="{FF2B5EF4-FFF2-40B4-BE49-F238E27FC236}">
                <a16:creationId xmlns:a16="http://schemas.microsoft.com/office/drawing/2014/main" id="{DE2F5A43-4D74-197C-4065-CBFBB2AEAB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E0D62A-33F1-0AEB-9720-0CF1EFB341E9}"/>
              </a:ext>
            </a:extLst>
          </p:cNvPr>
          <p:cNvSpPr>
            <a:spLocks noGrp="1"/>
          </p:cNvSpPr>
          <p:nvPr>
            <p:ph type="sldNum" sz="quarter" idx="12"/>
          </p:nvPr>
        </p:nvSpPr>
        <p:spPr/>
        <p:txBody>
          <a:bodyPr/>
          <a:lstStyle/>
          <a:p>
            <a:fld id="{3202C48A-1C33-4499-8C22-0665995CB364}" type="slidenum">
              <a:rPr lang="en-GB" smtClean="0"/>
              <a:t>‹#›</a:t>
            </a:fld>
            <a:endParaRPr lang="en-GB"/>
          </a:p>
        </p:txBody>
      </p:sp>
    </p:spTree>
    <p:extLst>
      <p:ext uri="{BB962C8B-B14F-4D97-AF65-F5344CB8AC3E}">
        <p14:creationId xmlns:p14="http://schemas.microsoft.com/office/powerpoint/2010/main" val="3357363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435F8-D2D3-F6BE-373C-D4A3FE0A78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2ADB1A-B7CF-3E3E-E752-35B969EE0A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84C8FE-075C-DE5C-E45C-1DFF21BFE8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25976-A049-4176-402B-B017AFF83D81}"/>
              </a:ext>
            </a:extLst>
          </p:cNvPr>
          <p:cNvSpPr>
            <a:spLocks noGrp="1"/>
          </p:cNvSpPr>
          <p:nvPr>
            <p:ph type="dt" sz="half" idx="10"/>
          </p:nvPr>
        </p:nvSpPr>
        <p:spPr/>
        <p:txBody>
          <a:bodyPr/>
          <a:lstStyle/>
          <a:p>
            <a:fld id="{9CB110C1-24B1-49E1-A02B-B8436A174122}" type="datetimeFigureOut">
              <a:rPr lang="en-GB" smtClean="0"/>
              <a:t>21/10/2025</a:t>
            </a:fld>
            <a:endParaRPr lang="en-GB"/>
          </a:p>
        </p:txBody>
      </p:sp>
      <p:sp>
        <p:nvSpPr>
          <p:cNvPr id="6" name="Footer Placeholder 5">
            <a:extLst>
              <a:ext uri="{FF2B5EF4-FFF2-40B4-BE49-F238E27FC236}">
                <a16:creationId xmlns:a16="http://schemas.microsoft.com/office/drawing/2014/main" id="{504D4DB3-83F4-4299-EEA8-2B12836455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85A51B-32CA-A95D-BDA8-5D2AD7988F5D}"/>
              </a:ext>
            </a:extLst>
          </p:cNvPr>
          <p:cNvSpPr>
            <a:spLocks noGrp="1"/>
          </p:cNvSpPr>
          <p:nvPr>
            <p:ph type="sldNum" sz="quarter" idx="12"/>
          </p:nvPr>
        </p:nvSpPr>
        <p:spPr/>
        <p:txBody>
          <a:bodyPr/>
          <a:lstStyle/>
          <a:p>
            <a:fld id="{3202C48A-1C33-4499-8C22-0665995CB364}" type="slidenum">
              <a:rPr lang="en-GB" smtClean="0"/>
              <a:t>‹#›</a:t>
            </a:fld>
            <a:endParaRPr lang="en-GB"/>
          </a:p>
        </p:txBody>
      </p:sp>
    </p:spTree>
    <p:extLst>
      <p:ext uri="{BB962C8B-B14F-4D97-AF65-F5344CB8AC3E}">
        <p14:creationId xmlns:p14="http://schemas.microsoft.com/office/powerpoint/2010/main" val="2070735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DE4AE-2CD4-89FA-1B49-75F82A13C0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47EDA7-3F45-F5FB-571A-63614AB780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1C862F-D370-771A-052A-29DEAB6063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8A9F9C-B60D-81B7-C020-8FACA64D7623}"/>
              </a:ext>
            </a:extLst>
          </p:cNvPr>
          <p:cNvSpPr>
            <a:spLocks noGrp="1"/>
          </p:cNvSpPr>
          <p:nvPr>
            <p:ph type="dt" sz="half" idx="10"/>
          </p:nvPr>
        </p:nvSpPr>
        <p:spPr/>
        <p:txBody>
          <a:bodyPr/>
          <a:lstStyle/>
          <a:p>
            <a:fld id="{9CB110C1-24B1-49E1-A02B-B8436A174122}" type="datetimeFigureOut">
              <a:rPr lang="en-GB" smtClean="0"/>
              <a:t>21/10/2025</a:t>
            </a:fld>
            <a:endParaRPr lang="en-GB"/>
          </a:p>
        </p:txBody>
      </p:sp>
      <p:sp>
        <p:nvSpPr>
          <p:cNvPr id="6" name="Footer Placeholder 5">
            <a:extLst>
              <a:ext uri="{FF2B5EF4-FFF2-40B4-BE49-F238E27FC236}">
                <a16:creationId xmlns:a16="http://schemas.microsoft.com/office/drawing/2014/main" id="{A88790DD-0E49-06D0-A5AD-5D8FC1489B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AE84AD-539D-5241-0D32-9FF54DCC9BF1}"/>
              </a:ext>
            </a:extLst>
          </p:cNvPr>
          <p:cNvSpPr>
            <a:spLocks noGrp="1"/>
          </p:cNvSpPr>
          <p:nvPr>
            <p:ph type="sldNum" sz="quarter" idx="12"/>
          </p:nvPr>
        </p:nvSpPr>
        <p:spPr/>
        <p:txBody>
          <a:bodyPr/>
          <a:lstStyle/>
          <a:p>
            <a:fld id="{3202C48A-1C33-4499-8C22-0665995CB364}" type="slidenum">
              <a:rPr lang="en-GB" smtClean="0"/>
              <a:t>‹#›</a:t>
            </a:fld>
            <a:endParaRPr lang="en-GB"/>
          </a:p>
        </p:txBody>
      </p:sp>
    </p:spTree>
    <p:extLst>
      <p:ext uri="{BB962C8B-B14F-4D97-AF65-F5344CB8AC3E}">
        <p14:creationId xmlns:p14="http://schemas.microsoft.com/office/powerpoint/2010/main" val="3795167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E5260-D5EC-6113-37D5-4DE885BDC7F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FB3858-B5D0-DA13-7802-7AA8A0A024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544007-7EE1-A443-C700-7B9F80AEC558}"/>
              </a:ext>
            </a:extLst>
          </p:cNvPr>
          <p:cNvSpPr>
            <a:spLocks noGrp="1"/>
          </p:cNvSpPr>
          <p:nvPr>
            <p:ph type="dt" sz="half" idx="10"/>
          </p:nvPr>
        </p:nvSpPr>
        <p:spPr/>
        <p:txBody>
          <a:bodyPr/>
          <a:lstStyle/>
          <a:p>
            <a:fld id="{9CB110C1-24B1-49E1-A02B-B8436A174122}" type="datetimeFigureOut">
              <a:rPr lang="en-GB" smtClean="0"/>
              <a:t>21/10/2025</a:t>
            </a:fld>
            <a:endParaRPr lang="en-GB"/>
          </a:p>
        </p:txBody>
      </p:sp>
      <p:sp>
        <p:nvSpPr>
          <p:cNvPr id="5" name="Footer Placeholder 4">
            <a:extLst>
              <a:ext uri="{FF2B5EF4-FFF2-40B4-BE49-F238E27FC236}">
                <a16:creationId xmlns:a16="http://schemas.microsoft.com/office/drawing/2014/main" id="{2F97CAF1-6560-7596-0B06-9B93AA005E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751299-F77C-5F0A-A1DE-C87D78F658B1}"/>
              </a:ext>
            </a:extLst>
          </p:cNvPr>
          <p:cNvSpPr>
            <a:spLocks noGrp="1"/>
          </p:cNvSpPr>
          <p:nvPr>
            <p:ph type="sldNum" sz="quarter" idx="12"/>
          </p:nvPr>
        </p:nvSpPr>
        <p:spPr/>
        <p:txBody>
          <a:bodyPr/>
          <a:lstStyle/>
          <a:p>
            <a:fld id="{3202C48A-1C33-4499-8C22-0665995CB364}" type="slidenum">
              <a:rPr lang="en-GB" smtClean="0"/>
              <a:t>‹#›</a:t>
            </a:fld>
            <a:endParaRPr lang="en-GB"/>
          </a:p>
        </p:txBody>
      </p:sp>
    </p:spTree>
    <p:extLst>
      <p:ext uri="{BB962C8B-B14F-4D97-AF65-F5344CB8AC3E}">
        <p14:creationId xmlns:p14="http://schemas.microsoft.com/office/powerpoint/2010/main" val="3350916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F816CF-96CB-C917-5216-459ABDC093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9726F5-57F4-9083-CAB8-C1968DC83E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6A624F-9E70-B16F-1B30-1A2AA5E3E484}"/>
              </a:ext>
            </a:extLst>
          </p:cNvPr>
          <p:cNvSpPr>
            <a:spLocks noGrp="1"/>
          </p:cNvSpPr>
          <p:nvPr>
            <p:ph type="dt" sz="half" idx="10"/>
          </p:nvPr>
        </p:nvSpPr>
        <p:spPr/>
        <p:txBody>
          <a:bodyPr/>
          <a:lstStyle/>
          <a:p>
            <a:fld id="{9CB110C1-24B1-49E1-A02B-B8436A174122}" type="datetimeFigureOut">
              <a:rPr lang="en-GB" smtClean="0"/>
              <a:t>21/10/2025</a:t>
            </a:fld>
            <a:endParaRPr lang="en-GB"/>
          </a:p>
        </p:txBody>
      </p:sp>
      <p:sp>
        <p:nvSpPr>
          <p:cNvPr id="5" name="Footer Placeholder 4">
            <a:extLst>
              <a:ext uri="{FF2B5EF4-FFF2-40B4-BE49-F238E27FC236}">
                <a16:creationId xmlns:a16="http://schemas.microsoft.com/office/drawing/2014/main" id="{2CAED7BC-C154-7FF3-C0F1-C30C76786C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3F833C-B593-F92F-6398-D08C34F4654A}"/>
              </a:ext>
            </a:extLst>
          </p:cNvPr>
          <p:cNvSpPr>
            <a:spLocks noGrp="1"/>
          </p:cNvSpPr>
          <p:nvPr>
            <p:ph type="sldNum" sz="quarter" idx="12"/>
          </p:nvPr>
        </p:nvSpPr>
        <p:spPr/>
        <p:txBody>
          <a:bodyPr/>
          <a:lstStyle/>
          <a:p>
            <a:fld id="{3202C48A-1C33-4499-8C22-0665995CB364}" type="slidenum">
              <a:rPr lang="en-GB" smtClean="0"/>
              <a:t>‹#›</a:t>
            </a:fld>
            <a:endParaRPr lang="en-GB"/>
          </a:p>
        </p:txBody>
      </p:sp>
    </p:spTree>
    <p:extLst>
      <p:ext uri="{BB962C8B-B14F-4D97-AF65-F5344CB8AC3E}">
        <p14:creationId xmlns:p14="http://schemas.microsoft.com/office/powerpoint/2010/main" val="509596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8F397F-06A0-10E5-9D00-77B20A0351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D3E037-0AD8-05BC-688D-C3F8020C0B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6E3EEE-7573-80AD-E41E-AB63769E47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CB110C1-24B1-49E1-A02B-B8436A174122}" type="datetimeFigureOut">
              <a:rPr lang="en-GB" smtClean="0"/>
              <a:t>21/10/2025</a:t>
            </a:fld>
            <a:endParaRPr lang="en-GB"/>
          </a:p>
        </p:txBody>
      </p:sp>
      <p:sp>
        <p:nvSpPr>
          <p:cNvPr id="5" name="Footer Placeholder 4">
            <a:extLst>
              <a:ext uri="{FF2B5EF4-FFF2-40B4-BE49-F238E27FC236}">
                <a16:creationId xmlns:a16="http://schemas.microsoft.com/office/drawing/2014/main" id="{881CE98C-7AD7-F6AF-82FF-8A3C2E8DA5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D23642-7E2D-B81C-0BB7-047A9423DC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202C48A-1C33-4499-8C22-0665995CB364}" type="slidenum">
              <a:rPr lang="en-GB" smtClean="0"/>
              <a:t>‹#›</a:t>
            </a:fld>
            <a:endParaRPr lang="en-GB"/>
          </a:p>
        </p:txBody>
      </p:sp>
    </p:spTree>
    <p:extLst>
      <p:ext uri="{BB962C8B-B14F-4D97-AF65-F5344CB8AC3E}">
        <p14:creationId xmlns:p14="http://schemas.microsoft.com/office/powerpoint/2010/main" val="4182452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bbanote.org/production-concept/" TargetMode="External"/><Relationship Id="rId2" Type="http://schemas.openxmlformats.org/officeDocument/2006/relationships/hyperlink" Target="https://pitchlabs.org/library/financial/production-concept/" TargetMode="External"/><Relationship Id="rId1" Type="http://schemas.openxmlformats.org/officeDocument/2006/relationships/slideLayout" Target="../slideLayouts/slideLayout2.xml"/><Relationship Id="rId4" Type="http://schemas.openxmlformats.org/officeDocument/2006/relationships/hyperlink" Target="https://medium.com/@DigitalVinay/product-concept-in-marketing-management-6de42d991b6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txBody>
            <a:bodyPr/>
            <a:lstStyle/>
            <a:p>
              <a:endParaRPr lang="en-US"/>
            </a:p>
          </p:txBody>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txBody>
            <a:bodyPr/>
            <a:lstStyle/>
            <a:p>
              <a:endParaRPr lang="en-US"/>
            </a:p>
          </p:txBody>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txBody>
            <a:bodyPr/>
            <a:lstStyle/>
            <a:p>
              <a:endParaRPr lang="en-US"/>
            </a:p>
          </p:txBody>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733DC934-18EF-DEF6-BE1C-D150BA455D8C}"/>
              </a:ext>
            </a:extLst>
          </p:cNvPr>
          <p:cNvSpPr>
            <a:spLocks noGrp="1"/>
          </p:cNvSpPr>
          <p:nvPr>
            <p:ph type="ctrTitle"/>
          </p:nvPr>
        </p:nvSpPr>
        <p:spPr>
          <a:xfrm>
            <a:off x="1524000" y="2776538"/>
            <a:ext cx="9144000" cy="1381188"/>
          </a:xfrm>
        </p:spPr>
        <p:txBody>
          <a:bodyPr anchor="ctr">
            <a:normAutofit/>
          </a:bodyPr>
          <a:lstStyle/>
          <a:p>
            <a:r>
              <a:rPr lang="en-GB" sz="4000" dirty="0">
                <a:solidFill>
                  <a:schemeClr val="accent3">
                    <a:lumMod val="75000"/>
                  </a:schemeClr>
                </a:solidFill>
                <a:latin typeface="Arial Black" panose="020B0A04020102020204" pitchFamily="34" charset="0"/>
              </a:rPr>
              <a:t>Presentation on the Production Concept</a:t>
            </a:r>
          </a:p>
        </p:txBody>
      </p:sp>
      <p:sp>
        <p:nvSpPr>
          <p:cNvPr id="3" name="Subtitle 2">
            <a:extLst>
              <a:ext uri="{FF2B5EF4-FFF2-40B4-BE49-F238E27FC236}">
                <a16:creationId xmlns:a16="http://schemas.microsoft.com/office/drawing/2014/main" id="{1C6330FB-14A2-696C-22A7-25A242C4D405}"/>
              </a:ext>
            </a:extLst>
          </p:cNvPr>
          <p:cNvSpPr>
            <a:spLocks noGrp="1"/>
          </p:cNvSpPr>
          <p:nvPr>
            <p:ph type="subTitle" idx="1"/>
          </p:nvPr>
        </p:nvSpPr>
        <p:spPr>
          <a:xfrm>
            <a:off x="1524000" y="4495800"/>
            <a:ext cx="9144000" cy="762000"/>
          </a:xfrm>
        </p:spPr>
        <p:txBody>
          <a:bodyPr>
            <a:normAutofit/>
          </a:bodyPr>
          <a:lstStyle/>
          <a:p>
            <a:r>
              <a:rPr lang="en-GB" sz="2800" dirty="0">
                <a:solidFill>
                  <a:srgbClr val="92D050"/>
                </a:solidFill>
                <a:latin typeface="Arial Black" panose="020B0A04020102020204" pitchFamily="34" charset="0"/>
              </a:rPr>
              <a:t>Corneliu Ciobanu </a:t>
            </a:r>
          </a:p>
        </p:txBody>
      </p:sp>
    </p:spTree>
    <p:extLst>
      <p:ext uri="{BB962C8B-B14F-4D97-AF65-F5344CB8AC3E}">
        <p14:creationId xmlns:p14="http://schemas.microsoft.com/office/powerpoint/2010/main" val="350085164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1C03A38-6419-4F91-DF57-2A238FEB2AB0}"/>
              </a:ext>
            </a:extLst>
          </p:cNvPr>
          <p:cNvSpPr>
            <a:spLocks noGrp="1"/>
          </p:cNvSpPr>
          <p:nvPr>
            <p:ph type="title"/>
          </p:nvPr>
        </p:nvSpPr>
        <p:spPr>
          <a:xfrm>
            <a:off x="1172954" y="762001"/>
            <a:ext cx="3669210" cy="1708242"/>
          </a:xfrm>
        </p:spPr>
        <p:txBody>
          <a:bodyPr anchor="ctr">
            <a:normAutofit/>
          </a:bodyPr>
          <a:lstStyle/>
          <a:p>
            <a:r>
              <a:rPr lang="en-GB" sz="3600" dirty="0">
                <a:solidFill>
                  <a:schemeClr val="accent3"/>
                </a:solidFill>
                <a:latin typeface="Arial Black" panose="020B0A04020102020204" pitchFamily="34" charset="0"/>
              </a:rPr>
              <a:t>Introduction </a:t>
            </a:r>
          </a:p>
        </p:txBody>
      </p:sp>
      <p:graphicFrame>
        <p:nvGraphicFramePr>
          <p:cNvPr id="5" name="Content Placeholder 4">
            <a:extLst>
              <a:ext uri="{FF2B5EF4-FFF2-40B4-BE49-F238E27FC236}">
                <a16:creationId xmlns:a16="http://schemas.microsoft.com/office/drawing/2014/main" id="{66D1E7A4-1DAA-17DD-68C9-76B18C059EFF}"/>
              </a:ext>
            </a:extLst>
          </p:cNvPr>
          <p:cNvGraphicFramePr>
            <a:graphicFrameLocks noGrp="1"/>
          </p:cNvGraphicFramePr>
          <p:nvPr>
            <p:ph idx="1"/>
            <p:extLst>
              <p:ext uri="{D42A27DB-BD31-4B8C-83A1-F6EECF244321}">
                <p14:modId xmlns:p14="http://schemas.microsoft.com/office/powerpoint/2010/main" val="1144537097"/>
              </p:ext>
            </p:extLst>
          </p:nvPr>
        </p:nvGraphicFramePr>
        <p:xfrm>
          <a:off x="206857" y="2572931"/>
          <a:ext cx="4964233" cy="37617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C930AFF-FE7C-F3C3-E194-9C063B0488A8}"/>
              </a:ext>
            </a:extLst>
          </p:cNvPr>
          <p:cNvPicPr>
            <a:picLocks noChangeAspect="1"/>
          </p:cNvPicPr>
          <p:nvPr/>
        </p:nvPicPr>
        <p:blipFill>
          <a:blip r:embed="rId7"/>
          <a:stretch>
            <a:fillRect/>
          </a:stretch>
        </p:blipFill>
        <p:spPr>
          <a:xfrm>
            <a:off x="5134802" y="0"/>
            <a:ext cx="6832526" cy="6766560"/>
          </a:xfrm>
          <a:prstGeom prst="rect">
            <a:avLst/>
          </a:prstGeom>
          <a:effectLst>
            <a:softEdge rad="635000"/>
          </a:effectLst>
        </p:spPr>
      </p:pic>
    </p:spTree>
    <p:extLst>
      <p:ext uri="{BB962C8B-B14F-4D97-AF65-F5344CB8AC3E}">
        <p14:creationId xmlns:p14="http://schemas.microsoft.com/office/powerpoint/2010/main" val="4234697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2E8D4-2055-D1AA-B535-28E0C123E533}"/>
              </a:ext>
            </a:extLst>
          </p:cNvPr>
          <p:cNvSpPr>
            <a:spLocks noGrp="1"/>
          </p:cNvSpPr>
          <p:nvPr>
            <p:ph type="title"/>
          </p:nvPr>
        </p:nvSpPr>
        <p:spPr>
          <a:xfrm>
            <a:off x="551173" y="876692"/>
            <a:ext cx="3998004" cy="1616203"/>
          </a:xfrm>
        </p:spPr>
        <p:txBody>
          <a:bodyPr anchor="b">
            <a:normAutofit/>
          </a:bodyPr>
          <a:lstStyle/>
          <a:p>
            <a:r>
              <a:rPr lang="en-GB" sz="3600" dirty="0">
                <a:solidFill>
                  <a:schemeClr val="accent3"/>
                </a:solidFill>
                <a:latin typeface="Arial Black" panose="020B0A04020102020204" pitchFamily="34" charset="0"/>
              </a:rPr>
              <a:t>How the Concept Works</a:t>
            </a:r>
          </a:p>
        </p:txBody>
      </p:sp>
      <p:graphicFrame>
        <p:nvGraphicFramePr>
          <p:cNvPr id="5" name="Content Placeholder 4">
            <a:extLst>
              <a:ext uri="{FF2B5EF4-FFF2-40B4-BE49-F238E27FC236}">
                <a16:creationId xmlns:a16="http://schemas.microsoft.com/office/drawing/2014/main" id="{5A6A262F-19BC-ECDF-F933-5255D9E51A61}"/>
              </a:ext>
            </a:extLst>
          </p:cNvPr>
          <p:cNvGraphicFramePr>
            <a:graphicFrameLocks noGrp="1"/>
          </p:cNvGraphicFramePr>
          <p:nvPr>
            <p:ph idx="1"/>
            <p:extLst>
              <p:ext uri="{D42A27DB-BD31-4B8C-83A1-F6EECF244321}">
                <p14:modId xmlns:p14="http://schemas.microsoft.com/office/powerpoint/2010/main" val="1736757482"/>
              </p:ext>
            </p:extLst>
          </p:nvPr>
        </p:nvGraphicFramePr>
        <p:xfrm>
          <a:off x="876693" y="2533476"/>
          <a:ext cx="3346964" cy="3447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DAA9512C-9CE2-61D2-6CA1-36984A95F00E}"/>
              </a:ext>
            </a:extLst>
          </p:cNvPr>
          <p:cNvPicPr>
            <a:picLocks noChangeAspect="1"/>
          </p:cNvPicPr>
          <p:nvPr/>
        </p:nvPicPr>
        <p:blipFill>
          <a:blip r:embed="rId7"/>
          <a:srcRect l="5526" r="2050" b="-1"/>
          <a:stretch>
            <a:fillRect/>
          </a:stretch>
        </p:blipFill>
        <p:spPr>
          <a:xfrm>
            <a:off x="4325638" y="44143"/>
            <a:ext cx="7866361" cy="6813857"/>
          </a:xfrm>
          <a:prstGeom prst="rect">
            <a:avLst/>
          </a:prstGeom>
          <a:effectLst>
            <a:softEdge rad="635000"/>
          </a:effectLst>
        </p:spPr>
      </p:pic>
      <p:grpSp>
        <p:nvGrpSpPr>
          <p:cNvPr id="12" name="Group 11">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0" name="Rectangle 9">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32542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5B371-2C9E-C4EB-C66C-97D9DBE04A0F}"/>
              </a:ext>
            </a:extLst>
          </p:cNvPr>
          <p:cNvSpPr>
            <a:spLocks noGrp="1"/>
          </p:cNvSpPr>
          <p:nvPr>
            <p:ph type="title"/>
          </p:nvPr>
        </p:nvSpPr>
        <p:spPr>
          <a:xfrm>
            <a:off x="7291600" y="741391"/>
            <a:ext cx="4810011" cy="1081103"/>
          </a:xfrm>
        </p:spPr>
        <p:txBody>
          <a:bodyPr anchor="b">
            <a:normAutofit/>
          </a:bodyPr>
          <a:lstStyle/>
          <a:p>
            <a:r>
              <a:rPr lang="en-GB" sz="3600" dirty="0">
                <a:solidFill>
                  <a:schemeClr val="accent3"/>
                </a:solidFill>
                <a:latin typeface="Arial Black" panose="020B0A04020102020204" pitchFamily="34" charset="0"/>
              </a:rPr>
              <a:t>Why It Fits 2025</a:t>
            </a:r>
          </a:p>
        </p:txBody>
      </p:sp>
      <p:pic>
        <p:nvPicPr>
          <p:cNvPr id="4" name="Picture 3">
            <a:extLst>
              <a:ext uri="{FF2B5EF4-FFF2-40B4-BE49-F238E27FC236}">
                <a16:creationId xmlns:a16="http://schemas.microsoft.com/office/drawing/2014/main" id="{7E4F5CB7-BB79-AC4F-27DC-58BAFBBC7D91}"/>
              </a:ext>
            </a:extLst>
          </p:cNvPr>
          <p:cNvPicPr>
            <a:picLocks noChangeAspect="1"/>
          </p:cNvPicPr>
          <p:nvPr/>
        </p:nvPicPr>
        <p:blipFill>
          <a:blip r:embed="rId2"/>
          <a:srcRect l="20563" r="12636" b="-1"/>
          <a:stretch>
            <a:fillRect/>
          </a:stretch>
        </p:blipFill>
        <p:spPr>
          <a:xfrm>
            <a:off x="4296" y="0"/>
            <a:ext cx="7287306" cy="6858000"/>
          </a:xfrm>
          <a:prstGeom prst="rect">
            <a:avLst/>
          </a:prstGeom>
          <a:effectLst>
            <a:softEdge rad="635000"/>
          </a:effectLst>
        </p:spPr>
      </p:pic>
      <p:grpSp>
        <p:nvGrpSpPr>
          <p:cNvPr id="9" name="Group 8">
            <a:extLst>
              <a:ext uri="{FF2B5EF4-FFF2-40B4-BE49-F238E27FC236}">
                <a16:creationId xmlns:a16="http://schemas.microsoft.com/office/drawing/2014/main" id="{BE589684-54CA-64D8-C963-5F19FF75B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4697" y="5858828"/>
            <a:ext cx="6406903" cy="123363"/>
            <a:chOff x="7015162" y="5858828"/>
            <a:chExt cx="4300544" cy="123363"/>
          </a:xfrm>
        </p:grpSpPr>
        <p:sp>
          <p:nvSpPr>
            <p:cNvPr id="10" name="Rectangle 9">
              <a:extLst>
                <a:ext uri="{FF2B5EF4-FFF2-40B4-BE49-F238E27FC236}">
                  <a16:creationId xmlns:a16="http://schemas.microsoft.com/office/drawing/2014/main" id="{9B56B8E8-B789-DA4D-E4BE-03FA3165B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255D907-377D-0DF9-B4A4-4B44C46F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4">
            <a:extLst>
              <a:ext uri="{FF2B5EF4-FFF2-40B4-BE49-F238E27FC236}">
                <a16:creationId xmlns:a16="http://schemas.microsoft.com/office/drawing/2014/main" id="{162705A4-BE44-58F9-43D2-D4A6533B2A46}"/>
              </a:ext>
            </a:extLst>
          </p:cNvPr>
          <p:cNvGraphicFramePr>
            <a:graphicFrameLocks noGrp="1"/>
          </p:cNvGraphicFramePr>
          <p:nvPr>
            <p:ph idx="1"/>
            <p:extLst>
              <p:ext uri="{D42A27DB-BD31-4B8C-83A1-F6EECF244321}">
                <p14:modId xmlns:p14="http://schemas.microsoft.com/office/powerpoint/2010/main" val="3846753396"/>
              </p:ext>
            </p:extLst>
          </p:nvPr>
        </p:nvGraphicFramePr>
        <p:xfrm>
          <a:off x="7910284" y="2533476"/>
          <a:ext cx="3405415" cy="344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2036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5BBA2226-0491-4F56-E63F-AF64EA7CD1EC}"/>
              </a:ext>
            </a:extLst>
          </p:cNvPr>
          <p:cNvPicPr>
            <a:picLocks noChangeAspect="1"/>
          </p:cNvPicPr>
          <p:nvPr/>
        </p:nvPicPr>
        <p:blipFill>
          <a:blip r:embed="rId2"/>
          <a:srcRect l="47598" r="8027"/>
          <a:stretch>
            <a:fillRect/>
          </a:stretch>
        </p:blipFill>
        <p:spPr>
          <a:xfrm>
            <a:off x="-1" y="-2"/>
            <a:ext cx="5618832" cy="6858002"/>
          </a:xfrm>
          <a:prstGeom prst="rect">
            <a:avLst/>
          </a:prstGeom>
          <a:effectLst>
            <a:softEdge rad="635000"/>
          </a:effectLst>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E32CA-D0CA-3E0E-3787-ECCF70C84BF8}"/>
              </a:ext>
            </a:extLst>
          </p:cNvPr>
          <p:cNvSpPr>
            <a:spLocks noGrp="1"/>
          </p:cNvSpPr>
          <p:nvPr>
            <p:ph type="title"/>
          </p:nvPr>
        </p:nvSpPr>
        <p:spPr>
          <a:xfrm>
            <a:off x="6199007" y="796831"/>
            <a:ext cx="5412815" cy="1145179"/>
          </a:xfrm>
        </p:spPr>
        <p:txBody>
          <a:bodyPr>
            <a:normAutofit/>
          </a:bodyPr>
          <a:lstStyle/>
          <a:p>
            <a:r>
              <a:rPr lang="en-GB" sz="3600" dirty="0">
                <a:solidFill>
                  <a:schemeClr val="accent3"/>
                </a:solidFill>
                <a:latin typeface="Arial Black" panose="020B0A04020102020204" pitchFamily="34" charset="0"/>
              </a:rPr>
              <a:t>Conclusion</a:t>
            </a:r>
            <a:r>
              <a:rPr lang="en-GB" sz="3600" dirty="0">
                <a:latin typeface="Arial Black" panose="020B0A04020102020204" pitchFamily="34" charset="0"/>
              </a:rPr>
              <a:t> </a:t>
            </a:r>
          </a:p>
        </p:txBody>
      </p:sp>
      <p:graphicFrame>
        <p:nvGraphicFramePr>
          <p:cNvPr id="4" name="Content Placeholder 3">
            <a:extLst>
              <a:ext uri="{FF2B5EF4-FFF2-40B4-BE49-F238E27FC236}">
                <a16:creationId xmlns:a16="http://schemas.microsoft.com/office/drawing/2014/main" id="{9747F03E-541C-419B-2848-462596F93880}"/>
              </a:ext>
            </a:extLst>
          </p:cNvPr>
          <p:cNvGraphicFramePr>
            <a:graphicFrameLocks noGrp="1"/>
          </p:cNvGraphicFramePr>
          <p:nvPr>
            <p:ph idx="1"/>
            <p:extLst>
              <p:ext uri="{D42A27DB-BD31-4B8C-83A1-F6EECF244321}">
                <p14:modId xmlns:p14="http://schemas.microsoft.com/office/powerpoint/2010/main" val="3468308609"/>
              </p:ext>
            </p:extLst>
          </p:nvPr>
        </p:nvGraphicFramePr>
        <p:xfrm>
          <a:off x="6115317" y="2743200"/>
          <a:ext cx="5247340" cy="34968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9177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5103E-4D46-8AE0-66EA-8B9EEBD53271}"/>
              </a:ext>
            </a:extLst>
          </p:cNvPr>
          <p:cNvSpPr>
            <a:spLocks noGrp="1"/>
          </p:cNvSpPr>
          <p:nvPr>
            <p:ph type="title"/>
          </p:nvPr>
        </p:nvSpPr>
        <p:spPr/>
        <p:txBody>
          <a:bodyPr>
            <a:normAutofit/>
          </a:bodyPr>
          <a:lstStyle/>
          <a:p>
            <a:r>
              <a:rPr lang="en-GB" sz="3600" dirty="0">
                <a:solidFill>
                  <a:schemeClr val="accent3"/>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1EF219E1-AC55-22B4-D5E3-264D80E46F3D}"/>
              </a:ext>
            </a:extLst>
          </p:cNvPr>
          <p:cNvSpPr>
            <a:spLocks noGrp="1"/>
          </p:cNvSpPr>
          <p:nvPr>
            <p:ph idx="1"/>
          </p:nvPr>
        </p:nvSpPr>
        <p:spPr/>
        <p:txBody>
          <a:bodyPr>
            <a:normAutofit fontScale="62500" lnSpcReduction="20000"/>
          </a:bodyPr>
          <a:lstStyle/>
          <a:p>
            <a:r>
              <a:rPr lang="en-US" dirty="0"/>
              <a:t>Bolton, R. N. (2022). The convergence of sustainability and marketing: Transforming marketing to respond to a new world. </a:t>
            </a:r>
            <a:r>
              <a:rPr lang="en-US" i="1" dirty="0"/>
              <a:t>Australasian Marketing Journal, 30</a:t>
            </a:r>
            <a:r>
              <a:rPr lang="en-US" dirty="0"/>
              <a:t>(2), 107-112.</a:t>
            </a:r>
          </a:p>
          <a:p>
            <a:r>
              <a:rPr lang="en-US" dirty="0"/>
              <a:t>Basha, M. (2023). Impact of artificial intelligence on marketing. </a:t>
            </a:r>
            <a:r>
              <a:rPr lang="en-US" i="1" dirty="0"/>
              <a:t>East Asian Journal of Multidisciplinary Research, 2</a:t>
            </a:r>
            <a:r>
              <a:rPr lang="en-US" dirty="0"/>
              <a:t>(3), 993-1004.</a:t>
            </a:r>
          </a:p>
          <a:p>
            <a:r>
              <a:rPr lang="en-US" dirty="0"/>
              <a:t>Kapoor, N. (2021). </a:t>
            </a:r>
            <a:r>
              <a:rPr lang="en-US" i="1" dirty="0"/>
              <a:t>Principles of Marketing</a:t>
            </a:r>
            <a:r>
              <a:rPr lang="en-US" dirty="0"/>
              <a:t>. PHI Learning Pvt. Ltd..</a:t>
            </a:r>
          </a:p>
          <a:p>
            <a:r>
              <a:rPr lang="en-GB" dirty="0" err="1"/>
              <a:t>Khanlarov</a:t>
            </a:r>
            <a:r>
              <a:rPr lang="en-GB" dirty="0"/>
              <a:t>, E., </a:t>
            </a:r>
            <a:r>
              <a:rPr lang="en-GB" dirty="0" err="1"/>
              <a:t>Chygryn</a:t>
            </a:r>
            <a:r>
              <a:rPr lang="en-GB" dirty="0"/>
              <a:t>, O. Y., &amp; </a:t>
            </a:r>
            <a:r>
              <a:rPr lang="en-GB" dirty="0" err="1"/>
              <a:t>Liulov</a:t>
            </a:r>
            <a:r>
              <a:rPr lang="en-GB" dirty="0"/>
              <a:t>, O. V. (2020). Marketing and management strategies for enhancing green competitiveness (Doctoral dissertation, </a:t>
            </a:r>
            <a:r>
              <a:rPr lang="en-GB" i="1" dirty="0" err="1"/>
              <a:t>Varazdin</a:t>
            </a:r>
            <a:r>
              <a:rPr lang="en-GB" i="1" dirty="0"/>
              <a:t> Development and Entrepreneurship Agency and University North).</a:t>
            </a:r>
          </a:p>
          <a:p>
            <a:r>
              <a:rPr lang="en-US" dirty="0"/>
              <a:t>Roetzer, P., &amp; Kaput, M. (2022). Marketing artificial intelligence: AI, marketing, and the future of business. </a:t>
            </a:r>
            <a:r>
              <a:rPr lang="en-US" dirty="0" err="1"/>
              <a:t>BenBella</a:t>
            </a:r>
            <a:r>
              <a:rPr lang="en-US" dirty="0"/>
              <a:t> Books.</a:t>
            </a:r>
          </a:p>
          <a:p>
            <a:r>
              <a:rPr lang="en-US" dirty="0" err="1"/>
              <a:t>Wongmonta</a:t>
            </a:r>
            <a:r>
              <a:rPr lang="en-US" dirty="0"/>
              <a:t>, S. (2021). Marketing 5.0: The era of technology for humanity with a collaboration of humans and machines. </a:t>
            </a:r>
            <a:r>
              <a:rPr lang="en-US" i="1" dirty="0" err="1"/>
              <a:t>Nimitmai</a:t>
            </a:r>
            <a:r>
              <a:rPr lang="en-US" i="1" dirty="0"/>
              <a:t> Review Journal, 4</a:t>
            </a:r>
            <a:r>
              <a:rPr lang="en-US" dirty="0"/>
              <a:t>(1), 83-97.</a:t>
            </a:r>
          </a:p>
          <a:p>
            <a:r>
              <a:rPr lang="en-GB" dirty="0">
                <a:hlinkClick r:id="rId2"/>
              </a:rPr>
              <a:t>https://pitchlabs.org/library/financial/production-concept/</a:t>
            </a:r>
            <a:r>
              <a:rPr lang="en-GB" dirty="0"/>
              <a:t> </a:t>
            </a:r>
          </a:p>
          <a:p>
            <a:r>
              <a:rPr lang="en-GB" dirty="0">
                <a:hlinkClick r:id="rId3"/>
              </a:rPr>
              <a:t>https://bbanote.org/production-concept/</a:t>
            </a:r>
            <a:endParaRPr lang="en-GB" dirty="0"/>
          </a:p>
          <a:p>
            <a:r>
              <a:rPr lang="en-GB" dirty="0">
                <a:hlinkClick r:id="rId4"/>
              </a:rPr>
              <a:t>https://medium.com/@DigitalVinay/product-concept-in-marketing-management-6de42d991b6e</a:t>
            </a:r>
            <a:r>
              <a:rPr lang="en-GB" dirty="0"/>
              <a:t>  </a:t>
            </a:r>
          </a:p>
          <a:p>
            <a:endParaRPr lang="en-GB" dirty="0"/>
          </a:p>
          <a:p>
            <a:endParaRPr lang="en-GB" dirty="0"/>
          </a:p>
        </p:txBody>
      </p:sp>
    </p:spTree>
    <p:extLst>
      <p:ext uri="{BB962C8B-B14F-4D97-AF65-F5344CB8AC3E}">
        <p14:creationId xmlns:p14="http://schemas.microsoft.com/office/powerpoint/2010/main" val="27521031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TotalTime>
  <Words>413</Words>
  <Application>Microsoft Office PowerPoint</Application>
  <PresentationFormat>Widescreen</PresentationFormat>
  <Paragraphs>20</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Arial Black</vt:lpstr>
      <vt:lpstr>Office Theme</vt:lpstr>
      <vt:lpstr>Presentation on the Production Concept</vt:lpstr>
      <vt:lpstr>Introduction </vt:lpstr>
      <vt:lpstr>How the Concept Works</vt:lpstr>
      <vt:lpstr>Why It Fits 2025</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2025-10-20T21:18:14Z</dcterms:created>
  <dcterms:modified xsi:type="dcterms:W3CDTF">2025-10-21T10:38:10Z</dcterms:modified>
</cp:coreProperties>
</file>