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66AC95-07C5-4E2E-8146-D07F1A3C428C}" v="1" dt="2025-10-06T14:41:02.1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97" d="100"/>
          <a:sy n="97" d="100"/>
        </p:scale>
        <p:origin x="8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i Steen" userId="3e51ffc7-aa92-4e9a-9db2-4e9164f92bbf" providerId="ADAL" clId="{3766AC95-07C5-4E2E-8146-D07F1A3C428C}"/>
    <pc:docChg chg="modSld">
      <pc:chgData name="Jenni Steen" userId="3e51ffc7-aa92-4e9a-9db2-4e9164f92bbf" providerId="ADAL" clId="{3766AC95-07C5-4E2E-8146-D07F1A3C428C}" dt="2025-10-06T14:41:02.168" v="0"/>
      <pc:docMkLst>
        <pc:docMk/>
      </pc:docMkLst>
      <pc:sldChg chg="addSp">
        <pc:chgData name="Jenni Steen" userId="3e51ffc7-aa92-4e9a-9db2-4e9164f92bbf" providerId="ADAL" clId="{3766AC95-07C5-4E2E-8146-D07F1A3C428C}" dt="2025-10-06T14:41:02.168" v="0"/>
        <pc:sldMkLst>
          <pc:docMk/>
          <pc:sldMk cId="1842463368" sldId="259"/>
        </pc:sldMkLst>
        <pc:spChg chg="add">
          <ac:chgData name="Jenni Steen" userId="3e51ffc7-aa92-4e9a-9db2-4e9164f92bbf" providerId="ADAL" clId="{3766AC95-07C5-4E2E-8146-D07F1A3C428C}" dt="2025-10-06T14:41:02.168" v="0"/>
          <ac:spMkLst>
            <pc:docMk/>
            <pc:sldMk cId="1842463368" sldId="259"/>
            <ac:spMk id="2" creationId="{FF93EA5A-DED4-ABD9-1A48-4B1E49CCEE5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443CFF-6BD1-4399-BAC2-DA527260D343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4CC3C8-1F20-49E6-BCB8-63E55956C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2657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4CC3C8-1F20-49E6-BCB8-63E55956CF9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1310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Passive voice – subject undergoes the action of the verb </a:t>
            </a:r>
            <a:r>
              <a:rPr lang="en-GB" dirty="0" err="1"/>
              <a:t>eg</a:t>
            </a:r>
            <a:r>
              <a:rPr lang="en-GB" dirty="0"/>
              <a:t> “they were killed” rather than “he killed them”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4CC3C8-1F20-49E6-BCB8-63E55956CF9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5152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E41BB-FBF5-4BF6-9FD1-2BAE36099096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EFC2D-1398-4EF1-B6BD-76FD88A84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400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E41BB-FBF5-4BF6-9FD1-2BAE36099096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EFC2D-1398-4EF1-B6BD-76FD88A84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744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E41BB-FBF5-4BF6-9FD1-2BAE36099096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EFC2D-1398-4EF1-B6BD-76FD88A84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78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E41BB-FBF5-4BF6-9FD1-2BAE36099096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EFC2D-1398-4EF1-B6BD-76FD88A84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521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E41BB-FBF5-4BF6-9FD1-2BAE36099096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EFC2D-1398-4EF1-B6BD-76FD88A84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077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E41BB-FBF5-4BF6-9FD1-2BAE36099096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EFC2D-1398-4EF1-B6BD-76FD88A84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649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E41BB-FBF5-4BF6-9FD1-2BAE36099096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EFC2D-1398-4EF1-B6BD-76FD88A84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6289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E41BB-FBF5-4BF6-9FD1-2BAE36099096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EFC2D-1398-4EF1-B6BD-76FD88A84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5766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E41BB-FBF5-4BF6-9FD1-2BAE36099096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EFC2D-1398-4EF1-B6BD-76FD88A84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899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E41BB-FBF5-4BF6-9FD1-2BAE36099096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EFC2D-1398-4EF1-B6BD-76FD88A84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39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E41BB-FBF5-4BF6-9FD1-2BAE36099096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EFC2D-1398-4EF1-B6BD-76FD88A8492C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165915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E41BB-FBF5-4BF6-9FD1-2BAE36099096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EFC2D-1398-4EF1-B6BD-76FD88A84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6600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E41BB-FBF5-4BF6-9FD1-2BAE36099096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EFC2D-1398-4EF1-B6BD-76FD88A8492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708575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E41BB-FBF5-4BF6-9FD1-2BAE36099096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EFC2D-1398-4EF1-B6BD-76FD88A84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5802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E41BB-FBF5-4BF6-9FD1-2BAE36099096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EFC2D-1398-4EF1-B6BD-76FD88A84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2658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E41BB-FBF5-4BF6-9FD1-2BAE36099096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EFC2D-1398-4EF1-B6BD-76FD88A84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693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BE41BB-FBF5-4BF6-9FD1-2BAE36099096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62EFC2D-1398-4EF1-B6BD-76FD88A84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1383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svg"/><Relationship Id="rId3" Type="http://schemas.openxmlformats.org/officeDocument/2006/relationships/image" Target="../media/image6.svg"/><Relationship Id="rId7" Type="http://schemas.openxmlformats.org/officeDocument/2006/relationships/image" Target="../media/image10.svg"/><Relationship Id="rId12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svg"/><Relationship Id="rId5" Type="http://schemas.openxmlformats.org/officeDocument/2006/relationships/image" Target="../media/image8.svg"/><Relationship Id="rId15" Type="http://schemas.openxmlformats.org/officeDocument/2006/relationships/image" Target="../media/image18.sv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svg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41AD1C-D4AB-5887-9DC3-FB66DFEB274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Academic and Professional Writing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126153-92D1-320F-3D9B-DA4D58A7CDB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Study Skills </a:t>
            </a:r>
            <a:r>
              <a:rPr lang="en-GB"/>
              <a:t>for Electronics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503959-1750-1AF4-0703-CFC00BAD70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37" y="5211699"/>
            <a:ext cx="4184946" cy="1646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6784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4F1547-1188-BE9D-DBC0-76A75F40E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we covering today?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AE48E3-5DD6-1F52-E913-12F3F9CBB2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Academic and Professional writing e.g. planning and structuring reports, linking ideas, using facts, opinions, analytical thinking.</a:t>
            </a:r>
          </a:p>
        </p:txBody>
      </p:sp>
    </p:spTree>
    <p:extLst>
      <p:ext uri="{BB962C8B-B14F-4D97-AF65-F5344CB8AC3E}">
        <p14:creationId xmlns:p14="http://schemas.microsoft.com/office/powerpoint/2010/main" val="1432569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A31C79F-2162-9BDA-0637-8B628111AC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Academic vs Professional Writing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F6DB07-4B72-2394-1967-19EED51DE8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Academic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FFA7063-EBAF-4886-92DE-2E4A49D0C2D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Aims to present information or research results</a:t>
            </a:r>
          </a:p>
          <a:p>
            <a:r>
              <a:rPr lang="en-GB" dirty="0"/>
              <a:t>Usually reports, journal articles or posters</a:t>
            </a:r>
          </a:p>
          <a:p>
            <a:r>
              <a:rPr lang="en-GB" dirty="0"/>
              <a:t>Academic audience</a:t>
            </a:r>
          </a:p>
          <a:p>
            <a:r>
              <a:rPr lang="en-GB" dirty="0"/>
              <a:t>Complex</a:t>
            </a:r>
          </a:p>
          <a:p>
            <a:r>
              <a:rPr lang="en-GB" dirty="0"/>
              <a:t>Includes references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491B983-1387-DE63-5D55-F9F0F35FFD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Professional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A7475DA9-8B42-7191-AA55-2CABE89E3EAF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GB" dirty="0"/>
              <a:t>Aims vary depending on the workplace needs</a:t>
            </a:r>
          </a:p>
          <a:p>
            <a:r>
              <a:rPr lang="en-GB" dirty="0"/>
              <a:t>Can include proposals, manuals, safety instructions, memos, etc</a:t>
            </a:r>
          </a:p>
          <a:p>
            <a:r>
              <a:rPr lang="en-GB" dirty="0"/>
              <a:t>Audience can vary</a:t>
            </a:r>
          </a:p>
          <a:p>
            <a:r>
              <a:rPr lang="en-GB" dirty="0"/>
              <a:t>Usually simple</a:t>
            </a:r>
          </a:p>
          <a:p>
            <a:r>
              <a:rPr lang="en-GB" dirty="0"/>
              <a:t>May not include references</a:t>
            </a:r>
          </a:p>
        </p:txBody>
      </p:sp>
    </p:spTree>
    <p:extLst>
      <p:ext uri="{BB962C8B-B14F-4D97-AF65-F5344CB8AC3E}">
        <p14:creationId xmlns:p14="http://schemas.microsoft.com/office/powerpoint/2010/main" val="1746528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42D53D3C-4D05-6982-B0E5-0068797481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r>
              <a:rPr lang="en-GB" dirty="0"/>
              <a:t>Professional Writing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06DB486-8DCD-4CA2-C9E9-07C9E77585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r>
              <a:rPr lang="en-GB" dirty="0"/>
              <a:t>Anything that you write for work</a:t>
            </a:r>
          </a:p>
          <a:p>
            <a:r>
              <a:rPr lang="en-GB" dirty="0"/>
              <a:t>Style can change depending on context and audience</a:t>
            </a:r>
          </a:p>
          <a:p>
            <a:pPr lvl="1"/>
            <a:r>
              <a:rPr lang="en-GB" dirty="0"/>
              <a:t>Can be more informal at times</a:t>
            </a:r>
          </a:p>
          <a:p>
            <a:pPr lvl="1"/>
            <a:r>
              <a:rPr lang="en-GB" dirty="0"/>
              <a:t>Mostly avoids technical jargon</a:t>
            </a:r>
          </a:p>
          <a:p>
            <a:pPr lvl="1"/>
            <a:r>
              <a:rPr lang="en-GB" dirty="0"/>
              <a:t>Usually easy to skim read</a:t>
            </a:r>
          </a:p>
          <a:p>
            <a:r>
              <a:rPr lang="en-GB" dirty="0"/>
              <a:t>What are some examples from your workplace?</a:t>
            </a:r>
          </a:p>
        </p:txBody>
      </p:sp>
      <p:pic>
        <p:nvPicPr>
          <p:cNvPr id="10" name="Picture 9" descr="A white desk with a keyboard, a notepad with a sticky note, a pencil and a coffee mug">
            <a:extLst>
              <a:ext uri="{FF2B5EF4-FFF2-40B4-BE49-F238E27FC236}">
                <a16:creationId xmlns:a16="http://schemas.microsoft.com/office/drawing/2014/main" id="{0FA0C7F8-30B3-ED7E-61C3-D5C626AF5E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7489" b="-2"/>
          <a:stretch/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AutoShape 2" descr="The Jungle Book: 130th Anniversary Edition - Puffin Clothbound Classics  (Hardback)">
            <a:extLst>
              <a:ext uri="{FF2B5EF4-FFF2-40B4-BE49-F238E27FC236}">
                <a16:creationId xmlns:a16="http://schemas.microsoft.com/office/drawing/2014/main" id="{FF93EA5A-DED4-ABD9-1A48-4B1E49CCEE5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463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lasses on top of a book">
            <a:extLst>
              <a:ext uri="{FF2B5EF4-FFF2-40B4-BE49-F238E27FC236}">
                <a16:creationId xmlns:a16="http://schemas.microsoft.com/office/drawing/2014/main" id="{15615DCB-A5E2-C9A5-5021-9E61EC4F90C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3469" b="-1"/>
          <a:stretch/>
        </p:blipFill>
        <p:spPr>
          <a:xfrm>
            <a:off x="4269854" y="-1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669C69E-C411-F041-EBC4-6BEF910832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3851123" cy="1320800"/>
          </a:xfrm>
        </p:spPr>
        <p:txBody>
          <a:bodyPr>
            <a:normAutofit/>
          </a:bodyPr>
          <a:lstStyle/>
          <a:p>
            <a:r>
              <a:rPr lang="en-GB" dirty="0"/>
              <a:t>Academic Writing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5665A5-F144-CD50-F9E3-0309F40A70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3851122" cy="3880773"/>
          </a:xfrm>
        </p:spPr>
        <p:txBody>
          <a:bodyPr>
            <a:normAutofit/>
          </a:bodyPr>
          <a:lstStyle/>
          <a:p>
            <a:r>
              <a:rPr lang="en-GB" dirty="0"/>
              <a:t>Writing done for university or scholarly publications</a:t>
            </a:r>
          </a:p>
          <a:p>
            <a:r>
              <a:rPr lang="en-GB" dirty="0"/>
              <a:t>Always formal</a:t>
            </a:r>
          </a:p>
          <a:p>
            <a:pPr lvl="1"/>
            <a:r>
              <a:rPr lang="en-GB" dirty="0"/>
              <a:t>No use of conjunctions or colloquialisms</a:t>
            </a:r>
          </a:p>
          <a:p>
            <a:pPr lvl="1"/>
            <a:r>
              <a:rPr lang="en-GB" dirty="0"/>
              <a:t>Technical jargon commonly used</a:t>
            </a:r>
          </a:p>
          <a:p>
            <a:pPr lvl="1"/>
            <a:r>
              <a:rPr lang="en-GB" dirty="0"/>
              <a:t>Third person, passive voice</a:t>
            </a:r>
          </a:p>
          <a:p>
            <a:r>
              <a:rPr lang="en-GB" dirty="0"/>
              <a:t>Always remember references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4FA5DFF-7FE6-4855-84E6-DFA78EE97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0">
            <a:extLst>
              <a:ext uri="{FF2B5EF4-FFF2-40B4-BE49-F238E27FC236}">
                <a16:creationId xmlns:a16="http://schemas.microsoft.com/office/drawing/2014/main" id="{2AFD8CBA-54A3-4363-991B-B9C631BBFA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ectangle 23">
            <a:extLst>
              <a:ext uri="{FF2B5EF4-FFF2-40B4-BE49-F238E27FC236}">
                <a16:creationId xmlns:a16="http://schemas.microsoft.com/office/drawing/2014/main" id="{3F088236-D655-4F88-B238-E1676235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Rectangle 25">
            <a:extLst>
              <a:ext uri="{FF2B5EF4-FFF2-40B4-BE49-F238E27FC236}">
                <a16:creationId xmlns:a16="http://schemas.microsoft.com/office/drawing/2014/main" id="{3DAC0C92-199E-475C-9390-119A9B027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Isosceles Triangle 24">
            <a:extLst>
              <a:ext uri="{FF2B5EF4-FFF2-40B4-BE49-F238E27FC236}">
                <a16:creationId xmlns:a16="http://schemas.microsoft.com/office/drawing/2014/main" id="{C4CFB339-0ED8-4FE2-9EF1-6D1375B84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9" name="Rectangle 27">
            <a:extLst>
              <a:ext uri="{FF2B5EF4-FFF2-40B4-BE49-F238E27FC236}">
                <a16:creationId xmlns:a16="http://schemas.microsoft.com/office/drawing/2014/main" id="{31896C80-2069-4431-9C19-83B913734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1" name="Rectangle 28">
            <a:extLst>
              <a:ext uri="{FF2B5EF4-FFF2-40B4-BE49-F238E27FC236}">
                <a16:creationId xmlns:a16="http://schemas.microsoft.com/office/drawing/2014/main" id="{BF120A21-0841-4823-B0C4-28AEBCEF9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3" name="Rectangle 29">
            <a:extLst>
              <a:ext uri="{FF2B5EF4-FFF2-40B4-BE49-F238E27FC236}">
                <a16:creationId xmlns:a16="http://schemas.microsoft.com/office/drawing/2014/main" id="{DBB05BAE-BBD3-4289-899F-A6851503C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5" name="Isosceles Triangle 29">
            <a:extLst>
              <a:ext uri="{FF2B5EF4-FFF2-40B4-BE49-F238E27FC236}">
                <a16:creationId xmlns:a16="http://schemas.microsoft.com/office/drawing/2014/main" id="{9874D11C-36F5-4BBE-A490-019A54E95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403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EA005B-7C00-5F45-9155-EC9349AB89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609600"/>
            <a:ext cx="10197494" cy="1099457"/>
          </a:xfrm>
        </p:spPr>
        <p:txBody>
          <a:bodyPr>
            <a:normAutofit/>
          </a:bodyPr>
          <a:lstStyle/>
          <a:p>
            <a:r>
              <a:rPr lang="en-GB" dirty="0"/>
              <a:t>Facts and Opinions</a:t>
            </a:r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028B49A8-AAB5-5C75-AAF4-D8B325A948AE}"/>
              </a:ext>
            </a:extLst>
          </p:cNvPr>
          <p:cNvSpPr/>
          <p:nvPr/>
        </p:nvSpPr>
        <p:spPr>
          <a:xfrm>
            <a:off x="1286933" y="5029923"/>
            <a:ext cx="9618133" cy="1011377"/>
          </a:xfrm>
          <a:custGeom>
            <a:avLst/>
            <a:gdLst>
              <a:gd name="connsiteX0" fmla="*/ 0 w 9618133"/>
              <a:gd name="connsiteY0" fmla="*/ 0 h 1011377"/>
              <a:gd name="connsiteX1" fmla="*/ 9618133 w 9618133"/>
              <a:gd name="connsiteY1" fmla="*/ 0 h 1011377"/>
              <a:gd name="connsiteX2" fmla="*/ 9618133 w 9618133"/>
              <a:gd name="connsiteY2" fmla="*/ 1011377 h 1011377"/>
              <a:gd name="connsiteX3" fmla="*/ 0 w 9618133"/>
              <a:gd name="connsiteY3" fmla="*/ 1011377 h 1011377"/>
              <a:gd name="connsiteX4" fmla="*/ 0 w 9618133"/>
              <a:gd name="connsiteY4" fmla="*/ 0 h 10113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618133" h="1011377">
                <a:moveTo>
                  <a:pt x="0" y="0"/>
                </a:moveTo>
                <a:lnTo>
                  <a:pt x="9618133" y="0"/>
                </a:lnTo>
                <a:lnTo>
                  <a:pt x="9618133" y="1011377"/>
                </a:lnTo>
                <a:lnTo>
                  <a:pt x="0" y="101137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5128" tIns="135128" rIns="135128" bIns="135128" numCol="1" spcCol="1270" anchor="ctr" anchorCtr="0">
            <a:noAutofit/>
          </a:bodyPr>
          <a:lstStyle/>
          <a:p>
            <a:pPr marL="0" lvl="0" indent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1900" kern="1200"/>
              <a:t>Don’t be biased</a:t>
            </a:r>
            <a:endParaRPr lang="en-US" sz="1900" kern="120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4AEBB9E0-8858-4049-EF72-F0D30817F2B9}"/>
              </a:ext>
            </a:extLst>
          </p:cNvPr>
          <p:cNvGrpSpPr/>
          <p:nvPr/>
        </p:nvGrpSpPr>
        <p:grpSpPr>
          <a:xfrm>
            <a:off x="1286933" y="3489595"/>
            <a:ext cx="9618133" cy="1555500"/>
            <a:chOff x="1286933" y="3489595"/>
            <a:chExt cx="9618133" cy="1555500"/>
          </a:xfrm>
        </p:grpSpPr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5B0A0E4E-C3EE-239A-F9AA-0B7CE793C61C}"/>
                </a:ext>
              </a:extLst>
            </p:cNvPr>
            <p:cNvSpPr/>
            <p:nvPr/>
          </p:nvSpPr>
          <p:spPr>
            <a:xfrm>
              <a:off x="1286933" y="3489595"/>
              <a:ext cx="9618133" cy="1555500"/>
            </a:xfrm>
            <a:custGeom>
              <a:avLst/>
              <a:gdLst>
                <a:gd name="connsiteX0" fmla="*/ 0 w 9618133"/>
                <a:gd name="connsiteY0" fmla="*/ 544782 h 1555499"/>
                <a:gd name="connsiteX1" fmla="*/ 4614629 w 9618133"/>
                <a:gd name="connsiteY1" fmla="*/ 544782 h 1555499"/>
                <a:gd name="connsiteX2" fmla="*/ 4614629 w 9618133"/>
                <a:gd name="connsiteY2" fmla="*/ 388875 h 1555499"/>
                <a:gd name="connsiteX3" fmla="*/ 4420192 w 9618133"/>
                <a:gd name="connsiteY3" fmla="*/ 388875 h 1555499"/>
                <a:gd name="connsiteX4" fmla="*/ 4809067 w 9618133"/>
                <a:gd name="connsiteY4" fmla="*/ 0 h 1555499"/>
                <a:gd name="connsiteX5" fmla="*/ 5197941 w 9618133"/>
                <a:gd name="connsiteY5" fmla="*/ 388875 h 1555499"/>
                <a:gd name="connsiteX6" fmla="*/ 5003504 w 9618133"/>
                <a:gd name="connsiteY6" fmla="*/ 388875 h 1555499"/>
                <a:gd name="connsiteX7" fmla="*/ 5003504 w 9618133"/>
                <a:gd name="connsiteY7" fmla="*/ 544782 h 1555499"/>
                <a:gd name="connsiteX8" fmla="*/ 9618133 w 9618133"/>
                <a:gd name="connsiteY8" fmla="*/ 544782 h 1555499"/>
                <a:gd name="connsiteX9" fmla="*/ 9618133 w 9618133"/>
                <a:gd name="connsiteY9" fmla="*/ 1555499 h 1555499"/>
                <a:gd name="connsiteX10" fmla="*/ 0 w 9618133"/>
                <a:gd name="connsiteY10" fmla="*/ 1555499 h 1555499"/>
                <a:gd name="connsiteX11" fmla="*/ 0 w 9618133"/>
                <a:gd name="connsiteY11" fmla="*/ 544782 h 1555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618133" h="1555499">
                  <a:moveTo>
                    <a:pt x="9618133" y="1010717"/>
                  </a:moveTo>
                  <a:lnTo>
                    <a:pt x="5003504" y="1010717"/>
                  </a:lnTo>
                  <a:lnTo>
                    <a:pt x="5003504" y="1166624"/>
                  </a:lnTo>
                  <a:lnTo>
                    <a:pt x="5197941" y="1166624"/>
                  </a:lnTo>
                  <a:lnTo>
                    <a:pt x="4809066" y="1555498"/>
                  </a:lnTo>
                  <a:lnTo>
                    <a:pt x="4420192" y="1166624"/>
                  </a:lnTo>
                  <a:lnTo>
                    <a:pt x="4614629" y="1166624"/>
                  </a:lnTo>
                  <a:lnTo>
                    <a:pt x="4614629" y="1010717"/>
                  </a:lnTo>
                  <a:lnTo>
                    <a:pt x="0" y="1010717"/>
                  </a:lnTo>
                  <a:lnTo>
                    <a:pt x="0" y="1"/>
                  </a:lnTo>
                  <a:lnTo>
                    <a:pt x="9618133" y="1"/>
                  </a:lnTo>
                  <a:lnTo>
                    <a:pt x="9618133" y="1010717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5128" tIns="135128" rIns="135128" bIns="1144648" numCol="1" spcCol="1270" anchor="ctr" anchorCtr="0">
              <a:noAutofit/>
            </a:bodyPr>
            <a:lstStyle/>
            <a:p>
              <a:pPr marL="0" lvl="0" indent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900" kern="1200"/>
                <a:t>Always ask the following:</a:t>
              </a:r>
              <a:endParaRPr lang="en-US" sz="1900" kern="1200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ABA79E93-B240-68CC-590A-0E4D3367D288}"/>
                </a:ext>
              </a:extLst>
            </p:cNvPr>
            <p:cNvSpPr/>
            <p:nvPr/>
          </p:nvSpPr>
          <p:spPr>
            <a:xfrm>
              <a:off x="1291629" y="4035575"/>
              <a:ext cx="3202913" cy="465094"/>
            </a:xfrm>
            <a:custGeom>
              <a:avLst/>
              <a:gdLst>
                <a:gd name="connsiteX0" fmla="*/ 0 w 3202913"/>
                <a:gd name="connsiteY0" fmla="*/ 0 h 465094"/>
                <a:gd name="connsiteX1" fmla="*/ 3202913 w 3202913"/>
                <a:gd name="connsiteY1" fmla="*/ 0 h 465094"/>
                <a:gd name="connsiteX2" fmla="*/ 3202913 w 3202913"/>
                <a:gd name="connsiteY2" fmla="*/ 465094 h 465094"/>
                <a:gd name="connsiteX3" fmla="*/ 0 w 3202913"/>
                <a:gd name="connsiteY3" fmla="*/ 465094 h 465094"/>
                <a:gd name="connsiteX4" fmla="*/ 0 w 3202913"/>
                <a:gd name="connsiteY4" fmla="*/ 0 h 4650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02913" h="465094">
                  <a:moveTo>
                    <a:pt x="0" y="0"/>
                  </a:moveTo>
                  <a:lnTo>
                    <a:pt x="3202913" y="0"/>
                  </a:lnTo>
                  <a:lnTo>
                    <a:pt x="3202913" y="465094"/>
                  </a:lnTo>
                  <a:lnTo>
                    <a:pt x="0" y="46509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13792" tIns="20320" rIns="113792" bIns="20320" numCol="1" spcCol="1270" anchor="ctr" anchorCtr="0">
              <a:noAutofit/>
            </a:bodyPr>
            <a:lstStyle/>
            <a:p>
              <a:pPr marL="0" lvl="0" indent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600" kern="1200"/>
                <a:t>Is my opinion needed?</a:t>
              </a:r>
              <a:endParaRPr lang="en-US" sz="1600" kern="120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88C9AEC3-B488-2823-6C2C-16265F2F432C}"/>
                </a:ext>
              </a:extLst>
            </p:cNvPr>
            <p:cNvSpPr/>
            <p:nvPr/>
          </p:nvSpPr>
          <p:spPr>
            <a:xfrm>
              <a:off x="4494542" y="4035575"/>
              <a:ext cx="3202913" cy="465094"/>
            </a:xfrm>
            <a:custGeom>
              <a:avLst/>
              <a:gdLst>
                <a:gd name="connsiteX0" fmla="*/ 0 w 3202913"/>
                <a:gd name="connsiteY0" fmla="*/ 0 h 465094"/>
                <a:gd name="connsiteX1" fmla="*/ 3202913 w 3202913"/>
                <a:gd name="connsiteY1" fmla="*/ 0 h 465094"/>
                <a:gd name="connsiteX2" fmla="*/ 3202913 w 3202913"/>
                <a:gd name="connsiteY2" fmla="*/ 465094 h 465094"/>
                <a:gd name="connsiteX3" fmla="*/ 0 w 3202913"/>
                <a:gd name="connsiteY3" fmla="*/ 465094 h 465094"/>
                <a:gd name="connsiteX4" fmla="*/ 0 w 3202913"/>
                <a:gd name="connsiteY4" fmla="*/ 0 h 4650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02913" h="465094">
                  <a:moveTo>
                    <a:pt x="0" y="0"/>
                  </a:moveTo>
                  <a:lnTo>
                    <a:pt x="3202913" y="0"/>
                  </a:lnTo>
                  <a:lnTo>
                    <a:pt x="3202913" y="465094"/>
                  </a:lnTo>
                  <a:lnTo>
                    <a:pt x="0" y="46509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3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13792" tIns="20320" rIns="113792" bIns="20320" numCol="1" spcCol="1270" anchor="ctr" anchorCtr="0">
              <a:noAutofit/>
            </a:bodyPr>
            <a:lstStyle/>
            <a:p>
              <a:pPr marL="0" lvl="0" indent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600" kern="1200"/>
                <a:t>Is there evidence to support it?</a:t>
              </a:r>
              <a:endParaRPr lang="en-US" sz="1600" kern="120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183023CE-8FD3-C095-BA2E-D0E612A5DEAD}"/>
                </a:ext>
              </a:extLst>
            </p:cNvPr>
            <p:cNvSpPr/>
            <p:nvPr/>
          </p:nvSpPr>
          <p:spPr>
            <a:xfrm>
              <a:off x="7697456" y="4035575"/>
              <a:ext cx="3202913" cy="465094"/>
            </a:xfrm>
            <a:custGeom>
              <a:avLst/>
              <a:gdLst>
                <a:gd name="connsiteX0" fmla="*/ 0 w 3202913"/>
                <a:gd name="connsiteY0" fmla="*/ 0 h 465094"/>
                <a:gd name="connsiteX1" fmla="*/ 3202913 w 3202913"/>
                <a:gd name="connsiteY1" fmla="*/ 0 h 465094"/>
                <a:gd name="connsiteX2" fmla="*/ 3202913 w 3202913"/>
                <a:gd name="connsiteY2" fmla="*/ 465094 h 465094"/>
                <a:gd name="connsiteX3" fmla="*/ 0 w 3202913"/>
                <a:gd name="connsiteY3" fmla="*/ 465094 h 465094"/>
                <a:gd name="connsiteX4" fmla="*/ 0 w 3202913"/>
                <a:gd name="connsiteY4" fmla="*/ 0 h 4650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02913" h="465094">
                  <a:moveTo>
                    <a:pt x="0" y="0"/>
                  </a:moveTo>
                  <a:lnTo>
                    <a:pt x="3202913" y="0"/>
                  </a:lnTo>
                  <a:lnTo>
                    <a:pt x="3202913" y="465094"/>
                  </a:lnTo>
                  <a:lnTo>
                    <a:pt x="0" y="46509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4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13792" tIns="20320" rIns="113792" bIns="20320" numCol="1" spcCol="1270" anchor="ctr" anchorCtr="0">
              <a:noAutofit/>
            </a:bodyPr>
            <a:lstStyle/>
            <a:p>
              <a:pPr marL="0" lvl="0" indent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600" kern="1200"/>
                <a:t>How should I phrase it?</a:t>
              </a:r>
              <a:endParaRPr lang="en-US" sz="1600" kern="1200"/>
            </a:p>
          </p:txBody>
        </p:sp>
      </p:grp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CCAF8A26-033B-F4FD-CC55-46DCC808B718}"/>
              </a:ext>
            </a:extLst>
          </p:cNvPr>
          <p:cNvSpPr/>
          <p:nvPr/>
        </p:nvSpPr>
        <p:spPr>
          <a:xfrm>
            <a:off x="1286933" y="1949265"/>
            <a:ext cx="9618133" cy="1555501"/>
          </a:xfrm>
          <a:custGeom>
            <a:avLst/>
            <a:gdLst>
              <a:gd name="connsiteX0" fmla="*/ 0 w 9618133"/>
              <a:gd name="connsiteY0" fmla="*/ 544782 h 1555499"/>
              <a:gd name="connsiteX1" fmla="*/ 4614629 w 9618133"/>
              <a:gd name="connsiteY1" fmla="*/ 544782 h 1555499"/>
              <a:gd name="connsiteX2" fmla="*/ 4614629 w 9618133"/>
              <a:gd name="connsiteY2" fmla="*/ 388875 h 1555499"/>
              <a:gd name="connsiteX3" fmla="*/ 4420192 w 9618133"/>
              <a:gd name="connsiteY3" fmla="*/ 388875 h 1555499"/>
              <a:gd name="connsiteX4" fmla="*/ 4809067 w 9618133"/>
              <a:gd name="connsiteY4" fmla="*/ 0 h 1555499"/>
              <a:gd name="connsiteX5" fmla="*/ 5197941 w 9618133"/>
              <a:gd name="connsiteY5" fmla="*/ 388875 h 1555499"/>
              <a:gd name="connsiteX6" fmla="*/ 5003504 w 9618133"/>
              <a:gd name="connsiteY6" fmla="*/ 388875 h 1555499"/>
              <a:gd name="connsiteX7" fmla="*/ 5003504 w 9618133"/>
              <a:gd name="connsiteY7" fmla="*/ 544782 h 1555499"/>
              <a:gd name="connsiteX8" fmla="*/ 9618133 w 9618133"/>
              <a:gd name="connsiteY8" fmla="*/ 544782 h 1555499"/>
              <a:gd name="connsiteX9" fmla="*/ 9618133 w 9618133"/>
              <a:gd name="connsiteY9" fmla="*/ 1555499 h 1555499"/>
              <a:gd name="connsiteX10" fmla="*/ 0 w 9618133"/>
              <a:gd name="connsiteY10" fmla="*/ 1555499 h 1555499"/>
              <a:gd name="connsiteX11" fmla="*/ 0 w 9618133"/>
              <a:gd name="connsiteY11" fmla="*/ 544782 h 1555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618133" h="1555499">
                <a:moveTo>
                  <a:pt x="9618133" y="1010717"/>
                </a:moveTo>
                <a:lnTo>
                  <a:pt x="5003504" y="1010717"/>
                </a:lnTo>
                <a:lnTo>
                  <a:pt x="5003504" y="1166624"/>
                </a:lnTo>
                <a:lnTo>
                  <a:pt x="5197941" y="1166624"/>
                </a:lnTo>
                <a:lnTo>
                  <a:pt x="4809066" y="1555498"/>
                </a:lnTo>
                <a:lnTo>
                  <a:pt x="4420192" y="1166624"/>
                </a:lnTo>
                <a:lnTo>
                  <a:pt x="4614629" y="1166624"/>
                </a:lnTo>
                <a:lnTo>
                  <a:pt x="4614629" y="1010717"/>
                </a:lnTo>
                <a:lnTo>
                  <a:pt x="0" y="1010717"/>
                </a:lnTo>
                <a:lnTo>
                  <a:pt x="0" y="1"/>
                </a:lnTo>
                <a:lnTo>
                  <a:pt x="9618133" y="1"/>
                </a:lnTo>
                <a:lnTo>
                  <a:pt x="9618133" y="101071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5127" tIns="135129" rIns="135128" bIns="679911" numCol="1" spcCol="1270" anchor="ctr" anchorCtr="0">
            <a:noAutofit/>
          </a:bodyPr>
          <a:lstStyle/>
          <a:p>
            <a:pPr marL="0" lvl="0" indent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1900" kern="1200" dirty="0"/>
              <a:t>Academic writing is informative, dealing mostly in facts</a:t>
            </a:r>
            <a:endParaRPr lang="en-US" sz="1900" kern="1200" dirty="0"/>
          </a:p>
        </p:txBody>
      </p:sp>
    </p:spTree>
    <p:extLst>
      <p:ext uri="{BB962C8B-B14F-4D97-AF65-F5344CB8AC3E}">
        <p14:creationId xmlns:p14="http://schemas.microsoft.com/office/powerpoint/2010/main" val="1386137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10016E-452B-EC2F-5F4E-457D0E4FE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r>
              <a:rPr lang="en-GB" dirty="0"/>
              <a:t>Linking ideas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4FC9F-4563-42F3-5ABB-444CCD04ED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r>
              <a:rPr lang="en-GB" dirty="0"/>
              <a:t>Important for cohesion and coherence</a:t>
            </a:r>
          </a:p>
          <a:p>
            <a:pPr lvl="1"/>
            <a:r>
              <a:rPr lang="en-GB" dirty="0"/>
              <a:t>Cohesion is how two pieces of a puzzle fit together</a:t>
            </a:r>
          </a:p>
          <a:p>
            <a:pPr lvl="1"/>
            <a:r>
              <a:rPr lang="en-GB" dirty="0"/>
              <a:t>Coherence is how the puzzle fits together as a whole</a:t>
            </a:r>
          </a:p>
          <a:p>
            <a:r>
              <a:rPr lang="en-GB" dirty="0"/>
              <a:t>Can be used to link:</a:t>
            </a:r>
          </a:p>
          <a:p>
            <a:pPr lvl="1"/>
            <a:r>
              <a:rPr lang="en-GB" dirty="0"/>
              <a:t>Ideas in a sentence</a:t>
            </a:r>
          </a:p>
          <a:p>
            <a:pPr lvl="1"/>
            <a:r>
              <a:rPr lang="en-GB" dirty="0"/>
              <a:t>Sentences in a paragraph</a:t>
            </a:r>
          </a:p>
          <a:p>
            <a:pPr lvl="1"/>
            <a:r>
              <a:rPr lang="en-GB" dirty="0"/>
              <a:t>Paragraphs in a section</a:t>
            </a:r>
          </a:p>
        </p:txBody>
      </p:sp>
      <p:pic>
        <p:nvPicPr>
          <p:cNvPr id="30" name="Picture 4" descr="Pieces of a jigsaw puzzle">
            <a:extLst>
              <a:ext uri="{FF2B5EF4-FFF2-40B4-BE49-F238E27FC236}">
                <a16:creationId xmlns:a16="http://schemas.microsoft.com/office/drawing/2014/main" id="{DA8EBEB8-7369-BAF0-8F19-5F4D209F69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212" r="24278" b="-2"/>
          <a:stretch/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31" name="Isosceles Triangle 8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081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17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0B55C9-1872-AA20-6B51-A054F95194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609600"/>
            <a:ext cx="10197494" cy="1099457"/>
          </a:xfrm>
        </p:spPr>
        <p:txBody>
          <a:bodyPr>
            <a:normAutofit/>
          </a:bodyPr>
          <a:lstStyle/>
          <a:p>
            <a:r>
              <a:rPr lang="en-GB" dirty="0"/>
              <a:t>What point are you making?</a:t>
            </a:r>
          </a:p>
        </p:txBody>
      </p:sp>
      <p:sp>
        <p:nvSpPr>
          <p:cNvPr id="26" name="Isosceles Triangle 19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7" name="Isosceles Triangle 21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5EC7C487-BA2C-0E11-81AC-A236E95D8C0A}"/>
              </a:ext>
            </a:extLst>
          </p:cNvPr>
          <p:cNvGrpSpPr/>
          <p:nvPr/>
        </p:nvGrpSpPr>
        <p:grpSpPr>
          <a:xfrm>
            <a:off x="1286933" y="1948892"/>
            <a:ext cx="9618133" cy="481503"/>
            <a:chOff x="1286933" y="1948892"/>
            <a:chExt cx="9618133" cy="481503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21346457-3875-E4B0-DA4E-423709E120FC}"/>
                </a:ext>
              </a:extLst>
            </p:cNvPr>
            <p:cNvSpPr/>
            <p:nvPr/>
          </p:nvSpPr>
          <p:spPr>
            <a:xfrm>
              <a:off x="1286933" y="1948892"/>
              <a:ext cx="9618133" cy="48150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alpha val="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/>
          </p:style>
          <p:txBody>
            <a:bodyPr/>
            <a:lstStyle/>
            <a:p>
              <a:endParaRPr lang="en-GB"/>
            </a:p>
          </p:txBody>
        </p:sp>
        <p:sp>
          <p:nvSpPr>
            <p:cNvPr id="5" name="Rectangle 4" descr="Maximize">
              <a:extLst>
                <a:ext uri="{FF2B5EF4-FFF2-40B4-BE49-F238E27FC236}">
                  <a16:creationId xmlns:a16="http://schemas.microsoft.com/office/drawing/2014/main" id="{A2239B9A-99D7-0D5B-1880-C0E26DA36DD0}"/>
                </a:ext>
              </a:extLst>
            </p:cNvPr>
            <p:cNvSpPr/>
            <p:nvPr/>
          </p:nvSpPr>
          <p:spPr>
            <a:xfrm>
              <a:off x="1432587" y="2057231"/>
              <a:ext cx="264827" cy="264827"/>
            </a:xfrm>
            <a:prstGeom prst="rect">
              <a:avLst/>
            </a:prstGeom>
            <a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bg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A29C9CA5-B4B3-8D91-EE01-9C973172FC50}"/>
                </a:ext>
              </a:extLst>
            </p:cNvPr>
            <p:cNvSpPr/>
            <p:nvPr/>
          </p:nvSpPr>
          <p:spPr>
            <a:xfrm>
              <a:off x="1843069" y="1948892"/>
              <a:ext cx="4328159" cy="481503"/>
            </a:xfrm>
            <a:custGeom>
              <a:avLst/>
              <a:gdLst>
                <a:gd name="connsiteX0" fmla="*/ 0 w 4328159"/>
                <a:gd name="connsiteY0" fmla="*/ 0 h 481503"/>
                <a:gd name="connsiteX1" fmla="*/ 4328159 w 4328159"/>
                <a:gd name="connsiteY1" fmla="*/ 0 h 481503"/>
                <a:gd name="connsiteX2" fmla="*/ 4328159 w 4328159"/>
                <a:gd name="connsiteY2" fmla="*/ 481503 h 481503"/>
                <a:gd name="connsiteX3" fmla="*/ 0 w 4328159"/>
                <a:gd name="connsiteY3" fmla="*/ 481503 h 481503"/>
                <a:gd name="connsiteX4" fmla="*/ 0 w 4328159"/>
                <a:gd name="connsiteY4" fmla="*/ 0 h 4815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28159" h="481503">
                  <a:moveTo>
                    <a:pt x="0" y="0"/>
                  </a:moveTo>
                  <a:lnTo>
                    <a:pt x="4328159" y="0"/>
                  </a:lnTo>
                  <a:lnTo>
                    <a:pt x="4328159" y="481503"/>
                  </a:lnTo>
                  <a:lnTo>
                    <a:pt x="0" y="4815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bg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959" tIns="50959" rIns="50959" bIns="50959" numCol="1" spcCol="1270" anchor="ctr" anchorCtr="0">
              <a:noAutofit/>
            </a:bodyPr>
            <a:lstStyle/>
            <a:p>
              <a:pPr marL="0" lvl="0" indent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600" kern="1200" dirty="0"/>
                <a:t>To list:</a:t>
              </a:r>
              <a:endParaRPr lang="en-US" sz="1600" kern="1200" dirty="0"/>
            </a:p>
          </p:txBody>
        </p:sp>
      </p:grp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46B2D12-3066-C4CC-3ECE-5823378474B2}"/>
              </a:ext>
            </a:extLst>
          </p:cNvPr>
          <p:cNvSpPr/>
          <p:nvPr/>
        </p:nvSpPr>
        <p:spPr>
          <a:xfrm>
            <a:off x="6171229" y="1948892"/>
            <a:ext cx="4733836" cy="481503"/>
          </a:xfrm>
          <a:custGeom>
            <a:avLst/>
            <a:gdLst>
              <a:gd name="connsiteX0" fmla="*/ 0 w 4733836"/>
              <a:gd name="connsiteY0" fmla="*/ 0 h 481503"/>
              <a:gd name="connsiteX1" fmla="*/ 4733836 w 4733836"/>
              <a:gd name="connsiteY1" fmla="*/ 0 h 481503"/>
              <a:gd name="connsiteX2" fmla="*/ 4733836 w 4733836"/>
              <a:gd name="connsiteY2" fmla="*/ 481503 h 481503"/>
              <a:gd name="connsiteX3" fmla="*/ 0 w 4733836"/>
              <a:gd name="connsiteY3" fmla="*/ 481503 h 481503"/>
              <a:gd name="connsiteX4" fmla="*/ 0 w 4733836"/>
              <a:gd name="connsiteY4" fmla="*/ 0 h 481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33836" h="481503">
                <a:moveTo>
                  <a:pt x="0" y="0"/>
                </a:moveTo>
                <a:lnTo>
                  <a:pt x="4733836" y="0"/>
                </a:lnTo>
                <a:lnTo>
                  <a:pt x="4733836" y="481503"/>
                </a:lnTo>
                <a:lnTo>
                  <a:pt x="0" y="48150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bg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0959" tIns="50959" rIns="50959" bIns="50959" numCol="1" spcCol="1270" anchor="ctr" anchorCtr="0">
            <a:noAutofit/>
          </a:bodyPr>
          <a:lstStyle/>
          <a:p>
            <a:pPr marL="0" lvl="0" indent="0" algn="l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1400" kern="1200"/>
              <a:t>Firstly, secondly, furthermore, moreover, finally</a:t>
            </a:r>
            <a:endParaRPr lang="en-US" sz="1400" kern="1200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C25BE097-14A6-4C23-16E9-E97FC1335A2F}"/>
              </a:ext>
            </a:extLst>
          </p:cNvPr>
          <p:cNvGrpSpPr/>
          <p:nvPr/>
        </p:nvGrpSpPr>
        <p:grpSpPr>
          <a:xfrm>
            <a:off x="1286933" y="2550772"/>
            <a:ext cx="9618133" cy="481503"/>
            <a:chOff x="1286933" y="2550772"/>
            <a:chExt cx="9618133" cy="481503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154570BD-161D-BC47-CDCF-B7C53465BC32}"/>
                </a:ext>
              </a:extLst>
            </p:cNvPr>
            <p:cNvSpPr/>
            <p:nvPr/>
          </p:nvSpPr>
          <p:spPr>
            <a:xfrm>
              <a:off x="1286933" y="2550772"/>
              <a:ext cx="9618133" cy="48150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alpha val="0"/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/>
          </p:style>
          <p:txBody>
            <a:bodyPr/>
            <a:lstStyle/>
            <a:p>
              <a:endParaRPr lang="en-GB"/>
            </a:p>
          </p:txBody>
        </p:sp>
        <p:sp>
          <p:nvSpPr>
            <p:cNvPr id="9" name="Rectangle 8" descr="Quotes">
              <a:extLst>
                <a:ext uri="{FF2B5EF4-FFF2-40B4-BE49-F238E27FC236}">
                  <a16:creationId xmlns:a16="http://schemas.microsoft.com/office/drawing/2014/main" id="{FA1E8366-85EA-E379-8F18-CE8F76C208A5}"/>
                </a:ext>
              </a:extLst>
            </p:cNvPr>
            <p:cNvSpPr/>
            <p:nvPr/>
          </p:nvSpPr>
          <p:spPr>
            <a:xfrm>
              <a:off x="1432587" y="2659110"/>
              <a:ext cx="264827" cy="264827"/>
            </a:xfrm>
            <a:prstGeom prst="rect">
              <a:avLst/>
            </a:prstGeom>
            <a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bg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E230215C-7503-7012-1303-1301D30BA723}"/>
                </a:ext>
              </a:extLst>
            </p:cNvPr>
            <p:cNvSpPr/>
            <p:nvPr/>
          </p:nvSpPr>
          <p:spPr>
            <a:xfrm>
              <a:off x="1843069" y="2550772"/>
              <a:ext cx="4328159" cy="481503"/>
            </a:xfrm>
            <a:custGeom>
              <a:avLst/>
              <a:gdLst>
                <a:gd name="connsiteX0" fmla="*/ 0 w 4328159"/>
                <a:gd name="connsiteY0" fmla="*/ 0 h 481503"/>
                <a:gd name="connsiteX1" fmla="*/ 4328159 w 4328159"/>
                <a:gd name="connsiteY1" fmla="*/ 0 h 481503"/>
                <a:gd name="connsiteX2" fmla="*/ 4328159 w 4328159"/>
                <a:gd name="connsiteY2" fmla="*/ 481503 h 481503"/>
                <a:gd name="connsiteX3" fmla="*/ 0 w 4328159"/>
                <a:gd name="connsiteY3" fmla="*/ 481503 h 481503"/>
                <a:gd name="connsiteX4" fmla="*/ 0 w 4328159"/>
                <a:gd name="connsiteY4" fmla="*/ 0 h 4815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28159" h="481503">
                  <a:moveTo>
                    <a:pt x="0" y="0"/>
                  </a:moveTo>
                  <a:lnTo>
                    <a:pt x="4328159" y="0"/>
                  </a:lnTo>
                  <a:lnTo>
                    <a:pt x="4328159" y="481503"/>
                  </a:lnTo>
                  <a:lnTo>
                    <a:pt x="0" y="4815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bg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959" tIns="50959" rIns="50959" bIns="50959" numCol="1" spcCol="1270" anchor="ctr" anchorCtr="0">
              <a:noAutofit/>
            </a:bodyPr>
            <a:lstStyle/>
            <a:p>
              <a:pPr marL="0" lvl="0" indent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600" kern="1200" dirty="0"/>
                <a:t>To give examples:</a:t>
              </a:r>
              <a:endParaRPr lang="en-US" sz="1600" kern="120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CDB0D064-0FCB-F51A-05CE-8AED4CE06DF3}"/>
                </a:ext>
              </a:extLst>
            </p:cNvPr>
            <p:cNvSpPr/>
            <p:nvPr/>
          </p:nvSpPr>
          <p:spPr>
            <a:xfrm>
              <a:off x="6171229" y="2550772"/>
              <a:ext cx="4733836" cy="481503"/>
            </a:xfrm>
            <a:custGeom>
              <a:avLst/>
              <a:gdLst>
                <a:gd name="connsiteX0" fmla="*/ 0 w 4733836"/>
                <a:gd name="connsiteY0" fmla="*/ 0 h 481503"/>
                <a:gd name="connsiteX1" fmla="*/ 4733836 w 4733836"/>
                <a:gd name="connsiteY1" fmla="*/ 0 h 481503"/>
                <a:gd name="connsiteX2" fmla="*/ 4733836 w 4733836"/>
                <a:gd name="connsiteY2" fmla="*/ 481503 h 481503"/>
                <a:gd name="connsiteX3" fmla="*/ 0 w 4733836"/>
                <a:gd name="connsiteY3" fmla="*/ 481503 h 481503"/>
                <a:gd name="connsiteX4" fmla="*/ 0 w 4733836"/>
                <a:gd name="connsiteY4" fmla="*/ 0 h 4815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33836" h="481503">
                  <a:moveTo>
                    <a:pt x="0" y="0"/>
                  </a:moveTo>
                  <a:lnTo>
                    <a:pt x="4733836" y="0"/>
                  </a:lnTo>
                  <a:lnTo>
                    <a:pt x="4733836" y="481503"/>
                  </a:lnTo>
                  <a:lnTo>
                    <a:pt x="0" y="4815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bg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959" tIns="50959" rIns="50959" bIns="50959" numCol="1" spcCol="1270" anchor="ctr" anchorCtr="0">
              <a:noAutofit/>
            </a:bodyPr>
            <a:lstStyle/>
            <a:p>
              <a:pPr marL="0" lvl="0" indent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/>
                <a:t>For example, such as, in particular, notably, to illustrate</a:t>
              </a:r>
              <a:endParaRPr lang="en-US" sz="1400" kern="120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8559C02A-CFB1-A6BE-E617-0FAF2AA7324C}"/>
              </a:ext>
            </a:extLst>
          </p:cNvPr>
          <p:cNvGrpSpPr/>
          <p:nvPr/>
        </p:nvGrpSpPr>
        <p:grpSpPr>
          <a:xfrm>
            <a:off x="1286933" y="3152652"/>
            <a:ext cx="9618133" cy="481503"/>
            <a:chOff x="1286933" y="3152652"/>
            <a:chExt cx="9618133" cy="481503"/>
          </a:xfrm>
        </p:grpSpPr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C1EA2211-6324-8E8E-CC0D-9474F16A3C54}"/>
                </a:ext>
              </a:extLst>
            </p:cNvPr>
            <p:cNvSpPr/>
            <p:nvPr/>
          </p:nvSpPr>
          <p:spPr>
            <a:xfrm>
              <a:off x="1286933" y="3152652"/>
              <a:ext cx="9618133" cy="48150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alpha val="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/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Rectangle 12" descr="Add">
              <a:extLst>
                <a:ext uri="{FF2B5EF4-FFF2-40B4-BE49-F238E27FC236}">
                  <a16:creationId xmlns:a16="http://schemas.microsoft.com/office/drawing/2014/main" id="{6388410A-FEEF-3BEE-F192-1642126CDBFE}"/>
                </a:ext>
              </a:extLst>
            </p:cNvPr>
            <p:cNvSpPr/>
            <p:nvPr/>
          </p:nvSpPr>
          <p:spPr>
            <a:xfrm>
              <a:off x="1432587" y="3260990"/>
              <a:ext cx="264827" cy="264827"/>
            </a:xfrm>
            <a:prstGeom prst="rect">
              <a:avLst/>
            </a:prstGeom>
            <a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bg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2B11CC6-B00D-E946-6B32-29C9E1703D0C}"/>
                </a:ext>
              </a:extLst>
            </p:cNvPr>
            <p:cNvSpPr/>
            <p:nvPr/>
          </p:nvSpPr>
          <p:spPr>
            <a:xfrm>
              <a:off x="1843069" y="3152652"/>
              <a:ext cx="4328159" cy="481503"/>
            </a:xfrm>
            <a:custGeom>
              <a:avLst/>
              <a:gdLst>
                <a:gd name="connsiteX0" fmla="*/ 0 w 4328159"/>
                <a:gd name="connsiteY0" fmla="*/ 0 h 481503"/>
                <a:gd name="connsiteX1" fmla="*/ 4328159 w 4328159"/>
                <a:gd name="connsiteY1" fmla="*/ 0 h 481503"/>
                <a:gd name="connsiteX2" fmla="*/ 4328159 w 4328159"/>
                <a:gd name="connsiteY2" fmla="*/ 481503 h 481503"/>
                <a:gd name="connsiteX3" fmla="*/ 0 w 4328159"/>
                <a:gd name="connsiteY3" fmla="*/ 481503 h 481503"/>
                <a:gd name="connsiteX4" fmla="*/ 0 w 4328159"/>
                <a:gd name="connsiteY4" fmla="*/ 0 h 4815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28159" h="481503">
                  <a:moveTo>
                    <a:pt x="0" y="0"/>
                  </a:moveTo>
                  <a:lnTo>
                    <a:pt x="4328159" y="0"/>
                  </a:lnTo>
                  <a:lnTo>
                    <a:pt x="4328159" y="481503"/>
                  </a:lnTo>
                  <a:lnTo>
                    <a:pt x="0" y="4815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bg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959" tIns="50959" rIns="50959" bIns="50959" numCol="1" spcCol="1270" anchor="ctr" anchorCtr="0">
              <a:noAutofit/>
            </a:bodyPr>
            <a:lstStyle/>
            <a:p>
              <a:pPr marL="0" lvl="0" indent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600" kern="1200" dirty="0"/>
                <a:t>To contrast</a:t>
              </a:r>
              <a:endParaRPr lang="en-US" sz="1600" kern="1200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1F61C676-F480-4FFC-182F-1EF2FD13CAF7}"/>
                </a:ext>
              </a:extLst>
            </p:cNvPr>
            <p:cNvSpPr/>
            <p:nvPr/>
          </p:nvSpPr>
          <p:spPr>
            <a:xfrm>
              <a:off x="6171229" y="3152652"/>
              <a:ext cx="4733836" cy="481503"/>
            </a:xfrm>
            <a:custGeom>
              <a:avLst/>
              <a:gdLst>
                <a:gd name="connsiteX0" fmla="*/ 0 w 4733836"/>
                <a:gd name="connsiteY0" fmla="*/ 0 h 481503"/>
                <a:gd name="connsiteX1" fmla="*/ 4733836 w 4733836"/>
                <a:gd name="connsiteY1" fmla="*/ 0 h 481503"/>
                <a:gd name="connsiteX2" fmla="*/ 4733836 w 4733836"/>
                <a:gd name="connsiteY2" fmla="*/ 481503 h 481503"/>
                <a:gd name="connsiteX3" fmla="*/ 0 w 4733836"/>
                <a:gd name="connsiteY3" fmla="*/ 481503 h 481503"/>
                <a:gd name="connsiteX4" fmla="*/ 0 w 4733836"/>
                <a:gd name="connsiteY4" fmla="*/ 0 h 4815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33836" h="481503">
                  <a:moveTo>
                    <a:pt x="0" y="0"/>
                  </a:moveTo>
                  <a:lnTo>
                    <a:pt x="4733836" y="0"/>
                  </a:lnTo>
                  <a:lnTo>
                    <a:pt x="4733836" y="481503"/>
                  </a:lnTo>
                  <a:lnTo>
                    <a:pt x="0" y="4815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bg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959" tIns="50959" rIns="50959" bIns="50959" numCol="1" spcCol="1270" anchor="ctr" anchorCtr="0">
              <a:noAutofit/>
            </a:bodyPr>
            <a:lstStyle/>
            <a:p>
              <a:pPr marL="0" lvl="0" indent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/>
                <a:t>However, instead, rather, whereas, conversely</a:t>
              </a:r>
              <a:endParaRPr lang="en-US" sz="1400" kern="120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FAD76894-D4CD-3F73-C3F7-23B1AE4A8C71}"/>
              </a:ext>
            </a:extLst>
          </p:cNvPr>
          <p:cNvGrpSpPr/>
          <p:nvPr/>
        </p:nvGrpSpPr>
        <p:grpSpPr>
          <a:xfrm>
            <a:off x="1286933" y="3754532"/>
            <a:ext cx="9618133" cy="481503"/>
            <a:chOff x="1286933" y="3754532"/>
            <a:chExt cx="9618133" cy="481503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DE168749-23DE-BA0C-E8AB-485808CBF858}"/>
                </a:ext>
              </a:extLst>
            </p:cNvPr>
            <p:cNvSpPr/>
            <p:nvPr/>
          </p:nvSpPr>
          <p:spPr>
            <a:xfrm>
              <a:off x="1286933" y="3754532"/>
              <a:ext cx="9618133" cy="48150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alpha val="0"/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/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Rectangle 16" descr="Closed Quotation Mark">
              <a:extLst>
                <a:ext uri="{FF2B5EF4-FFF2-40B4-BE49-F238E27FC236}">
                  <a16:creationId xmlns:a16="http://schemas.microsoft.com/office/drawing/2014/main" id="{0A9C72B0-B534-2F90-E2B6-10F322BDA574}"/>
                </a:ext>
              </a:extLst>
            </p:cNvPr>
            <p:cNvSpPr/>
            <p:nvPr/>
          </p:nvSpPr>
          <p:spPr>
            <a:xfrm>
              <a:off x="1432587" y="3862870"/>
              <a:ext cx="264827" cy="264827"/>
            </a:xfrm>
            <a:prstGeom prst="rect">
              <a:avLst/>
            </a:prstGeom>
            <a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bg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7084F4D3-DE55-5513-8DE4-D27376D5005B}"/>
                </a:ext>
              </a:extLst>
            </p:cNvPr>
            <p:cNvSpPr/>
            <p:nvPr/>
          </p:nvSpPr>
          <p:spPr>
            <a:xfrm>
              <a:off x="1843069" y="3754532"/>
              <a:ext cx="4328159" cy="481503"/>
            </a:xfrm>
            <a:custGeom>
              <a:avLst/>
              <a:gdLst>
                <a:gd name="connsiteX0" fmla="*/ 0 w 4328159"/>
                <a:gd name="connsiteY0" fmla="*/ 0 h 481503"/>
                <a:gd name="connsiteX1" fmla="*/ 4328159 w 4328159"/>
                <a:gd name="connsiteY1" fmla="*/ 0 h 481503"/>
                <a:gd name="connsiteX2" fmla="*/ 4328159 w 4328159"/>
                <a:gd name="connsiteY2" fmla="*/ 481503 h 481503"/>
                <a:gd name="connsiteX3" fmla="*/ 0 w 4328159"/>
                <a:gd name="connsiteY3" fmla="*/ 481503 h 481503"/>
                <a:gd name="connsiteX4" fmla="*/ 0 w 4328159"/>
                <a:gd name="connsiteY4" fmla="*/ 0 h 4815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28159" h="481503">
                  <a:moveTo>
                    <a:pt x="0" y="0"/>
                  </a:moveTo>
                  <a:lnTo>
                    <a:pt x="4328159" y="0"/>
                  </a:lnTo>
                  <a:lnTo>
                    <a:pt x="4328159" y="481503"/>
                  </a:lnTo>
                  <a:lnTo>
                    <a:pt x="0" y="4815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bg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959" tIns="50959" rIns="50959" bIns="50959" numCol="1" spcCol="1270" anchor="ctr" anchorCtr="0">
              <a:noAutofit/>
            </a:bodyPr>
            <a:lstStyle/>
            <a:p>
              <a:pPr marL="0" lvl="0" indent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600" kern="1200"/>
                <a:t>To concede:</a:t>
              </a:r>
              <a:endParaRPr lang="en-US" sz="1600" kern="120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8D9A8008-A165-3056-58FA-2384AF5E4E03}"/>
                </a:ext>
              </a:extLst>
            </p:cNvPr>
            <p:cNvSpPr/>
            <p:nvPr/>
          </p:nvSpPr>
          <p:spPr>
            <a:xfrm>
              <a:off x="6171229" y="3754532"/>
              <a:ext cx="4733836" cy="481503"/>
            </a:xfrm>
            <a:custGeom>
              <a:avLst/>
              <a:gdLst>
                <a:gd name="connsiteX0" fmla="*/ 0 w 4733836"/>
                <a:gd name="connsiteY0" fmla="*/ 0 h 481503"/>
                <a:gd name="connsiteX1" fmla="*/ 4733836 w 4733836"/>
                <a:gd name="connsiteY1" fmla="*/ 0 h 481503"/>
                <a:gd name="connsiteX2" fmla="*/ 4733836 w 4733836"/>
                <a:gd name="connsiteY2" fmla="*/ 481503 h 481503"/>
                <a:gd name="connsiteX3" fmla="*/ 0 w 4733836"/>
                <a:gd name="connsiteY3" fmla="*/ 481503 h 481503"/>
                <a:gd name="connsiteX4" fmla="*/ 0 w 4733836"/>
                <a:gd name="connsiteY4" fmla="*/ 0 h 4815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33836" h="481503">
                  <a:moveTo>
                    <a:pt x="0" y="0"/>
                  </a:moveTo>
                  <a:lnTo>
                    <a:pt x="4733836" y="0"/>
                  </a:lnTo>
                  <a:lnTo>
                    <a:pt x="4733836" y="481503"/>
                  </a:lnTo>
                  <a:lnTo>
                    <a:pt x="0" y="4815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bg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959" tIns="50959" rIns="50959" bIns="50959" numCol="1" spcCol="1270" anchor="ctr" anchorCtr="0">
              <a:noAutofit/>
            </a:bodyPr>
            <a:lstStyle/>
            <a:p>
              <a:pPr marL="0" lvl="0" indent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/>
                <a:t>Nevertheless, despite, however, although, instead</a:t>
              </a:r>
              <a:endParaRPr lang="en-US" sz="1400" kern="1200"/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BA20F301-8E31-931F-EF5E-188739AAD9EC}"/>
              </a:ext>
            </a:extLst>
          </p:cNvPr>
          <p:cNvGrpSpPr/>
          <p:nvPr/>
        </p:nvGrpSpPr>
        <p:grpSpPr>
          <a:xfrm>
            <a:off x="1286933" y="4356411"/>
            <a:ext cx="9618133" cy="481503"/>
            <a:chOff x="1286933" y="4356411"/>
            <a:chExt cx="9618133" cy="481503"/>
          </a:xfrm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973902EC-D475-969B-67F0-CB109F55F78A}"/>
                </a:ext>
              </a:extLst>
            </p:cNvPr>
            <p:cNvSpPr/>
            <p:nvPr/>
          </p:nvSpPr>
          <p:spPr>
            <a:xfrm>
              <a:off x="1286933" y="4356411"/>
              <a:ext cx="9618133" cy="48150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alpha val="0"/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/>
          </p:style>
          <p:txBody>
            <a:bodyPr/>
            <a:lstStyle/>
            <a:p>
              <a:endParaRPr lang="en-GB"/>
            </a:p>
          </p:txBody>
        </p:sp>
        <p:sp>
          <p:nvSpPr>
            <p:cNvPr id="21" name="Rectangle 20" descr="Web Design">
              <a:extLst>
                <a:ext uri="{FF2B5EF4-FFF2-40B4-BE49-F238E27FC236}">
                  <a16:creationId xmlns:a16="http://schemas.microsoft.com/office/drawing/2014/main" id="{91BEB04C-BC3E-2F7A-9537-EF4613650DC3}"/>
                </a:ext>
              </a:extLst>
            </p:cNvPr>
            <p:cNvSpPr/>
            <p:nvPr/>
          </p:nvSpPr>
          <p:spPr>
            <a:xfrm>
              <a:off x="1432587" y="4464750"/>
              <a:ext cx="264827" cy="264827"/>
            </a:xfrm>
            <a:prstGeom prst="rect">
              <a:avLst/>
            </a:prstGeom>
            <a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bg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15429BC6-12A9-A9A6-9967-3C3DB98D7E22}"/>
                </a:ext>
              </a:extLst>
            </p:cNvPr>
            <p:cNvSpPr/>
            <p:nvPr/>
          </p:nvSpPr>
          <p:spPr>
            <a:xfrm>
              <a:off x="1843069" y="4356411"/>
              <a:ext cx="4328159" cy="481503"/>
            </a:xfrm>
            <a:custGeom>
              <a:avLst/>
              <a:gdLst>
                <a:gd name="connsiteX0" fmla="*/ 0 w 4328159"/>
                <a:gd name="connsiteY0" fmla="*/ 0 h 481503"/>
                <a:gd name="connsiteX1" fmla="*/ 4328159 w 4328159"/>
                <a:gd name="connsiteY1" fmla="*/ 0 h 481503"/>
                <a:gd name="connsiteX2" fmla="*/ 4328159 w 4328159"/>
                <a:gd name="connsiteY2" fmla="*/ 481503 h 481503"/>
                <a:gd name="connsiteX3" fmla="*/ 0 w 4328159"/>
                <a:gd name="connsiteY3" fmla="*/ 481503 h 481503"/>
                <a:gd name="connsiteX4" fmla="*/ 0 w 4328159"/>
                <a:gd name="connsiteY4" fmla="*/ 0 h 4815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28159" h="481503">
                  <a:moveTo>
                    <a:pt x="0" y="0"/>
                  </a:moveTo>
                  <a:lnTo>
                    <a:pt x="4328159" y="0"/>
                  </a:lnTo>
                  <a:lnTo>
                    <a:pt x="4328159" y="481503"/>
                  </a:lnTo>
                  <a:lnTo>
                    <a:pt x="0" y="4815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bg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959" tIns="50959" rIns="50959" bIns="50959" numCol="1" spcCol="1270" anchor="ctr" anchorCtr="0">
              <a:noAutofit/>
            </a:bodyPr>
            <a:lstStyle/>
            <a:p>
              <a:pPr marL="0" lvl="0" indent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600" kern="1200"/>
                <a:t>To compare:</a:t>
              </a:r>
              <a:endParaRPr lang="en-US" sz="1600" kern="120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B6350D3E-ABDD-C946-ADD7-4843DDD70EC3}"/>
                </a:ext>
              </a:extLst>
            </p:cNvPr>
            <p:cNvSpPr/>
            <p:nvPr/>
          </p:nvSpPr>
          <p:spPr>
            <a:xfrm>
              <a:off x="6171229" y="4356411"/>
              <a:ext cx="4733836" cy="481503"/>
            </a:xfrm>
            <a:custGeom>
              <a:avLst/>
              <a:gdLst>
                <a:gd name="connsiteX0" fmla="*/ 0 w 4733836"/>
                <a:gd name="connsiteY0" fmla="*/ 0 h 481503"/>
                <a:gd name="connsiteX1" fmla="*/ 4733836 w 4733836"/>
                <a:gd name="connsiteY1" fmla="*/ 0 h 481503"/>
                <a:gd name="connsiteX2" fmla="*/ 4733836 w 4733836"/>
                <a:gd name="connsiteY2" fmla="*/ 481503 h 481503"/>
                <a:gd name="connsiteX3" fmla="*/ 0 w 4733836"/>
                <a:gd name="connsiteY3" fmla="*/ 481503 h 481503"/>
                <a:gd name="connsiteX4" fmla="*/ 0 w 4733836"/>
                <a:gd name="connsiteY4" fmla="*/ 0 h 4815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33836" h="481503">
                  <a:moveTo>
                    <a:pt x="0" y="0"/>
                  </a:moveTo>
                  <a:lnTo>
                    <a:pt x="4733836" y="0"/>
                  </a:lnTo>
                  <a:lnTo>
                    <a:pt x="4733836" y="481503"/>
                  </a:lnTo>
                  <a:lnTo>
                    <a:pt x="0" y="4815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bg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959" tIns="50959" rIns="50959" bIns="50959" numCol="1" spcCol="1270" anchor="ctr" anchorCtr="0">
              <a:noAutofit/>
            </a:bodyPr>
            <a:lstStyle/>
            <a:p>
              <a:pPr marL="0" lvl="0" indent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/>
                <a:t>Similarly, likewise, correspondingly, additionally, equally</a:t>
              </a:r>
              <a:endParaRPr lang="en-US" sz="1400" kern="1200" dirty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9B94831E-9407-991A-94F4-66CFDA7E7739}"/>
              </a:ext>
            </a:extLst>
          </p:cNvPr>
          <p:cNvGrpSpPr/>
          <p:nvPr/>
        </p:nvGrpSpPr>
        <p:grpSpPr>
          <a:xfrm>
            <a:off x="1286933" y="4958291"/>
            <a:ext cx="9618133" cy="481503"/>
            <a:chOff x="1286933" y="4958291"/>
            <a:chExt cx="9618133" cy="481503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B2F90947-7A1D-A0A6-FC5F-0212E235E7BB}"/>
                </a:ext>
              </a:extLst>
            </p:cNvPr>
            <p:cNvSpPr/>
            <p:nvPr/>
          </p:nvSpPr>
          <p:spPr>
            <a:xfrm>
              <a:off x="1286933" y="4958291"/>
              <a:ext cx="9618133" cy="48150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alpha val="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/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 descr="Lightbulb">
              <a:extLst>
                <a:ext uri="{FF2B5EF4-FFF2-40B4-BE49-F238E27FC236}">
                  <a16:creationId xmlns:a16="http://schemas.microsoft.com/office/drawing/2014/main" id="{95EC1782-EA73-3A33-0259-5A8A5A9CC9A3}"/>
                </a:ext>
              </a:extLst>
            </p:cNvPr>
            <p:cNvSpPr/>
            <p:nvPr/>
          </p:nvSpPr>
          <p:spPr>
            <a:xfrm>
              <a:off x="1432587" y="5066629"/>
              <a:ext cx="264827" cy="264827"/>
            </a:xfrm>
            <a:prstGeom prst="rect">
              <a:avLst/>
            </a:prstGeom>
            <a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bg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131F2606-08B8-0E9C-660B-9D85D14E33D3}"/>
                </a:ext>
              </a:extLst>
            </p:cNvPr>
            <p:cNvSpPr/>
            <p:nvPr/>
          </p:nvSpPr>
          <p:spPr>
            <a:xfrm>
              <a:off x="1843069" y="4958291"/>
              <a:ext cx="4328159" cy="481503"/>
            </a:xfrm>
            <a:custGeom>
              <a:avLst/>
              <a:gdLst>
                <a:gd name="connsiteX0" fmla="*/ 0 w 4328159"/>
                <a:gd name="connsiteY0" fmla="*/ 0 h 481503"/>
                <a:gd name="connsiteX1" fmla="*/ 4328159 w 4328159"/>
                <a:gd name="connsiteY1" fmla="*/ 0 h 481503"/>
                <a:gd name="connsiteX2" fmla="*/ 4328159 w 4328159"/>
                <a:gd name="connsiteY2" fmla="*/ 481503 h 481503"/>
                <a:gd name="connsiteX3" fmla="*/ 0 w 4328159"/>
                <a:gd name="connsiteY3" fmla="*/ 481503 h 481503"/>
                <a:gd name="connsiteX4" fmla="*/ 0 w 4328159"/>
                <a:gd name="connsiteY4" fmla="*/ 0 h 4815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28159" h="481503">
                  <a:moveTo>
                    <a:pt x="0" y="0"/>
                  </a:moveTo>
                  <a:lnTo>
                    <a:pt x="4328159" y="0"/>
                  </a:lnTo>
                  <a:lnTo>
                    <a:pt x="4328159" y="481503"/>
                  </a:lnTo>
                  <a:lnTo>
                    <a:pt x="0" y="4815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bg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959" tIns="50959" rIns="50959" bIns="50959" numCol="1" spcCol="1270" anchor="ctr" anchorCtr="0">
              <a:noAutofit/>
            </a:bodyPr>
            <a:lstStyle/>
            <a:p>
              <a:pPr marL="0" lvl="0" indent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600" kern="1200"/>
                <a:t>To highlight</a:t>
              </a:r>
              <a:endParaRPr lang="en-US" sz="1600" kern="120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C31D7FCC-068B-FBEF-AA03-A4C17911B717}"/>
                </a:ext>
              </a:extLst>
            </p:cNvPr>
            <p:cNvSpPr/>
            <p:nvPr/>
          </p:nvSpPr>
          <p:spPr>
            <a:xfrm>
              <a:off x="6171229" y="4958291"/>
              <a:ext cx="4733836" cy="481503"/>
            </a:xfrm>
            <a:custGeom>
              <a:avLst/>
              <a:gdLst>
                <a:gd name="connsiteX0" fmla="*/ 0 w 4733836"/>
                <a:gd name="connsiteY0" fmla="*/ 0 h 481503"/>
                <a:gd name="connsiteX1" fmla="*/ 4733836 w 4733836"/>
                <a:gd name="connsiteY1" fmla="*/ 0 h 481503"/>
                <a:gd name="connsiteX2" fmla="*/ 4733836 w 4733836"/>
                <a:gd name="connsiteY2" fmla="*/ 481503 h 481503"/>
                <a:gd name="connsiteX3" fmla="*/ 0 w 4733836"/>
                <a:gd name="connsiteY3" fmla="*/ 481503 h 481503"/>
                <a:gd name="connsiteX4" fmla="*/ 0 w 4733836"/>
                <a:gd name="connsiteY4" fmla="*/ 0 h 4815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33836" h="481503">
                  <a:moveTo>
                    <a:pt x="0" y="0"/>
                  </a:moveTo>
                  <a:lnTo>
                    <a:pt x="4733836" y="0"/>
                  </a:lnTo>
                  <a:lnTo>
                    <a:pt x="4733836" y="481503"/>
                  </a:lnTo>
                  <a:lnTo>
                    <a:pt x="0" y="4815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bg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959" tIns="50959" rIns="50959" bIns="50959" numCol="1" spcCol="1270" anchor="ctr" anchorCtr="0">
              <a:noAutofit/>
            </a:bodyPr>
            <a:lstStyle/>
            <a:p>
              <a:pPr marL="0" lvl="0" indent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/>
                <a:t>Mainly, specifically, in particularly, in this case, for this reason</a:t>
              </a:r>
              <a:endParaRPr lang="en-US" sz="1400" kern="1200"/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D7991B79-57BC-43ED-E0BC-85BB7BF40EBF}"/>
              </a:ext>
            </a:extLst>
          </p:cNvPr>
          <p:cNvGrpSpPr/>
          <p:nvPr/>
        </p:nvGrpSpPr>
        <p:grpSpPr>
          <a:xfrm>
            <a:off x="1286933" y="5560171"/>
            <a:ext cx="9618133" cy="481503"/>
            <a:chOff x="1286933" y="5560171"/>
            <a:chExt cx="9618133" cy="481503"/>
          </a:xfrm>
        </p:grpSpPr>
        <p:sp>
          <p:nvSpPr>
            <p:cNvPr id="32" name="Rectangle: Rounded Corners 31">
              <a:extLst>
                <a:ext uri="{FF2B5EF4-FFF2-40B4-BE49-F238E27FC236}">
                  <a16:creationId xmlns:a16="http://schemas.microsoft.com/office/drawing/2014/main" id="{81B0886E-BE13-AB91-3653-09D843ADEDC7}"/>
                </a:ext>
              </a:extLst>
            </p:cNvPr>
            <p:cNvSpPr/>
            <p:nvPr/>
          </p:nvSpPr>
          <p:spPr>
            <a:xfrm>
              <a:off x="1286933" y="5560171"/>
              <a:ext cx="9618133" cy="48150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alpha val="0"/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/>
          </p:style>
          <p:txBody>
            <a:bodyPr/>
            <a:lstStyle/>
            <a:p>
              <a:endParaRPr lang="en-GB"/>
            </a:p>
          </p:txBody>
        </p:sp>
        <p:sp>
          <p:nvSpPr>
            <p:cNvPr id="33" name="Rectangle 32" descr="Light Bulb and Gear">
              <a:extLst>
                <a:ext uri="{FF2B5EF4-FFF2-40B4-BE49-F238E27FC236}">
                  <a16:creationId xmlns:a16="http://schemas.microsoft.com/office/drawing/2014/main" id="{22B0F29D-A62E-87D2-2C6F-4FAF2747DBA9}"/>
                </a:ext>
              </a:extLst>
            </p:cNvPr>
            <p:cNvSpPr/>
            <p:nvPr/>
          </p:nvSpPr>
          <p:spPr>
            <a:xfrm>
              <a:off x="1432587" y="5668509"/>
              <a:ext cx="264827" cy="264827"/>
            </a:xfrm>
            <a:prstGeom prst="rect">
              <a:avLst/>
            </a:prstGeom>
            <a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bg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74E2F68D-C0DA-BCBA-0534-E75E2324D273}"/>
                </a:ext>
              </a:extLst>
            </p:cNvPr>
            <p:cNvSpPr/>
            <p:nvPr/>
          </p:nvSpPr>
          <p:spPr>
            <a:xfrm>
              <a:off x="1843069" y="5560171"/>
              <a:ext cx="4328159" cy="481503"/>
            </a:xfrm>
            <a:custGeom>
              <a:avLst/>
              <a:gdLst>
                <a:gd name="connsiteX0" fmla="*/ 0 w 4328159"/>
                <a:gd name="connsiteY0" fmla="*/ 0 h 481503"/>
                <a:gd name="connsiteX1" fmla="*/ 4328159 w 4328159"/>
                <a:gd name="connsiteY1" fmla="*/ 0 h 481503"/>
                <a:gd name="connsiteX2" fmla="*/ 4328159 w 4328159"/>
                <a:gd name="connsiteY2" fmla="*/ 481503 h 481503"/>
                <a:gd name="connsiteX3" fmla="*/ 0 w 4328159"/>
                <a:gd name="connsiteY3" fmla="*/ 481503 h 481503"/>
                <a:gd name="connsiteX4" fmla="*/ 0 w 4328159"/>
                <a:gd name="connsiteY4" fmla="*/ 0 h 4815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28159" h="481503">
                  <a:moveTo>
                    <a:pt x="0" y="0"/>
                  </a:moveTo>
                  <a:lnTo>
                    <a:pt x="4328159" y="0"/>
                  </a:lnTo>
                  <a:lnTo>
                    <a:pt x="4328159" y="481503"/>
                  </a:lnTo>
                  <a:lnTo>
                    <a:pt x="0" y="4815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bg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959" tIns="50959" rIns="50959" bIns="50959" numCol="1" spcCol="1270" anchor="ctr" anchorCtr="0">
              <a:noAutofit/>
            </a:bodyPr>
            <a:lstStyle/>
            <a:p>
              <a:pPr marL="0" lvl="0" indent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600" kern="1200" dirty="0"/>
                <a:t>To prove:</a:t>
              </a:r>
              <a:endParaRPr lang="en-US" sz="1600" kern="120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78A69CE6-5972-FDFE-8C46-D638C5C2E9D4}"/>
                </a:ext>
              </a:extLst>
            </p:cNvPr>
            <p:cNvSpPr/>
            <p:nvPr/>
          </p:nvSpPr>
          <p:spPr>
            <a:xfrm>
              <a:off x="6171229" y="5560171"/>
              <a:ext cx="4733836" cy="481503"/>
            </a:xfrm>
            <a:custGeom>
              <a:avLst/>
              <a:gdLst>
                <a:gd name="connsiteX0" fmla="*/ 0 w 4733836"/>
                <a:gd name="connsiteY0" fmla="*/ 0 h 481503"/>
                <a:gd name="connsiteX1" fmla="*/ 4733836 w 4733836"/>
                <a:gd name="connsiteY1" fmla="*/ 0 h 481503"/>
                <a:gd name="connsiteX2" fmla="*/ 4733836 w 4733836"/>
                <a:gd name="connsiteY2" fmla="*/ 481503 h 481503"/>
                <a:gd name="connsiteX3" fmla="*/ 0 w 4733836"/>
                <a:gd name="connsiteY3" fmla="*/ 481503 h 481503"/>
                <a:gd name="connsiteX4" fmla="*/ 0 w 4733836"/>
                <a:gd name="connsiteY4" fmla="*/ 0 h 4815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33836" h="481503">
                  <a:moveTo>
                    <a:pt x="0" y="0"/>
                  </a:moveTo>
                  <a:lnTo>
                    <a:pt x="4733836" y="0"/>
                  </a:lnTo>
                  <a:lnTo>
                    <a:pt x="4733836" y="481503"/>
                  </a:lnTo>
                  <a:lnTo>
                    <a:pt x="0" y="4815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bg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959" tIns="50959" rIns="50959" bIns="50959" numCol="1" spcCol="1270" anchor="ctr" anchorCtr="0">
              <a:noAutofit/>
            </a:bodyPr>
            <a:lstStyle/>
            <a:p>
              <a:pPr marL="0" lvl="0" indent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/>
                <a:t>Therefore, hence, as a result, for this reason, consequently</a:t>
              </a:r>
              <a:endParaRPr lang="en-US" sz="14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3468614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3806</TotalTime>
  <Words>369</Words>
  <Application>Microsoft Office PowerPoint</Application>
  <PresentationFormat>Widescreen</PresentationFormat>
  <Paragraphs>64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Aptos</vt:lpstr>
      <vt:lpstr>Arial</vt:lpstr>
      <vt:lpstr>Trebuchet MS</vt:lpstr>
      <vt:lpstr>Wingdings 3</vt:lpstr>
      <vt:lpstr>Facet</vt:lpstr>
      <vt:lpstr>Academic and Professional Writing</vt:lpstr>
      <vt:lpstr>What are we covering today?</vt:lpstr>
      <vt:lpstr>Academic vs Professional Writing</vt:lpstr>
      <vt:lpstr>Professional Writing</vt:lpstr>
      <vt:lpstr>Academic Writing</vt:lpstr>
      <vt:lpstr>Facts and Opinions</vt:lpstr>
      <vt:lpstr>Linking ideas</vt:lpstr>
      <vt:lpstr>What point are you making?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Academic and Professional Writing</dc:title>
  <dc:creator>Jenni Steen</dc:creator>
  <cp:lastModifiedBy>Jenni Steen</cp:lastModifiedBy>
  <cp:revision>3</cp:revision>
  <dcterms:created xsi:type="dcterms:W3CDTF">2023-10-03T11:35:45Z</dcterms:created>
  <dcterms:modified xsi:type="dcterms:W3CDTF">2025-10-06T14:41:12Z</dcterms:modified>
</cp:coreProperties>
</file>