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1383625" cy="30275213"/>
  <p:notesSz cx="6858000" cy="9144000"/>
  <p:embeddedFontLst>
    <p:embeddedFont>
      <p:font typeface="Canva Sans" panose="020B0604020202020204" charset="0"/>
      <p:regular r:id="rId4"/>
    </p:embeddedFont>
    <p:embeddedFont>
      <p:font typeface="Canva Sans Bold" panose="020B0604020202020204" charset="0"/>
      <p:regular r:id="rId5"/>
    </p:embeddedFont>
  </p:embeddedFontLst>
  <p:defaultTextStyle>
    <a:defPPr>
      <a:defRPr lang="en-US"/>
    </a:defPPr>
    <a:lvl1pPr marL="0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1pPr>
    <a:lvl2pPr marL="647304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2pPr>
    <a:lvl3pPr marL="1294608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3pPr>
    <a:lvl4pPr marL="1941911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4pPr>
    <a:lvl5pPr marL="2589215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5pPr>
    <a:lvl6pPr marL="3236519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6pPr>
    <a:lvl7pPr marL="3883823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7pPr>
    <a:lvl8pPr marL="4531126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8pPr>
    <a:lvl9pPr marL="5178430" algn="l" defTabSz="1294608" rtl="0" eaLnBrk="1" latinLnBrk="0" hangingPunct="1">
      <a:defRPr sz="254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0" userDrawn="1">
          <p15:clr>
            <a:srgbClr val="A4A3A4"/>
          </p15:clr>
        </p15:guide>
        <p15:guide id="2" pos="40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8B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35" autoAdjust="0"/>
    <p:restoredTop sz="94622" autoAdjust="0"/>
  </p:normalViewPr>
  <p:slideViewPr>
    <p:cSldViewPr>
      <p:cViewPr>
        <p:scale>
          <a:sx n="33" d="100"/>
          <a:sy n="33" d="100"/>
        </p:scale>
        <p:origin x="1324" y="-552"/>
      </p:cViewPr>
      <p:guideLst>
        <p:guide orient="horz" pos="3060"/>
        <p:guide pos="40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microsoft.com/office/2016/11/relationships/changesInfo" Target="changesInfos/changesInfo1.xml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ta Zambito (2245801)" userId="6bc5e337-ff72-4a83-aa58-495a8c1947b0" providerId="ADAL" clId="{5A860BAF-41D4-452E-B807-5CE2DADC02C5}"/>
    <pc:docChg chg="undo custSel modSld">
      <pc:chgData name="Rita Zambito (2245801)" userId="6bc5e337-ff72-4a83-aa58-495a8c1947b0" providerId="ADAL" clId="{5A860BAF-41D4-452E-B807-5CE2DADC02C5}" dt="2026-03-14T17:57:59.150" v="29" actId="14100"/>
      <pc:docMkLst>
        <pc:docMk/>
      </pc:docMkLst>
      <pc:sldChg chg="modSp mod">
        <pc:chgData name="Rita Zambito (2245801)" userId="6bc5e337-ff72-4a83-aa58-495a8c1947b0" providerId="ADAL" clId="{5A860BAF-41D4-452E-B807-5CE2DADC02C5}" dt="2026-03-14T17:57:59.150" v="29" actId="14100"/>
        <pc:sldMkLst>
          <pc:docMk/>
          <pc:sldMk cId="0" sldId="256"/>
        </pc:sldMkLst>
        <pc:spChg chg="mod">
          <ac:chgData name="Rita Zambito (2245801)" userId="6bc5e337-ff72-4a83-aa58-495a8c1947b0" providerId="ADAL" clId="{5A860BAF-41D4-452E-B807-5CE2DADC02C5}" dt="2026-03-12T00:09:56.269" v="8" actId="1076"/>
          <ac:spMkLst>
            <pc:docMk/>
            <pc:sldMk cId="0" sldId="256"/>
            <ac:spMk id="2" creationId="{8C7AB4E6-E836-F982-B3B9-9D9E53E855C7}"/>
          </ac:spMkLst>
        </pc:spChg>
        <pc:spChg chg="mod">
          <ac:chgData name="Rita Zambito (2245801)" userId="6bc5e337-ff72-4a83-aa58-495a8c1947b0" providerId="ADAL" clId="{5A860BAF-41D4-452E-B807-5CE2DADC02C5}" dt="2026-03-12T00:08:52.282" v="5" actId="207"/>
          <ac:spMkLst>
            <pc:docMk/>
            <pc:sldMk cId="0" sldId="256"/>
            <ac:spMk id="15" creationId="{3B8BBA9F-8CD6-90EA-BBB5-5A823152AA8E}"/>
          </ac:spMkLst>
        </pc:spChg>
        <pc:spChg chg="mod">
          <ac:chgData name="Rita Zambito (2245801)" userId="6bc5e337-ff72-4a83-aa58-495a8c1947b0" providerId="ADAL" clId="{5A860BAF-41D4-452E-B807-5CE2DADC02C5}" dt="2026-03-12T00:07:11.897" v="4" actId="1076"/>
          <ac:spMkLst>
            <pc:docMk/>
            <pc:sldMk cId="0" sldId="256"/>
            <ac:spMk id="33" creationId="{00000000-0000-0000-0000-000000000000}"/>
          </ac:spMkLst>
        </pc:spChg>
        <pc:spChg chg="mod">
          <ac:chgData name="Rita Zambito (2245801)" userId="6bc5e337-ff72-4a83-aa58-495a8c1947b0" providerId="ADAL" clId="{5A860BAF-41D4-452E-B807-5CE2DADC02C5}" dt="2026-03-12T00:10:51.764" v="9" actId="1076"/>
          <ac:spMkLst>
            <pc:docMk/>
            <pc:sldMk cId="0" sldId="256"/>
            <ac:spMk id="39" creationId="{00000000-0000-0000-0000-000000000000}"/>
          </ac:spMkLst>
        </pc:spChg>
        <pc:spChg chg="mod">
          <ac:chgData name="Rita Zambito (2245801)" userId="6bc5e337-ff72-4a83-aa58-495a8c1947b0" providerId="ADAL" clId="{5A860BAF-41D4-452E-B807-5CE2DADC02C5}" dt="2026-03-14T14:49:31.481" v="22" actId="20577"/>
          <ac:spMkLst>
            <pc:docMk/>
            <pc:sldMk cId="0" sldId="256"/>
            <ac:spMk id="40" creationId="{00000000-0000-0000-0000-000000000000}"/>
          </ac:spMkLst>
        </pc:spChg>
        <pc:grpChg chg="mod">
          <ac:chgData name="Rita Zambito (2245801)" userId="6bc5e337-ff72-4a83-aa58-495a8c1947b0" providerId="ADAL" clId="{5A860BAF-41D4-452E-B807-5CE2DADC02C5}" dt="2026-03-12T00:06:55.403" v="3" actId="1076"/>
          <ac:grpSpMkLst>
            <pc:docMk/>
            <pc:sldMk cId="0" sldId="256"/>
            <ac:grpSpMk id="3" creationId="{00000000-0000-0000-0000-000000000000}"/>
          </ac:grpSpMkLst>
        </pc:grpChg>
        <pc:picChg chg="mod">
          <ac:chgData name="Rita Zambito (2245801)" userId="6bc5e337-ff72-4a83-aa58-495a8c1947b0" providerId="ADAL" clId="{5A860BAF-41D4-452E-B807-5CE2DADC02C5}" dt="2026-03-14T17:57:26.174" v="27" actId="1076"/>
          <ac:picMkLst>
            <pc:docMk/>
            <pc:sldMk cId="0" sldId="256"/>
            <ac:picMk id="20" creationId="{ED1D7ED6-1AB3-30AC-9AF4-247DA08FD51F}"/>
          </ac:picMkLst>
        </pc:picChg>
        <pc:picChg chg="mod">
          <ac:chgData name="Rita Zambito (2245801)" userId="6bc5e337-ff72-4a83-aa58-495a8c1947b0" providerId="ADAL" clId="{5A860BAF-41D4-452E-B807-5CE2DADC02C5}" dt="2026-03-14T17:54:47.891" v="23" actId="1076"/>
          <ac:picMkLst>
            <pc:docMk/>
            <pc:sldMk cId="0" sldId="256"/>
            <ac:picMk id="26" creationId="{07D002B4-1C0B-4842-16DB-2E45272526DB}"/>
          </ac:picMkLst>
        </pc:picChg>
        <pc:picChg chg="mod">
          <ac:chgData name="Rita Zambito (2245801)" userId="6bc5e337-ff72-4a83-aa58-495a8c1947b0" providerId="ADAL" clId="{5A860BAF-41D4-452E-B807-5CE2DADC02C5}" dt="2026-03-12T00:09:28.767" v="6" actId="1076"/>
          <ac:picMkLst>
            <pc:docMk/>
            <pc:sldMk cId="0" sldId="256"/>
            <ac:picMk id="49" creationId="{4660931C-8205-ADB8-9957-AA1D4781E144}"/>
          </ac:picMkLst>
        </pc:picChg>
        <pc:picChg chg="mod">
          <ac:chgData name="Rita Zambito (2245801)" userId="6bc5e337-ff72-4a83-aa58-495a8c1947b0" providerId="ADAL" clId="{5A860BAF-41D4-452E-B807-5CE2DADC02C5}" dt="2026-03-14T17:57:59.150" v="29" actId="14100"/>
          <ac:picMkLst>
            <pc:docMk/>
            <pc:sldMk cId="0" sldId="256"/>
            <ac:picMk id="51" creationId="{D9E26C78-113D-6B31-EE08-000E36E43B9B}"/>
          </ac:picMkLst>
        </pc:picChg>
        <pc:picChg chg="mod">
          <ac:chgData name="Rita Zambito (2245801)" userId="6bc5e337-ff72-4a83-aa58-495a8c1947b0" providerId="ADAL" clId="{5A860BAF-41D4-452E-B807-5CE2DADC02C5}" dt="2026-03-14T17:57:03.196" v="26" actId="1076"/>
          <ac:picMkLst>
            <pc:docMk/>
            <pc:sldMk cId="0" sldId="256"/>
            <ac:picMk id="65" creationId="{8E0A2B89-7E58-5B1E-5020-144B79C1A5D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11C919-03B8-42D8-8C9F-EA5BE1EEF466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B7FE3-8728-4EA3-9744-91B318608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74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DB7FE3-8728-4EA3-9744-91B31860807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650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0349" y="3017628"/>
            <a:ext cx="10997293" cy="208220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0699" y="5504584"/>
            <a:ext cx="9056594" cy="24824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2012" y="6242127"/>
            <a:ext cx="10997293" cy="192930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2012" y="4117196"/>
            <a:ext cx="10997293" cy="212493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6899" y="2266594"/>
            <a:ext cx="5714280" cy="64107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6812" y="2266594"/>
            <a:ext cx="5714280" cy="64107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6899" y="2174401"/>
            <a:ext cx="5716527" cy="906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899" y="3080588"/>
            <a:ext cx="5716527" cy="55967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72321" y="2174401"/>
            <a:ext cx="5718772" cy="906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72321" y="3080588"/>
            <a:ext cx="5718772" cy="55967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900" y="386760"/>
            <a:ext cx="4256510" cy="164597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8395" y="386761"/>
            <a:ext cx="7232697" cy="829060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6900" y="2032740"/>
            <a:ext cx="4256510" cy="66446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5937" y="6799780"/>
            <a:ext cx="7762795" cy="8027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35937" y="867962"/>
            <a:ext cx="7762795" cy="58283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35937" y="7602533"/>
            <a:ext cx="7762795" cy="114004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80044" y="389010"/>
            <a:ext cx="2911048" cy="82883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6900" y="389010"/>
            <a:ext cx="8517511" cy="828835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900" y="389009"/>
            <a:ext cx="11644192" cy="1618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6900" y="2266594"/>
            <a:ext cx="11644192" cy="641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6899" y="9003414"/>
            <a:ext cx="3018865" cy="5171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0480" y="9003414"/>
            <a:ext cx="4097031" cy="5171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72227" y="9003414"/>
            <a:ext cx="3018865" cy="5171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2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5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24" Type="http://schemas.openxmlformats.org/officeDocument/2006/relationships/hyperlink" Target="https://flask.palletsprojects.com/" TargetMode="External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hyperlink" Target="https://www.w3.org/TR/WCAG22/" TargetMode="External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328759" y="2936718"/>
            <a:ext cx="6937647" cy="11914246"/>
            <a:chOff x="0" y="-47625"/>
            <a:chExt cx="765667" cy="149675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65667" cy="1449132"/>
            </a:xfrm>
            <a:custGeom>
              <a:avLst/>
              <a:gdLst/>
              <a:ahLst/>
              <a:cxnLst/>
              <a:rect l="l" t="t" r="r" b="b"/>
              <a:pathLst>
                <a:path w="757352" h="1449132">
                  <a:moveTo>
                    <a:pt x="0" y="0"/>
                  </a:moveTo>
                  <a:lnTo>
                    <a:pt x="757352" y="0"/>
                  </a:lnTo>
                  <a:lnTo>
                    <a:pt x="757352" y="1449132"/>
                  </a:lnTo>
                  <a:lnTo>
                    <a:pt x="0" y="1449132"/>
                  </a:lnTo>
                  <a:close/>
                </a:path>
              </a:pathLst>
            </a:custGeom>
            <a:solidFill>
              <a:srgbClr val="CF0101">
                <a:alpha val="13725"/>
              </a:srgbClr>
            </a:solidFill>
          </p:spPr>
          <p:txBody>
            <a:bodyPr/>
            <a:lstStyle/>
            <a:p>
              <a:endParaRPr lang="en-GB" dirty="0"/>
            </a:p>
            <a:p>
              <a:endParaRPr lang="en-GB" dirty="0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757352" cy="1496757"/>
            </a:xfrm>
            <a:prstGeom prst="rect">
              <a:avLst/>
            </a:prstGeom>
          </p:spPr>
          <p:txBody>
            <a:bodyPr lIns="46667" tIns="46667" rIns="46667" bIns="46667" rtlCol="0" anchor="ctr"/>
            <a:lstStyle/>
            <a:p>
              <a:pPr algn="ctr">
                <a:lnSpc>
                  <a:spcPts val="3986"/>
                </a:lnSpc>
                <a:spcBef>
                  <a:spcPct val="0"/>
                </a:spcBef>
              </a:pPr>
              <a:endParaRPr dirty="0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4470776" y="3309482"/>
            <a:ext cx="6584090" cy="11512464"/>
            <a:chOff x="0" y="0"/>
            <a:chExt cx="757250" cy="144913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57250" cy="1449132"/>
            </a:xfrm>
            <a:custGeom>
              <a:avLst/>
              <a:gdLst/>
              <a:ahLst/>
              <a:cxnLst/>
              <a:rect l="l" t="t" r="r" b="b"/>
              <a:pathLst>
                <a:path w="757250" h="1449132">
                  <a:moveTo>
                    <a:pt x="0" y="0"/>
                  </a:moveTo>
                  <a:lnTo>
                    <a:pt x="757250" y="0"/>
                  </a:lnTo>
                  <a:lnTo>
                    <a:pt x="757250" y="1449132"/>
                  </a:lnTo>
                  <a:lnTo>
                    <a:pt x="0" y="1449132"/>
                  </a:lnTo>
                  <a:close/>
                </a:path>
              </a:pathLst>
            </a:custGeom>
            <a:solidFill>
              <a:srgbClr val="B9CC8F">
                <a:alpha val="26667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757250" cy="1496757"/>
            </a:xfrm>
            <a:prstGeom prst="rect">
              <a:avLst/>
            </a:prstGeom>
          </p:spPr>
          <p:txBody>
            <a:bodyPr lIns="46667" tIns="46667" rIns="46667" bIns="46667" rtlCol="0" anchor="ctr"/>
            <a:lstStyle/>
            <a:p>
              <a:pPr algn="ctr">
                <a:lnSpc>
                  <a:spcPts val="3986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328759" y="15500656"/>
            <a:ext cx="6931810" cy="11513276"/>
            <a:chOff x="0" y="0"/>
            <a:chExt cx="757352" cy="144913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57352" cy="1449132"/>
            </a:xfrm>
            <a:custGeom>
              <a:avLst/>
              <a:gdLst/>
              <a:ahLst/>
              <a:cxnLst/>
              <a:rect l="l" t="t" r="r" b="b"/>
              <a:pathLst>
                <a:path w="757352" h="1449132">
                  <a:moveTo>
                    <a:pt x="0" y="0"/>
                  </a:moveTo>
                  <a:lnTo>
                    <a:pt x="757352" y="0"/>
                  </a:lnTo>
                  <a:lnTo>
                    <a:pt x="757352" y="1449132"/>
                  </a:lnTo>
                  <a:lnTo>
                    <a:pt x="0" y="1449132"/>
                  </a:lnTo>
                  <a:close/>
                </a:path>
              </a:pathLst>
            </a:custGeom>
            <a:solidFill>
              <a:srgbClr val="C3ECDE">
                <a:alpha val="60784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757352" cy="1496757"/>
            </a:xfrm>
            <a:prstGeom prst="rect">
              <a:avLst/>
            </a:prstGeom>
          </p:spPr>
          <p:txBody>
            <a:bodyPr lIns="46667" tIns="46667" rIns="46667" bIns="46667" rtlCol="0" anchor="ctr"/>
            <a:lstStyle/>
            <a:p>
              <a:pPr algn="ctr">
                <a:lnSpc>
                  <a:spcPts val="3986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471883" y="15492253"/>
            <a:ext cx="6565468" cy="11622281"/>
            <a:chOff x="0" y="0"/>
            <a:chExt cx="757569" cy="144913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757569" cy="1449132"/>
            </a:xfrm>
            <a:custGeom>
              <a:avLst/>
              <a:gdLst/>
              <a:ahLst/>
              <a:cxnLst/>
              <a:rect l="l" t="t" r="r" b="b"/>
              <a:pathLst>
                <a:path w="757569" h="1449132">
                  <a:moveTo>
                    <a:pt x="0" y="0"/>
                  </a:moveTo>
                  <a:lnTo>
                    <a:pt x="757569" y="0"/>
                  </a:lnTo>
                  <a:lnTo>
                    <a:pt x="757569" y="1449132"/>
                  </a:lnTo>
                  <a:lnTo>
                    <a:pt x="0" y="1449132"/>
                  </a:lnTo>
                  <a:close/>
                </a:path>
              </a:pathLst>
            </a:custGeom>
            <a:solidFill>
              <a:srgbClr val="9B70AE">
                <a:alpha val="25882"/>
              </a:srgbClr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757569" cy="1496757"/>
            </a:xfrm>
            <a:prstGeom prst="rect">
              <a:avLst/>
            </a:prstGeom>
          </p:spPr>
          <p:txBody>
            <a:bodyPr lIns="46667" tIns="46667" rIns="46667" bIns="46667" rtlCol="0" anchor="ctr"/>
            <a:lstStyle/>
            <a:p>
              <a:pPr algn="ctr">
                <a:lnSpc>
                  <a:spcPts val="398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341979" y="23669397"/>
            <a:ext cx="6003483" cy="2584145"/>
          </a:xfrm>
          <a:prstGeom prst="rect">
            <a:avLst/>
          </a:prstGeom>
        </p:spPr>
        <p:txBody>
          <a:bodyPr lIns="46667" tIns="46667" rIns="46667" bIns="46667" rtlCol="0" anchor="ctr"/>
          <a:lstStyle/>
          <a:p>
            <a:pPr algn="ctr">
              <a:lnSpc>
                <a:spcPts val="3986"/>
              </a:lnSpc>
              <a:spcBef>
                <a:spcPct val="0"/>
              </a:spcBef>
            </a:pPr>
            <a:endParaRPr/>
          </a:p>
        </p:txBody>
      </p:sp>
      <p:sp>
        <p:nvSpPr>
          <p:cNvPr id="21" name="AutoShape 21"/>
          <p:cNvSpPr/>
          <p:nvPr/>
        </p:nvSpPr>
        <p:spPr>
          <a:xfrm flipH="1" flipV="1">
            <a:off x="7429033" y="15472450"/>
            <a:ext cx="5837" cy="11518416"/>
          </a:xfrm>
          <a:prstGeom prst="line">
            <a:avLst/>
          </a:prstGeom>
          <a:ln w="66675" cap="rnd">
            <a:solidFill>
              <a:srgbClr val="756479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/>
          <p:cNvSpPr/>
          <p:nvPr/>
        </p:nvSpPr>
        <p:spPr>
          <a:xfrm flipH="1" flipV="1">
            <a:off x="7383393" y="3309481"/>
            <a:ext cx="53120" cy="11518416"/>
          </a:xfrm>
          <a:prstGeom prst="line">
            <a:avLst/>
          </a:prstGeom>
          <a:ln w="66675" cap="rnd">
            <a:solidFill>
              <a:srgbClr val="756479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3" name="AutoShape 23"/>
          <p:cNvSpPr/>
          <p:nvPr/>
        </p:nvSpPr>
        <p:spPr>
          <a:xfrm flipV="1">
            <a:off x="14257878" y="3312273"/>
            <a:ext cx="54360" cy="11509672"/>
          </a:xfrm>
          <a:prstGeom prst="line">
            <a:avLst/>
          </a:prstGeom>
          <a:ln w="66675" cap="rnd">
            <a:solidFill>
              <a:srgbClr val="756479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24" name="AutoShape 24"/>
          <p:cNvSpPr/>
          <p:nvPr/>
        </p:nvSpPr>
        <p:spPr>
          <a:xfrm flipH="1" flipV="1">
            <a:off x="14271520" y="15495516"/>
            <a:ext cx="15574" cy="11600462"/>
          </a:xfrm>
          <a:prstGeom prst="line">
            <a:avLst/>
          </a:prstGeom>
          <a:ln w="66675" cap="rnd">
            <a:solidFill>
              <a:srgbClr val="756479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 dirty="0"/>
          </a:p>
        </p:txBody>
      </p:sp>
      <p:sp>
        <p:nvSpPr>
          <p:cNvPr id="27" name="Freeform 27"/>
          <p:cNvSpPr/>
          <p:nvPr/>
        </p:nvSpPr>
        <p:spPr>
          <a:xfrm>
            <a:off x="849292" y="3535597"/>
            <a:ext cx="559789" cy="825426"/>
          </a:xfrm>
          <a:custGeom>
            <a:avLst/>
            <a:gdLst/>
            <a:ahLst/>
            <a:cxnLst/>
            <a:rect l="l" t="t" r="r" b="b"/>
            <a:pathLst>
              <a:path w="559789" h="825426">
                <a:moveTo>
                  <a:pt x="0" y="0"/>
                </a:moveTo>
                <a:lnTo>
                  <a:pt x="559789" y="0"/>
                </a:lnTo>
                <a:lnTo>
                  <a:pt x="559789" y="825425"/>
                </a:lnTo>
                <a:lnTo>
                  <a:pt x="0" y="8254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28"/>
          <p:cNvSpPr/>
          <p:nvPr/>
        </p:nvSpPr>
        <p:spPr>
          <a:xfrm>
            <a:off x="7856943" y="3444022"/>
            <a:ext cx="684347" cy="918026"/>
          </a:xfrm>
          <a:custGeom>
            <a:avLst/>
            <a:gdLst/>
            <a:ahLst/>
            <a:cxnLst/>
            <a:rect l="l" t="t" r="r" b="b"/>
            <a:pathLst>
              <a:path w="684347" h="918026">
                <a:moveTo>
                  <a:pt x="0" y="0"/>
                </a:moveTo>
                <a:lnTo>
                  <a:pt x="684347" y="0"/>
                </a:lnTo>
                <a:lnTo>
                  <a:pt x="684347" y="918026"/>
                </a:lnTo>
                <a:lnTo>
                  <a:pt x="0" y="9180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9" name="Freeform 29"/>
          <p:cNvSpPr/>
          <p:nvPr/>
        </p:nvSpPr>
        <p:spPr>
          <a:xfrm>
            <a:off x="14908692" y="3571252"/>
            <a:ext cx="561891" cy="796495"/>
          </a:xfrm>
          <a:custGeom>
            <a:avLst/>
            <a:gdLst/>
            <a:ahLst/>
            <a:cxnLst/>
            <a:rect l="l" t="t" r="r" b="b"/>
            <a:pathLst>
              <a:path w="561891" h="796495">
                <a:moveTo>
                  <a:pt x="0" y="0"/>
                </a:moveTo>
                <a:lnTo>
                  <a:pt x="561891" y="0"/>
                </a:lnTo>
                <a:lnTo>
                  <a:pt x="561891" y="796495"/>
                </a:lnTo>
                <a:lnTo>
                  <a:pt x="0" y="7964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0" name="Freeform 30"/>
          <p:cNvSpPr/>
          <p:nvPr/>
        </p:nvSpPr>
        <p:spPr>
          <a:xfrm>
            <a:off x="849292" y="15839442"/>
            <a:ext cx="766135" cy="918026"/>
          </a:xfrm>
          <a:custGeom>
            <a:avLst/>
            <a:gdLst/>
            <a:ahLst/>
            <a:cxnLst/>
            <a:rect l="l" t="t" r="r" b="b"/>
            <a:pathLst>
              <a:path w="766135" h="918026">
                <a:moveTo>
                  <a:pt x="0" y="0"/>
                </a:moveTo>
                <a:lnTo>
                  <a:pt x="766134" y="0"/>
                </a:lnTo>
                <a:lnTo>
                  <a:pt x="766134" y="918027"/>
                </a:lnTo>
                <a:lnTo>
                  <a:pt x="0" y="9180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1" name="Freeform 31"/>
          <p:cNvSpPr/>
          <p:nvPr/>
        </p:nvSpPr>
        <p:spPr>
          <a:xfrm>
            <a:off x="7953710" y="15839442"/>
            <a:ext cx="600898" cy="867438"/>
          </a:xfrm>
          <a:custGeom>
            <a:avLst/>
            <a:gdLst/>
            <a:ahLst/>
            <a:cxnLst/>
            <a:rect l="l" t="t" r="r" b="b"/>
            <a:pathLst>
              <a:path w="600898" h="867438">
                <a:moveTo>
                  <a:pt x="0" y="0"/>
                </a:moveTo>
                <a:lnTo>
                  <a:pt x="600897" y="0"/>
                </a:lnTo>
                <a:lnTo>
                  <a:pt x="600897" y="867438"/>
                </a:lnTo>
                <a:lnTo>
                  <a:pt x="0" y="86743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2" name="Freeform 32"/>
          <p:cNvSpPr/>
          <p:nvPr/>
        </p:nvSpPr>
        <p:spPr>
          <a:xfrm>
            <a:off x="15012923" y="15839442"/>
            <a:ext cx="682678" cy="918026"/>
          </a:xfrm>
          <a:custGeom>
            <a:avLst/>
            <a:gdLst/>
            <a:ahLst/>
            <a:cxnLst/>
            <a:rect l="l" t="t" r="r" b="b"/>
            <a:pathLst>
              <a:path w="682678" h="918026">
                <a:moveTo>
                  <a:pt x="0" y="0"/>
                </a:moveTo>
                <a:lnTo>
                  <a:pt x="682677" y="0"/>
                </a:lnTo>
                <a:lnTo>
                  <a:pt x="682677" y="918026"/>
                </a:lnTo>
                <a:lnTo>
                  <a:pt x="0" y="91802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3" name="TextBox 33"/>
          <p:cNvSpPr txBox="1"/>
          <p:nvPr/>
        </p:nvSpPr>
        <p:spPr>
          <a:xfrm>
            <a:off x="2398554" y="3834033"/>
            <a:ext cx="3398678" cy="5001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30"/>
              </a:lnSpc>
            </a:pPr>
            <a:r>
              <a:rPr lang="en-US" sz="3417" b="1" dirty="0">
                <a:solidFill>
                  <a:srgbClr val="CF010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Introduction 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849292" y="4921108"/>
            <a:ext cx="5951159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sz="2400" dirty="0"/>
              <a:t>Vulnerable individuals in the UK, including older adults, people with disabilities, and those affected by hoarding disorder, often lack access to practical domestic support.</a:t>
            </a:r>
          </a:p>
          <a:p>
            <a:pPr algn="just"/>
            <a:r>
              <a:rPr lang="en-GB" sz="2400" dirty="0"/>
              <a:t>Existing services such as Age UK, Royal Voluntary Service, Grant A Smile CIC, and Community Bees rely on fragmented manual referral channels with no centralised digital solution.</a:t>
            </a:r>
          </a:p>
          <a:p>
            <a:pPr algn="just"/>
            <a:r>
              <a:rPr lang="en-GB" sz="2400" dirty="0"/>
              <a:t>HomeBridge was developed to fill this gap through automated, location-based volunteer matching.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9593127" y="3444022"/>
            <a:ext cx="4389120" cy="64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30"/>
              </a:lnSpc>
            </a:pPr>
            <a:r>
              <a:rPr lang="en-US" sz="341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Aims and Objectives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7953710" y="4921108"/>
            <a:ext cx="5808244" cy="5170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sz="2400" dirty="0"/>
              <a:t>HomeBridge aims to design and develop a smart web-based platform that automates volunteer matching for domestic support in the UK.</a:t>
            </a:r>
          </a:p>
          <a:p>
            <a:pPr algn="just"/>
            <a:r>
              <a:rPr lang="en-GB" sz="2400" dirty="0"/>
              <a:t>O1: Investigate the social, functional, and technical requirements of the platform.</a:t>
            </a:r>
          </a:p>
          <a:p>
            <a:pPr algn="just"/>
            <a:r>
              <a:rPr lang="en-GB" sz="2400" dirty="0"/>
              <a:t>O2: Build a responsive web application supporting user registration, service requests, and volunteer management.</a:t>
            </a:r>
          </a:p>
          <a:p>
            <a:pPr algn="just"/>
            <a:r>
              <a:rPr lang="en-GB" sz="2400" dirty="0"/>
              <a:t>O3: Implement a weighted matching algorithm based on proximity, availability, skill match, and volunteer rating.</a:t>
            </a:r>
          </a:p>
          <a:p>
            <a:pPr algn="just"/>
            <a:r>
              <a:rPr lang="en-GB" sz="2400" dirty="0"/>
              <a:t>O4: Evaluate the system through functional testing and accessibility compliance.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397028" y="3614430"/>
            <a:ext cx="3474720" cy="92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4"/>
              </a:lnSpc>
            </a:pPr>
            <a:r>
              <a:rPr lang="en-US" sz="3420" b="1" dirty="0">
                <a:solidFill>
                  <a:srgbClr val="718C3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Methodology and Tools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4966700" y="5038054"/>
            <a:ext cx="5505650" cy="36625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755"/>
              </a:lnSpc>
            </a:pPr>
            <a:r>
              <a:rPr lang="en-GB" sz="2400" dirty="0"/>
              <a:t>Agile iterative methodology, each cycle focused on a specific module, enabling early defect detection. </a:t>
            </a:r>
          </a:p>
          <a:p>
            <a:pPr algn="just"/>
            <a:r>
              <a:rPr lang="en-GB" sz="2400" dirty="0"/>
              <a:t>The system follows a five-layer architecture, and was developed using Python and Flask as the core framework, Bootstrap 5 for the responsive interface, and SQLite with Flask-</a:t>
            </a:r>
            <a:r>
              <a:rPr lang="en-GB" sz="2400" dirty="0" err="1"/>
              <a:t>SQLAlchemy</a:t>
            </a:r>
            <a:r>
              <a:rPr lang="en-GB" sz="2400" dirty="0"/>
              <a:t> for data management. Geopy and Postcodes.io handle geolocation and postcode lookups across the UK.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140413" y="15927872"/>
            <a:ext cx="5029200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735"/>
              </a:lnSpc>
            </a:pPr>
            <a:r>
              <a:rPr lang="en-GB" sz="3420" b="1" dirty="0">
                <a:solidFill>
                  <a:srgbClr val="047157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Matching Algorithm and Key Features</a:t>
            </a:r>
            <a:endParaRPr lang="en-US" sz="3420" b="1" dirty="0">
              <a:solidFill>
                <a:srgbClr val="047157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849293" y="17402625"/>
            <a:ext cx="5951158" cy="32316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755"/>
              </a:lnSpc>
            </a:pPr>
            <a:r>
              <a:rPr lang="en-GB" sz="2400" dirty="0"/>
              <a:t>Weighted 100-point scoring: Geographical Proximity 40pts, Availability </a:t>
            </a:r>
            <a:r>
              <a:rPr lang="en-GB" sz="2400"/>
              <a:t>Alignment 40pts</a:t>
            </a:r>
            <a:r>
              <a:rPr lang="en-GB" sz="2400" dirty="0"/>
              <a:t>, Skill </a:t>
            </a:r>
            <a:r>
              <a:rPr lang="en-GB" sz="2400"/>
              <a:t>Match 15pts</a:t>
            </a:r>
            <a:r>
              <a:rPr lang="en-GB" sz="2400" dirty="0"/>
              <a:t>, Volunteer </a:t>
            </a:r>
            <a:r>
              <a:rPr lang="en-GB" sz="2400"/>
              <a:t>Rating 5pts</a:t>
            </a:r>
            <a:r>
              <a:rPr lang="en-GB" sz="2400" dirty="0"/>
              <a:t>. </a:t>
            </a:r>
          </a:p>
          <a:p>
            <a:pPr algn="just">
              <a:lnSpc>
                <a:spcPts val="2755"/>
              </a:lnSpc>
            </a:pPr>
            <a:r>
              <a:rPr lang="en-GB" sz="2400" dirty="0"/>
              <a:t>Key features: 48-hour cancellation protection for vulnerable users, contextual notifications with auto-expiry, admin support chat linked to booking requests, coordinate caching for fast matching results, and three user roles (Service User, Volunteer, Administrator).</a:t>
            </a:r>
            <a:endParaRPr lang="en-US" sz="2296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8879966" y="15877232"/>
            <a:ext cx="5029200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30"/>
              </a:lnSpc>
            </a:pPr>
            <a:r>
              <a:rPr lang="en-US" sz="3420" b="1" dirty="0">
                <a:solidFill>
                  <a:srgbClr val="5A6C9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Development Lifecycle and Testing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7953710" y="17400695"/>
            <a:ext cx="5814675" cy="32316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755"/>
              </a:lnSpc>
            </a:pPr>
            <a:r>
              <a:rPr lang="en-GB" sz="2400" dirty="0"/>
              <a:t>Development ran from September 2025 to March 2026 across six phases, all 100% complete: Planning and Literature Review, Project Design, Implementation Phase 1, Implementation Phase 2, Testing and Evaluation, Refinement. Testing covered 50 simulated users across 5 UK cities. Validated functional correctness, edge cases, responsive design, and accessibility compliance.</a:t>
            </a:r>
            <a:endParaRPr lang="en-US" sz="2296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16397028" y="15927644"/>
            <a:ext cx="3840480" cy="876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42"/>
              </a:lnSpc>
            </a:pPr>
            <a:r>
              <a:rPr lang="en-US" sz="3420" b="1" dirty="0">
                <a:solidFill>
                  <a:srgbClr val="9B70A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Conclusion and Future Work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4966700" y="17400695"/>
            <a:ext cx="5505650" cy="39497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755"/>
              </a:lnSpc>
            </a:pPr>
            <a:r>
              <a:rPr lang="en-GB" sz="2400" dirty="0"/>
              <a:t>HomeBridge demonstrates that a centralised web platform can automate volunteer matching for vulnerable individuals. The system represents a meaningful contributions to community-focused software design. </a:t>
            </a:r>
          </a:p>
          <a:p>
            <a:pPr algn="just">
              <a:lnSpc>
                <a:spcPts val="2755"/>
              </a:lnSpc>
            </a:pPr>
            <a:r>
              <a:rPr lang="en-GB" sz="2400" dirty="0"/>
              <a:t>Future work includes real user testing with vulnerable populations, email and SMS notifications, integration with NHS and social care systems to enable automated referrals, and a native mobile application.</a:t>
            </a:r>
            <a:endParaRPr lang="en-US" sz="2296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grpSp>
        <p:nvGrpSpPr>
          <p:cNvPr id="45" name="Group 45"/>
          <p:cNvGrpSpPr/>
          <p:nvPr/>
        </p:nvGrpSpPr>
        <p:grpSpPr>
          <a:xfrm>
            <a:off x="396931" y="196153"/>
            <a:ext cx="20636046" cy="2799824"/>
            <a:chOff x="0" y="0"/>
            <a:chExt cx="2585826" cy="495835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2585826" cy="495835"/>
            </a:xfrm>
            <a:custGeom>
              <a:avLst/>
              <a:gdLst/>
              <a:ahLst/>
              <a:cxnLst/>
              <a:rect l="l" t="t" r="r" b="b"/>
              <a:pathLst>
                <a:path w="2585826" h="495835">
                  <a:moveTo>
                    <a:pt x="0" y="0"/>
                  </a:moveTo>
                  <a:lnTo>
                    <a:pt x="2585826" y="0"/>
                  </a:lnTo>
                  <a:lnTo>
                    <a:pt x="2585826" y="495835"/>
                  </a:lnTo>
                  <a:lnTo>
                    <a:pt x="0" y="495835"/>
                  </a:lnTo>
                  <a:close/>
                </a:path>
              </a:pathLst>
            </a:custGeom>
            <a:solidFill>
              <a:srgbClr val="E08B90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0" y="-47625"/>
              <a:ext cx="2585826" cy="543460"/>
            </a:xfrm>
            <a:prstGeom prst="rect">
              <a:avLst/>
            </a:prstGeom>
          </p:spPr>
          <p:txBody>
            <a:bodyPr lIns="46667" tIns="46667" rIns="46667" bIns="46667" rtlCol="0" anchor="ctr"/>
            <a:lstStyle/>
            <a:p>
              <a:pPr algn="ctr">
                <a:lnSpc>
                  <a:spcPts val="3986"/>
                </a:lnSpc>
              </a:pPr>
              <a:endParaRPr/>
            </a:p>
          </p:txBody>
        </p:sp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id="{4660931C-8205-ADB8-9957-AA1D4781E14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440"/>
          <a:stretch>
            <a:fillRect/>
          </a:stretch>
        </p:blipFill>
        <p:spPr>
          <a:xfrm>
            <a:off x="1615427" y="521479"/>
            <a:ext cx="1135441" cy="17851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B8BBA9F-8CD6-90EA-BBB5-5A823152AA8E}"/>
              </a:ext>
            </a:extLst>
          </p:cNvPr>
          <p:cNvSpPr txBox="1"/>
          <p:nvPr/>
        </p:nvSpPr>
        <p:spPr>
          <a:xfrm>
            <a:off x="7864542" y="705587"/>
            <a:ext cx="532824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latin typeface="Canva Sans Bold" panose="020B0604020202020204" charset="0"/>
              </a:rPr>
              <a:t>HomeBridge</a:t>
            </a:r>
          </a:p>
          <a:p>
            <a:pPr algn="ctr">
              <a:lnSpc>
                <a:spcPct val="150000"/>
              </a:lnSpc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nva Sans Bold"/>
                <a:ea typeface="Canva Sans Bold"/>
                <a:cs typeface="Canva Sans Bold"/>
                <a:sym typeface="Canva Sans Bold"/>
              </a:rPr>
              <a:t>Rita Zambito - 2245801</a:t>
            </a:r>
          </a:p>
          <a:p>
            <a:pPr algn="ctr"/>
            <a:r>
              <a:rPr lang="en-GB" sz="2400" dirty="0">
                <a:latin typeface="Canva Sans Bold" panose="020B0604020202020204" charset="0"/>
              </a:rPr>
              <a:t>BSc (Hons) Applied Computing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6D4228D-4F8A-A174-EF90-53A8C4C6991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1" t="7829" r="8922" b="7698"/>
          <a:stretch>
            <a:fillRect/>
          </a:stretch>
        </p:blipFill>
        <p:spPr>
          <a:xfrm>
            <a:off x="15559970" y="9559894"/>
            <a:ext cx="4405701" cy="455315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9E26C78-113D-6B31-EE08-000E36E43B9B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t="9683" b="10516"/>
          <a:stretch>
            <a:fillRect/>
          </a:stretch>
        </p:blipFill>
        <p:spPr>
          <a:xfrm>
            <a:off x="7953710" y="10633508"/>
            <a:ext cx="5807001" cy="37683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D1D7ED6-1AB3-30AC-9AF4-247DA08FD51F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r="9372"/>
          <a:stretch>
            <a:fillRect/>
          </a:stretch>
        </p:blipFill>
        <p:spPr>
          <a:xfrm>
            <a:off x="7954952" y="22032607"/>
            <a:ext cx="5805759" cy="3427889"/>
          </a:xfrm>
          <a:prstGeom prst="rect">
            <a:avLst/>
          </a:prstGeom>
        </p:spPr>
      </p:pic>
      <p:sp>
        <p:nvSpPr>
          <p:cNvPr id="48" name="AutoShape 24">
            <a:extLst>
              <a:ext uri="{FF2B5EF4-FFF2-40B4-BE49-F238E27FC236}">
                <a16:creationId xmlns:a16="http://schemas.microsoft.com/office/drawing/2014/main" id="{E0E60431-46C2-76FF-FB01-C78E4F04FD6E}"/>
              </a:ext>
            </a:extLst>
          </p:cNvPr>
          <p:cNvSpPr/>
          <p:nvPr/>
        </p:nvSpPr>
        <p:spPr>
          <a:xfrm flipV="1">
            <a:off x="366954" y="15151689"/>
            <a:ext cx="20670397" cy="75544"/>
          </a:xfrm>
          <a:prstGeom prst="line">
            <a:avLst/>
          </a:prstGeom>
          <a:ln w="66675" cap="rnd">
            <a:solidFill>
              <a:srgbClr val="756479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BCB0A62E-CA16-8C6D-C142-72C5806C797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45180" y="10417581"/>
            <a:ext cx="2248791" cy="13805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5EE6100-2105-E49C-0E06-C6F7CE088BB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097893" y="11301299"/>
            <a:ext cx="2286784" cy="129223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B790E6F-DD83-2BB1-8500-C4FF84017EDE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66091" y="12533192"/>
            <a:ext cx="4896698" cy="178119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FB49F53-256F-1B6B-DC9D-3378D9BEB89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791683" y="9510027"/>
            <a:ext cx="2961921" cy="1032441"/>
          </a:xfrm>
          <a:prstGeom prst="rect">
            <a:avLst/>
          </a:prstGeom>
        </p:spPr>
      </p:pic>
      <p:sp>
        <p:nvSpPr>
          <p:cNvPr id="58" name="TextBox 47">
            <a:extLst>
              <a:ext uri="{FF2B5EF4-FFF2-40B4-BE49-F238E27FC236}">
                <a16:creationId xmlns:a16="http://schemas.microsoft.com/office/drawing/2014/main" id="{5E1FA5D7-07E8-6CAB-AAAA-CBAEE88EAE62}"/>
              </a:ext>
            </a:extLst>
          </p:cNvPr>
          <p:cNvSpPr txBox="1"/>
          <p:nvPr/>
        </p:nvSpPr>
        <p:spPr>
          <a:xfrm>
            <a:off x="396932" y="27626141"/>
            <a:ext cx="20567910" cy="1699873"/>
          </a:xfrm>
          <a:prstGeom prst="rect">
            <a:avLst/>
          </a:prstGeom>
        </p:spPr>
        <p:txBody>
          <a:bodyPr lIns="46667" tIns="46667" rIns="46667" bIns="46667" rtlCol="0" anchor="ctr"/>
          <a:lstStyle/>
          <a:p>
            <a:pPr marL="0" marR="0" lvl="0" indent="0" algn="ctr" defTabSz="1294608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va Sans Bold" panose="020B0604020202020204" charset="0"/>
                <a:ea typeface="Canva Sans Bold"/>
                <a:cs typeface="Canva Sans Bold"/>
                <a:sym typeface="Canva Sans Bold"/>
              </a:rPr>
              <a:t>References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va Sans Bold" panose="020B0604020202020204" charset="0"/>
              <a:ea typeface="+mn-ea"/>
              <a:cs typeface="+mn-cs"/>
            </a:endParaRPr>
          </a:p>
          <a:p>
            <a:r>
              <a:rPr lang="en-GB" sz="2400" dirty="0"/>
              <a:t>[1] J. Chen et al., "Housing and health in vulnerable social groups," </a:t>
            </a:r>
            <a:r>
              <a:rPr lang="en-GB" sz="2400" i="1" dirty="0"/>
              <a:t>Reviews on Environmental Health</a:t>
            </a:r>
            <a:r>
              <a:rPr lang="en-GB" sz="2400" dirty="0"/>
              <a:t>, vol. 37, no. 1, pp. 1–14, 2022.</a:t>
            </a:r>
          </a:p>
          <a:p>
            <a:r>
              <a:rPr lang="en-GB" sz="2400" dirty="0"/>
              <a:t>[2] E. Emerson et al., "Poverty and people with disabilities," </a:t>
            </a:r>
            <a:r>
              <a:rPr lang="en-GB" sz="2400" i="1" dirty="0"/>
              <a:t>Disability and Health Journal</a:t>
            </a:r>
            <a:r>
              <a:rPr lang="en-GB" sz="2400" dirty="0"/>
              <a:t>, vol. 14, no. 3, 2021.</a:t>
            </a:r>
          </a:p>
          <a:p>
            <a:r>
              <a:rPr lang="en-GB" sz="2400" dirty="0"/>
              <a:t>[3] V. </a:t>
            </a:r>
            <a:r>
              <a:rPr lang="en-GB" sz="2400" dirty="0" err="1"/>
              <a:t>Manshadi</a:t>
            </a:r>
            <a:r>
              <a:rPr lang="en-GB" sz="2400" dirty="0"/>
              <a:t>, S. Rios, and R. Saban, "Redesigning volunteer matching platforms," </a:t>
            </a:r>
            <a:r>
              <a:rPr lang="en-GB" sz="2400" i="1" dirty="0"/>
              <a:t>Management Science</a:t>
            </a:r>
            <a:r>
              <a:rPr lang="en-GB" sz="2400" dirty="0"/>
              <a:t>, vol. 70, no. 5, pp. 2937–2958, 2023.</a:t>
            </a:r>
          </a:p>
          <a:p>
            <a:r>
              <a:rPr lang="en-GB" sz="2400" dirty="0"/>
              <a:t>[4] W3C, </a:t>
            </a:r>
            <a:r>
              <a:rPr lang="en-GB" sz="2400" i="1" dirty="0"/>
              <a:t>Web Content Accessibility Guidelines (WCAG) 2.2</a:t>
            </a:r>
            <a:r>
              <a:rPr lang="en-GB" sz="2400" dirty="0"/>
              <a:t>, W3C Recommendation, Oct. 2023. [Online]. Available: </a:t>
            </a:r>
            <a:r>
              <a:rPr lang="en-GB" sz="2400" dirty="0">
                <a:hlinkClick r:id="rId2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https://www.w3.org/TR/WCAG22/</a:t>
            </a:r>
            <a:r>
              <a:rPr lang="en-GB" sz="2400" dirty="0"/>
              <a:t> [Accessed: 10 Mar. 2026].</a:t>
            </a:r>
          </a:p>
          <a:p>
            <a:r>
              <a:rPr lang="en-GB" sz="2400" dirty="0"/>
              <a:t>[5] Pallets Projects, </a:t>
            </a:r>
            <a:r>
              <a:rPr lang="en-GB" sz="2400" i="1" dirty="0"/>
              <a:t>Flask Documentation</a:t>
            </a:r>
            <a:r>
              <a:rPr lang="en-GB" sz="2400" dirty="0"/>
              <a:t>, 2024. [Online]. Available: </a:t>
            </a:r>
            <a:r>
              <a:rPr lang="en-GB" sz="2400" dirty="0">
                <a:hlinkClick r:id="rId2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https://flask.palletsprojects.com</a:t>
            </a:r>
            <a:r>
              <a:rPr lang="en-GB" sz="2400" dirty="0"/>
              <a:t> [Accessed: 10 Mar. 2026].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7AB4E6-E836-F982-B3B9-9D9E53E855C7}"/>
              </a:ext>
            </a:extLst>
          </p:cNvPr>
          <p:cNvSpPr txBox="1"/>
          <p:nvPr/>
        </p:nvSpPr>
        <p:spPr>
          <a:xfrm>
            <a:off x="1527358" y="2114953"/>
            <a:ext cx="1311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Canva Sans Bold" panose="020B0604020202020204" charset="0"/>
              </a:rPr>
              <a:t>UWTSD</a:t>
            </a: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8E0A2B89-7E58-5B1E-5020-144B79C1A5DA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 b="20745"/>
          <a:stretch>
            <a:fillRect/>
          </a:stretch>
        </p:blipFill>
        <p:spPr>
          <a:xfrm>
            <a:off x="871220" y="21808172"/>
            <a:ext cx="5904312" cy="38861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D002B4-1C0B-4842-16DB-2E45272526D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6826" y="22257614"/>
            <a:ext cx="1911987" cy="39497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1751</TotalTime>
  <Words>628</Words>
  <Application>Microsoft Office PowerPoint</Application>
  <PresentationFormat>Custom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Canva Sans</vt:lpstr>
      <vt:lpstr>Aptos</vt:lpstr>
      <vt:lpstr>Canva Sans Bold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Colorful Self Improvement Productivity Infographic Poster</dc:title>
  <cp:lastModifiedBy>Rita Zambito (2245801)</cp:lastModifiedBy>
  <cp:revision>25</cp:revision>
  <dcterms:created xsi:type="dcterms:W3CDTF">2006-08-16T00:00:00Z</dcterms:created>
  <dcterms:modified xsi:type="dcterms:W3CDTF">2026-03-14T17:58:06Z</dcterms:modified>
  <dc:identifier>DAHDe5OM8Hs</dc:identifier>
</cp:coreProperties>
</file>