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89" r:id="rId2"/>
    <p:sldId id="286" r:id="rId3"/>
    <p:sldId id="295" r:id="rId4"/>
    <p:sldId id="270" r:id="rId5"/>
    <p:sldId id="268" r:id="rId6"/>
    <p:sldId id="292" r:id="rId7"/>
    <p:sldId id="287" r:id="rId8"/>
    <p:sldId id="296" r:id="rId9"/>
    <p:sldId id="299" r:id="rId10"/>
    <p:sldId id="273" r:id="rId11"/>
    <p:sldId id="271" r:id="rId12"/>
    <p:sldId id="293" r:id="rId13"/>
    <p:sldId id="294" r:id="rId14"/>
    <p:sldId id="298" r:id="rId15"/>
    <p:sldId id="300" r:id="rId16"/>
    <p:sldId id="28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0" d="100"/>
          <a:sy n="80" d="100"/>
        </p:scale>
        <p:origin x="11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4A9E5F-52B2-E393-858F-854659A6B11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7557EA7E-1FF3-F43F-000F-43665C8C5CDB}"/>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19F4AAB-B8EA-4123-9BCA-18E43D235DC3}"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10/18/2022</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AE15AC08-1CCA-3835-41B1-281EF16CEF05}"/>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3645A80C-03E7-8A9B-3746-61259F597F9D}"/>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6C30A3D-7528-457B-AFBF-1F446FA01C28}"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7368051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F0BACB-C6FB-792B-08CC-5D4142E8744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47F4269C-3DB4-3A95-59DC-42247B8EFC42}"/>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C6FEF4BA-3277-450B-BC82-E2E9F2FDE98F}" type="datetime1">
              <a:rPr lang="en-US"/>
              <a:pPr lvl="0"/>
              <a:t>10/18/2022</a:t>
            </a:fld>
            <a:endParaRPr lang="en-US"/>
          </a:p>
        </p:txBody>
      </p:sp>
      <p:sp>
        <p:nvSpPr>
          <p:cNvPr id="4" name="Slide Image Placeholder 3">
            <a:extLst>
              <a:ext uri="{FF2B5EF4-FFF2-40B4-BE49-F238E27FC236}">
                <a16:creationId xmlns:a16="http://schemas.microsoft.com/office/drawing/2014/main" id="{56F331AD-B9FF-ABAD-9323-B6819D9B3691}"/>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3FCC0F47-48C9-70BF-53C5-3EBF7AD6361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E0E35DB3-C132-7525-567D-4CFDF634EE1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3E7FA169-2054-28AD-83E1-AD5768B3616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8F305B9F-8946-4E41-B7A7-0E5ABF76CF44}" type="slidenum">
              <a:t>‹#›</a:t>
            </a:fld>
            <a:endParaRPr lang="en-US"/>
          </a:p>
        </p:txBody>
      </p:sp>
    </p:spTree>
    <p:extLst>
      <p:ext uri="{BB962C8B-B14F-4D97-AF65-F5344CB8AC3E}">
        <p14:creationId xmlns:p14="http://schemas.microsoft.com/office/powerpoint/2010/main" val="158562581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65A357-9754-BDF8-DBC0-D3181486D8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2E40E2-7203-9069-8118-E81C4C81EA0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48D853A-B546-7D6A-DFB7-15E4A5630D2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2C64E8D-A58D-4903-982F-F69E9A01FCA7}"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31BB89-F981-C407-CAD6-974DD78E75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4FE82F-97CC-49AD-A8F3-F57C8A85193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9149E46-A710-5F02-DAE8-AFFEF13794E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93C96E-6CF0-4E62-B565-8BB443B7B76D}" type="slidenum">
              <a:t>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BC9616-F80C-65D4-9787-7D517A76285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13AAFC74-97AD-8B7F-8F5F-D5509F9084A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14FA970-60EB-A69C-DAB3-0876383A0AB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5997E20-2B5F-4AFC-86B4-5972B7F674E0}" type="slidenum">
              <a:t>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D6EF14-F35E-D73A-B71D-631CB0C5162A}"/>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99CE49A-34F8-9FCC-BCE4-5A5E8E93A86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64CFD6D-788E-A54A-D58B-D49CCFE8341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C1D1AF-DFCE-4431-A3A4-CC1E1AD26776}" type="slidenum">
              <a:t>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27E06E-FD08-6212-0A49-CB7B66B6BDB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887E39C-495D-B4D5-5085-50BC69FD66D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862616A-D032-24D3-EFF0-A5B4377A3E9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239D0E0-919D-41FE-A3DC-DE76658AAD86}" type="slidenum">
              <a:t>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C05EA7-4EE2-7837-3BDE-D117B1B4DD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7C5049-5B7A-A591-ABB8-833968B2A1C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5B207C5-E17D-2F65-199C-918D66FFF61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422416C-8110-4CF0-A6B5-71154F805B18}" type="slidenum">
              <a:t>7</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915B5A-4AF5-30E0-15E4-06AE5CF6C2D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E3BDDB5-8566-DA7B-EF28-B7CE19E9751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0E15B09-6C07-9572-047B-8A3A31DD4F2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1F206D-F3B7-468D-8469-C55359468BCA}" type="slidenum">
              <a:t>10</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C03DCB-C5C2-D667-F85B-ECFED7CF64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AD1751-EBE5-EFD0-545B-E900A9431FC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E8BFB4D-2800-5C74-EFF7-405EEDC84B1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1C1BD7-4EBB-4714-AD96-587D5CC2787D}" type="slidenum">
              <a:t>11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CF4A17-7685-807D-AA0A-112F1B1F90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922845-E3ED-125C-C598-50869F958DF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B691354-E096-2E2D-C5AD-29754DC9CA0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187355C-5473-4F2E-8870-19B476603580}" type="slidenum">
              <a:t>16</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7B521-B9C1-7FE5-3342-2C27E51936F2}"/>
              </a:ext>
            </a:extLst>
          </p:cNvPr>
          <p:cNvSpPr txBox="1">
            <a:spLocks noGrp="1"/>
          </p:cNvSpPr>
          <p:nvPr>
            <p:ph type="ctrTitle"/>
          </p:nvPr>
        </p:nvSpPr>
        <p:spPr>
          <a:xfrm>
            <a:off x="1524003" y="2039514"/>
            <a:ext cx="9144000" cy="2128046"/>
          </a:xfrm>
        </p:spPr>
        <p:txBody>
          <a:bodyPr anchor="b" anchorCtr="1"/>
          <a:lstStyle>
            <a:lvl1pPr algn="ctr">
              <a:lnSpc>
                <a:spcPct val="125000"/>
              </a:lnSpc>
              <a:defRPr sz="6000">
                <a:solidFill>
                  <a:srgbClr val="FFFFFF"/>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B8780BB4-CC87-9856-AC5F-0C43BC8B1148}"/>
              </a:ext>
            </a:extLst>
          </p:cNvPr>
          <p:cNvSpPr txBox="1">
            <a:spLocks noGrp="1"/>
          </p:cNvSpPr>
          <p:nvPr>
            <p:ph type="subTitle" idx="1"/>
          </p:nvPr>
        </p:nvSpPr>
        <p:spPr>
          <a:xfrm>
            <a:off x="1524003" y="4221163"/>
            <a:ext cx="9144000" cy="882002"/>
          </a:xfrm>
          <a:solidFill>
            <a:srgbClr val="107082">
              <a:alpha val="90000"/>
            </a:srgbClr>
          </a:solidFill>
        </p:spPr>
        <p:txBody>
          <a:bodyPr anchor="ctr" anchorCtr="1"/>
          <a:lstStyle>
            <a:lvl1pPr marL="0" indent="0" algn="ctr">
              <a:buNone/>
              <a:defRPr sz="2500" b="1" i="1" spc="65">
                <a:solidFill>
                  <a:srgbClr val="F0CDA1"/>
                </a:solidFill>
                <a:cs typeface="Aria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5F00A8C5-2700-15EE-0CE9-6C11782A9B50}"/>
              </a:ext>
            </a:extLst>
          </p:cNvPr>
          <p:cNvSpPr txBox="1">
            <a:spLocks noGrp="1"/>
          </p:cNvSpPr>
          <p:nvPr>
            <p:ph type="dt" sz="half" idx="7"/>
          </p:nvPr>
        </p:nvSpPr>
        <p:spPr/>
        <p:txBody>
          <a:bodyPr/>
          <a:lstStyle>
            <a:lvl1pPr>
              <a:defRPr/>
            </a:lvl1pPr>
          </a:lstStyle>
          <a:p>
            <a:pPr lvl="0"/>
            <a:fld id="{ED89742D-7833-404D-8481-DC274C6C284F}" type="datetime1">
              <a:rPr lang="en-US"/>
              <a:pPr lvl="0"/>
              <a:t>10/18/2022</a:t>
            </a:fld>
            <a:endParaRPr lang="en-US"/>
          </a:p>
        </p:txBody>
      </p:sp>
      <p:sp>
        <p:nvSpPr>
          <p:cNvPr id="5" name="Footer Placeholder 4">
            <a:extLst>
              <a:ext uri="{FF2B5EF4-FFF2-40B4-BE49-F238E27FC236}">
                <a16:creationId xmlns:a16="http://schemas.microsoft.com/office/drawing/2014/main" id="{1DBEE644-3ABB-A8A6-60C6-59E5F09044A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FB649EF-37ED-D0BA-4E9B-AF69BF14065D}"/>
              </a:ext>
            </a:extLst>
          </p:cNvPr>
          <p:cNvSpPr txBox="1">
            <a:spLocks noGrp="1"/>
          </p:cNvSpPr>
          <p:nvPr>
            <p:ph type="sldNum" sz="quarter" idx="8"/>
          </p:nvPr>
        </p:nvSpPr>
        <p:spPr/>
        <p:txBody>
          <a:bodyPr/>
          <a:lstStyle>
            <a:lvl1pPr>
              <a:defRPr/>
            </a:lvl1pPr>
          </a:lstStyle>
          <a:p>
            <a:pPr lvl="0"/>
            <a:fld id="{241C079C-2DF8-4DAC-B1AE-B3C4DE87A360}" type="slidenum">
              <a:t>‹#›</a:t>
            </a:fld>
            <a:endParaRPr lang="en-US"/>
          </a:p>
        </p:txBody>
      </p:sp>
    </p:spTree>
    <p:extLst>
      <p:ext uri="{BB962C8B-B14F-4D97-AF65-F5344CB8AC3E}">
        <p14:creationId xmlns:p14="http://schemas.microsoft.com/office/powerpoint/2010/main" val="260847743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509CC-A4C2-4332-8BA5-A5CAB8B8DD5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372FB84-805F-C5F0-86DD-E7990BA5BB1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56685A-0D85-C422-2E7B-7E76FD8BDBAC}"/>
              </a:ext>
            </a:extLst>
          </p:cNvPr>
          <p:cNvSpPr txBox="1">
            <a:spLocks noGrp="1"/>
          </p:cNvSpPr>
          <p:nvPr>
            <p:ph type="dt" sz="half" idx="7"/>
          </p:nvPr>
        </p:nvSpPr>
        <p:spPr/>
        <p:txBody>
          <a:bodyPr/>
          <a:lstStyle>
            <a:lvl1pPr>
              <a:defRPr/>
            </a:lvl1pPr>
          </a:lstStyle>
          <a:p>
            <a:pPr lvl="0"/>
            <a:fld id="{0C2D2AD9-35B6-454F-93D7-49B5C39366DA}" type="datetime1">
              <a:rPr lang="en-US"/>
              <a:pPr lvl="0"/>
              <a:t>10/18/2022</a:t>
            </a:fld>
            <a:endParaRPr lang="en-US"/>
          </a:p>
        </p:txBody>
      </p:sp>
      <p:sp>
        <p:nvSpPr>
          <p:cNvPr id="5" name="Footer Placeholder 4">
            <a:extLst>
              <a:ext uri="{FF2B5EF4-FFF2-40B4-BE49-F238E27FC236}">
                <a16:creationId xmlns:a16="http://schemas.microsoft.com/office/drawing/2014/main" id="{F0C4E69F-A731-4D7B-0046-85AE0BC5989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5CCE4B8-1C37-C3BC-2B72-41F7C14D1B1F}"/>
              </a:ext>
            </a:extLst>
          </p:cNvPr>
          <p:cNvSpPr txBox="1">
            <a:spLocks noGrp="1"/>
          </p:cNvSpPr>
          <p:nvPr>
            <p:ph type="sldNum" sz="quarter" idx="8"/>
          </p:nvPr>
        </p:nvSpPr>
        <p:spPr/>
        <p:txBody>
          <a:bodyPr/>
          <a:lstStyle>
            <a:lvl1pPr>
              <a:defRPr/>
            </a:lvl1pPr>
          </a:lstStyle>
          <a:p>
            <a:pPr lvl="0"/>
            <a:fld id="{D4D4FB83-215F-4F6B-962F-9E7F2E2A65B8}" type="slidenum">
              <a:t>‹#›</a:t>
            </a:fld>
            <a:endParaRPr lang="en-US"/>
          </a:p>
        </p:txBody>
      </p:sp>
    </p:spTree>
    <p:extLst>
      <p:ext uri="{BB962C8B-B14F-4D97-AF65-F5344CB8AC3E}">
        <p14:creationId xmlns:p14="http://schemas.microsoft.com/office/powerpoint/2010/main" val="1065988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269AC-2A12-7B69-066D-119344DEF545}"/>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7CF589FB-9A92-5585-BD59-9EF7A2066F0A}"/>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EC767745-C897-9712-7739-03AF705F9464}"/>
              </a:ext>
            </a:extLst>
          </p:cNvPr>
          <p:cNvSpPr txBox="1">
            <a:spLocks noGrp="1"/>
          </p:cNvSpPr>
          <p:nvPr>
            <p:ph type="dt" sz="half" idx="7"/>
          </p:nvPr>
        </p:nvSpPr>
        <p:spPr/>
        <p:txBody>
          <a:bodyPr/>
          <a:lstStyle>
            <a:lvl1pPr>
              <a:defRPr/>
            </a:lvl1pPr>
          </a:lstStyle>
          <a:p>
            <a:pPr lvl="0"/>
            <a:fld id="{B9A9F8E8-FFA9-45B8-9501-2A6B573B19E9}" type="datetime1">
              <a:rPr lang="en-US"/>
              <a:pPr lvl="0"/>
              <a:t>10/18/2022</a:t>
            </a:fld>
            <a:endParaRPr lang="en-US"/>
          </a:p>
        </p:txBody>
      </p:sp>
      <p:sp>
        <p:nvSpPr>
          <p:cNvPr id="5" name="Footer Placeholder 4">
            <a:extLst>
              <a:ext uri="{FF2B5EF4-FFF2-40B4-BE49-F238E27FC236}">
                <a16:creationId xmlns:a16="http://schemas.microsoft.com/office/drawing/2014/main" id="{905A6A17-6885-5BFB-E5C9-40B36A11BA0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87EAEF0-C624-B5C7-8DBE-A6784BEF0358}"/>
              </a:ext>
            </a:extLst>
          </p:cNvPr>
          <p:cNvSpPr txBox="1">
            <a:spLocks noGrp="1"/>
          </p:cNvSpPr>
          <p:nvPr>
            <p:ph type="sldNum" sz="quarter" idx="8"/>
          </p:nvPr>
        </p:nvSpPr>
        <p:spPr/>
        <p:txBody>
          <a:bodyPr/>
          <a:lstStyle>
            <a:lvl1pPr>
              <a:defRPr/>
            </a:lvl1pPr>
          </a:lstStyle>
          <a:p>
            <a:pPr lvl="0"/>
            <a:fld id="{FA61D507-8A43-46EA-B488-099CF36D394E}" type="slidenum">
              <a:t>‹#›</a:t>
            </a:fld>
            <a:endParaRPr lang="en-US"/>
          </a:p>
        </p:txBody>
      </p:sp>
    </p:spTree>
    <p:extLst>
      <p:ext uri="{BB962C8B-B14F-4D97-AF65-F5344CB8AC3E}">
        <p14:creationId xmlns:p14="http://schemas.microsoft.com/office/powerpoint/2010/main" val="1449189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Slide Number Placeholder 6">
            <a:extLst>
              <a:ext uri="{FF2B5EF4-FFF2-40B4-BE49-F238E27FC236}">
                <a16:creationId xmlns:a16="http://schemas.microsoft.com/office/drawing/2014/main" id="{B6A4CA98-C1BC-A5F7-1DA5-ABDA7AF4EB90}"/>
              </a:ext>
            </a:extLst>
          </p:cNvPr>
          <p:cNvSpPr txBox="1">
            <a:spLocks noGrp="1"/>
          </p:cNvSpPr>
          <p:nvPr>
            <p:ph type="sldNum" sz="quarter" idx="8"/>
          </p:nvPr>
        </p:nvSpPr>
        <p:spPr/>
        <p:txBody>
          <a:bodyPr/>
          <a:lstStyle>
            <a:lvl1pPr>
              <a:defRPr/>
            </a:lvl1pPr>
          </a:lstStyle>
          <a:p>
            <a:pPr lvl="0"/>
            <a:fld id="{91D9F1E6-DAAF-470F-A6A1-1F29D1F272B6}" type="slidenum">
              <a:t>‹#›</a:t>
            </a:fld>
            <a:endParaRPr lang="en-US"/>
          </a:p>
        </p:txBody>
      </p:sp>
      <p:sp>
        <p:nvSpPr>
          <p:cNvPr id="3" name="Title 1">
            <a:extLst>
              <a:ext uri="{FF2B5EF4-FFF2-40B4-BE49-F238E27FC236}">
                <a16:creationId xmlns:a16="http://schemas.microsoft.com/office/drawing/2014/main" id="{85207C56-6E72-CC8D-4480-AABF23AADB6B}"/>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8FCB29C5-6F27-1C56-DAA8-B4AFA91C766D}"/>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6410DE32-53FE-B92C-51E3-E50EACD8729F}"/>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2F6FBAE7-0A86-5A1E-953C-F7CDFC1E9551}"/>
              </a:ext>
            </a:extLst>
          </p:cNvPr>
          <p:cNvSpPr txBox="1">
            <a:spLocks noGrp="1"/>
          </p:cNvSpPr>
          <p:nvPr>
            <p:ph type="dt" sz="half" idx="7"/>
          </p:nvPr>
        </p:nvSpPr>
        <p:spPr/>
        <p:txBody>
          <a:bodyPr/>
          <a:lstStyle>
            <a:lvl1pPr>
              <a:defRPr/>
            </a:lvl1pPr>
          </a:lstStyle>
          <a:p>
            <a:pPr lvl="0"/>
            <a:fld id="{D339D33A-D63B-4805-8DBA-BD71092AF2A3}" type="datetime1">
              <a:rPr lang="en-US"/>
              <a:pPr lvl="0"/>
              <a:t>10/18/2022</a:t>
            </a:fld>
            <a:endParaRPr lang="en-US"/>
          </a:p>
        </p:txBody>
      </p:sp>
      <p:sp>
        <p:nvSpPr>
          <p:cNvPr id="7" name="Footer Placeholder 5">
            <a:extLst>
              <a:ext uri="{FF2B5EF4-FFF2-40B4-BE49-F238E27FC236}">
                <a16:creationId xmlns:a16="http://schemas.microsoft.com/office/drawing/2014/main" id="{DE89B88A-C8D5-F65A-B4A5-3B254CCDA6A3}"/>
              </a:ext>
            </a:extLst>
          </p:cNvPr>
          <p:cNvSpPr txBox="1">
            <a:spLocks noGrp="1"/>
          </p:cNvSpPr>
          <p:nvPr>
            <p:ph type="ftr" sz="quarter" idx="9"/>
          </p:nvPr>
        </p:nvSpPr>
        <p:spPr/>
        <p:txBody>
          <a:bodyPr/>
          <a:lstStyle>
            <a:lvl1pPr>
              <a:defRPr/>
            </a:lvl1pPr>
          </a:lstStyle>
          <a:p>
            <a:pPr lvl="0"/>
            <a:endParaRPr lang="en-US"/>
          </a:p>
        </p:txBody>
      </p:sp>
    </p:spTree>
    <p:extLst>
      <p:ext uri="{BB962C8B-B14F-4D97-AF65-F5344CB8AC3E}">
        <p14:creationId xmlns:p14="http://schemas.microsoft.com/office/powerpoint/2010/main" val="4110559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2A0DB-F2E2-2735-827C-82E816405A14}"/>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3B983B8-B4A9-D777-6616-7172575D933E}"/>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539B0D65-335A-6F52-6AE0-5E524696C5DF}"/>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DB8BF-6454-8BD5-A740-15739D777A77}"/>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B3755265-52BC-E42F-B0C1-E1FE26CA71B9}"/>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68E177-552A-FB3E-8A69-D313A291EF18}"/>
              </a:ext>
            </a:extLst>
          </p:cNvPr>
          <p:cNvSpPr txBox="1">
            <a:spLocks noGrp="1"/>
          </p:cNvSpPr>
          <p:nvPr>
            <p:ph type="dt" sz="half" idx="7"/>
          </p:nvPr>
        </p:nvSpPr>
        <p:spPr/>
        <p:txBody>
          <a:bodyPr/>
          <a:lstStyle>
            <a:lvl1pPr>
              <a:defRPr/>
            </a:lvl1pPr>
          </a:lstStyle>
          <a:p>
            <a:pPr lvl="0"/>
            <a:fld id="{33EE73E1-6E9C-4029-A136-009FE599DBE7}" type="datetime1">
              <a:rPr lang="en-US"/>
              <a:pPr lvl="0"/>
              <a:t>10/18/2022</a:t>
            </a:fld>
            <a:endParaRPr lang="en-US"/>
          </a:p>
        </p:txBody>
      </p:sp>
      <p:sp>
        <p:nvSpPr>
          <p:cNvPr id="8" name="Footer Placeholder 7">
            <a:extLst>
              <a:ext uri="{FF2B5EF4-FFF2-40B4-BE49-F238E27FC236}">
                <a16:creationId xmlns:a16="http://schemas.microsoft.com/office/drawing/2014/main" id="{1D6F4FF8-1F00-85E9-6E4B-470A8332981C}"/>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F03C8352-1A98-21DA-739C-C71106E58995}"/>
              </a:ext>
            </a:extLst>
          </p:cNvPr>
          <p:cNvSpPr txBox="1">
            <a:spLocks noGrp="1"/>
          </p:cNvSpPr>
          <p:nvPr>
            <p:ph type="sldNum" sz="quarter" idx="8"/>
          </p:nvPr>
        </p:nvSpPr>
        <p:spPr/>
        <p:txBody>
          <a:bodyPr/>
          <a:lstStyle>
            <a:lvl1pPr>
              <a:defRPr/>
            </a:lvl1pPr>
          </a:lstStyle>
          <a:p>
            <a:pPr lvl="0"/>
            <a:fld id="{CC3E3B96-4A90-474C-9036-517B9313E3A0}" type="slidenum">
              <a:t>‹#›</a:t>
            </a:fld>
            <a:endParaRPr lang="en-US"/>
          </a:p>
        </p:txBody>
      </p:sp>
    </p:spTree>
    <p:extLst>
      <p:ext uri="{BB962C8B-B14F-4D97-AF65-F5344CB8AC3E}">
        <p14:creationId xmlns:p14="http://schemas.microsoft.com/office/powerpoint/2010/main" val="2530938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4446E-7ED0-B2A5-9DC2-738515AA57AD}"/>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E3022EBD-BF6B-D3A1-E9A0-DC75DB15128D}"/>
              </a:ext>
            </a:extLst>
          </p:cNvPr>
          <p:cNvSpPr txBox="1">
            <a:spLocks noGrp="1"/>
          </p:cNvSpPr>
          <p:nvPr>
            <p:ph type="dt" sz="half" idx="7"/>
          </p:nvPr>
        </p:nvSpPr>
        <p:spPr/>
        <p:txBody>
          <a:bodyPr/>
          <a:lstStyle>
            <a:lvl1pPr>
              <a:defRPr/>
            </a:lvl1pPr>
          </a:lstStyle>
          <a:p>
            <a:pPr lvl="0"/>
            <a:fld id="{1E511D8F-5409-4CC2-A631-46E4469824D8}" type="datetime1">
              <a:rPr lang="en-US"/>
              <a:pPr lvl="0"/>
              <a:t>10/18/2022</a:t>
            </a:fld>
            <a:endParaRPr lang="en-US"/>
          </a:p>
        </p:txBody>
      </p:sp>
      <p:sp>
        <p:nvSpPr>
          <p:cNvPr id="4" name="Footer Placeholder 3">
            <a:extLst>
              <a:ext uri="{FF2B5EF4-FFF2-40B4-BE49-F238E27FC236}">
                <a16:creationId xmlns:a16="http://schemas.microsoft.com/office/drawing/2014/main" id="{F8A4DD1E-9AAB-1626-AE1A-15E271F9CB34}"/>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2A1CF1B5-7CDE-E7CB-2D3F-22056593346F}"/>
              </a:ext>
            </a:extLst>
          </p:cNvPr>
          <p:cNvSpPr txBox="1">
            <a:spLocks noGrp="1"/>
          </p:cNvSpPr>
          <p:nvPr>
            <p:ph type="sldNum" sz="quarter" idx="8"/>
          </p:nvPr>
        </p:nvSpPr>
        <p:spPr/>
        <p:txBody>
          <a:bodyPr/>
          <a:lstStyle>
            <a:lvl1pPr>
              <a:defRPr/>
            </a:lvl1pPr>
          </a:lstStyle>
          <a:p>
            <a:pPr lvl="0"/>
            <a:fld id="{6088B76B-DA6D-4345-96D2-725C96470501}" type="slidenum">
              <a:t>‹#›</a:t>
            </a:fld>
            <a:endParaRPr lang="en-US"/>
          </a:p>
        </p:txBody>
      </p:sp>
    </p:spTree>
    <p:extLst>
      <p:ext uri="{BB962C8B-B14F-4D97-AF65-F5344CB8AC3E}">
        <p14:creationId xmlns:p14="http://schemas.microsoft.com/office/powerpoint/2010/main" val="348337441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AA036A-B0DC-DA18-6450-59B0E1C0DA07}"/>
              </a:ext>
            </a:extLst>
          </p:cNvPr>
          <p:cNvSpPr txBox="1">
            <a:spLocks noGrp="1"/>
          </p:cNvSpPr>
          <p:nvPr>
            <p:ph type="dt" sz="half" idx="7"/>
          </p:nvPr>
        </p:nvSpPr>
        <p:spPr/>
        <p:txBody>
          <a:bodyPr/>
          <a:lstStyle>
            <a:lvl1pPr>
              <a:defRPr/>
            </a:lvl1pPr>
          </a:lstStyle>
          <a:p>
            <a:pPr lvl="0"/>
            <a:fld id="{6725056B-1147-42D4-8429-D19706F38CF1}" type="datetime1">
              <a:rPr lang="en-US"/>
              <a:pPr lvl="0"/>
              <a:t>10/18/2022</a:t>
            </a:fld>
            <a:endParaRPr lang="en-US"/>
          </a:p>
        </p:txBody>
      </p:sp>
      <p:sp>
        <p:nvSpPr>
          <p:cNvPr id="3" name="Footer Placeholder 2">
            <a:extLst>
              <a:ext uri="{FF2B5EF4-FFF2-40B4-BE49-F238E27FC236}">
                <a16:creationId xmlns:a16="http://schemas.microsoft.com/office/drawing/2014/main" id="{34A68C0E-8FF7-7E34-1A97-9C0A47A7A2FA}"/>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0EDB176D-5321-26B9-83D8-86868A31C3F1}"/>
              </a:ext>
            </a:extLst>
          </p:cNvPr>
          <p:cNvSpPr txBox="1">
            <a:spLocks noGrp="1"/>
          </p:cNvSpPr>
          <p:nvPr>
            <p:ph type="sldNum" sz="quarter" idx="8"/>
          </p:nvPr>
        </p:nvSpPr>
        <p:spPr/>
        <p:txBody>
          <a:bodyPr/>
          <a:lstStyle>
            <a:lvl1pPr>
              <a:defRPr/>
            </a:lvl1pPr>
          </a:lstStyle>
          <a:p>
            <a:pPr lvl="0"/>
            <a:fld id="{839B21BB-1CD4-4E83-B0CE-BE85A3485563}" type="slidenum">
              <a:t>‹#›</a:t>
            </a:fld>
            <a:endParaRPr lang="en-US"/>
          </a:p>
        </p:txBody>
      </p:sp>
    </p:spTree>
    <p:extLst>
      <p:ext uri="{BB962C8B-B14F-4D97-AF65-F5344CB8AC3E}">
        <p14:creationId xmlns:p14="http://schemas.microsoft.com/office/powerpoint/2010/main" val="369748969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2DC0F-DEA6-C66D-CD6C-6DDE82F4A88D}"/>
              </a:ext>
            </a:extLst>
          </p:cNvPr>
          <p:cNvSpPr txBox="1">
            <a:spLocks noGrp="1"/>
          </p:cNvSpPr>
          <p:nvPr>
            <p:ph type="title"/>
          </p:nvPr>
        </p:nvSpPr>
        <p:spPr>
          <a:xfrm>
            <a:off x="839784" y="457200"/>
            <a:ext cx="3932240" cy="1600200"/>
          </a:xfrm>
        </p:spPr>
        <p:txBody>
          <a:bodyPr anchor="b"/>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0C933DA-0544-7504-E609-D711710B9247}"/>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FD276D4-FAE2-49C3-89CD-7A8C3C37EDCE}"/>
              </a:ext>
            </a:extLst>
          </p:cNvPr>
          <p:cNvSpPr txBox="1">
            <a:spLocks noGrp="1"/>
          </p:cNvSpPr>
          <p:nvPr>
            <p:ph type="body" idx="2"/>
          </p:nvPr>
        </p:nvSpPr>
        <p:spPr>
          <a:xfrm>
            <a:off x="839784" y="2057400"/>
            <a:ext cx="3932240" cy="3811584"/>
          </a:xfrm>
        </p:spPr>
        <p:txBody>
          <a:bodyPr/>
          <a:lstStyle>
            <a:lvl1pPr marL="0" indent="0">
              <a:buNone/>
              <a:defRPr/>
            </a:lvl1pPr>
          </a:lstStyle>
          <a:p>
            <a:pPr lvl="0"/>
            <a:r>
              <a:rPr lang="en-US"/>
              <a:t>Click to edit Master text styles</a:t>
            </a:r>
          </a:p>
        </p:txBody>
      </p:sp>
      <p:sp>
        <p:nvSpPr>
          <p:cNvPr id="5" name="Date Placeholder 4">
            <a:extLst>
              <a:ext uri="{FF2B5EF4-FFF2-40B4-BE49-F238E27FC236}">
                <a16:creationId xmlns:a16="http://schemas.microsoft.com/office/drawing/2014/main" id="{B10FED9D-5BB6-0A05-B629-B9E82033AD4F}"/>
              </a:ext>
            </a:extLst>
          </p:cNvPr>
          <p:cNvSpPr txBox="1">
            <a:spLocks noGrp="1"/>
          </p:cNvSpPr>
          <p:nvPr>
            <p:ph type="dt" sz="half" idx="7"/>
          </p:nvPr>
        </p:nvSpPr>
        <p:spPr/>
        <p:txBody>
          <a:bodyPr/>
          <a:lstStyle>
            <a:lvl1pPr>
              <a:defRPr/>
            </a:lvl1pPr>
          </a:lstStyle>
          <a:p>
            <a:pPr lvl="0"/>
            <a:fld id="{16FB12AA-6C27-426A-A5F2-3D02E3E91D35}" type="datetime1">
              <a:rPr lang="en-US"/>
              <a:pPr lvl="0"/>
              <a:t>10/18/2022</a:t>
            </a:fld>
            <a:endParaRPr lang="en-US"/>
          </a:p>
        </p:txBody>
      </p:sp>
      <p:sp>
        <p:nvSpPr>
          <p:cNvPr id="6" name="Footer Placeholder 5">
            <a:extLst>
              <a:ext uri="{FF2B5EF4-FFF2-40B4-BE49-F238E27FC236}">
                <a16:creationId xmlns:a16="http://schemas.microsoft.com/office/drawing/2014/main" id="{47CA2C71-3C50-C67F-D053-2C71C5D1392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8285C28-C650-FD8D-4E07-692E3C318EEA}"/>
              </a:ext>
            </a:extLst>
          </p:cNvPr>
          <p:cNvSpPr txBox="1">
            <a:spLocks noGrp="1"/>
          </p:cNvSpPr>
          <p:nvPr>
            <p:ph type="sldNum" sz="quarter" idx="8"/>
          </p:nvPr>
        </p:nvSpPr>
        <p:spPr/>
        <p:txBody>
          <a:bodyPr/>
          <a:lstStyle>
            <a:lvl1pPr>
              <a:defRPr/>
            </a:lvl1pPr>
          </a:lstStyle>
          <a:p>
            <a:pPr lvl="0"/>
            <a:fld id="{D39FF98D-286E-4EA0-AA54-8AB89160D4A4}" type="slidenum">
              <a:t>‹#›</a:t>
            </a:fld>
            <a:endParaRPr lang="en-US"/>
          </a:p>
        </p:txBody>
      </p:sp>
    </p:spTree>
    <p:extLst>
      <p:ext uri="{BB962C8B-B14F-4D97-AF65-F5344CB8AC3E}">
        <p14:creationId xmlns:p14="http://schemas.microsoft.com/office/powerpoint/2010/main" val="512389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0AD02-5905-ABF1-D0FF-0022605F7100}"/>
              </a:ext>
            </a:extLst>
          </p:cNvPr>
          <p:cNvSpPr txBox="1">
            <a:spLocks noGrp="1"/>
          </p:cNvSpPr>
          <p:nvPr>
            <p:ph type="title"/>
          </p:nvPr>
        </p:nvSpPr>
        <p:spPr>
          <a:xfrm>
            <a:off x="839784" y="457200"/>
            <a:ext cx="3932240" cy="1600200"/>
          </a:xfrm>
        </p:spPr>
        <p:txBody>
          <a:bodyPr anchor="b"/>
          <a:lstStyle>
            <a:lvl1pPr>
              <a:defRPr/>
            </a:lvl1pPr>
          </a:lstStyle>
          <a:p>
            <a:pPr lvl="0"/>
            <a:r>
              <a:rPr lang="en-US"/>
              <a:t>Click to edit Master title style</a:t>
            </a:r>
          </a:p>
        </p:txBody>
      </p:sp>
      <p:sp>
        <p:nvSpPr>
          <p:cNvPr id="3" name="Picture Placeholder 2">
            <a:extLst>
              <a:ext uri="{FF2B5EF4-FFF2-40B4-BE49-F238E27FC236}">
                <a16:creationId xmlns:a16="http://schemas.microsoft.com/office/drawing/2014/main" id="{DC4BA4AF-2DFD-9845-19BC-283643A214C5}"/>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8B13AA6C-3730-3A73-BF54-5F4FF5309CB6}"/>
              </a:ext>
            </a:extLst>
          </p:cNvPr>
          <p:cNvSpPr txBox="1">
            <a:spLocks noGrp="1"/>
          </p:cNvSpPr>
          <p:nvPr>
            <p:ph type="body" idx="2"/>
          </p:nvPr>
        </p:nvSpPr>
        <p:spPr>
          <a:xfrm>
            <a:off x="839784" y="2057400"/>
            <a:ext cx="3932240" cy="3811584"/>
          </a:xfrm>
        </p:spPr>
        <p:txBody>
          <a:bodyPr/>
          <a:lstStyle>
            <a:lvl1pPr marL="0" indent="0">
              <a:buNone/>
              <a:defRPr/>
            </a:lvl1pPr>
          </a:lstStyle>
          <a:p>
            <a:pPr lvl="0"/>
            <a:r>
              <a:rPr lang="en-US"/>
              <a:t>Click to edit Master text styles</a:t>
            </a:r>
          </a:p>
        </p:txBody>
      </p:sp>
      <p:sp>
        <p:nvSpPr>
          <p:cNvPr id="5" name="Date Placeholder 4">
            <a:extLst>
              <a:ext uri="{FF2B5EF4-FFF2-40B4-BE49-F238E27FC236}">
                <a16:creationId xmlns:a16="http://schemas.microsoft.com/office/drawing/2014/main" id="{3AC2B13D-8FA2-264C-B175-CA0F66A3A928}"/>
              </a:ext>
            </a:extLst>
          </p:cNvPr>
          <p:cNvSpPr txBox="1">
            <a:spLocks noGrp="1"/>
          </p:cNvSpPr>
          <p:nvPr>
            <p:ph type="dt" sz="half" idx="7"/>
          </p:nvPr>
        </p:nvSpPr>
        <p:spPr/>
        <p:txBody>
          <a:bodyPr/>
          <a:lstStyle>
            <a:lvl1pPr>
              <a:defRPr/>
            </a:lvl1pPr>
          </a:lstStyle>
          <a:p>
            <a:pPr lvl="0"/>
            <a:fld id="{B75C0359-F311-469B-9E03-7098EBA67AD6}" type="datetime1">
              <a:rPr lang="en-US"/>
              <a:pPr lvl="0"/>
              <a:t>10/18/2022</a:t>
            </a:fld>
            <a:endParaRPr lang="en-US"/>
          </a:p>
        </p:txBody>
      </p:sp>
      <p:sp>
        <p:nvSpPr>
          <p:cNvPr id="6" name="Footer Placeholder 5">
            <a:extLst>
              <a:ext uri="{FF2B5EF4-FFF2-40B4-BE49-F238E27FC236}">
                <a16:creationId xmlns:a16="http://schemas.microsoft.com/office/drawing/2014/main" id="{BE042A20-A344-AD0F-1241-42A5BFFA75C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013E7F2-C2F9-AB87-818C-EF6E9C4E1CD7}"/>
              </a:ext>
            </a:extLst>
          </p:cNvPr>
          <p:cNvSpPr txBox="1">
            <a:spLocks noGrp="1"/>
          </p:cNvSpPr>
          <p:nvPr>
            <p:ph type="sldNum" sz="quarter" idx="8"/>
          </p:nvPr>
        </p:nvSpPr>
        <p:spPr/>
        <p:txBody>
          <a:bodyPr/>
          <a:lstStyle>
            <a:lvl1pPr>
              <a:defRPr/>
            </a:lvl1pPr>
          </a:lstStyle>
          <a:p>
            <a:pPr lvl="0"/>
            <a:fld id="{3C7F21BB-C24A-4B3A-95A8-2C253CE181FF}" type="slidenum">
              <a:t>‹#›</a:t>
            </a:fld>
            <a:endParaRPr lang="en-US"/>
          </a:p>
        </p:txBody>
      </p:sp>
    </p:spTree>
    <p:extLst>
      <p:ext uri="{BB962C8B-B14F-4D97-AF65-F5344CB8AC3E}">
        <p14:creationId xmlns:p14="http://schemas.microsoft.com/office/powerpoint/2010/main" val="945416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wo Horisontal Content">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8651D9EC-16AD-032F-0F44-98911F485DEE}"/>
              </a:ext>
            </a:extLst>
          </p:cNvPr>
          <p:cNvSpPr/>
          <p:nvPr/>
        </p:nvSpPr>
        <p:spPr>
          <a:xfrm>
            <a:off x="0" y="1562188"/>
            <a:ext cx="11269980" cy="2359664"/>
          </a:xfrm>
          <a:custGeom>
            <a:avLst/>
            <a:gdLst>
              <a:gd name="f0" fmla="val w"/>
              <a:gd name="f1" fmla="val h"/>
              <a:gd name="f2" fmla="val 0"/>
              <a:gd name="f3" fmla="val 11269980"/>
              <a:gd name="f4" fmla="val 2359660"/>
              <a:gd name="f5" fmla="val 2359152"/>
              <a:gd name="f6" fmla="*/ f0 1 11269980"/>
              <a:gd name="f7" fmla="*/ f1 1 2359660"/>
              <a:gd name="f8" fmla="+- f4 0 f2"/>
              <a:gd name="f9" fmla="+- f3 0 f2"/>
              <a:gd name="f10" fmla="*/ f9 1 11269980"/>
              <a:gd name="f11" fmla="*/ f8 1 235966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1269980" h="2359660">
                <a:moveTo>
                  <a:pt x="f2" y="f5"/>
                </a:moveTo>
                <a:lnTo>
                  <a:pt x="f3" y="f5"/>
                </a:lnTo>
                <a:lnTo>
                  <a:pt x="f3" y="f2"/>
                </a:lnTo>
                <a:lnTo>
                  <a:pt x="f2" y="f2"/>
                </a:lnTo>
                <a:lnTo>
                  <a:pt x="f2" y="f5"/>
                </a:lnTo>
                <a:close/>
              </a:path>
            </a:pathLst>
          </a:custGeom>
          <a:solidFill>
            <a:srgbClr val="1070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3" name="Slide Number Placeholder 6">
            <a:extLst>
              <a:ext uri="{FF2B5EF4-FFF2-40B4-BE49-F238E27FC236}">
                <a16:creationId xmlns:a16="http://schemas.microsoft.com/office/drawing/2014/main" id="{7B9E4BC8-E111-1949-A2B7-D0A51FB4A1D8}"/>
              </a:ext>
            </a:extLst>
          </p:cNvPr>
          <p:cNvSpPr txBox="1">
            <a:spLocks noGrp="1"/>
          </p:cNvSpPr>
          <p:nvPr>
            <p:ph type="sldNum" sz="quarter" idx="8"/>
          </p:nvPr>
        </p:nvSpPr>
        <p:spPr/>
        <p:txBody>
          <a:bodyPr/>
          <a:lstStyle>
            <a:lvl1pPr>
              <a:defRPr/>
            </a:lvl1pPr>
          </a:lstStyle>
          <a:p>
            <a:pPr lvl="0"/>
            <a:fld id="{4938C9D2-2476-42D4-89F8-6EBF42D338D2}" type="slidenum">
              <a:t>‹#›</a:t>
            </a:fld>
            <a:endParaRPr lang="en-US"/>
          </a:p>
        </p:txBody>
      </p:sp>
      <p:sp>
        <p:nvSpPr>
          <p:cNvPr id="4" name="Title 1">
            <a:extLst>
              <a:ext uri="{FF2B5EF4-FFF2-40B4-BE49-F238E27FC236}">
                <a16:creationId xmlns:a16="http://schemas.microsoft.com/office/drawing/2014/main" id="{1FBF5655-08D6-38DD-7A2D-4727957D5027}"/>
              </a:ext>
            </a:extLst>
          </p:cNvPr>
          <p:cNvSpPr txBox="1">
            <a:spLocks noGrp="1"/>
          </p:cNvSpPr>
          <p:nvPr>
            <p:ph type="title"/>
          </p:nvPr>
        </p:nvSpPr>
        <p:spPr/>
        <p:txBody>
          <a:bodyPr/>
          <a:lstStyle>
            <a:lvl1pPr>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6578F85A-64E8-FB7E-8111-C23B6D14B56C}"/>
              </a:ext>
            </a:extLst>
          </p:cNvPr>
          <p:cNvSpPr txBox="1">
            <a:spLocks noGrp="1"/>
          </p:cNvSpPr>
          <p:nvPr>
            <p:ph idx="4294967295"/>
          </p:nvPr>
        </p:nvSpPr>
        <p:spPr>
          <a:xfrm>
            <a:off x="838203" y="4133087"/>
            <a:ext cx="10431776" cy="20438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891FE664-0F43-56A6-3C9D-A50F5B15C3C8}"/>
              </a:ext>
            </a:extLst>
          </p:cNvPr>
          <p:cNvSpPr txBox="1">
            <a:spLocks noGrp="1"/>
          </p:cNvSpPr>
          <p:nvPr>
            <p:ph type="dt" sz="half" idx="7"/>
          </p:nvPr>
        </p:nvSpPr>
        <p:spPr/>
        <p:txBody>
          <a:bodyPr/>
          <a:lstStyle>
            <a:lvl1pPr>
              <a:defRPr/>
            </a:lvl1pPr>
          </a:lstStyle>
          <a:p>
            <a:pPr lvl="0"/>
            <a:fld id="{CFDF3265-CCE1-4E4E-8E5A-4E49E675CF3A}" type="datetime1">
              <a:rPr lang="en-US"/>
              <a:pPr lvl="0"/>
              <a:t>10/18/2022</a:t>
            </a:fld>
            <a:endParaRPr lang="en-US"/>
          </a:p>
        </p:txBody>
      </p:sp>
      <p:sp>
        <p:nvSpPr>
          <p:cNvPr id="7" name="Footer Placeholder 5">
            <a:extLst>
              <a:ext uri="{FF2B5EF4-FFF2-40B4-BE49-F238E27FC236}">
                <a16:creationId xmlns:a16="http://schemas.microsoft.com/office/drawing/2014/main" id="{F530798D-3EFB-89FA-6EFA-9C5AD15B211E}"/>
              </a:ext>
            </a:extLst>
          </p:cNvPr>
          <p:cNvSpPr txBox="1">
            <a:spLocks noGrp="1"/>
          </p:cNvSpPr>
          <p:nvPr>
            <p:ph type="ftr" sz="quarter" idx="9"/>
          </p:nvPr>
        </p:nvSpPr>
        <p:spPr/>
        <p:txBody>
          <a:bodyPr/>
          <a:lstStyle>
            <a:lvl1pPr>
              <a:defRPr/>
            </a:lvl1pPr>
          </a:lstStyle>
          <a:p>
            <a:pPr lvl="0"/>
            <a:endParaRPr lang="en-US"/>
          </a:p>
        </p:txBody>
      </p:sp>
      <p:sp>
        <p:nvSpPr>
          <p:cNvPr id="8" name="Content Placeholder 3">
            <a:extLst>
              <a:ext uri="{FF2B5EF4-FFF2-40B4-BE49-F238E27FC236}">
                <a16:creationId xmlns:a16="http://schemas.microsoft.com/office/drawing/2014/main" id="{96B997CD-B229-054C-F03E-FADFC79B99C5}"/>
              </a:ext>
            </a:extLst>
          </p:cNvPr>
          <p:cNvSpPr txBox="1">
            <a:spLocks noGrp="1"/>
          </p:cNvSpPr>
          <p:nvPr>
            <p:ph idx="4294967295"/>
          </p:nvPr>
        </p:nvSpPr>
        <p:spPr>
          <a:xfrm>
            <a:off x="844292" y="1788575"/>
            <a:ext cx="10425687" cy="1906880"/>
          </a:xfr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769619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ix Content">
    <p:spTree>
      <p:nvGrpSpPr>
        <p:cNvPr id="1" name=""/>
        <p:cNvGrpSpPr/>
        <p:nvPr/>
      </p:nvGrpSpPr>
      <p:grpSpPr>
        <a:xfrm>
          <a:off x="0" y="0"/>
          <a:ext cx="0" cy="0"/>
          <a:chOff x="0" y="0"/>
          <a:chExt cx="0" cy="0"/>
        </a:xfrm>
      </p:grpSpPr>
      <p:sp>
        <p:nvSpPr>
          <p:cNvPr id="2" name="Picture Placeholder 8">
            <a:extLst>
              <a:ext uri="{FF2B5EF4-FFF2-40B4-BE49-F238E27FC236}">
                <a16:creationId xmlns:a16="http://schemas.microsoft.com/office/drawing/2014/main" id="{57C4E8D9-1291-18A0-C0CB-A2565F6643AF}"/>
              </a:ext>
            </a:extLst>
          </p:cNvPr>
          <p:cNvSpPr txBox="1">
            <a:spLocks noGrp="1"/>
          </p:cNvSpPr>
          <p:nvPr>
            <p:ph type="pic" idx="4294967295"/>
          </p:nvPr>
        </p:nvSpPr>
        <p:spPr>
          <a:xfrm>
            <a:off x="0" y="0"/>
            <a:ext cx="12191996" cy="6858000"/>
          </a:xfrm>
        </p:spPr>
        <p:txBody>
          <a:bodyPr anchorCtr="1"/>
          <a:lstStyle>
            <a:lvl1pPr marL="0" indent="0" algn="ctr">
              <a:buNone/>
              <a:defRPr/>
            </a:lvl1pPr>
          </a:lstStyle>
          <a:p>
            <a:pPr lvl="0"/>
            <a:r>
              <a:rPr lang="en-US"/>
              <a:t>Click icon to add picture</a:t>
            </a:r>
          </a:p>
        </p:txBody>
      </p:sp>
      <p:sp>
        <p:nvSpPr>
          <p:cNvPr id="3" name="Content Placeholder 2">
            <a:extLst>
              <a:ext uri="{FF2B5EF4-FFF2-40B4-BE49-F238E27FC236}">
                <a16:creationId xmlns:a16="http://schemas.microsoft.com/office/drawing/2014/main" id="{00064570-DA54-10BD-8E34-8EC512A33ADB}"/>
              </a:ext>
            </a:extLst>
          </p:cNvPr>
          <p:cNvSpPr txBox="1">
            <a:spLocks noGrp="1"/>
          </p:cNvSpPr>
          <p:nvPr>
            <p:ph idx="4294967295"/>
          </p:nvPr>
        </p:nvSpPr>
        <p:spPr>
          <a:xfrm>
            <a:off x="8530300" y="1690689"/>
            <a:ext cx="3148965" cy="1922434"/>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2">
            <a:extLst>
              <a:ext uri="{FF2B5EF4-FFF2-40B4-BE49-F238E27FC236}">
                <a16:creationId xmlns:a16="http://schemas.microsoft.com/office/drawing/2014/main" id="{4BABF052-FB29-DFDF-B3DF-91F14FB3C1F9}"/>
              </a:ext>
            </a:extLst>
          </p:cNvPr>
          <p:cNvSpPr txBox="1">
            <a:spLocks noGrp="1"/>
          </p:cNvSpPr>
          <p:nvPr>
            <p:ph idx="4294967295"/>
          </p:nvPr>
        </p:nvSpPr>
        <p:spPr>
          <a:xfrm>
            <a:off x="4888693" y="1702823"/>
            <a:ext cx="3148965" cy="1922434"/>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6">
            <a:extLst>
              <a:ext uri="{FF2B5EF4-FFF2-40B4-BE49-F238E27FC236}">
                <a16:creationId xmlns:a16="http://schemas.microsoft.com/office/drawing/2014/main" id="{09EE7588-DBC1-8F11-C701-A5E3C184A6C6}"/>
              </a:ext>
            </a:extLst>
          </p:cNvPr>
          <p:cNvSpPr txBox="1">
            <a:spLocks noGrp="1"/>
          </p:cNvSpPr>
          <p:nvPr>
            <p:ph type="sldNum" sz="quarter" idx="8"/>
          </p:nvPr>
        </p:nvSpPr>
        <p:spPr/>
        <p:txBody>
          <a:bodyPr/>
          <a:lstStyle>
            <a:lvl1pPr>
              <a:defRPr/>
            </a:lvl1pPr>
          </a:lstStyle>
          <a:p>
            <a:pPr lvl="0"/>
            <a:fld id="{25216E4A-713B-4220-A253-593393D4C15A}" type="slidenum">
              <a:t>‹#›</a:t>
            </a:fld>
            <a:endParaRPr lang="en-US"/>
          </a:p>
        </p:txBody>
      </p:sp>
      <p:sp>
        <p:nvSpPr>
          <p:cNvPr id="6" name="Title 1">
            <a:extLst>
              <a:ext uri="{FF2B5EF4-FFF2-40B4-BE49-F238E27FC236}">
                <a16:creationId xmlns:a16="http://schemas.microsoft.com/office/drawing/2014/main" id="{964409F0-CB64-BB3C-E50B-A52DF62A2005}"/>
              </a:ext>
            </a:extLst>
          </p:cNvPr>
          <p:cNvSpPr txBox="1">
            <a:spLocks noGrp="1"/>
          </p:cNvSpPr>
          <p:nvPr>
            <p:ph type="title"/>
          </p:nvPr>
        </p:nvSpPr>
        <p:spPr/>
        <p:txBody>
          <a:bodyPr/>
          <a:lstStyle>
            <a:lvl1pPr>
              <a:defRPr>
                <a:solidFill>
                  <a:srgbClr val="FFFFFF"/>
                </a:solidFill>
              </a:defRPr>
            </a:lvl1pPr>
          </a:lstStyle>
          <a:p>
            <a:pPr lvl="0"/>
            <a:r>
              <a:rPr lang="en-US"/>
              <a:t>Click to edit Master title style</a:t>
            </a:r>
          </a:p>
        </p:txBody>
      </p:sp>
      <p:sp>
        <p:nvSpPr>
          <p:cNvPr id="7" name="Content Placeholder 2">
            <a:extLst>
              <a:ext uri="{FF2B5EF4-FFF2-40B4-BE49-F238E27FC236}">
                <a16:creationId xmlns:a16="http://schemas.microsoft.com/office/drawing/2014/main" id="{8DF2364C-332F-688A-F8B7-8803EC917795}"/>
              </a:ext>
            </a:extLst>
          </p:cNvPr>
          <p:cNvSpPr txBox="1">
            <a:spLocks noGrp="1"/>
          </p:cNvSpPr>
          <p:nvPr>
            <p:ph idx="4294967295"/>
          </p:nvPr>
        </p:nvSpPr>
        <p:spPr>
          <a:xfrm>
            <a:off x="1337072" y="1702823"/>
            <a:ext cx="3148965" cy="1922434"/>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4">
            <a:extLst>
              <a:ext uri="{FF2B5EF4-FFF2-40B4-BE49-F238E27FC236}">
                <a16:creationId xmlns:a16="http://schemas.microsoft.com/office/drawing/2014/main" id="{B686E4EE-2160-0F83-D838-12685D81856D}"/>
              </a:ext>
            </a:extLst>
          </p:cNvPr>
          <p:cNvSpPr txBox="1">
            <a:spLocks noGrp="1"/>
          </p:cNvSpPr>
          <p:nvPr>
            <p:ph type="dt" sz="half" idx="7"/>
          </p:nvPr>
        </p:nvSpPr>
        <p:spPr/>
        <p:txBody>
          <a:bodyPr/>
          <a:lstStyle>
            <a:lvl1pPr>
              <a:defRPr/>
            </a:lvl1pPr>
          </a:lstStyle>
          <a:p>
            <a:pPr lvl="0"/>
            <a:fld id="{3C0F0296-7AD1-49F8-B2A8-6EAF2B3502AE}" type="datetime1">
              <a:rPr lang="en-US"/>
              <a:pPr lvl="0"/>
              <a:t>10/18/2022</a:t>
            </a:fld>
            <a:endParaRPr lang="en-US"/>
          </a:p>
        </p:txBody>
      </p:sp>
      <p:sp>
        <p:nvSpPr>
          <p:cNvPr id="9" name="Footer Placeholder 5">
            <a:extLst>
              <a:ext uri="{FF2B5EF4-FFF2-40B4-BE49-F238E27FC236}">
                <a16:creationId xmlns:a16="http://schemas.microsoft.com/office/drawing/2014/main" id="{50455449-7DE4-C3FC-576A-A6B5F5D25041}"/>
              </a:ext>
            </a:extLst>
          </p:cNvPr>
          <p:cNvSpPr txBox="1">
            <a:spLocks noGrp="1"/>
          </p:cNvSpPr>
          <p:nvPr>
            <p:ph type="ftr" sz="quarter" idx="9"/>
          </p:nvPr>
        </p:nvSpPr>
        <p:spPr/>
        <p:txBody>
          <a:bodyPr/>
          <a:lstStyle>
            <a:lvl1pPr>
              <a:defRPr/>
            </a:lvl1pPr>
          </a:lstStyle>
          <a:p>
            <a:pPr lvl="0"/>
            <a:endParaRPr lang="en-US"/>
          </a:p>
        </p:txBody>
      </p:sp>
      <p:sp>
        <p:nvSpPr>
          <p:cNvPr id="10" name="Content Placeholder 2">
            <a:extLst>
              <a:ext uri="{FF2B5EF4-FFF2-40B4-BE49-F238E27FC236}">
                <a16:creationId xmlns:a16="http://schemas.microsoft.com/office/drawing/2014/main" id="{D89114D3-7061-643B-6BAB-91A5DBBBF045}"/>
              </a:ext>
            </a:extLst>
          </p:cNvPr>
          <p:cNvSpPr txBox="1">
            <a:spLocks noGrp="1"/>
          </p:cNvSpPr>
          <p:nvPr>
            <p:ph idx="4294967295"/>
          </p:nvPr>
        </p:nvSpPr>
        <p:spPr>
          <a:xfrm>
            <a:off x="8530300" y="3849459"/>
            <a:ext cx="3148965" cy="1922434"/>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2">
            <a:extLst>
              <a:ext uri="{FF2B5EF4-FFF2-40B4-BE49-F238E27FC236}">
                <a16:creationId xmlns:a16="http://schemas.microsoft.com/office/drawing/2014/main" id="{4B18B1F8-3960-C6D5-7B02-0EC5D4905DC8}"/>
              </a:ext>
            </a:extLst>
          </p:cNvPr>
          <p:cNvSpPr txBox="1">
            <a:spLocks noGrp="1"/>
          </p:cNvSpPr>
          <p:nvPr>
            <p:ph idx="4294967295"/>
          </p:nvPr>
        </p:nvSpPr>
        <p:spPr>
          <a:xfrm>
            <a:off x="4888693" y="3849459"/>
            <a:ext cx="3148965" cy="1922434"/>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2">
            <a:extLst>
              <a:ext uri="{FF2B5EF4-FFF2-40B4-BE49-F238E27FC236}">
                <a16:creationId xmlns:a16="http://schemas.microsoft.com/office/drawing/2014/main" id="{EC3DA2D3-1796-82AA-5A78-D7C8056F8961}"/>
              </a:ext>
            </a:extLst>
          </p:cNvPr>
          <p:cNvSpPr txBox="1">
            <a:spLocks noGrp="1"/>
          </p:cNvSpPr>
          <p:nvPr>
            <p:ph idx="4294967295"/>
          </p:nvPr>
        </p:nvSpPr>
        <p:spPr>
          <a:xfrm>
            <a:off x="1337072" y="3849459"/>
            <a:ext cx="3148965" cy="1922434"/>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28">
            <a:extLst>
              <a:ext uri="{FF2B5EF4-FFF2-40B4-BE49-F238E27FC236}">
                <a16:creationId xmlns:a16="http://schemas.microsoft.com/office/drawing/2014/main" id="{BEDF6BAF-FDED-85AE-507A-EE7F7AADA3DF}"/>
              </a:ext>
            </a:extLst>
          </p:cNvPr>
          <p:cNvSpPr txBox="1">
            <a:spLocks noGrp="1"/>
          </p:cNvSpPr>
          <p:nvPr>
            <p:ph type="pic" idx="4294967295"/>
          </p:nvPr>
        </p:nvSpPr>
        <p:spPr>
          <a:xfrm>
            <a:off x="947638" y="1679579"/>
            <a:ext cx="376239" cy="376239"/>
          </a:xfrm>
        </p:spPr>
        <p:txBody>
          <a:bodyPr anchorCtr="1"/>
          <a:lstStyle>
            <a:lvl1pPr marL="0" indent="0" algn="ctr">
              <a:buNone/>
              <a:defRPr sz="400"/>
            </a:lvl1pPr>
          </a:lstStyle>
          <a:p>
            <a:pPr lvl="0"/>
            <a:r>
              <a:rPr lang="en-US"/>
              <a:t>Click icon to add picture</a:t>
            </a:r>
          </a:p>
        </p:txBody>
      </p:sp>
      <p:sp>
        <p:nvSpPr>
          <p:cNvPr id="14" name="Picture Placeholder 28">
            <a:extLst>
              <a:ext uri="{FF2B5EF4-FFF2-40B4-BE49-F238E27FC236}">
                <a16:creationId xmlns:a16="http://schemas.microsoft.com/office/drawing/2014/main" id="{60D27500-EF1F-83EA-FFF0-BC2F8CC38A2A}"/>
              </a:ext>
            </a:extLst>
          </p:cNvPr>
          <p:cNvSpPr txBox="1">
            <a:spLocks noGrp="1"/>
          </p:cNvSpPr>
          <p:nvPr>
            <p:ph type="pic" idx="4294967295"/>
          </p:nvPr>
        </p:nvSpPr>
        <p:spPr>
          <a:xfrm>
            <a:off x="4499250" y="1679579"/>
            <a:ext cx="376239" cy="376239"/>
          </a:xfrm>
        </p:spPr>
        <p:txBody>
          <a:bodyPr anchorCtr="1"/>
          <a:lstStyle>
            <a:lvl1pPr marL="0" indent="0" algn="ctr">
              <a:buNone/>
              <a:defRPr sz="400"/>
            </a:lvl1pPr>
          </a:lstStyle>
          <a:p>
            <a:pPr lvl="0"/>
            <a:r>
              <a:rPr lang="en-US"/>
              <a:t>Click icon to add picture</a:t>
            </a:r>
          </a:p>
        </p:txBody>
      </p:sp>
      <p:sp>
        <p:nvSpPr>
          <p:cNvPr id="15" name="Picture Placeholder 28">
            <a:extLst>
              <a:ext uri="{FF2B5EF4-FFF2-40B4-BE49-F238E27FC236}">
                <a16:creationId xmlns:a16="http://schemas.microsoft.com/office/drawing/2014/main" id="{BF08CDE5-21FC-A759-000A-EF488DF40CD4}"/>
              </a:ext>
            </a:extLst>
          </p:cNvPr>
          <p:cNvSpPr txBox="1">
            <a:spLocks noGrp="1"/>
          </p:cNvSpPr>
          <p:nvPr>
            <p:ph type="pic" idx="4294967295"/>
          </p:nvPr>
        </p:nvSpPr>
        <p:spPr>
          <a:xfrm>
            <a:off x="8126281" y="1679579"/>
            <a:ext cx="376239" cy="376239"/>
          </a:xfrm>
        </p:spPr>
        <p:txBody>
          <a:bodyPr anchorCtr="1"/>
          <a:lstStyle>
            <a:lvl1pPr marL="0" indent="0" algn="ctr">
              <a:buNone/>
              <a:defRPr sz="400"/>
            </a:lvl1pPr>
          </a:lstStyle>
          <a:p>
            <a:pPr lvl="0"/>
            <a:r>
              <a:rPr lang="en-US"/>
              <a:t>Click icon to add picture</a:t>
            </a:r>
          </a:p>
        </p:txBody>
      </p:sp>
      <p:sp>
        <p:nvSpPr>
          <p:cNvPr id="16" name="Picture Placeholder 28">
            <a:extLst>
              <a:ext uri="{FF2B5EF4-FFF2-40B4-BE49-F238E27FC236}">
                <a16:creationId xmlns:a16="http://schemas.microsoft.com/office/drawing/2014/main" id="{06434F6A-6953-CFB6-33F2-D4D59C5F8A38}"/>
              </a:ext>
            </a:extLst>
          </p:cNvPr>
          <p:cNvSpPr txBox="1">
            <a:spLocks noGrp="1"/>
          </p:cNvSpPr>
          <p:nvPr>
            <p:ph type="pic" idx="4294967295"/>
          </p:nvPr>
        </p:nvSpPr>
        <p:spPr>
          <a:xfrm>
            <a:off x="947638" y="3792080"/>
            <a:ext cx="376239" cy="376239"/>
          </a:xfrm>
        </p:spPr>
        <p:txBody>
          <a:bodyPr anchorCtr="1"/>
          <a:lstStyle>
            <a:lvl1pPr marL="0" indent="0" algn="ctr">
              <a:buNone/>
              <a:defRPr sz="400"/>
            </a:lvl1pPr>
          </a:lstStyle>
          <a:p>
            <a:pPr lvl="0"/>
            <a:r>
              <a:rPr lang="en-US"/>
              <a:t>Click icon to add picture</a:t>
            </a:r>
          </a:p>
        </p:txBody>
      </p:sp>
      <p:sp>
        <p:nvSpPr>
          <p:cNvPr id="17" name="Picture Placeholder 28">
            <a:extLst>
              <a:ext uri="{FF2B5EF4-FFF2-40B4-BE49-F238E27FC236}">
                <a16:creationId xmlns:a16="http://schemas.microsoft.com/office/drawing/2014/main" id="{32787C3D-14D7-0FBE-DE41-9A11B80969FC}"/>
              </a:ext>
            </a:extLst>
          </p:cNvPr>
          <p:cNvSpPr txBox="1">
            <a:spLocks noGrp="1"/>
          </p:cNvSpPr>
          <p:nvPr>
            <p:ph type="pic" idx="4294967295"/>
          </p:nvPr>
        </p:nvSpPr>
        <p:spPr>
          <a:xfrm>
            <a:off x="4499250" y="3792080"/>
            <a:ext cx="376239" cy="376239"/>
          </a:xfrm>
        </p:spPr>
        <p:txBody>
          <a:bodyPr anchorCtr="1"/>
          <a:lstStyle>
            <a:lvl1pPr marL="0" indent="0" algn="ctr">
              <a:buNone/>
              <a:defRPr sz="400"/>
            </a:lvl1pPr>
          </a:lstStyle>
          <a:p>
            <a:pPr lvl="0"/>
            <a:r>
              <a:rPr lang="en-US"/>
              <a:t>Click icon to add picture</a:t>
            </a:r>
          </a:p>
        </p:txBody>
      </p:sp>
      <p:sp>
        <p:nvSpPr>
          <p:cNvPr id="18" name="Picture Placeholder 28">
            <a:extLst>
              <a:ext uri="{FF2B5EF4-FFF2-40B4-BE49-F238E27FC236}">
                <a16:creationId xmlns:a16="http://schemas.microsoft.com/office/drawing/2014/main" id="{B9F8F2FE-AC07-5BCF-D388-9A0B76C10392}"/>
              </a:ext>
            </a:extLst>
          </p:cNvPr>
          <p:cNvSpPr txBox="1">
            <a:spLocks noGrp="1"/>
          </p:cNvSpPr>
          <p:nvPr>
            <p:ph type="pic" idx="4294967295"/>
          </p:nvPr>
        </p:nvSpPr>
        <p:spPr>
          <a:xfrm>
            <a:off x="8126281" y="3792080"/>
            <a:ext cx="376239" cy="376239"/>
          </a:xfrm>
        </p:spPr>
        <p:txBody>
          <a:bodyPr anchorCtr="1"/>
          <a:lstStyle>
            <a:lvl1pPr marL="0" indent="0" algn="ctr">
              <a:buNone/>
              <a:defRPr sz="400"/>
            </a:lvl1pPr>
          </a:lstStyle>
          <a:p>
            <a:pPr lvl="0"/>
            <a:r>
              <a:rPr lang="en-US"/>
              <a:t>Click icon to add picture</a:t>
            </a:r>
          </a:p>
        </p:txBody>
      </p:sp>
    </p:spTree>
    <p:extLst>
      <p:ext uri="{BB962C8B-B14F-4D97-AF65-F5344CB8AC3E}">
        <p14:creationId xmlns:p14="http://schemas.microsoft.com/office/powerpoint/2010/main" val="52672450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mparison with picture">
    <p:spTree>
      <p:nvGrpSpPr>
        <p:cNvPr id="1" name=""/>
        <p:cNvGrpSpPr/>
        <p:nvPr/>
      </p:nvGrpSpPr>
      <p:grpSpPr>
        <a:xfrm>
          <a:off x="0" y="0"/>
          <a:ext cx="0" cy="0"/>
          <a:chOff x="0" y="0"/>
          <a:chExt cx="0" cy="0"/>
        </a:xfrm>
      </p:grpSpPr>
      <p:sp>
        <p:nvSpPr>
          <p:cNvPr id="2" name="Picture Placeholder 12">
            <a:extLst>
              <a:ext uri="{FF2B5EF4-FFF2-40B4-BE49-F238E27FC236}">
                <a16:creationId xmlns:a16="http://schemas.microsoft.com/office/drawing/2014/main" id="{DD2E783C-159A-2153-A562-620A3AD830A4}"/>
              </a:ext>
            </a:extLst>
          </p:cNvPr>
          <p:cNvSpPr txBox="1">
            <a:spLocks noGrp="1"/>
          </p:cNvSpPr>
          <p:nvPr>
            <p:ph type="pic" idx="4294967295"/>
          </p:nvPr>
        </p:nvSpPr>
        <p:spPr>
          <a:xfrm>
            <a:off x="0" y="3115388"/>
            <a:ext cx="12188823" cy="3742611"/>
          </a:xfrm>
        </p:spPr>
        <p:txBody>
          <a:bodyPr anchorCtr="1"/>
          <a:lstStyle>
            <a:lvl1pPr marL="0" indent="0" algn="ctr">
              <a:buNone/>
              <a:defRPr/>
            </a:lvl1pPr>
          </a:lstStyle>
          <a:p>
            <a:pPr lvl="0"/>
            <a:r>
              <a:rPr lang="en-US"/>
              <a:t>Click icon to add picture</a:t>
            </a:r>
          </a:p>
        </p:txBody>
      </p:sp>
      <p:sp>
        <p:nvSpPr>
          <p:cNvPr id="3" name="object 3">
            <a:extLst>
              <a:ext uri="{FF2B5EF4-FFF2-40B4-BE49-F238E27FC236}">
                <a16:creationId xmlns:a16="http://schemas.microsoft.com/office/drawing/2014/main" id="{C3DFB02F-7ABF-DD16-20FE-E04D5C7F0804}"/>
              </a:ext>
            </a:extLst>
          </p:cNvPr>
          <p:cNvSpPr/>
          <p:nvPr/>
        </p:nvSpPr>
        <p:spPr>
          <a:xfrm>
            <a:off x="2395" y="1999820"/>
            <a:ext cx="12189601" cy="1115568"/>
          </a:xfrm>
          <a:custGeom>
            <a:avLst/>
            <a:gdLst>
              <a:gd name="f0" fmla="val w"/>
              <a:gd name="f1" fmla="val h"/>
              <a:gd name="f2" fmla="val 0"/>
              <a:gd name="f3" fmla="val 12189460"/>
              <a:gd name="f4" fmla="val 6858000"/>
              <a:gd name="f5" fmla="val 12188952"/>
              <a:gd name="f6" fmla="*/ f0 1 12189460"/>
              <a:gd name="f7" fmla="*/ f1 1 6858000"/>
              <a:gd name="f8" fmla="+- f4 0 f2"/>
              <a:gd name="f9" fmla="+- f3 0 f2"/>
              <a:gd name="f10" fmla="*/ f9 1 12189460"/>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189460" h="6858000">
                <a:moveTo>
                  <a:pt x="f2" y="f4"/>
                </a:moveTo>
                <a:lnTo>
                  <a:pt x="f5" y="f4"/>
                </a:lnTo>
                <a:lnTo>
                  <a:pt x="f5" y="f2"/>
                </a:lnTo>
                <a:lnTo>
                  <a:pt x="f2" y="f2"/>
                </a:lnTo>
                <a:lnTo>
                  <a:pt x="f2" y="f4"/>
                </a:lnTo>
                <a:close/>
              </a:path>
            </a:pathLst>
          </a:custGeom>
          <a:solidFill>
            <a:srgbClr val="1070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4" name="Title 1">
            <a:extLst>
              <a:ext uri="{FF2B5EF4-FFF2-40B4-BE49-F238E27FC236}">
                <a16:creationId xmlns:a16="http://schemas.microsoft.com/office/drawing/2014/main" id="{E05A7E00-F91C-0C8B-43CF-B9F026671429}"/>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5" name="Text Placeholder 2">
            <a:extLst>
              <a:ext uri="{FF2B5EF4-FFF2-40B4-BE49-F238E27FC236}">
                <a16:creationId xmlns:a16="http://schemas.microsoft.com/office/drawing/2014/main" id="{A0707885-2600-02D0-E6FE-E6BD485B36B8}"/>
              </a:ext>
            </a:extLst>
          </p:cNvPr>
          <p:cNvSpPr txBox="1">
            <a:spLocks noGrp="1"/>
          </p:cNvSpPr>
          <p:nvPr>
            <p:ph type="body" idx="4294967295"/>
          </p:nvPr>
        </p:nvSpPr>
        <p:spPr>
          <a:xfrm>
            <a:off x="839784" y="1985967"/>
            <a:ext cx="5157782" cy="823910"/>
          </a:xfrm>
        </p:spPr>
        <p:txBody>
          <a:bodyPr anchor="b"/>
          <a:lstStyle>
            <a:lvl1pPr marL="0" indent="0">
              <a:buNone/>
              <a:defRPr sz="2400" b="1">
                <a:solidFill>
                  <a:srgbClr val="FFFFFF"/>
                </a:solidFill>
              </a:defRPr>
            </a:lvl1pPr>
          </a:lstStyle>
          <a:p>
            <a:pPr lvl="0"/>
            <a:r>
              <a:rPr lang="en-US"/>
              <a:t>Click to edit Master text styles</a:t>
            </a:r>
          </a:p>
        </p:txBody>
      </p:sp>
      <p:sp>
        <p:nvSpPr>
          <p:cNvPr id="6" name="Content Placeholder 3">
            <a:extLst>
              <a:ext uri="{FF2B5EF4-FFF2-40B4-BE49-F238E27FC236}">
                <a16:creationId xmlns:a16="http://schemas.microsoft.com/office/drawing/2014/main" id="{9ADB0E18-C271-75B9-62B1-AA1D5631230E}"/>
              </a:ext>
            </a:extLst>
          </p:cNvPr>
          <p:cNvSpPr txBox="1">
            <a:spLocks noGrp="1"/>
          </p:cNvSpPr>
          <p:nvPr>
            <p:ph idx="4294967295"/>
          </p:nvPr>
        </p:nvSpPr>
        <p:spPr>
          <a:xfrm>
            <a:off x="839784" y="3434047"/>
            <a:ext cx="5157782" cy="27556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6CDC0C8A-A46E-34CB-9640-37935AB44D4F}"/>
              </a:ext>
            </a:extLst>
          </p:cNvPr>
          <p:cNvSpPr txBox="1">
            <a:spLocks noGrp="1"/>
          </p:cNvSpPr>
          <p:nvPr>
            <p:ph type="body" idx="4294967295"/>
          </p:nvPr>
        </p:nvSpPr>
        <p:spPr>
          <a:xfrm>
            <a:off x="6172200" y="1985967"/>
            <a:ext cx="5183184" cy="823910"/>
          </a:xfrm>
        </p:spPr>
        <p:txBody>
          <a:bodyPr anchor="b"/>
          <a:lstStyle>
            <a:lvl1pPr marL="0" indent="0">
              <a:buNone/>
              <a:defRPr sz="2400" b="1">
                <a:solidFill>
                  <a:srgbClr val="FFFFFF"/>
                </a:solidFill>
              </a:defRPr>
            </a:lvl1pPr>
          </a:lstStyle>
          <a:p>
            <a:pPr lvl="0"/>
            <a:r>
              <a:rPr lang="en-US"/>
              <a:t>Click to edit Master text styles</a:t>
            </a:r>
          </a:p>
        </p:txBody>
      </p:sp>
      <p:sp>
        <p:nvSpPr>
          <p:cNvPr id="8" name="Content Placeholder 5">
            <a:extLst>
              <a:ext uri="{FF2B5EF4-FFF2-40B4-BE49-F238E27FC236}">
                <a16:creationId xmlns:a16="http://schemas.microsoft.com/office/drawing/2014/main" id="{7A0E71EB-776C-87B3-B0CA-0B6F1CA4A258}"/>
              </a:ext>
            </a:extLst>
          </p:cNvPr>
          <p:cNvSpPr txBox="1">
            <a:spLocks noGrp="1"/>
          </p:cNvSpPr>
          <p:nvPr>
            <p:ph idx="4294967295"/>
          </p:nvPr>
        </p:nvSpPr>
        <p:spPr>
          <a:xfrm>
            <a:off x="6172200" y="3434047"/>
            <a:ext cx="5183184" cy="27556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6">
            <a:extLst>
              <a:ext uri="{FF2B5EF4-FFF2-40B4-BE49-F238E27FC236}">
                <a16:creationId xmlns:a16="http://schemas.microsoft.com/office/drawing/2014/main" id="{CFFD573E-ACD1-200C-389E-05C9A99669CA}"/>
              </a:ext>
            </a:extLst>
          </p:cNvPr>
          <p:cNvSpPr txBox="1">
            <a:spLocks noGrp="1"/>
          </p:cNvSpPr>
          <p:nvPr>
            <p:ph type="dt" sz="half" idx="7"/>
          </p:nvPr>
        </p:nvSpPr>
        <p:spPr/>
        <p:txBody>
          <a:bodyPr/>
          <a:lstStyle>
            <a:lvl1pPr>
              <a:defRPr/>
            </a:lvl1pPr>
          </a:lstStyle>
          <a:p>
            <a:pPr lvl="0"/>
            <a:fld id="{4CCB6606-3BDD-46E7-86DB-42E50A647FF7}" type="datetime1">
              <a:rPr lang="en-US"/>
              <a:pPr lvl="0"/>
              <a:t>10/18/2022</a:t>
            </a:fld>
            <a:endParaRPr lang="en-US"/>
          </a:p>
        </p:txBody>
      </p:sp>
      <p:sp>
        <p:nvSpPr>
          <p:cNvPr id="10" name="Footer Placeholder 7">
            <a:extLst>
              <a:ext uri="{FF2B5EF4-FFF2-40B4-BE49-F238E27FC236}">
                <a16:creationId xmlns:a16="http://schemas.microsoft.com/office/drawing/2014/main" id="{FBF49653-09EE-1888-D7D7-0958107BB279}"/>
              </a:ext>
            </a:extLst>
          </p:cNvPr>
          <p:cNvSpPr txBox="1">
            <a:spLocks noGrp="1"/>
          </p:cNvSpPr>
          <p:nvPr>
            <p:ph type="ftr" sz="quarter" idx="9"/>
          </p:nvPr>
        </p:nvSpPr>
        <p:spPr/>
        <p:txBody>
          <a:bodyPr/>
          <a:lstStyle>
            <a:lvl1pPr>
              <a:defRPr/>
            </a:lvl1pPr>
          </a:lstStyle>
          <a:p>
            <a:pPr lvl="0"/>
            <a:endParaRPr lang="en-US"/>
          </a:p>
        </p:txBody>
      </p:sp>
      <p:sp>
        <p:nvSpPr>
          <p:cNvPr id="11" name="Slide Number Placeholder 8">
            <a:extLst>
              <a:ext uri="{FF2B5EF4-FFF2-40B4-BE49-F238E27FC236}">
                <a16:creationId xmlns:a16="http://schemas.microsoft.com/office/drawing/2014/main" id="{F035309C-06BE-7F10-D4CE-62BE1EEB3D13}"/>
              </a:ext>
            </a:extLst>
          </p:cNvPr>
          <p:cNvSpPr txBox="1">
            <a:spLocks noGrp="1"/>
          </p:cNvSpPr>
          <p:nvPr>
            <p:ph type="sldNum" sz="quarter" idx="8"/>
          </p:nvPr>
        </p:nvSpPr>
        <p:spPr/>
        <p:txBody>
          <a:bodyPr/>
          <a:lstStyle>
            <a:lvl1pPr>
              <a:defRPr/>
            </a:lvl1pPr>
          </a:lstStyle>
          <a:p>
            <a:pPr lvl="0"/>
            <a:fld id="{89B84A99-7D3C-487D-972C-25F52042D747}" type="slidenum">
              <a:t>‹#›</a:t>
            </a:fld>
            <a:endParaRPr lang="en-US"/>
          </a:p>
        </p:txBody>
      </p:sp>
    </p:spTree>
    <p:extLst>
      <p:ext uri="{BB962C8B-B14F-4D97-AF65-F5344CB8AC3E}">
        <p14:creationId xmlns:p14="http://schemas.microsoft.com/office/powerpoint/2010/main" val="145323816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hree Content">
    <p:spTree>
      <p:nvGrpSpPr>
        <p:cNvPr id="1" name=""/>
        <p:cNvGrpSpPr/>
        <p:nvPr/>
      </p:nvGrpSpPr>
      <p:grpSpPr>
        <a:xfrm>
          <a:off x="0" y="0"/>
          <a:ext cx="0" cy="0"/>
          <a:chOff x="0" y="0"/>
          <a:chExt cx="0" cy="0"/>
        </a:xfrm>
      </p:grpSpPr>
      <p:sp>
        <p:nvSpPr>
          <p:cNvPr id="2" name="Slide Number Placeholder 6">
            <a:extLst>
              <a:ext uri="{FF2B5EF4-FFF2-40B4-BE49-F238E27FC236}">
                <a16:creationId xmlns:a16="http://schemas.microsoft.com/office/drawing/2014/main" id="{2EDD0B7F-FABB-99D5-B20E-1284E5C72261}"/>
              </a:ext>
            </a:extLst>
          </p:cNvPr>
          <p:cNvSpPr txBox="1">
            <a:spLocks noGrp="1"/>
          </p:cNvSpPr>
          <p:nvPr>
            <p:ph type="sldNum" sz="quarter" idx="8"/>
          </p:nvPr>
        </p:nvSpPr>
        <p:spPr/>
        <p:txBody>
          <a:bodyPr/>
          <a:lstStyle>
            <a:lvl1pPr>
              <a:defRPr/>
            </a:lvl1pPr>
          </a:lstStyle>
          <a:p>
            <a:pPr lvl="0"/>
            <a:fld id="{58DAC980-B867-4655-8A34-9A8ADD1E9976}" type="slidenum">
              <a:t>‹#›</a:t>
            </a:fld>
            <a:endParaRPr lang="en-US"/>
          </a:p>
        </p:txBody>
      </p:sp>
      <p:sp>
        <p:nvSpPr>
          <p:cNvPr id="3" name="Title 1">
            <a:extLst>
              <a:ext uri="{FF2B5EF4-FFF2-40B4-BE49-F238E27FC236}">
                <a16:creationId xmlns:a16="http://schemas.microsoft.com/office/drawing/2014/main" id="{942BAEB2-1658-672F-3792-B82486A46708}"/>
              </a:ext>
            </a:extLst>
          </p:cNvPr>
          <p:cNvSpPr txBox="1">
            <a:spLocks noGrp="1"/>
          </p:cNvSpPr>
          <p:nvPr>
            <p:ph type="title"/>
          </p:nvPr>
        </p:nvSpPr>
        <p:spPr/>
        <p:txBody>
          <a:bodyPr/>
          <a:lstStyle>
            <a:lvl1pPr>
              <a:defRPr/>
            </a:lvl1pPr>
          </a:lstStyle>
          <a:p>
            <a:pPr lvl="0"/>
            <a:r>
              <a:rPr lang="en-US"/>
              <a:t>Click to edit Master title style</a:t>
            </a:r>
          </a:p>
        </p:txBody>
      </p:sp>
      <p:sp>
        <p:nvSpPr>
          <p:cNvPr id="4" name="Date Placeholder 4">
            <a:extLst>
              <a:ext uri="{FF2B5EF4-FFF2-40B4-BE49-F238E27FC236}">
                <a16:creationId xmlns:a16="http://schemas.microsoft.com/office/drawing/2014/main" id="{927B5D8F-BA43-F9E2-10A8-E5ED1AB8149A}"/>
              </a:ext>
            </a:extLst>
          </p:cNvPr>
          <p:cNvSpPr txBox="1">
            <a:spLocks noGrp="1"/>
          </p:cNvSpPr>
          <p:nvPr>
            <p:ph type="dt" sz="half" idx="7"/>
          </p:nvPr>
        </p:nvSpPr>
        <p:spPr/>
        <p:txBody>
          <a:bodyPr/>
          <a:lstStyle>
            <a:lvl1pPr>
              <a:defRPr/>
            </a:lvl1pPr>
          </a:lstStyle>
          <a:p>
            <a:pPr lvl="0"/>
            <a:fld id="{4633B7EF-46F5-4196-9EB6-588C25384935}" type="datetime1">
              <a:rPr lang="en-US"/>
              <a:pPr lvl="0"/>
              <a:t>10/18/2022</a:t>
            </a:fld>
            <a:endParaRPr lang="en-US"/>
          </a:p>
        </p:txBody>
      </p:sp>
      <p:sp>
        <p:nvSpPr>
          <p:cNvPr id="5" name="Footer Placeholder 5">
            <a:extLst>
              <a:ext uri="{FF2B5EF4-FFF2-40B4-BE49-F238E27FC236}">
                <a16:creationId xmlns:a16="http://schemas.microsoft.com/office/drawing/2014/main" id="{E9BBDF01-2F28-AA38-83BA-240615EF2F28}"/>
              </a:ext>
            </a:extLst>
          </p:cNvPr>
          <p:cNvSpPr txBox="1">
            <a:spLocks noGrp="1"/>
          </p:cNvSpPr>
          <p:nvPr>
            <p:ph type="ftr" sz="quarter" idx="9"/>
          </p:nvPr>
        </p:nvSpPr>
        <p:spPr/>
        <p:txBody>
          <a:bodyPr/>
          <a:lstStyle>
            <a:lvl1pPr>
              <a:defRPr/>
            </a:lvl1pPr>
          </a:lstStyle>
          <a:p>
            <a:pPr lvl="0"/>
            <a:endParaRPr lang="en-US"/>
          </a:p>
        </p:txBody>
      </p:sp>
      <p:sp>
        <p:nvSpPr>
          <p:cNvPr id="6" name="Picture Placeholder 11">
            <a:extLst>
              <a:ext uri="{FF2B5EF4-FFF2-40B4-BE49-F238E27FC236}">
                <a16:creationId xmlns:a16="http://schemas.microsoft.com/office/drawing/2014/main" id="{29383FF5-16E9-3BC7-4D3D-73F237FAB486}"/>
              </a:ext>
            </a:extLst>
          </p:cNvPr>
          <p:cNvSpPr txBox="1">
            <a:spLocks noGrp="1"/>
          </p:cNvSpPr>
          <p:nvPr>
            <p:ph type="pic" idx="4294967295"/>
          </p:nvPr>
        </p:nvSpPr>
        <p:spPr>
          <a:xfrm>
            <a:off x="1772408" y="2219248"/>
            <a:ext cx="2414016" cy="2414016"/>
          </a:xfrm>
        </p:spPr>
        <p:txBody>
          <a:bodyPr/>
          <a:lstStyle>
            <a:lvl1pPr>
              <a:defRPr/>
            </a:lvl1pPr>
          </a:lstStyle>
          <a:p>
            <a:pPr lvl="0"/>
            <a:r>
              <a:rPr lang="en-US"/>
              <a:t>Click icon to add picture</a:t>
            </a:r>
          </a:p>
        </p:txBody>
      </p:sp>
      <p:sp>
        <p:nvSpPr>
          <p:cNvPr id="7" name="Picture Placeholder 11">
            <a:extLst>
              <a:ext uri="{FF2B5EF4-FFF2-40B4-BE49-F238E27FC236}">
                <a16:creationId xmlns:a16="http://schemas.microsoft.com/office/drawing/2014/main" id="{96302FFC-1E26-EE52-5E93-B79A81CABD19}"/>
              </a:ext>
            </a:extLst>
          </p:cNvPr>
          <p:cNvSpPr txBox="1">
            <a:spLocks noGrp="1"/>
          </p:cNvSpPr>
          <p:nvPr>
            <p:ph type="pic" idx="4294967295"/>
          </p:nvPr>
        </p:nvSpPr>
        <p:spPr>
          <a:xfrm>
            <a:off x="8005572" y="2196087"/>
            <a:ext cx="2414016" cy="2414016"/>
          </a:xfrm>
        </p:spPr>
        <p:txBody>
          <a:bodyPr/>
          <a:lstStyle>
            <a:lvl1pPr>
              <a:defRPr/>
            </a:lvl1pPr>
          </a:lstStyle>
          <a:p>
            <a:pPr lvl="0"/>
            <a:r>
              <a:rPr lang="en-US"/>
              <a:t>Click icon to add picture</a:t>
            </a:r>
          </a:p>
        </p:txBody>
      </p:sp>
      <p:sp>
        <p:nvSpPr>
          <p:cNvPr id="8" name="Picture Placeholder 11">
            <a:extLst>
              <a:ext uri="{FF2B5EF4-FFF2-40B4-BE49-F238E27FC236}">
                <a16:creationId xmlns:a16="http://schemas.microsoft.com/office/drawing/2014/main" id="{02228F34-BA0F-9C41-B092-3FB124F5C11C}"/>
              </a:ext>
            </a:extLst>
          </p:cNvPr>
          <p:cNvSpPr txBox="1">
            <a:spLocks noGrp="1"/>
          </p:cNvSpPr>
          <p:nvPr>
            <p:ph type="pic" idx="4294967295"/>
          </p:nvPr>
        </p:nvSpPr>
        <p:spPr>
          <a:xfrm>
            <a:off x="4587243" y="2019168"/>
            <a:ext cx="3017520" cy="3017520"/>
          </a:xfrm>
        </p:spPr>
        <p:txBody>
          <a:bodyPr/>
          <a:lstStyle>
            <a:lvl1pPr>
              <a:defRPr/>
            </a:lvl1pPr>
          </a:lstStyle>
          <a:p>
            <a:pPr lvl="0"/>
            <a:r>
              <a:rPr lang="en-US"/>
              <a:t>Click icon to add picture</a:t>
            </a:r>
          </a:p>
        </p:txBody>
      </p:sp>
      <p:sp>
        <p:nvSpPr>
          <p:cNvPr id="9" name="Text Placeholder 23">
            <a:extLst>
              <a:ext uri="{FF2B5EF4-FFF2-40B4-BE49-F238E27FC236}">
                <a16:creationId xmlns:a16="http://schemas.microsoft.com/office/drawing/2014/main" id="{40DF724E-67B4-9CBC-601D-8299194E0278}"/>
              </a:ext>
            </a:extLst>
          </p:cNvPr>
          <p:cNvSpPr txBox="1">
            <a:spLocks noGrp="1"/>
          </p:cNvSpPr>
          <p:nvPr>
            <p:ph type="body" idx="4294967295"/>
          </p:nvPr>
        </p:nvSpPr>
        <p:spPr>
          <a:xfrm>
            <a:off x="1612901" y="5033964"/>
            <a:ext cx="2700342" cy="738185"/>
          </a:xfrm>
        </p:spPr>
        <p:txBody>
          <a:bodyPr anchorCtr="1"/>
          <a:lstStyle>
            <a:lvl1pPr marL="0" indent="0" algn="ctr">
              <a:buNone/>
              <a:defRPr sz="2000">
                <a:solidFill>
                  <a:srgbClr val="F2F2F2"/>
                </a:solidFill>
                <a:latin typeface="Gill Sans MT"/>
              </a:defRPr>
            </a:lvl1pPr>
          </a:lstStyle>
          <a:p>
            <a:pPr lvl="0"/>
            <a:r>
              <a:rPr lang="en-US"/>
              <a:t>Click to edit Master text styles</a:t>
            </a:r>
          </a:p>
        </p:txBody>
      </p:sp>
      <p:sp>
        <p:nvSpPr>
          <p:cNvPr id="10" name="Text Placeholder 23">
            <a:extLst>
              <a:ext uri="{FF2B5EF4-FFF2-40B4-BE49-F238E27FC236}">
                <a16:creationId xmlns:a16="http://schemas.microsoft.com/office/drawing/2014/main" id="{16CE47B8-684E-45BB-4A67-1ABA27A67D5A}"/>
              </a:ext>
            </a:extLst>
          </p:cNvPr>
          <p:cNvSpPr txBox="1">
            <a:spLocks noGrp="1"/>
          </p:cNvSpPr>
          <p:nvPr>
            <p:ph type="body" idx="4294967295"/>
          </p:nvPr>
        </p:nvSpPr>
        <p:spPr>
          <a:xfrm>
            <a:off x="4745827" y="5236695"/>
            <a:ext cx="2700342" cy="738185"/>
          </a:xfrm>
        </p:spPr>
        <p:txBody>
          <a:bodyPr anchorCtr="1"/>
          <a:lstStyle>
            <a:lvl1pPr marL="0" indent="0" algn="ctr">
              <a:buNone/>
              <a:defRPr sz="2000">
                <a:solidFill>
                  <a:srgbClr val="F2F2F2"/>
                </a:solidFill>
                <a:latin typeface="Gill Sans MT"/>
              </a:defRPr>
            </a:lvl1pPr>
          </a:lstStyle>
          <a:p>
            <a:pPr lvl="0"/>
            <a:r>
              <a:rPr lang="en-US"/>
              <a:t>Click to edit Master text styles</a:t>
            </a:r>
          </a:p>
        </p:txBody>
      </p:sp>
      <p:sp>
        <p:nvSpPr>
          <p:cNvPr id="11" name="Text Placeholder 23">
            <a:extLst>
              <a:ext uri="{FF2B5EF4-FFF2-40B4-BE49-F238E27FC236}">
                <a16:creationId xmlns:a16="http://schemas.microsoft.com/office/drawing/2014/main" id="{64BE7211-6315-4195-80C0-40DBC16926C1}"/>
              </a:ext>
            </a:extLst>
          </p:cNvPr>
          <p:cNvSpPr txBox="1">
            <a:spLocks noGrp="1"/>
          </p:cNvSpPr>
          <p:nvPr>
            <p:ph type="body" idx="4294967295"/>
          </p:nvPr>
        </p:nvSpPr>
        <p:spPr>
          <a:xfrm>
            <a:off x="7878763" y="5033964"/>
            <a:ext cx="2700342" cy="738185"/>
          </a:xfrm>
        </p:spPr>
        <p:txBody>
          <a:bodyPr anchorCtr="1"/>
          <a:lstStyle>
            <a:lvl1pPr marL="0" indent="0" algn="ctr">
              <a:buNone/>
              <a:defRPr sz="2000">
                <a:solidFill>
                  <a:srgbClr val="F2F2F2"/>
                </a:solidFill>
                <a:latin typeface="Gill Sans MT"/>
              </a:defRPr>
            </a:lvl1pPr>
          </a:lstStyle>
          <a:p>
            <a:pPr lvl="0"/>
            <a:r>
              <a:rPr lang="en-US"/>
              <a:t>Click to edit Master text styles</a:t>
            </a:r>
          </a:p>
        </p:txBody>
      </p:sp>
      <p:sp>
        <p:nvSpPr>
          <p:cNvPr id="12" name="Picture Placeholder 28">
            <a:extLst>
              <a:ext uri="{FF2B5EF4-FFF2-40B4-BE49-F238E27FC236}">
                <a16:creationId xmlns:a16="http://schemas.microsoft.com/office/drawing/2014/main" id="{B29B6AAC-AF8B-67E5-91AF-7DFCA15BA452}"/>
              </a:ext>
            </a:extLst>
          </p:cNvPr>
          <p:cNvSpPr txBox="1">
            <a:spLocks noGrp="1"/>
          </p:cNvSpPr>
          <p:nvPr>
            <p:ph type="pic" idx="4294967295"/>
          </p:nvPr>
        </p:nvSpPr>
        <p:spPr>
          <a:xfrm>
            <a:off x="0" y="0"/>
            <a:ext cx="12191996" cy="6858000"/>
          </a:xfrm>
        </p:spPr>
        <p:txBody>
          <a:bodyPr anchorCtr="1"/>
          <a:lstStyle>
            <a:lvl1pPr marL="0" indent="0" algn="ctr">
              <a:buNone/>
              <a:defRPr/>
            </a:lvl1pPr>
          </a:lstStyle>
          <a:p>
            <a:pPr lvl="0"/>
            <a:r>
              <a:rPr lang="en-US"/>
              <a:t>Click icon to add picture</a:t>
            </a:r>
          </a:p>
        </p:txBody>
      </p:sp>
    </p:spTree>
    <p:extLst>
      <p:ext uri="{BB962C8B-B14F-4D97-AF65-F5344CB8AC3E}">
        <p14:creationId xmlns:p14="http://schemas.microsoft.com/office/powerpoint/2010/main" val="337930270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Picture with Caption_2">
    <p:spTree>
      <p:nvGrpSpPr>
        <p:cNvPr id="1" name=""/>
        <p:cNvGrpSpPr/>
        <p:nvPr/>
      </p:nvGrpSpPr>
      <p:grpSpPr>
        <a:xfrm>
          <a:off x="0" y="0"/>
          <a:ext cx="0" cy="0"/>
          <a:chOff x="0" y="0"/>
          <a:chExt cx="0" cy="0"/>
        </a:xfrm>
      </p:grpSpPr>
      <p:sp>
        <p:nvSpPr>
          <p:cNvPr id="2" name="object 3">
            <a:extLst>
              <a:ext uri="{FF2B5EF4-FFF2-40B4-BE49-F238E27FC236}">
                <a16:creationId xmlns:a16="http://schemas.microsoft.com/office/drawing/2014/main" id="{430D3DBC-427A-F8EA-A6A5-3F5BC5D7A0D2}"/>
              </a:ext>
            </a:extLst>
          </p:cNvPr>
          <p:cNvSpPr/>
          <p:nvPr/>
        </p:nvSpPr>
        <p:spPr>
          <a:xfrm>
            <a:off x="5294632" y="0"/>
            <a:ext cx="6897374" cy="6858000"/>
          </a:xfrm>
          <a:custGeom>
            <a:avLst/>
            <a:gdLst>
              <a:gd name="f0" fmla="val w"/>
              <a:gd name="f1" fmla="val h"/>
              <a:gd name="f2" fmla="val 0"/>
              <a:gd name="f3" fmla="val 6897370"/>
              <a:gd name="f4" fmla="val 6858000"/>
              <a:gd name="f5" fmla="val 6896900"/>
              <a:gd name="f6" fmla="*/ f0 1 6897370"/>
              <a:gd name="f7" fmla="*/ f1 1 6858000"/>
              <a:gd name="f8" fmla="+- f4 0 f2"/>
              <a:gd name="f9" fmla="+- f3 0 f2"/>
              <a:gd name="f10" fmla="*/ f9 1 6897370"/>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6897370" h="6858000">
                <a:moveTo>
                  <a:pt x="f2" y="f4"/>
                </a:moveTo>
                <a:lnTo>
                  <a:pt x="f5" y="f4"/>
                </a:lnTo>
                <a:lnTo>
                  <a:pt x="f5" y="f2"/>
                </a:lnTo>
                <a:lnTo>
                  <a:pt x="f2" y="f2"/>
                </a:lnTo>
                <a:lnTo>
                  <a:pt x="f2" y="f4"/>
                </a:lnTo>
                <a:close/>
              </a:path>
            </a:pathLst>
          </a:custGeom>
          <a:solidFill>
            <a:srgbClr val="1070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3" name="Oval 10">
            <a:extLst>
              <a:ext uri="{FF2B5EF4-FFF2-40B4-BE49-F238E27FC236}">
                <a16:creationId xmlns:a16="http://schemas.microsoft.com/office/drawing/2014/main" id="{13F1C105-1D32-3990-503A-E72DEED37C70}"/>
              </a:ext>
            </a:extLst>
          </p:cNvPr>
          <p:cNvSpPr/>
          <p:nvPr/>
        </p:nvSpPr>
        <p:spPr>
          <a:xfrm>
            <a:off x="11562240" y="6227429"/>
            <a:ext cx="266401" cy="26640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0CDA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
            </a:endParaRPr>
          </a:p>
        </p:txBody>
      </p:sp>
      <p:sp>
        <p:nvSpPr>
          <p:cNvPr id="4" name="Title 1">
            <a:extLst>
              <a:ext uri="{FF2B5EF4-FFF2-40B4-BE49-F238E27FC236}">
                <a16:creationId xmlns:a16="http://schemas.microsoft.com/office/drawing/2014/main" id="{37D9B348-2D8B-7EAC-7298-1EA6CDB2A85E}"/>
              </a:ext>
            </a:extLst>
          </p:cNvPr>
          <p:cNvSpPr txBox="1">
            <a:spLocks noGrp="1"/>
          </p:cNvSpPr>
          <p:nvPr>
            <p:ph type="title"/>
          </p:nvPr>
        </p:nvSpPr>
        <p:spPr>
          <a:xfrm>
            <a:off x="839784" y="417359"/>
            <a:ext cx="3932240" cy="1302114"/>
          </a:xfrm>
        </p:spPr>
        <p:txBody>
          <a:bodyPr anchor="b"/>
          <a:lstStyle>
            <a:lvl1pPr>
              <a:defRPr/>
            </a:lvl1pPr>
          </a:lstStyle>
          <a:p>
            <a:pPr lvl="0"/>
            <a:r>
              <a:rPr lang="en-US"/>
              <a:t>Click to edit Master title style</a:t>
            </a:r>
          </a:p>
        </p:txBody>
      </p:sp>
      <p:sp>
        <p:nvSpPr>
          <p:cNvPr id="5" name="Text Placeholder 3">
            <a:extLst>
              <a:ext uri="{FF2B5EF4-FFF2-40B4-BE49-F238E27FC236}">
                <a16:creationId xmlns:a16="http://schemas.microsoft.com/office/drawing/2014/main" id="{369DAF7B-FE08-17E5-828F-EF3F3A035C29}"/>
              </a:ext>
            </a:extLst>
          </p:cNvPr>
          <p:cNvSpPr txBox="1">
            <a:spLocks noGrp="1"/>
          </p:cNvSpPr>
          <p:nvPr>
            <p:ph type="body" idx="4294967295"/>
          </p:nvPr>
        </p:nvSpPr>
        <p:spPr>
          <a:xfrm>
            <a:off x="7294251" y="1192697"/>
            <a:ext cx="4057960" cy="1431237"/>
          </a:xfrm>
        </p:spPr>
        <p:txBody>
          <a:bodyPr/>
          <a:lstStyle>
            <a:lvl1pPr marL="0" indent="0">
              <a:buNone/>
              <a:defRPr>
                <a:solidFill>
                  <a:srgbClr val="C1E0E6"/>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0C8A1125-6806-5AF1-2ABF-32E6B88721B7}"/>
              </a:ext>
            </a:extLst>
          </p:cNvPr>
          <p:cNvSpPr txBox="1">
            <a:spLocks noGrp="1"/>
          </p:cNvSpPr>
          <p:nvPr>
            <p:ph type="dt" sz="half" idx="7"/>
          </p:nvPr>
        </p:nvSpPr>
        <p:spPr/>
        <p:txBody>
          <a:bodyPr/>
          <a:lstStyle>
            <a:lvl1pPr>
              <a:defRPr/>
            </a:lvl1pPr>
          </a:lstStyle>
          <a:p>
            <a:pPr lvl="0"/>
            <a:fld id="{E6AE3899-7AA8-450F-9AB4-F594EC26C1E7}" type="datetime1">
              <a:rPr lang="en-US"/>
              <a:pPr lvl="0"/>
              <a:t>10/18/2022</a:t>
            </a:fld>
            <a:endParaRPr lang="en-US"/>
          </a:p>
        </p:txBody>
      </p:sp>
      <p:sp>
        <p:nvSpPr>
          <p:cNvPr id="7" name="Footer Placeholder 5">
            <a:extLst>
              <a:ext uri="{FF2B5EF4-FFF2-40B4-BE49-F238E27FC236}">
                <a16:creationId xmlns:a16="http://schemas.microsoft.com/office/drawing/2014/main" id="{92D21D2B-966D-58C3-9B7D-12D20076C3DE}"/>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F8FADBBB-AAE4-8146-33BE-029536C4D0FE}"/>
              </a:ext>
            </a:extLst>
          </p:cNvPr>
          <p:cNvSpPr txBox="1">
            <a:spLocks noGrp="1"/>
          </p:cNvSpPr>
          <p:nvPr>
            <p:ph type="sldNum" sz="quarter" idx="8"/>
          </p:nvPr>
        </p:nvSpPr>
        <p:spPr/>
        <p:txBody>
          <a:bodyPr/>
          <a:lstStyle>
            <a:lvl1pPr>
              <a:defRPr/>
            </a:lvl1pPr>
          </a:lstStyle>
          <a:p>
            <a:pPr lvl="0"/>
            <a:fld id="{464D5436-18C7-4642-A547-1A23EB4B3A5D}" type="slidenum">
              <a:t>‹#›</a:t>
            </a:fld>
            <a:endParaRPr lang="en-US"/>
          </a:p>
        </p:txBody>
      </p:sp>
      <p:sp>
        <p:nvSpPr>
          <p:cNvPr id="9" name="object 2">
            <a:extLst>
              <a:ext uri="{FF2B5EF4-FFF2-40B4-BE49-F238E27FC236}">
                <a16:creationId xmlns:a16="http://schemas.microsoft.com/office/drawing/2014/main" id="{09C4F8E6-0A75-9823-A18B-9A4F0DFE757B}"/>
              </a:ext>
            </a:extLst>
          </p:cNvPr>
          <p:cNvSpPr/>
          <p:nvPr/>
        </p:nvSpPr>
        <p:spPr>
          <a:xfrm>
            <a:off x="0" y="2430411"/>
            <a:ext cx="3625852" cy="3438528"/>
          </a:xfrm>
          <a:custGeom>
            <a:avLst/>
            <a:gdLst>
              <a:gd name="f0" fmla="val w"/>
              <a:gd name="f1" fmla="val h"/>
              <a:gd name="f2" fmla="val 0"/>
              <a:gd name="f3" fmla="val 3625850"/>
              <a:gd name="f4" fmla="val 3438525"/>
              <a:gd name="f5" fmla="val 3438486"/>
              <a:gd name="f6" fmla="val 3625596"/>
              <a:gd name="f7" fmla="*/ f0 1 3625850"/>
              <a:gd name="f8" fmla="*/ f1 1 3438525"/>
              <a:gd name="f9" fmla="+- f4 0 f2"/>
              <a:gd name="f10" fmla="+- f3 0 f2"/>
              <a:gd name="f11" fmla="*/ f10 1 3625850"/>
              <a:gd name="f12" fmla="*/ f9 1 3438525"/>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3625850" h="3438525">
                <a:moveTo>
                  <a:pt x="f2" y="f5"/>
                </a:moveTo>
                <a:lnTo>
                  <a:pt x="f6" y="f5"/>
                </a:lnTo>
                <a:lnTo>
                  <a:pt x="f6" y="f2"/>
                </a:lnTo>
                <a:lnTo>
                  <a:pt x="f2" y="f2"/>
                </a:lnTo>
                <a:lnTo>
                  <a:pt x="f2" y="f5"/>
                </a:lnTo>
                <a:close/>
              </a:path>
            </a:pathLst>
          </a:custGeom>
          <a:solidFill>
            <a:srgbClr val="F0CDA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10" name="Picture Placeholder 2">
            <a:extLst>
              <a:ext uri="{FF2B5EF4-FFF2-40B4-BE49-F238E27FC236}">
                <a16:creationId xmlns:a16="http://schemas.microsoft.com/office/drawing/2014/main" id="{7011CDA9-CD97-C9ED-E82D-DF3A99066395}"/>
              </a:ext>
            </a:extLst>
          </p:cNvPr>
          <p:cNvSpPr txBox="1">
            <a:spLocks noGrp="1"/>
          </p:cNvSpPr>
          <p:nvPr>
            <p:ph type="pic" idx="4294967295"/>
          </p:nvPr>
        </p:nvSpPr>
        <p:spPr>
          <a:xfrm>
            <a:off x="0" y="2781220"/>
            <a:ext cx="6040800" cy="2736899"/>
          </a:xfrm>
        </p:spPr>
        <p:txBody>
          <a:bodyPr anchorCtr="1"/>
          <a:lstStyle>
            <a:lvl1pPr marL="0" indent="0" algn="ctr">
              <a:buNone/>
              <a:defRPr sz="1800"/>
            </a:lvl1pPr>
          </a:lstStyle>
          <a:p>
            <a:pPr lvl="0"/>
            <a:r>
              <a:rPr lang="en-US"/>
              <a:t>Click icon to add picture</a:t>
            </a:r>
          </a:p>
        </p:txBody>
      </p:sp>
      <p:sp>
        <p:nvSpPr>
          <p:cNvPr id="11" name="Picture Placeholder 28">
            <a:extLst>
              <a:ext uri="{FF2B5EF4-FFF2-40B4-BE49-F238E27FC236}">
                <a16:creationId xmlns:a16="http://schemas.microsoft.com/office/drawing/2014/main" id="{326DB68F-CFA9-5C87-CEE4-E92951A71465}"/>
              </a:ext>
            </a:extLst>
          </p:cNvPr>
          <p:cNvSpPr txBox="1">
            <a:spLocks noGrp="1"/>
          </p:cNvSpPr>
          <p:nvPr>
            <p:ph type="pic" idx="4294967295"/>
          </p:nvPr>
        </p:nvSpPr>
        <p:spPr>
          <a:xfrm>
            <a:off x="6586103" y="1188015"/>
            <a:ext cx="376239" cy="376239"/>
          </a:xfrm>
        </p:spPr>
        <p:txBody>
          <a:bodyPr anchorCtr="1"/>
          <a:lstStyle>
            <a:lvl1pPr marL="0" indent="0" algn="ctr">
              <a:buNone/>
              <a:defRPr sz="400"/>
            </a:lvl1pPr>
          </a:lstStyle>
          <a:p>
            <a:pPr lvl="0"/>
            <a:r>
              <a:rPr lang="en-US"/>
              <a:t>Click icon to add picture</a:t>
            </a:r>
          </a:p>
        </p:txBody>
      </p:sp>
      <p:sp>
        <p:nvSpPr>
          <p:cNvPr id="12" name="Picture Placeholder 28">
            <a:extLst>
              <a:ext uri="{FF2B5EF4-FFF2-40B4-BE49-F238E27FC236}">
                <a16:creationId xmlns:a16="http://schemas.microsoft.com/office/drawing/2014/main" id="{348D5A53-D8A8-F8F3-752C-0239EC868432}"/>
              </a:ext>
            </a:extLst>
          </p:cNvPr>
          <p:cNvSpPr txBox="1">
            <a:spLocks noGrp="1"/>
          </p:cNvSpPr>
          <p:nvPr>
            <p:ph type="pic" idx="4294967295"/>
          </p:nvPr>
        </p:nvSpPr>
        <p:spPr>
          <a:xfrm>
            <a:off x="6586103" y="2878019"/>
            <a:ext cx="376239" cy="376239"/>
          </a:xfrm>
        </p:spPr>
        <p:txBody>
          <a:bodyPr anchorCtr="1"/>
          <a:lstStyle>
            <a:lvl1pPr marL="0" indent="0" algn="ctr">
              <a:buNone/>
              <a:defRPr sz="400"/>
            </a:lvl1pPr>
          </a:lstStyle>
          <a:p>
            <a:pPr lvl="0"/>
            <a:r>
              <a:rPr lang="en-US"/>
              <a:t>Click icon to add picture</a:t>
            </a:r>
          </a:p>
        </p:txBody>
      </p:sp>
      <p:sp>
        <p:nvSpPr>
          <p:cNvPr id="13" name="Text Placeholder 3">
            <a:extLst>
              <a:ext uri="{FF2B5EF4-FFF2-40B4-BE49-F238E27FC236}">
                <a16:creationId xmlns:a16="http://schemas.microsoft.com/office/drawing/2014/main" id="{0880BFD9-3B3C-D0F1-E7C5-AD73F1C7B235}"/>
              </a:ext>
            </a:extLst>
          </p:cNvPr>
          <p:cNvSpPr txBox="1">
            <a:spLocks noGrp="1"/>
          </p:cNvSpPr>
          <p:nvPr>
            <p:ph type="body" idx="4294967295"/>
          </p:nvPr>
        </p:nvSpPr>
        <p:spPr>
          <a:xfrm>
            <a:off x="7294251" y="2880360"/>
            <a:ext cx="4057960" cy="1431237"/>
          </a:xfrm>
        </p:spPr>
        <p:txBody>
          <a:bodyPr/>
          <a:lstStyle>
            <a:lvl1pPr marL="0" indent="0">
              <a:buNone/>
              <a:defRPr>
                <a:solidFill>
                  <a:srgbClr val="C1E0E6"/>
                </a:solidFill>
              </a:defRPr>
            </a:lvl1pPr>
          </a:lstStyle>
          <a:p>
            <a:pPr lvl="0"/>
            <a:r>
              <a:rPr lang="en-US"/>
              <a:t>Click to edit Master text styles</a:t>
            </a:r>
          </a:p>
        </p:txBody>
      </p:sp>
      <p:sp>
        <p:nvSpPr>
          <p:cNvPr id="14" name="Picture Placeholder 28">
            <a:extLst>
              <a:ext uri="{FF2B5EF4-FFF2-40B4-BE49-F238E27FC236}">
                <a16:creationId xmlns:a16="http://schemas.microsoft.com/office/drawing/2014/main" id="{D598FD8C-6A27-409F-058E-FACCCF8A7564}"/>
              </a:ext>
            </a:extLst>
          </p:cNvPr>
          <p:cNvSpPr txBox="1">
            <a:spLocks noGrp="1"/>
          </p:cNvSpPr>
          <p:nvPr>
            <p:ph type="pic" idx="4294967295"/>
          </p:nvPr>
        </p:nvSpPr>
        <p:spPr>
          <a:xfrm>
            <a:off x="6586103" y="4568022"/>
            <a:ext cx="376239" cy="376239"/>
          </a:xfrm>
        </p:spPr>
        <p:txBody>
          <a:bodyPr anchorCtr="1"/>
          <a:lstStyle>
            <a:lvl1pPr marL="0" indent="0" algn="ctr">
              <a:buNone/>
              <a:defRPr sz="400"/>
            </a:lvl1pPr>
          </a:lstStyle>
          <a:p>
            <a:pPr lvl="0"/>
            <a:r>
              <a:rPr lang="en-US"/>
              <a:t>Click icon to add picture</a:t>
            </a:r>
          </a:p>
        </p:txBody>
      </p:sp>
      <p:sp>
        <p:nvSpPr>
          <p:cNvPr id="15" name="Text Placeholder 3">
            <a:extLst>
              <a:ext uri="{FF2B5EF4-FFF2-40B4-BE49-F238E27FC236}">
                <a16:creationId xmlns:a16="http://schemas.microsoft.com/office/drawing/2014/main" id="{2E391A41-7E15-A407-0A15-651EE74A3505}"/>
              </a:ext>
            </a:extLst>
          </p:cNvPr>
          <p:cNvSpPr txBox="1">
            <a:spLocks noGrp="1"/>
          </p:cNvSpPr>
          <p:nvPr>
            <p:ph type="body" idx="4294967295"/>
          </p:nvPr>
        </p:nvSpPr>
        <p:spPr>
          <a:xfrm>
            <a:off x="7294251" y="4568022"/>
            <a:ext cx="4057960" cy="1431237"/>
          </a:xfrm>
        </p:spPr>
        <p:txBody>
          <a:bodyPr/>
          <a:lstStyle>
            <a:lvl1pPr marL="0" indent="0">
              <a:buNone/>
              <a:defRPr>
                <a:solidFill>
                  <a:srgbClr val="C1E0E6"/>
                </a:solidFill>
              </a:defRPr>
            </a:lvl1pPr>
          </a:lstStyle>
          <a:p>
            <a:pPr lvl="0"/>
            <a:r>
              <a:rPr lang="en-US"/>
              <a:t>Click to edit Master text styles</a:t>
            </a:r>
          </a:p>
        </p:txBody>
      </p:sp>
    </p:spTree>
    <p:extLst>
      <p:ext uri="{BB962C8B-B14F-4D97-AF65-F5344CB8AC3E}">
        <p14:creationId xmlns:p14="http://schemas.microsoft.com/office/powerpoint/2010/main" val="89225466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C43FE6-CAFA-8293-5E8D-BFF354D1A0E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565142E9-0994-A381-E4F7-4B291FEF9844}"/>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815D75-0E51-16CE-A2DB-95B5FD45D6E2}"/>
              </a:ext>
            </a:extLst>
          </p:cNvPr>
          <p:cNvSpPr txBox="1">
            <a:spLocks noGrp="1"/>
          </p:cNvSpPr>
          <p:nvPr>
            <p:ph type="dt" sz="half" idx="2"/>
          </p:nvPr>
        </p:nvSpPr>
        <p:spPr>
          <a:xfrm>
            <a:off x="838203" y="6174897"/>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Arial "/>
              </a:defRPr>
            </a:lvl1pPr>
          </a:lstStyle>
          <a:p>
            <a:pPr lvl="0"/>
            <a:fld id="{A05974B6-0677-45DF-9923-284E864204D6}" type="datetime1">
              <a:rPr lang="en-US"/>
              <a:pPr lvl="0"/>
              <a:t>10/18/2022</a:t>
            </a:fld>
            <a:endParaRPr lang="en-US"/>
          </a:p>
        </p:txBody>
      </p:sp>
      <p:sp>
        <p:nvSpPr>
          <p:cNvPr id="5" name="Footer Placeholder 4">
            <a:extLst>
              <a:ext uri="{FF2B5EF4-FFF2-40B4-BE49-F238E27FC236}">
                <a16:creationId xmlns:a16="http://schemas.microsoft.com/office/drawing/2014/main" id="{68FAA8AD-BFBC-7D04-E043-0EA9AC155874}"/>
              </a:ext>
            </a:extLst>
          </p:cNvPr>
          <p:cNvSpPr txBox="1">
            <a:spLocks noGrp="1"/>
          </p:cNvSpPr>
          <p:nvPr>
            <p:ph type="ftr" sz="quarter" idx="3"/>
          </p:nvPr>
        </p:nvSpPr>
        <p:spPr>
          <a:xfrm>
            <a:off x="4038603" y="6174897"/>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Arial "/>
              </a:defRPr>
            </a:lvl1pPr>
          </a:lstStyle>
          <a:p>
            <a:pPr lvl="0"/>
            <a:endParaRPr lang="en-US"/>
          </a:p>
        </p:txBody>
      </p:sp>
      <p:sp>
        <p:nvSpPr>
          <p:cNvPr id="6" name="Oval 9">
            <a:extLst>
              <a:ext uri="{FF2B5EF4-FFF2-40B4-BE49-F238E27FC236}">
                <a16:creationId xmlns:a16="http://schemas.microsoft.com/office/drawing/2014/main" id="{F3102F9F-EE2B-6F3A-A409-D601774EC7BE}"/>
              </a:ext>
            </a:extLst>
          </p:cNvPr>
          <p:cNvSpPr/>
          <p:nvPr/>
        </p:nvSpPr>
        <p:spPr>
          <a:xfrm>
            <a:off x="11562240" y="6227429"/>
            <a:ext cx="266401" cy="26640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0CDA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
            </a:endParaRPr>
          </a:p>
        </p:txBody>
      </p:sp>
      <p:sp>
        <p:nvSpPr>
          <p:cNvPr id="7" name="Slide Number Placeholder 5">
            <a:extLst>
              <a:ext uri="{FF2B5EF4-FFF2-40B4-BE49-F238E27FC236}">
                <a16:creationId xmlns:a16="http://schemas.microsoft.com/office/drawing/2014/main" id="{48D746BC-116B-6E08-F89D-E44867F8C87B}"/>
              </a:ext>
            </a:extLst>
          </p:cNvPr>
          <p:cNvSpPr txBox="1">
            <a:spLocks noGrp="1"/>
          </p:cNvSpPr>
          <p:nvPr>
            <p:ph type="sldNum" sz="quarter" idx="4"/>
          </p:nvPr>
        </p:nvSpPr>
        <p:spPr>
          <a:xfrm>
            <a:off x="11468843" y="6174897"/>
            <a:ext cx="357118"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1" u="none" strike="noStrike" kern="1200" cap="none" spc="0" baseline="0">
                <a:solidFill>
                  <a:srgbClr val="00292E"/>
                </a:solidFill>
                <a:uFillTx/>
                <a:latin typeface="Arial "/>
              </a:defRPr>
            </a:lvl1pPr>
          </a:lstStyle>
          <a:p>
            <a:pPr lvl="0"/>
            <a:fld id="{6BE7CEE4-6805-41A1-BC67-6DC071879133}"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marL="0" marR="0" lvl="0" indent="0" algn="l" defTabSz="914400" rtl="0" fontAlgn="auto" hangingPunct="1">
        <a:lnSpc>
          <a:spcPct val="90000"/>
        </a:lnSpc>
        <a:spcBef>
          <a:spcPts val="0"/>
        </a:spcBef>
        <a:spcAft>
          <a:spcPts val="0"/>
        </a:spcAft>
        <a:buNone/>
        <a:tabLst/>
        <a:defRPr lang="en-US" sz="3200" b="1" i="0" u="none" strike="noStrike" kern="1200" cap="none" spc="0" baseline="0">
          <a:solidFill>
            <a:srgbClr val="107082"/>
          </a:solidFill>
          <a:uFillTx/>
          <a:latin typeface="Gill Sans M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1600" b="0" i="0" u="none" strike="noStrike" kern="1200" cap="none" spc="0" baseline="0">
          <a:solidFill>
            <a:srgbClr val="404040"/>
          </a:solidFill>
          <a:uFillTx/>
          <a:latin typeface="Arial "/>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404040"/>
          </a:solidFill>
          <a:uFillTx/>
          <a:latin typeface="Arial "/>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404040"/>
          </a:solidFill>
          <a:uFillTx/>
          <a:latin typeface="Arial "/>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404040"/>
          </a:solidFill>
          <a:uFillTx/>
          <a:latin typeface="Arial "/>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404040"/>
          </a:solidFill>
          <a:uFillTx/>
          <a:latin typeface="Arial "/>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1.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resources.workable.com/hr-terms/what-is-employee-retention" TargetMode="External"/><Relationship Id="rId2" Type="http://schemas.openxmlformats.org/officeDocument/2006/relationships/hyperlink" Target="https://www.academia.edu/5301375/Human_Resource_Management_Definition#:~:text=Translate%20PDF%20By%3A%20A.Q%20Khan%20Human%20Resource%20Management,attraction%2C%20selection%2C%20training%2C%20assessment%2C%20and%20rewarding%20of%20employees" TargetMode="External"/><Relationship Id="rId1" Type="http://schemas.openxmlformats.org/officeDocument/2006/relationships/slideLayout" Target="../slideLayouts/slideLayout1.xml"/><Relationship Id="rId4" Type="http://schemas.openxmlformats.org/officeDocument/2006/relationships/hyperlink" Target="https://www.bamboohr.com/hr-glossary/employee-engagement-in-hr/#:~:text=Employee%20Engagement%20in%20HR%20What%20is%20the%20Definition,company%2C%20their%20fellow%20employees%2C%20and%20the%20company%20cultur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ukessays.com/essays/business/motivation-in-business.php#:~:text=Motivation%20In%20Business.%20Introduction%20Motivation%20has%20been%20defined,1994%29%3B%20and%20the%20will%20to%20achieve%20%28Bedeian%2C%201993%29." TargetMode="External"/><Relationship Id="rId7" Type="http://schemas.openxmlformats.org/officeDocument/2006/relationships/hyperlink" Target="https://leadershipmanagement.com.au/motivate-and-dominate-5-motivation-strategies-to-increase-productivity/" TargetMode="External"/><Relationship Id="rId2" Type="http://schemas.openxmlformats.org/officeDocument/2006/relationships/hyperlink" Target="https://www.scientificworldinfo.com/2021/02/importance-of-human-resource-management.html" TargetMode="External"/><Relationship Id="rId1" Type="http://schemas.openxmlformats.org/officeDocument/2006/relationships/slideLayout" Target="../slideLayouts/slideLayout7.xml"/><Relationship Id="rId6" Type="http://schemas.openxmlformats.org/officeDocument/2006/relationships/hyperlink" Target="https://www.dreamstime.com/plan-fails-over-much-tasks-bad-management-non-organized-business-people-overtime-work-schedule-vector-concept-failure-planning-image153201550" TargetMode="External"/><Relationship Id="rId5" Type="http://schemas.openxmlformats.org/officeDocument/2006/relationships/hyperlink" Target="https://www.fox5dc.com/news/57-percent-of-people-quit-their-jobs-specifically-because-of-their-managers-study-found" TargetMode="External"/><Relationship Id="rId4" Type="http://schemas.openxmlformats.org/officeDocument/2006/relationships/hyperlink" Target="https://www.upwork.com/resources/employee-retention-strategie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nwcua.org/2021/03/02/employee-appreciation-day-offer-your-staff-benefits-they-can-trust/" TargetMode="External"/><Relationship Id="rId7" Type="http://schemas.openxmlformats.org/officeDocument/2006/relationships/hyperlink" Target="https://www.hekahappy.com/wellbeing-benefits-platform?utm_term=employee%20benefits%20packages&amp;utm_campaign=%5BHeka+Lead+Gen%5D&amp;utm_source=bing&amp;utm_medium=ppc&amp;hsa_acc=9953515446&amp;hsa_cam=15825320635&amp;hsa_grp=1338106967572071&amp;hsa_ad=&amp;hsa_src=o&amp;hsa_tgt=kwd-83632537711573:loc-188&amp;hsa_kw=employee%20benefits%20packages&amp;hsa_mt=e&amp;hsa_net=adwords&amp;hsa_ver=3&amp;msclkid=834f20cdabf915121b2343803bd45d51" TargetMode="External"/><Relationship Id="rId2" Type="http://schemas.openxmlformats.org/officeDocument/2006/relationships/hyperlink" Target="https://religiousfreedomandbusiness.org/2/post/2019/08/the-power-of-inclusion-of-employees-faith-in-the-workplace.html" TargetMode="External"/><Relationship Id="rId1" Type="http://schemas.openxmlformats.org/officeDocument/2006/relationships/slideLayout" Target="../slideLayouts/slideLayout7.xml"/><Relationship Id="rId6" Type="http://schemas.openxmlformats.org/officeDocument/2006/relationships/hyperlink" Target="https://www.profoundtalent.com/2019/09/08/work-engagement-is-declining-globally-says-the-harvard-business-review-heres-how-to-bring-it-back/" TargetMode="External"/><Relationship Id="rId5" Type="http://schemas.openxmlformats.org/officeDocument/2006/relationships/hyperlink" Target="https://builtin.com/employee-engagement/employee-engagement-strategies" TargetMode="External"/><Relationship Id="rId4" Type="http://schemas.openxmlformats.org/officeDocument/2006/relationships/hyperlink" Target="https://www.monster.com/career-advice/article/find-happiness-work"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bing.com/images/search?view=detailV2&amp;ccid=T56%2bt848&amp;id=3104666595A4794AEFDD56E557082BE2998B09F6&amp;thid=OIP.T56-t8480r9o6gLdwlzUzgHaEK&amp;mediaurl=https%3a%2f%2fimage.slidesharecdn.com%2ftheoryxandtheoryy-151012052731-lva1-app6892%2f95%2ftheory-x-and-theory-y-4-638.jpg%3fcb%3d1444627744&amp;cdnurl=https%3a%2f%2fth.bing.com%2fth%2fid%2fR.4f9ebeb7ce3cd2bf68ea02ddc25cd4ce%3frik%3d9gmLmeIrCFflVg%26pid%3dImgRaw%26r%3d0&amp;exph=359&amp;expw=638&amp;q=mcgregor%27s+participation+theory+example&amp;simid=607992474253272821&amp;FORM=IRPRST&amp;ck=F45EF88F28E5C20BA9B1B1DFD3BCDCC3&amp;selectedIndex=85&amp;ajaxhist=0&amp;ajaxserp=0" TargetMode="External"/><Relationship Id="rId2" Type="http://schemas.openxmlformats.org/officeDocument/2006/relationships/hyperlink" Target="https://www.tutor2u.net/business/reference/motivation-mcgregor-theory-x-theory-y"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pic>
        <p:nvPicPr>
          <p:cNvPr id="2" name="Picture 9" descr="Professionals collaborating at a table over a laptop">
            <a:extLst>
              <a:ext uri="{FF2B5EF4-FFF2-40B4-BE49-F238E27FC236}">
                <a16:creationId xmlns:a16="http://schemas.microsoft.com/office/drawing/2014/main" id="{8DBEF4DE-F1C2-15E9-0FE9-0ECD19DD9D5F}"/>
              </a:ext>
            </a:extLst>
          </p:cNvPr>
          <p:cNvPicPr>
            <a:picLocks noChangeAspect="1"/>
          </p:cNvPicPr>
          <p:nvPr/>
        </p:nvPicPr>
        <p:blipFill>
          <a:blip r:embed="rId3"/>
          <a:srcRect/>
          <a:stretch>
            <a:fillRect/>
          </a:stretch>
        </p:blipFill>
        <p:spPr>
          <a:xfrm>
            <a:off x="0" y="0"/>
            <a:ext cx="12189464" cy="6858000"/>
          </a:xfrm>
          <a:prstGeom prst="rect">
            <a:avLst/>
          </a:prstGeom>
          <a:noFill/>
          <a:ln cap="flat">
            <a:noFill/>
          </a:ln>
        </p:spPr>
      </p:pic>
      <p:sp>
        <p:nvSpPr>
          <p:cNvPr id="3" name="object 3" descr="People with documents">
            <a:extLst>
              <a:ext uri="{FF2B5EF4-FFF2-40B4-BE49-F238E27FC236}">
                <a16:creationId xmlns:a16="http://schemas.microsoft.com/office/drawing/2014/main" id="{15CAFC8F-3CA0-1BFC-0456-5D4642DCF382}"/>
              </a:ext>
            </a:extLst>
          </p:cNvPr>
          <p:cNvSpPr/>
          <p:nvPr/>
        </p:nvSpPr>
        <p:spPr>
          <a:xfrm>
            <a:off x="94174" y="0"/>
            <a:ext cx="12189464" cy="6858000"/>
          </a:xfrm>
          <a:custGeom>
            <a:avLst/>
            <a:gdLst>
              <a:gd name="f0" fmla="val w"/>
              <a:gd name="f1" fmla="val h"/>
              <a:gd name="f2" fmla="val 0"/>
              <a:gd name="f3" fmla="val 12189460"/>
              <a:gd name="f4" fmla="val 6858000"/>
              <a:gd name="f5" fmla="val 12188952"/>
              <a:gd name="f6" fmla="*/ f0 1 12189460"/>
              <a:gd name="f7" fmla="*/ f1 1 6858000"/>
              <a:gd name="f8" fmla="+- f4 0 f2"/>
              <a:gd name="f9" fmla="+- f3 0 f2"/>
              <a:gd name="f10" fmla="*/ f9 1 12189460"/>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189460" h="6858000">
                <a:moveTo>
                  <a:pt x="f2" y="f4"/>
                </a:moveTo>
                <a:lnTo>
                  <a:pt x="f5" y="f4"/>
                </a:lnTo>
                <a:lnTo>
                  <a:pt x="f5" y="f2"/>
                </a:lnTo>
                <a:lnTo>
                  <a:pt x="f2" y="f2"/>
                </a:lnTo>
                <a:lnTo>
                  <a:pt x="f2" y="f4"/>
                </a:lnTo>
                <a:close/>
              </a:path>
            </a:pathLst>
          </a:custGeom>
          <a:solidFill>
            <a:srgbClr val="00292E">
              <a:alpha val="69999"/>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4" name="Title 1">
            <a:extLst>
              <a:ext uri="{FF2B5EF4-FFF2-40B4-BE49-F238E27FC236}">
                <a16:creationId xmlns:a16="http://schemas.microsoft.com/office/drawing/2014/main" id="{B5A4359A-A906-91D2-10D7-820C616C7923}"/>
              </a:ext>
            </a:extLst>
          </p:cNvPr>
          <p:cNvSpPr txBox="1">
            <a:spLocks noGrp="1"/>
          </p:cNvSpPr>
          <p:nvPr>
            <p:ph type="ctrTitle"/>
          </p:nvPr>
        </p:nvSpPr>
        <p:spPr>
          <a:xfrm>
            <a:off x="1309320" y="3229871"/>
            <a:ext cx="9144000" cy="2128046"/>
          </a:xfrm>
        </p:spPr>
        <p:txBody>
          <a:bodyPr>
            <a:noAutofit/>
          </a:bodyPr>
          <a:lstStyle/>
          <a:p>
            <a:pPr lvl="0"/>
            <a:r>
              <a:rPr lang="en-US" sz="2800" dirty="0"/>
              <a:t>HRM</a:t>
            </a:r>
            <a:br>
              <a:rPr lang="en-US" sz="2800" dirty="0"/>
            </a:br>
            <a:r>
              <a:rPr lang="en-US" sz="2800" dirty="0"/>
              <a:t>Strategies, theory and examples</a:t>
            </a:r>
            <a:br>
              <a:rPr lang="en-US" sz="2800" dirty="0"/>
            </a:br>
            <a:r>
              <a:rPr lang="en-US" sz="2800" dirty="0"/>
              <a:t>By</a:t>
            </a:r>
            <a:br>
              <a:rPr lang="en-US" sz="2800" dirty="0"/>
            </a:br>
            <a:r>
              <a:rPr lang="en-US" sz="2800" dirty="0"/>
              <a:t>Svetla Aleksandrova</a:t>
            </a:r>
            <a:br>
              <a:rPr lang="en-US" sz="2800" dirty="0"/>
            </a:br>
            <a:r>
              <a:rPr lang="en-US" sz="2800" dirty="0"/>
              <a:t>Student ID:2029252</a:t>
            </a:r>
            <a:br>
              <a:rPr lang="en-US" sz="2800" dirty="0"/>
            </a:br>
            <a:r>
              <a:rPr lang="en-US" sz="2800" dirty="0"/>
              <a:t>Course: Business and Management </a:t>
            </a:r>
            <a:br>
              <a:rPr lang="en-US" sz="2800" dirty="0"/>
            </a:br>
            <a:r>
              <a:rPr lang="en-US" sz="2800" dirty="0"/>
              <a:t>Module: Managing People( LCBB5004)</a:t>
            </a:r>
            <a:br>
              <a:rPr lang="en-US" sz="2800" dirty="0"/>
            </a:br>
            <a:r>
              <a:rPr lang="en-US" sz="2800" dirty="0"/>
              <a:t>Module leader: </a:t>
            </a:r>
            <a:r>
              <a:rPr lang="en-US" sz="2800" dirty="0" err="1"/>
              <a:t>Ujo</a:t>
            </a:r>
            <a:r>
              <a:rPr lang="en-US" sz="2800" dirty="0"/>
              <a:t> Ugochukwu</a:t>
            </a:r>
            <a:br>
              <a:rPr lang="en-US" sz="2800" dirty="0"/>
            </a:br>
            <a:endParaRPr lang="en-US" sz="2800" dirty="0"/>
          </a:p>
        </p:txBody>
      </p:sp>
      <p:sp>
        <p:nvSpPr>
          <p:cNvPr id="5" name="Subtitle 2">
            <a:extLst>
              <a:ext uri="{FF2B5EF4-FFF2-40B4-BE49-F238E27FC236}">
                <a16:creationId xmlns:a16="http://schemas.microsoft.com/office/drawing/2014/main" id="{546FAADE-3982-AA1E-704C-03B1E002BB78}"/>
              </a:ext>
            </a:extLst>
          </p:cNvPr>
          <p:cNvSpPr txBox="1">
            <a:spLocks noGrp="1"/>
          </p:cNvSpPr>
          <p:nvPr>
            <p:ph type="subTitle" idx="1"/>
          </p:nvPr>
        </p:nvSpPr>
        <p:spPr>
          <a:xfrm>
            <a:off x="3916777" y="5668301"/>
            <a:ext cx="4104000" cy="882002"/>
          </a:xfrm>
        </p:spPr>
        <p:txBody>
          <a:bodyPr/>
          <a:lstStyle/>
          <a:p>
            <a:pPr lvl="0"/>
            <a:r>
              <a:rPr lang="en-US"/>
              <a:t>UWTSD </a:t>
            </a:r>
          </a:p>
        </p:txBody>
      </p:sp>
      <p:sp>
        <p:nvSpPr>
          <p:cNvPr id="6" name="object 7" descr="Beige rectangle">
            <a:extLst>
              <a:ext uri="{FF2B5EF4-FFF2-40B4-BE49-F238E27FC236}">
                <a16:creationId xmlns:a16="http://schemas.microsoft.com/office/drawing/2014/main" id="{3D6653EB-8650-CCCE-54F2-BEF6E887D68A}"/>
              </a:ext>
            </a:extLst>
          </p:cNvPr>
          <p:cNvSpPr/>
          <p:nvPr/>
        </p:nvSpPr>
        <p:spPr>
          <a:xfrm>
            <a:off x="4042736" y="2713033"/>
            <a:ext cx="4104000" cy="0"/>
          </a:xfrm>
          <a:custGeom>
            <a:avLst/>
            <a:gdLst>
              <a:gd name="f0" fmla="val w"/>
              <a:gd name="f1" fmla="val h"/>
              <a:gd name="f2" fmla="val ss"/>
              <a:gd name="f3" fmla="val 0"/>
              <a:gd name="f4" fmla="val 4104000"/>
              <a:gd name="f5" fmla="val 4103604"/>
              <a:gd name="f6" fmla="abs f0"/>
              <a:gd name="f7" fmla="abs f1"/>
              <a:gd name="f8" fmla="abs f2"/>
              <a:gd name="f9" fmla="*/ f0 1 4104000"/>
              <a:gd name="f10" fmla="+- f3 0 f3"/>
              <a:gd name="f11" fmla="+- f4 0 f3"/>
              <a:gd name="f12" fmla="?: f6 f0 1"/>
              <a:gd name="f13" fmla="?: f7 f1 1"/>
              <a:gd name="f14" fmla="?: f8 f2 1"/>
              <a:gd name="f15" fmla="*/ f11 1 4104000"/>
              <a:gd name="f16" fmla="*/ f10 1 0"/>
              <a:gd name="f17" fmla="*/ f12 1 4104000"/>
              <a:gd name="f18" fmla="*/ f13 1 21600"/>
              <a:gd name="f19" fmla="*/ 21600 f13 1"/>
              <a:gd name="f20" fmla="*/ 0 1 f15"/>
              <a:gd name="f21" fmla="*/ 4104000 1 f15"/>
              <a:gd name="f22" fmla="*/ 0 1 f16"/>
              <a:gd name="f23" fmla="*/ 1 1 f16"/>
              <a:gd name="f24" fmla="min f18 f17"/>
              <a:gd name="f25" fmla="*/ f19 1 f14"/>
              <a:gd name="f26" fmla="*/ f20 f9 1"/>
              <a:gd name="f27" fmla="*/ f21 f9 1"/>
              <a:gd name="f28" fmla="val f25"/>
              <a:gd name="f29" fmla="*/ f3 f24 1"/>
              <a:gd name="f30" fmla="+- f28 0 f3"/>
              <a:gd name="f31" fmla="*/ f30 1 0"/>
              <a:gd name="f32" fmla="*/ f23 f31 1"/>
              <a:gd name="f33" fmla="*/ f22 f31 1"/>
              <a:gd name="f34" fmla="*/ f33 f24 1"/>
              <a:gd name="f35" fmla="*/ f32 f24 1"/>
            </a:gdLst>
            <a:ahLst/>
            <a:cxnLst>
              <a:cxn ang="3cd4">
                <a:pos x="hc" y="t"/>
              </a:cxn>
              <a:cxn ang="0">
                <a:pos x="r" y="vc"/>
              </a:cxn>
              <a:cxn ang="cd4">
                <a:pos x="hc" y="b"/>
              </a:cxn>
              <a:cxn ang="cd2">
                <a:pos x="l" y="vc"/>
              </a:cxn>
            </a:cxnLst>
            <a:rect l="f26" t="f34" r="f27" b="f35"/>
            <a:pathLst>
              <a:path w="4104000">
                <a:moveTo>
                  <a:pt x="f3" y="f29"/>
                </a:moveTo>
                <a:lnTo>
                  <a:pt x="f5" y="f29"/>
                </a:lnTo>
              </a:path>
            </a:pathLst>
          </a:custGeom>
          <a:noFill/>
          <a:ln w="54864" cap="flat">
            <a:solidFill>
              <a:srgbClr val="F0CDA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ppt_x</p:attrName>
                                        </p:attrNameLst>
                                      </p:cBhvr>
                                      <p:tavLst>
                                        <p:tav tm="0">
                                          <p:val>
                                            <p:strVal val="#ppt_x"/>
                                          </p:val>
                                        </p:tav>
                                        <p:tav tm="100000">
                                          <p:val>
                                            <p:strVal val="#ppt_x"/>
                                          </p:val>
                                        </p:tav>
                                      </p:tavLst>
                                    </p:anim>
                                    <p:anim calcmode="lin" valueType="num">
                                      <p:cBhvr>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object 3" descr="Beige rectangle">
            <a:extLst>
              <a:ext uri="{FF2B5EF4-FFF2-40B4-BE49-F238E27FC236}">
                <a16:creationId xmlns:a16="http://schemas.microsoft.com/office/drawing/2014/main" id="{E84DF11C-BC38-63FF-7572-2E3886A7384E}"/>
              </a:ext>
            </a:extLst>
          </p:cNvPr>
          <p:cNvSpPr/>
          <p:nvPr/>
        </p:nvSpPr>
        <p:spPr>
          <a:xfrm>
            <a:off x="8181337" y="1358999"/>
            <a:ext cx="4010658" cy="4194078"/>
          </a:xfrm>
          <a:custGeom>
            <a:avLst/>
            <a:gdLst>
              <a:gd name="f0" fmla="val w"/>
              <a:gd name="f1" fmla="val h"/>
              <a:gd name="f2" fmla="val 0"/>
              <a:gd name="f3" fmla="val 4010659"/>
              <a:gd name="f4" fmla="val 333375"/>
              <a:gd name="f5" fmla="val 333006"/>
              <a:gd name="f6" fmla="val 4010367"/>
              <a:gd name="f7" fmla="*/ f0 1 4010659"/>
              <a:gd name="f8" fmla="*/ f1 1 333375"/>
              <a:gd name="f9" fmla="+- f4 0 f2"/>
              <a:gd name="f10" fmla="+- f3 0 f2"/>
              <a:gd name="f11" fmla="*/ f10 1 4010659"/>
              <a:gd name="f12" fmla="*/ f9 1 333375"/>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4010659" h="333375">
                <a:moveTo>
                  <a:pt x="f2" y="f5"/>
                </a:moveTo>
                <a:lnTo>
                  <a:pt x="f6" y="f5"/>
                </a:lnTo>
                <a:lnTo>
                  <a:pt x="f6" y="f2"/>
                </a:lnTo>
                <a:lnTo>
                  <a:pt x="f2" y="f2"/>
                </a:lnTo>
                <a:lnTo>
                  <a:pt x="f2" y="f5"/>
                </a:lnTo>
                <a:close/>
              </a:path>
            </a:pathLst>
          </a:custGeom>
          <a:solidFill>
            <a:srgbClr val="F0CDA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3" name="object 6" descr="Blue rectangle">
            <a:extLst>
              <a:ext uri="{FF2B5EF4-FFF2-40B4-BE49-F238E27FC236}">
                <a16:creationId xmlns:a16="http://schemas.microsoft.com/office/drawing/2014/main" id="{4BB3B2B2-75E6-D1E8-3657-56ECE4F03578}"/>
              </a:ext>
            </a:extLst>
          </p:cNvPr>
          <p:cNvSpPr/>
          <p:nvPr/>
        </p:nvSpPr>
        <p:spPr>
          <a:xfrm>
            <a:off x="5532906" y="1807201"/>
            <a:ext cx="6689722" cy="3528056"/>
          </a:xfrm>
          <a:custGeom>
            <a:avLst/>
            <a:gdLst>
              <a:gd name="f0" fmla="val w"/>
              <a:gd name="f1" fmla="val h"/>
              <a:gd name="f2" fmla="val 0"/>
              <a:gd name="f3" fmla="val 6689725"/>
              <a:gd name="f4" fmla="val 3528060"/>
              <a:gd name="f5" fmla="val 3527996"/>
              <a:gd name="f6" fmla="val 6689648"/>
              <a:gd name="f7" fmla="*/ f0 1 6689725"/>
              <a:gd name="f8" fmla="*/ f1 1 3528060"/>
              <a:gd name="f9" fmla="+- f4 0 f2"/>
              <a:gd name="f10" fmla="+- f3 0 f2"/>
              <a:gd name="f11" fmla="*/ f10 1 6689725"/>
              <a:gd name="f12" fmla="*/ f9 1 3528060"/>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6689725" h="3528060">
                <a:moveTo>
                  <a:pt x="f2" y="f5"/>
                </a:moveTo>
                <a:lnTo>
                  <a:pt x="f6" y="f5"/>
                </a:lnTo>
                <a:lnTo>
                  <a:pt x="f6" y="f2"/>
                </a:lnTo>
                <a:lnTo>
                  <a:pt x="f2" y="f2"/>
                </a:lnTo>
                <a:lnTo>
                  <a:pt x="f2" y="f5"/>
                </a:lnTo>
                <a:close/>
              </a:path>
            </a:pathLst>
          </a:custGeom>
          <a:solidFill>
            <a:srgbClr val="1070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4" name="Title 1">
            <a:extLst>
              <a:ext uri="{FF2B5EF4-FFF2-40B4-BE49-F238E27FC236}">
                <a16:creationId xmlns:a16="http://schemas.microsoft.com/office/drawing/2014/main" id="{A6825385-343F-3073-4054-77658FD693DB}"/>
              </a:ext>
            </a:extLst>
          </p:cNvPr>
          <p:cNvSpPr txBox="1">
            <a:spLocks noGrp="1"/>
          </p:cNvSpPr>
          <p:nvPr>
            <p:ph type="title"/>
          </p:nvPr>
        </p:nvSpPr>
        <p:spPr>
          <a:xfrm>
            <a:off x="6198104" y="2331089"/>
            <a:ext cx="5165555" cy="833859"/>
          </a:xfrm>
        </p:spPr>
        <p:txBody>
          <a:bodyPr/>
          <a:lstStyle/>
          <a:p>
            <a:pPr lvl="0"/>
            <a:r>
              <a:rPr lang="en-US">
                <a:solidFill>
                  <a:srgbClr val="FFFFFF"/>
                </a:solidFill>
              </a:rPr>
              <a:t>Launch </a:t>
            </a:r>
            <a:endParaRPr lang="en-US"/>
          </a:p>
        </p:txBody>
      </p:sp>
      <p:sp>
        <p:nvSpPr>
          <p:cNvPr id="5" name="Slide Number Placeholder 2">
            <a:extLst>
              <a:ext uri="{FF2B5EF4-FFF2-40B4-BE49-F238E27FC236}">
                <a16:creationId xmlns:a16="http://schemas.microsoft.com/office/drawing/2014/main" id="{23624F9C-F956-2016-AD2C-194E21B92F4F}"/>
              </a:ext>
            </a:extLst>
          </p:cNvPr>
          <p:cNvSpPr txBox="1"/>
          <p:nvPr/>
        </p:nvSpPr>
        <p:spPr>
          <a:xfrm>
            <a:off x="11468843" y="6174897"/>
            <a:ext cx="357118"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8358C4C-032A-4201-A126-48BEB268CDD8}" type="slidenum">
              <a:rPr lang="en-US" sz="1000" b="0" i="1" u="none" strike="noStrike" kern="1200" cap="none" spc="0" baseline="0">
                <a:solidFill>
                  <a:srgbClr val="00292E"/>
                </a:solidFill>
                <a:uFillTx/>
                <a:latin typeface="Arial "/>
              </a:rPr>
              <a:t>2</a:t>
            </a:fld>
            <a:endParaRPr lang="en-US" sz="1000" b="0" i="1" u="none" strike="noStrike" kern="1200" cap="none" spc="0" baseline="0">
              <a:solidFill>
                <a:srgbClr val="00292E"/>
              </a:solidFill>
              <a:uFillTx/>
              <a:latin typeface="Arial "/>
            </a:endParaRPr>
          </a:p>
        </p:txBody>
      </p:sp>
      <p:sp>
        <p:nvSpPr>
          <p:cNvPr id="6" name="object 9" descr="Beige rectangle">
            <a:extLst>
              <a:ext uri="{FF2B5EF4-FFF2-40B4-BE49-F238E27FC236}">
                <a16:creationId xmlns:a16="http://schemas.microsoft.com/office/drawing/2014/main" id="{83A45FD5-A37D-BB72-C652-85DA177526E2}"/>
              </a:ext>
            </a:extLst>
          </p:cNvPr>
          <p:cNvSpPr/>
          <p:nvPr/>
        </p:nvSpPr>
        <p:spPr>
          <a:xfrm>
            <a:off x="6313932" y="3042428"/>
            <a:ext cx="2969998" cy="0"/>
          </a:xfrm>
          <a:custGeom>
            <a:avLst/>
            <a:gdLst>
              <a:gd name="f0" fmla="val w"/>
              <a:gd name="f1" fmla="val h"/>
              <a:gd name="f2" fmla="val ss"/>
              <a:gd name="f3" fmla="val 0"/>
              <a:gd name="f4" fmla="val 2970000"/>
              <a:gd name="f5" fmla="val 2969715"/>
              <a:gd name="f6" fmla="abs f0"/>
              <a:gd name="f7" fmla="abs f1"/>
              <a:gd name="f8" fmla="abs f2"/>
              <a:gd name="f9" fmla="*/ f0 1 2970000"/>
              <a:gd name="f10" fmla="+- f3 0 f3"/>
              <a:gd name="f11" fmla="+- f4 0 f3"/>
              <a:gd name="f12" fmla="?: f6 f0 1"/>
              <a:gd name="f13" fmla="?: f7 f1 1"/>
              <a:gd name="f14" fmla="?: f8 f2 1"/>
              <a:gd name="f15" fmla="*/ f11 1 2970000"/>
              <a:gd name="f16" fmla="*/ f10 1 0"/>
              <a:gd name="f17" fmla="*/ f12 1 2970000"/>
              <a:gd name="f18" fmla="*/ f13 1 21600"/>
              <a:gd name="f19" fmla="*/ 21600 f13 1"/>
              <a:gd name="f20" fmla="*/ 0 1 f15"/>
              <a:gd name="f21" fmla="*/ 2970000 1 f15"/>
              <a:gd name="f22" fmla="*/ 0 1 f16"/>
              <a:gd name="f23" fmla="*/ 1 1 f16"/>
              <a:gd name="f24" fmla="min f18 f17"/>
              <a:gd name="f25" fmla="*/ f19 1 f14"/>
              <a:gd name="f26" fmla="*/ f20 f9 1"/>
              <a:gd name="f27" fmla="*/ f21 f9 1"/>
              <a:gd name="f28" fmla="val f25"/>
              <a:gd name="f29" fmla="*/ f3 f24 1"/>
              <a:gd name="f30" fmla="+- f28 0 f3"/>
              <a:gd name="f31" fmla="*/ f30 1 0"/>
              <a:gd name="f32" fmla="*/ f23 f31 1"/>
              <a:gd name="f33" fmla="*/ f22 f31 1"/>
              <a:gd name="f34" fmla="*/ f33 f24 1"/>
              <a:gd name="f35" fmla="*/ f32 f24 1"/>
            </a:gdLst>
            <a:ahLst/>
            <a:cxnLst>
              <a:cxn ang="3cd4">
                <a:pos x="hc" y="t"/>
              </a:cxn>
              <a:cxn ang="0">
                <a:pos x="r" y="vc"/>
              </a:cxn>
              <a:cxn ang="cd4">
                <a:pos x="hc" y="b"/>
              </a:cxn>
              <a:cxn ang="cd2">
                <a:pos x="l" y="vc"/>
              </a:cxn>
            </a:cxnLst>
            <a:rect l="f26" t="f34" r="f27" b="f35"/>
            <a:pathLst>
              <a:path w="2970000">
                <a:moveTo>
                  <a:pt x="f3" y="f29"/>
                </a:moveTo>
                <a:lnTo>
                  <a:pt x="f5" y="f29"/>
                </a:lnTo>
              </a:path>
            </a:pathLst>
          </a:custGeom>
          <a:noFill/>
          <a:ln w="54864" cap="flat">
            <a:solidFill>
              <a:srgbClr val="F0CDA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7" name="Content Placeholder 3">
            <a:extLst>
              <a:ext uri="{FF2B5EF4-FFF2-40B4-BE49-F238E27FC236}">
                <a16:creationId xmlns:a16="http://schemas.microsoft.com/office/drawing/2014/main" id="{DB453884-DC0F-7922-961B-EC226032E4B0}"/>
              </a:ext>
            </a:extLst>
          </p:cNvPr>
          <p:cNvSpPr txBox="1"/>
          <p:nvPr/>
        </p:nvSpPr>
        <p:spPr>
          <a:xfrm>
            <a:off x="6188238" y="3217627"/>
            <a:ext cx="5181603" cy="1603372"/>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90000"/>
              </a:lnSpc>
              <a:spcBef>
                <a:spcPts val="1000"/>
              </a:spcBef>
              <a:spcAft>
                <a:spcPts val="0"/>
              </a:spcAft>
              <a:buNone/>
              <a:tabLst/>
              <a:defRPr sz="1700" b="0" i="0" u="none" strike="noStrike" kern="0" cap="none" spc="0" baseline="0">
                <a:solidFill>
                  <a:srgbClr val="000000"/>
                </a:solidFill>
                <a:uFillTx/>
              </a:defRPr>
            </a:pPr>
            <a:r>
              <a:rPr lang="en-US" sz="1600" b="0" i="1" u="none" strike="noStrike" kern="0" cap="none" spc="-25" baseline="0">
                <a:solidFill>
                  <a:srgbClr val="E0F0F3"/>
                </a:solidFill>
                <a:uFillTx/>
                <a:latin typeface="Arial "/>
                <a:cs typeface="Arial"/>
              </a:rPr>
              <a:t>In the current paper, I will introduce you to a portion of Human Resource Management. I will address tactics for employee engagement, retention, and motivation, as well as McGregor's Participation theory, to demonstrate the importance of these resources in today's commercial and personal environments.</a:t>
            </a:r>
            <a:endParaRPr lang="en-US" sz="1700" b="0" i="1" u="none" strike="noStrike" kern="1200" cap="none" spc="-25" baseline="0">
              <a:solidFill>
                <a:srgbClr val="E0F0F3"/>
              </a:solidFill>
              <a:uFillTx/>
              <a:latin typeface="Arial "/>
              <a:cs typeface="Arial"/>
            </a:endParaRPr>
          </a:p>
        </p:txBody>
      </p:sp>
      <p:pic>
        <p:nvPicPr>
          <p:cNvPr id="8" name="Picture 8">
            <a:extLst>
              <a:ext uri="{FF2B5EF4-FFF2-40B4-BE49-F238E27FC236}">
                <a16:creationId xmlns:a16="http://schemas.microsoft.com/office/drawing/2014/main" id="{B8D286D9-6120-EF91-9A0E-72C1DB59D7D2}"/>
              </a:ext>
            </a:extLst>
          </p:cNvPr>
          <p:cNvPicPr>
            <a:picLocks noChangeAspect="1"/>
          </p:cNvPicPr>
          <p:nvPr/>
        </p:nvPicPr>
        <p:blipFill>
          <a:blip r:embed="rId3"/>
          <a:stretch>
            <a:fillRect/>
          </a:stretch>
        </p:blipFill>
        <p:spPr>
          <a:xfrm rot="20596332">
            <a:off x="572225" y="1263500"/>
            <a:ext cx="4917661" cy="3333106"/>
          </a:xfrm>
          <a:prstGeom prst="rect">
            <a:avLst/>
          </a:prstGeom>
          <a:solidFill>
            <a:srgbClr val="EDEDED"/>
          </a:solidFill>
          <a:ln w="190496" cap="sq">
            <a:solidFill>
              <a:srgbClr val="FFFFFF"/>
            </a:solidFill>
            <a:prstDash val="solid"/>
            <a:miter/>
          </a:ln>
          <a:effectLst>
            <a:outerShdw dist="50803" dir="12900142" algn="tl">
              <a:srgbClr val="000000">
                <a:alpha val="30000"/>
              </a:srgbClr>
            </a:outerShdw>
          </a:effectLst>
        </p:spPr>
      </p:pic>
      <p:sp>
        <p:nvSpPr>
          <p:cNvPr id="9" name="TextBox 9">
            <a:extLst>
              <a:ext uri="{FF2B5EF4-FFF2-40B4-BE49-F238E27FC236}">
                <a16:creationId xmlns:a16="http://schemas.microsoft.com/office/drawing/2014/main" id="{5D46F8E4-2F3D-3B97-1F7A-4ED9FC1698DC}"/>
              </a:ext>
            </a:extLst>
          </p:cNvPr>
          <p:cNvSpPr txBox="1"/>
          <p:nvPr/>
        </p:nvSpPr>
        <p:spPr>
          <a:xfrm>
            <a:off x="1319918" y="5595899"/>
            <a:ext cx="204348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(Business Express,2020)</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ppt_x</p:attrName>
                                        </p:attrNameLst>
                                      </p:cBhvr>
                                      <p:tavLst>
                                        <p:tav tm="0">
                                          <p:val>
                                            <p:strVal val="#ppt_x"/>
                                          </p:val>
                                        </p:tav>
                                        <p:tav tm="100000">
                                          <p:val>
                                            <p:strVal val="#ppt_x"/>
                                          </p:val>
                                        </p:tav>
                                      </p:tavLst>
                                    </p:anim>
                                    <p:anim calcmode="lin" valueType="num">
                                      <p:cBhvr>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barn(inVertical)">
                                      <p:cBhvr>
                                        <p:cTn id="2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7"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4A18367-7FDA-FFB8-EEDE-9F6272325863}"/>
              </a:ext>
            </a:extLst>
          </p:cNvPr>
          <p:cNvSpPr txBox="1">
            <a:spLocks noGrp="1"/>
          </p:cNvSpPr>
          <p:nvPr>
            <p:ph type="body" idx="4294967295"/>
          </p:nvPr>
        </p:nvSpPr>
        <p:spPr>
          <a:xfrm>
            <a:off x="474134" y="1677750"/>
            <a:ext cx="10431776" cy="2043876"/>
          </a:xfrm>
        </p:spPr>
        <p:txBody>
          <a:bodyPr/>
          <a:lstStyle/>
          <a:p>
            <a:pPr marL="12701" lvl="0" indent="0" algn="ctr">
              <a:lnSpc>
                <a:spcPct val="120000"/>
              </a:lnSpc>
              <a:spcBef>
                <a:spcPts val="100"/>
              </a:spcBef>
              <a:buNone/>
            </a:pPr>
            <a:r>
              <a:rPr lang="en-US" sz="1800" b="1" u="sng">
                <a:solidFill>
                  <a:srgbClr val="0D0D0D"/>
                </a:solidFill>
              </a:rPr>
              <a:t>Human Recourse Management</a:t>
            </a:r>
          </a:p>
          <a:p>
            <a:pPr marL="0" marR="5084" lvl="0" indent="0">
              <a:lnSpc>
                <a:spcPct val="100000"/>
              </a:lnSpc>
              <a:spcBef>
                <a:spcPts val="600"/>
              </a:spcBef>
              <a:buNone/>
            </a:pPr>
            <a:r>
              <a:rPr lang="en-US" sz="2400" i="1" spc="-15">
                <a:solidFill>
                  <a:srgbClr val="0D0D0D"/>
                </a:solidFill>
                <a:cs typeface="Arial"/>
              </a:rPr>
              <a:t>The term "human resource management" (HRM) refers to the practice of overseeing an organization's personnel files. Human resource management oversees finding, hiring, educating, evaluating, and compensating workers. (Yasini M., 2022)</a:t>
            </a:r>
          </a:p>
          <a:p>
            <a:pPr lvl="0"/>
            <a:endParaRPr lang="en-GB"/>
          </a:p>
        </p:txBody>
      </p:sp>
      <p:pic>
        <p:nvPicPr>
          <p:cNvPr id="3" name="Picture 4">
            <a:extLst>
              <a:ext uri="{FF2B5EF4-FFF2-40B4-BE49-F238E27FC236}">
                <a16:creationId xmlns:a16="http://schemas.microsoft.com/office/drawing/2014/main" id="{1FF5D71C-196D-DAF2-A32B-D8F7152489A6}"/>
              </a:ext>
            </a:extLst>
          </p:cNvPr>
          <p:cNvPicPr>
            <a:picLocks noChangeAspect="1"/>
          </p:cNvPicPr>
          <p:nvPr/>
        </p:nvPicPr>
        <p:blipFill>
          <a:blip r:embed="rId2">
            <a:alphaModFix amt="50000"/>
          </a:blip>
          <a:stretch>
            <a:fillRect/>
          </a:stretch>
        </p:blipFill>
        <p:spPr>
          <a:xfrm>
            <a:off x="4334932" y="3361270"/>
            <a:ext cx="6942664" cy="2870201"/>
          </a:xfrm>
          <a:prstGeom prst="rect">
            <a:avLst/>
          </a:prstGeom>
          <a:noFill/>
          <a:ln cap="flat">
            <a:noFill/>
          </a:ln>
        </p:spPr>
      </p:pic>
      <p:sp>
        <p:nvSpPr>
          <p:cNvPr id="4" name="TextBox 5">
            <a:extLst>
              <a:ext uri="{FF2B5EF4-FFF2-40B4-BE49-F238E27FC236}">
                <a16:creationId xmlns:a16="http://schemas.microsoft.com/office/drawing/2014/main" id="{CD1CF933-1E3F-3EE3-D5E4-F09EA581E066}"/>
              </a:ext>
            </a:extLst>
          </p:cNvPr>
          <p:cNvSpPr txBox="1"/>
          <p:nvPr/>
        </p:nvSpPr>
        <p:spPr>
          <a:xfrm>
            <a:off x="9694331" y="6231462"/>
            <a:ext cx="1913464"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(The Scientific World,2021)</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pic>
        <p:nvPicPr>
          <p:cNvPr id="2" name="Picture Placeholder 20" descr="Two person handshake">
            <a:extLst>
              <a:ext uri="{FF2B5EF4-FFF2-40B4-BE49-F238E27FC236}">
                <a16:creationId xmlns:a16="http://schemas.microsoft.com/office/drawing/2014/main" id="{47350C08-25DE-4CAD-7D34-81CDBFD4F4D2}"/>
              </a:ext>
            </a:extLst>
          </p:cNvPr>
          <p:cNvPicPr>
            <a:picLocks noGrp="1" noChangeAspect="1"/>
          </p:cNvPicPr>
          <p:nvPr>
            <p:ph type="pic" idx="4294967295"/>
          </p:nvPr>
        </p:nvPicPr>
        <p:blipFill>
          <a:blip r:embed="rId3"/>
          <a:stretch>
            <a:fillRect/>
          </a:stretch>
        </p:blipFill>
        <p:spPr>
          <a:xfrm>
            <a:off x="0" y="0"/>
            <a:ext cx="12191996" cy="6858000"/>
          </a:xfrm>
        </p:spPr>
      </p:pic>
      <p:sp>
        <p:nvSpPr>
          <p:cNvPr id="3" name="object 3" descr="Blue rectangle">
            <a:extLst>
              <a:ext uri="{FF2B5EF4-FFF2-40B4-BE49-F238E27FC236}">
                <a16:creationId xmlns:a16="http://schemas.microsoft.com/office/drawing/2014/main" id="{F8C1B73C-28DF-602B-3DAC-A74390A41CD9}"/>
              </a:ext>
            </a:extLst>
          </p:cNvPr>
          <p:cNvSpPr/>
          <p:nvPr/>
        </p:nvSpPr>
        <p:spPr>
          <a:xfrm>
            <a:off x="0" y="0"/>
            <a:ext cx="12189601" cy="6858000"/>
          </a:xfrm>
          <a:custGeom>
            <a:avLst/>
            <a:gdLst>
              <a:gd name="f0" fmla="val w"/>
              <a:gd name="f1" fmla="val h"/>
              <a:gd name="f2" fmla="val 0"/>
              <a:gd name="f3" fmla="val 12189460"/>
              <a:gd name="f4" fmla="val 6858000"/>
              <a:gd name="f5" fmla="val 12188952"/>
              <a:gd name="f6" fmla="*/ f0 1 12189460"/>
              <a:gd name="f7" fmla="*/ f1 1 6858000"/>
              <a:gd name="f8" fmla="+- f4 0 f2"/>
              <a:gd name="f9" fmla="+- f3 0 f2"/>
              <a:gd name="f10" fmla="*/ f9 1 12189460"/>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189460" h="6858000">
                <a:moveTo>
                  <a:pt x="f2" y="f4"/>
                </a:moveTo>
                <a:lnTo>
                  <a:pt x="f5" y="f4"/>
                </a:lnTo>
                <a:lnTo>
                  <a:pt x="f5" y="f2"/>
                </a:lnTo>
                <a:lnTo>
                  <a:pt x="f2" y="f2"/>
                </a:lnTo>
                <a:lnTo>
                  <a:pt x="f2" y="f4"/>
                </a:lnTo>
                <a:close/>
              </a:path>
            </a:pathLst>
          </a:custGeom>
          <a:solidFill>
            <a:srgbClr val="00292E">
              <a:alpha val="69999"/>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4" name="Oval 22" descr="Beige oval">
            <a:extLst>
              <a:ext uri="{FF2B5EF4-FFF2-40B4-BE49-F238E27FC236}">
                <a16:creationId xmlns:a16="http://schemas.microsoft.com/office/drawing/2014/main" id="{368EE28C-0C41-6195-03CF-56658C751C1F}"/>
              </a:ext>
            </a:extLst>
          </p:cNvPr>
          <p:cNvSpPr/>
          <p:nvPr/>
        </p:nvSpPr>
        <p:spPr>
          <a:xfrm>
            <a:off x="11562240" y="6227429"/>
            <a:ext cx="266401" cy="26640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0CDA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
            </a:endParaRPr>
          </a:p>
        </p:txBody>
      </p:sp>
      <p:sp>
        <p:nvSpPr>
          <p:cNvPr id="5" name="Content Placeholder 9">
            <a:extLst>
              <a:ext uri="{FF2B5EF4-FFF2-40B4-BE49-F238E27FC236}">
                <a16:creationId xmlns:a16="http://schemas.microsoft.com/office/drawing/2014/main" id="{0973E267-B53A-6DAA-2928-1F3FEFB2575D}"/>
              </a:ext>
            </a:extLst>
          </p:cNvPr>
          <p:cNvSpPr txBox="1">
            <a:spLocks noGrp="1"/>
          </p:cNvSpPr>
          <p:nvPr>
            <p:ph type="body" idx="4294967295"/>
          </p:nvPr>
        </p:nvSpPr>
        <p:spPr>
          <a:xfrm>
            <a:off x="8601102" y="1173723"/>
            <a:ext cx="2592644" cy="5320107"/>
          </a:xfrm>
        </p:spPr>
        <p:txBody>
          <a:bodyPr>
            <a:noAutofit/>
          </a:bodyPr>
          <a:lstStyle/>
          <a:p>
            <a:pPr marL="12701" lvl="0" indent="0">
              <a:lnSpc>
                <a:spcPct val="120000"/>
              </a:lnSpc>
              <a:spcBef>
                <a:spcPts val="100"/>
              </a:spcBef>
              <a:buNone/>
            </a:pPr>
            <a:r>
              <a:rPr lang="en-US" sz="1900" b="1">
                <a:solidFill>
                  <a:srgbClr val="FFFFFF"/>
                </a:solidFill>
              </a:rPr>
              <a:t> </a:t>
            </a:r>
            <a:r>
              <a:rPr lang="en-US" sz="1800" b="1" spc="-15">
                <a:solidFill>
                  <a:srgbClr val="E0F0F3"/>
                </a:solidFill>
                <a:cs typeface="Arial"/>
              </a:rPr>
              <a:t>Motivation</a:t>
            </a:r>
          </a:p>
          <a:p>
            <a:pPr marL="12701" lvl="0" indent="0">
              <a:lnSpc>
                <a:spcPct val="120000"/>
              </a:lnSpc>
              <a:spcBef>
                <a:spcPts val="100"/>
              </a:spcBef>
              <a:buNone/>
            </a:pPr>
            <a:r>
              <a:rPr lang="en-US" sz="1800">
                <a:solidFill>
                  <a:srgbClr val="FFFFFF"/>
                </a:solidFill>
              </a:rPr>
              <a:t>Motivation is the psychological process that gives behavior direction and purpose as well as an internal drive to satiate an unmet need and the desire to succeed.</a:t>
            </a:r>
          </a:p>
          <a:p>
            <a:pPr marL="12701" lvl="0" indent="0">
              <a:lnSpc>
                <a:spcPct val="120000"/>
              </a:lnSpc>
              <a:spcBef>
                <a:spcPts val="100"/>
              </a:spcBef>
              <a:buNone/>
            </a:pPr>
            <a:r>
              <a:rPr lang="en-US" sz="1800">
                <a:solidFill>
                  <a:srgbClr val="FFFFFF"/>
                </a:solidFill>
              </a:rPr>
              <a:t>(Business Essays, 2022)</a:t>
            </a:r>
          </a:p>
        </p:txBody>
      </p:sp>
      <p:sp>
        <p:nvSpPr>
          <p:cNvPr id="6" name="Content Placeholder 8">
            <a:extLst>
              <a:ext uri="{FF2B5EF4-FFF2-40B4-BE49-F238E27FC236}">
                <a16:creationId xmlns:a16="http://schemas.microsoft.com/office/drawing/2014/main" id="{7E944BB2-1208-3C6C-CC6A-E473337CBD87}"/>
              </a:ext>
            </a:extLst>
          </p:cNvPr>
          <p:cNvSpPr txBox="1">
            <a:spLocks noGrp="1"/>
          </p:cNvSpPr>
          <p:nvPr>
            <p:ph type="body" idx="4294967295"/>
          </p:nvPr>
        </p:nvSpPr>
        <p:spPr>
          <a:xfrm>
            <a:off x="537356" y="1071640"/>
            <a:ext cx="2440899" cy="5786359"/>
          </a:xfrm>
        </p:spPr>
        <p:txBody>
          <a:bodyPr>
            <a:noAutofit/>
          </a:bodyPr>
          <a:lstStyle/>
          <a:p>
            <a:pPr marL="12701" lvl="0" indent="0">
              <a:lnSpc>
                <a:spcPct val="120000"/>
              </a:lnSpc>
              <a:spcBef>
                <a:spcPts val="100"/>
              </a:spcBef>
              <a:buNone/>
            </a:pPr>
            <a:r>
              <a:rPr lang="en-US" sz="1900" b="1">
                <a:solidFill>
                  <a:srgbClr val="FFFFFF"/>
                </a:solidFill>
              </a:rPr>
              <a:t>Retention</a:t>
            </a:r>
          </a:p>
          <a:p>
            <a:pPr marL="12701" lvl="0" indent="0">
              <a:lnSpc>
                <a:spcPct val="120000"/>
              </a:lnSpc>
              <a:spcBef>
                <a:spcPts val="100"/>
              </a:spcBef>
              <a:buNone/>
            </a:pPr>
            <a:r>
              <a:rPr lang="en-US" sz="1800" i="1">
                <a:solidFill>
                  <a:srgbClr val="FFFFFF"/>
                </a:solidFill>
              </a:rPr>
              <a:t>Staff retention is a company's capacity to prevent employee turnover. In other words, the success of a firm depends on the company's deliberate efforts to maintain its existing workers and retain their finest employees. (Resources Workable, 2022)</a:t>
            </a:r>
          </a:p>
        </p:txBody>
      </p:sp>
      <p:sp>
        <p:nvSpPr>
          <p:cNvPr id="7" name="Slide Number Placeholder 1">
            <a:extLst>
              <a:ext uri="{FF2B5EF4-FFF2-40B4-BE49-F238E27FC236}">
                <a16:creationId xmlns:a16="http://schemas.microsoft.com/office/drawing/2014/main" id="{0FF9545F-D7EC-ACA1-AAB4-85E196E74AC0}"/>
              </a:ext>
            </a:extLst>
          </p:cNvPr>
          <p:cNvSpPr txBox="1"/>
          <p:nvPr/>
        </p:nvSpPr>
        <p:spPr>
          <a:xfrm>
            <a:off x="11468843" y="6174897"/>
            <a:ext cx="357118"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1936B25-AC09-4C0B-82DC-C7F1FCFD527F}" type="slidenum">
              <a:rPr lang="en-US" sz="1000" b="0" i="1" u="none" strike="noStrike" kern="1200" cap="none" spc="0" baseline="0">
                <a:solidFill>
                  <a:srgbClr val="00292E"/>
                </a:solidFill>
                <a:uFillTx/>
                <a:latin typeface="Arial "/>
              </a:rPr>
              <a:t>4</a:t>
            </a:fld>
            <a:endParaRPr lang="en-US" sz="1000" b="0" i="1" u="none" strike="noStrike" kern="1200" cap="none" spc="0" baseline="0">
              <a:solidFill>
                <a:srgbClr val="00292E"/>
              </a:solidFill>
              <a:uFillTx/>
              <a:latin typeface="Arial "/>
            </a:endParaRPr>
          </a:p>
        </p:txBody>
      </p:sp>
      <p:sp>
        <p:nvSpPr>
          <p:cNvPr id="8" name="Title 5">
            <a:extLst>
              <a:ext uri="{FF2B5EF4-FFF2-40B4-BE49-F238E27FC236}">
                <a16:creationId xmlns:a16="http://schemas.microsoft.com/office/drawing/2014/main" id="{A7CE6C18-A50F-FA7B-D00B-D543E407C843}"/>
              </a:ext>
            </a:extLst>
          </p:cNvPr>
          <p:cNvSpPr txBox="1">
            <a:spLocks noGrp="1"/>
          </p:cNvSpPr>
          <p:nvPr>
            <p:ph type="title"/>
          </p:nvPr>
        </p:nvSpPr>
        <p:spPr>
          <a:xfrm>
            <a:off x="767227" y="402"/>
            <a:ext cx="10515600" cy="1325559"/>
          </a:xfrm>
        </p:spPr>
        <p:txBody>
          <a:bodyPr/>
          <a:lstStyle/>
          <a:p>
            <a:pPr lvl="0"/>
            <a:r>
              <a:rPr lang="en-US"/>
              <a:t>HRM – retention, motivation and engagement </a:t>
            </a:r>
          </a:p>
        </p:txBody>
      </p:sp>
      <p:sp>
        <p:nvSpPr>
          <p:cNvPr id="9" name="Content Placeholder 12">
            <a:extLst>
              <a:ext uri="{FF2B5EF4-FFF2-40B4-BE49-F238E27FC236}">
                <a16:creationId xmlns:a16="http://schemas.microsoft.com/office/drawing/2014/main" id="{31DC900A-ED29-E167-B2C3-7669F66B5A74}"/>
              </a:ext>
            </a:extLst>
          </p:cNvPr>
          <p:cNvSpPr txBox="1">
            <a:spLocks noGrp="1"/>
          </p:cNvSpPr>
          <p:nvPr>
            <p:ph type="body" idx="4294967295"/>
          </p:nvPr>
        </p:nvSpPr>
        <p:spPr>
          <a:xfrm>
            <a:off x="4652805" y="1071640"/>
            <a:ext cx="2389327" cy="4560707"/>
          </a:xfrm>
        </p:spPr>
        <p:txBody>
          <a:bodyPr>
            <a:noAutofit/>
          </a:bodyPr>
          <a:lstStyle/>
          <a:p>
            <a:pPr marL="12701" lvl="0" indent="0">
              <a:lnSpc>
                <a:spcPct val="120000"/>
              </a:lnSpc>
              <a:spcBef>
                <a:spcPts val="100"/>
              </a:spcBef>
              <a:buNone/>
            </a:pPr>
            <a:r>
              <a:rPr lang="en-US" sz="1900" b="1" dirty="0">
                <a:solidFill>
                  <a:srgbClr val="FFFFFF"/>
                </a:solidFill>
              </a:rPr>
              <a:t>Engagement </a:t>
            </a:r>
          </a:p>
          <a:p>
            <a:pPr marL="12701" lvl="0" indent="0">
              <a:lnSpc>
                <a:spcPct val="120000"/>
              </a:lnSpc>
              <a:spcBef>
                <a:spcPts val="100"/>
              </a:spcBef>
              <a:buNone/>
            </a:pPr>
            <a:r>
              <a:rPr lang="en-US" dirty="0">
                <a:solidFill>
                  <a:srgbClr val="FFFFFF"/>
                </a:solidFill>
              </a:rPr>
              <a:t>The term "employee engagement" refers to a set of practices implemented in the workplace with the aim of strengthening employees' connections to their employer, their work, their colleagues, and the company's overall ethos.</a:t>
            </a:r>
          </a:p>
          <a:p>
            <a:pPr marL="12701" lvl="0" indent="0">
              <a:lnSpc>
                <a:spcPct val="120000"/>
              </a:lnSpc>
              <a:spcBef>
                <a:spcPts val="100"/>
              </a:spcBef>
              <a:buNone/>
            </a:pPr>
            <a:r>
              <a:rPr lang="en-US" sz="1800" i="1" dirty="0">
                <a:solidFill>
                  <a:srgbClr val="FFFFFF"/>
                </a:solidFill>
              </a:rPr>
              <a:t>(Bamboo HR LLC, 2022)</a:t>
            </a:r>
          </a:p>
        </p:txBody>
      </p:sp>
      <p:pic>
        <p:nvPicPr>
          <p:cNvPr id="10" name="Picture Placeholder 37" descr="Check icon">
            <a:extLst>
              <a:ext uri="{FF2B5EF4-FFF2-40B4-BE49-F238E27FC236}">
                <a16:creationId xmlns:a16="http://schemas.microsoft.com/office/drawing/2014/main" id="{6475AEA2-E0F7-E06F-A5FA-4B3DB4CCE3C0}"/>
              </a:ext>
            </a:extLst>
          </p:cNvPr>
          <p:cNvPicPr>
            <a:picLocks noGrp="1" noChangeAspect="1"/>
          </p:cNvPicPr>
          <p:nvPr>
            <p:ph type="pic" idx="4294967295"/>
          </p:nvPr>
        </p:nvPicPr>
        <p:blipFill>
          <a:blip r:embed="rId4"/>
          <a:srcRect/>
          <a:stretch>
            <a:fillRect/>
          </a:stretch>
        </p:blipFill>
        <p:spPr>
          <a:xfrm>
            <a:off x="145691" y="970379"/>
            <a:ext cx="575998" cy="575998"/>
          </a:xfrm>
        </p:spPr>
      </p:pic>
      <p:pic>
        <p:nvPicPr>
          <p:cNvPr id="11" name="Picture Placeholder 39" descr="Check icon">
            <a:extLst>
              <a:ext uri="{FF2B5EF4-FFF2-40B4-BE49-F238E27FC236}">
                <a16:creationId xmlns:a16="http://schemas.microsoft.com/office/drawing/2014/main" id="{F38D22F4-5F29-04CC-C8D9-94019C748F9F}"/>
              </a:ext>
            </a:extLst>
          </p:cNvPr>
          <p:cNvPicPr>
            <a:picLocks noGrp="1" noChangeAspect="1"/>
          </p:cNvPicPr>
          <p:nvPr>
            <p:ph type="pic" idx="4294967295"/>
          </p:nvPr>
        </p:nvPicPr>
        <p:blipFill>
          <a:blip r:embed="rId4"/>
          <a:srcRect/>
          <a:stretch>
            <a:fillRect/>
          </a:stretch>
        </p:blipFill>
        <p:spPr>
          <a:xfrm>
            <a:off x="7936013" y="1037962"/>
            <a:ext cx="575998" cy="575998"/>
          </a:xfrm>
        </p:spPr>
      </p:pic>
      <p:pic>
        <p:nvPicPr>
          <p:cNvPr id="12" name="Picture Placeholder 33" descr="Check icon">
            <a:extLst>
              <a:ext uri="{FF2B5EF4-FFF2-40B4-BE49-F238E27FC236}">
                <a16:creationId xmlns:a16="http://schemas.microsoft.com/office/drawing/2014/main" id="{88337B37-1279-F954-8ECF-0E2D3D9484F5}"/>
              </a:ext>
            </a:extLst>
          </p:cNvPr>
          <p:cNvPicPr>
            <a:picLocks noGrp="1" noChangeAspect="1"/>
          </p:cNvPicPr>
          <p:nvPr>
            <p:ph type="pic" idx="4294967295"/>
          </p:nvPr>
        </p:nvPicPr>
        <p:blipFill>
          <a:blip r:embed="rId4"/>
          <a:srcRect/>
          <a:stretch>
            <a:fillRect/>
          </a:stretch>
        </p:blipFill>
        <p:spPr>
          <a:xfrm>
            <a:off x="3886062" y="1026340"/>
            <a:ext cx="575998" cy="575998"/>
          </a:xfrm>
        </p:spPr>
      </p:pic>
      <p:sp>
        <p:nvSpPr>
          <p:cNvPr id="13" name="object 5" descr="Beige rectangle">
            <a:extLst>
              <a:ext uri="{FF2B5EF4-FFF2-40B4-BE49-F238E27FC236}">
                <a16:creationId xmlns:a16="http://schemas.microsoft.com/office/drawing/2014/main" id="{500A47E1-DDCF-2871-51D2-9353E4E33604}"/>
              </a:ext>
            </a:extLst>
          </p:cNvPr>
          <p:cNvSpPr/>
          <p:nvPr/>
        </p:nvSpPr>
        <p:spPr>
          <a:xfrm>
            <a:off x="826059" y="915789"/>
            <a:ext cx="3060003" cy="0"/>
          </a:xfrm>
          <a:custGeom>
            <a:avLst/>
            <a:gdLst>
              <a:gd name="f0" fmla="val w"/>
              <a:gd name="f1" fmla="val h"/>
              <a:gd name="f2" fmla="val ss"/>
              <a:gd name="f3" fmla="val 0"/>
              <a:gd name="f4" fmla="val 3060000"/>
              <a:gd name="f5" fmla="abs f0"/>
              <a:gd name="f6" fmla="abs f1"/>
              <a:gd name="f7" fmla="abs f2"/>
              <a:gd name="f8" fmla="*/ f0 1 3060000"/>
              <a:gd name="f9" fmla="+- f3 0 f3"/>
              <a:gd name="f10" fmla="+- f4 0 f3"/>
              <a:gd name="f11" fmla="?: f5 f0 1"/>
              <a:gd name="f12" fmla="?: f6 f1 1"/>
              <a:gd name="f13" fmla="?: f7 f2 1"/>
              <a:gd name="f14" fmla="*/ f10 1 3060000"/>
              <a:gd name="f15" fmla="*/ f9 1 0"/>
              <a:gd name="f16" fmla="*/ f11 1 3060000"/>
              <a:gd name="f17" fmla="*/ f12 1 21600"/>
              <a:gd name="f18" fmla="*/ 21600 f12 1"/>
              <a:gd name="f19" fmla="*/ 0 1 f14"/>
              <a:gd name="f20" fmla="*/ 3060000 1 f14"/>
              <a:gd name="f21" fmla="*/ 0 1 f15"/>
              <a:gd name="f22" fmla="*/ 1 1 f15"/>
              <a:gd name="f23" fmla="min f17 f16"/>
              <a:gd name="f24" fmla="*/ f18 1 f13"/>
              <a:gd name="f25" fmla="*/ f19 f8 1"/>
              <a:gd name="f26" fmla="*/ f20 f8 1"/>
              <a:gd name="f27" fmla="val f24"/>
              <a:gd name="f28" fmla="*/ f3 f23 1"/>
              <a:gd name="f29" fmla="+- f27 0 f3"/>
              <a:gd name="f30" fmla="*/ f29 1 0"/>
              <a:gd name="f31" fmla="*/ f22 f30 1"/>
              <a:gd name="f32" fmla="*/ f21 f30 1"/>
              <a:gd name="f33" fmla="*/ f32 f23 1"/>
              <a:gd name="f34" fmla="*/ f31 f23 1"/>
            </a:gdLst>
            <a:ahLst/>
            <a:cxnLst>
              <a:cxn ang="3cd4">
                <a:pos x="hc" y="t"/>
              </a:cxn>
              <a:cxn ang="0">
                <a:pos x="r" y="vc"/>
              </a:cxn>
              <a:cxn ang="cd4">
                <a:pos x="hc" y="b"/>
              </a:cxn>
              <a:cxn ang="cd2">
                <a:pos x="l" y="vc"/>
              </a:cxn>
            </a:cxnLst>
            <a:rect l="f25" t="f33" r="f26" b="f34"/>
            <a:pathLst>
              <a:path w="3060000">
                <a:moveTo>
                  <a:pt x="f3" y="f28"/>
                </a:moveTo>
                <a:lnTo>
                  <a:pt x="f4" y="f28"/>
                </a:lnTo>
              </a:path>
            </a:pathLst>
          </a:custGeom>
          <a:noFill/>
          <a:ln w="54864" cap="flat">
            <a:solidFill>
              <a:srgbClr val="F0CDA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strVal val="0"/>
                                          </p:val>
                                        </p:tav>
                                        <p:tav tm="100000">
                                          <p:val>
                                            <p:strVal val="#ppt_w"/>
                                          </p:val>
                                        </p:tav>
                                      </p:tavLst>
                                    </p:anim>
                                    <p:anim calcmode="lin" valueType="num">
                                      <p:cBhvr>
                                        <p:cTn id="8" dur="1000" fill="hold"/>
                                        <p:tgtEl>
                                          <p:spTgt spid="8"/>
                                        </p:tgtEl>
                                        <p:attrNameLst>
                                          <p:attrName>ppt_h</p:attrName>
                                        </p:attrNameLst>
                                      </p:cBhvr>
                                      <p:tavLst>
                                        <p:tav tm="0">
                                          <p:val>
                                            <p:strVal val="0"/>
                                          </p:val>
                                        </p:tav>
                                        <p:tav tm="100000">
                                          <p:val>
                                            <p:strVal val="#ppt_h"/>
                                          </p:val>
                                        </p:tav>
                                      </p:tavLst>
                                    </p:anim>
                                    <p:anim calcmode="lin" valueType="num">
                                      <p:cBhvr>
                                        <p:cTn id="9" dur="1000" fill="hold"/>
                                        <p:tgtEl>
                                          <p:spTgt spid="8"/>
                                        </p:tgtEl>
                                        <p:attrNameLst>
                                          <p:attrName>r</p:attrName>
                                        </p:attrNameLst>
                                      </p:cBhvr>
                                      <p:tavLst>
                                        <p:tav tm="0">
                                          <p:val>
                                            <p:strVal val="90"/>
                                          </p:val>
                                        </p:tav>
                                        <p:tav tm="100000">
                                          <p:val>
                                            <p:strVal val="0"/>
                                          </p:val>
                                        </p:tav>
                                      </p:tavLst>
                                    </p:anim>
                                    <p:animEffect transition="in" filter="fade">
                                      <p:cBhvr>
                                        <p:cTn id="10" dur="10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p:cTn id="1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 calcmode="lin" valueType="num">
                                      <p:cBhvr>
                                        <p:cTn id="2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anim calcmode="lin" valueType="num">
                                      <p:cBhvr>
                                        <p:cTn id="27" dur="500" fill="hold"/>
                                        <p:tgtEl>
                                          <p:spTgt spid="9">
                                            <p:txEl>
                                              <p:pRg st="0" end="0"/>
                                            </p:txEl>
                                          </p:spTgt>
                                        </p:tgtEl>
                                        <p:attrNameLst>
                                          <p:attrName>ppt_w</p:attrName>
                                        </p:attrNameLst>
                                      </p:cBhvr>
                                      <p:tavLst>
                                        <p:tav tm="0">
                                          <p:val>
                                            <p:strVal val="0"/>
                                          </p:val>
                                        </p:tav>
                                        <p:tav tm="100000">
                                          <p:val>
                                            <p:strVal val="#ppt_w"/>
                                          </p:val>
                                        </p:tav>
                                      </p:tavLst>
                                    </p:anim>
                                    <p:anim calcmode="lin" valueType="num">
                                      <p:cBhvr>
                                        <p:cTn id="28" dur="500" fill="hold"/>
                                        <p:tgtEl>
                                          <p:spTgt spid="9">
                                            <p:txEl>
                                              <p:pRg st="0" end="0"/>
                                            </p:txEl>
                                          </p:spTgt>
                                        </p:tgtEl>
                                        <p:attrNameLst>
                                          <p:attrName>ppt_h</p:attrName>
                                        </p:attrNameLst>
                                      </p:cBhvr>
                                      <p:tavLst>
                                        <p:tav tm="0">
                                          <p:val>
                                            <p:strVal val="0"/>
                                          </p:val>
                                        </p:tav>
                                        <p:tav tm="100000">
                                          <p:val>
                                            <p:strVal val="#ppt_h"/>
                                          </p:val>
                                        </p:tav>
                                      </p:tavLst>
                                    </p:anim>
                                    <p:animEffect transition="in" filter="fade">
                                      <p:cBhvr>
                                        <p:cTn id="29" dur="500"/>
                                        <p:tgtEl>
                                          <p:spTgt spid="9">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9">
                                            <p:txEl>
                                              <p:pRg st="1" end="1"/>
                                            </p:txEl>
                                          </p:spTgt>
                                        </p:tgtEl>
                                        <p:attrNameLst>
                                          <p:attrName>style.visibility</p:attrName>
                                        </p:attrNameLst>
                                      </p:cBhvr>
                                      <p:to>
                                        <p:strVal val="visible"/>
                                      </p:to>
                                    </p:set>
                                    <p:anim calcmode="lin" valueType="num">
                                      <p:cBhvr>
                                        <p:cTn id="34" dur="500" fill="hold"/>
                                        <p:tgtEl>
                                          <p:spTgt spid="9">
                                            <p:txEl>
                                              <p:pRg st="1" end="1"/>
                                            </p:txEl>
                                          </p:spTgt>
                                        </p:tgtEl>
                                        <p:attrNameLst>
                                          <p:attrName>ppt_w</p:attrName>
                                        </p:attrNameLst>
                                      </p:cBhvr>
                                      <p:tavLst>
                                        <p:tav tm="0">
                                          <p:val>
                                            <p:strVal val="0"/>
                                          </p:val>
                                        </p:tav>
                                        <p:tav tm="100000">
                                          <p:val>
                                            <p:strVal val="#ppt_w"/>
                                          </p:val>
                                        </p:tav>
                                      </p:tavLst>
                                    </p:anim>
                                    <p:anim calcmode="lin" valueType="num">
                                      <p:cBhvr>
                                        <p:cTn id="35" dur="500" fill="hold"/>
                                        <p:tgtEl>
                                          <p:spTgt spid="9">
                                            <p:txEl>
                                              <p:pRg st="1" end="1"/>
                                            </p:txEl>
                                          </p:spTgt>
                                        </p:tgtEl>
                                        <p:attrNameLst>
                                          <p:attrName>ppt_h</p:attrName>
                                        </p:attrNameLst>
                                      </p:cBhvr>
                                      <p:tavLst>
                                        <p:tav tm="0">
                                          <p:val>
                                            <p:strVal val="0"/>
                                          </p:val>
                                        </p:tav>
                                        <p:tav tm="100000">
                                          <p:val>
                                            <p:strVal val="#ppt_h"/>
                                          </p:val>
                                        </p:tav>
                                      </p:tavLst>
                                    </p:anim>
                                    <p:animEffect transition="in" filter="fade">
                                      <p:cBhvr>
                                        <p:cTn id="36" dur="500"/>
                                        <p:tgtEl>
                                          <p:spTgt spid="9">
                                            <p:txEl>
                                              <p:pRg st="1" end="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9">
                                            <p:txEl>
                                              <p:pRg st="2" end="2"/>
                                            </p:txEl>
                                          </p:spTgt>
                                        </p:tgtEl>
                                        <p:attrNameLst>
                                          <p:attrName>style.visibility</p:attrName>
                                        </p:attrNameLst>
                                      </p:cBhvr>
                                      <p:to>
                                        <p:strVal val="visible"/>
                                      </p:to>
                                    </p:set>
                                    <p:anim calcmode="lin" valueType="num">
                                      <p:cBhvr>
                                        <p:cTn id="41" dur="500" fill="hold"/>
                                        <p:tgtEl>
                                          <p:spTgt spid="9">
                                            <p:txEl>
                                              <p:pRg st="2" end="2"/>
                                            </p:txEl>
                                          </p:spTgt>
                                        </p:tgtEl>
                                        <p:attrNameLst>
                                          <p:attrName>ppt_w</p:attrName>
                                        </p:attrNameLst>
                                      </p:cBhvr>
                                      <p:tavLst>
                                        <p:tav tm="0">
                                          <p:val>
                                            <p:strVal val="0"/>
                                          </p:val>
                                        </p:tav>
                                        <p:tav tm="100000">
                                          <p:val>
                                            <p:strVal val="#ppt_w"/>
                                          </p:val>
                                        </p:tav>
                                      </p:tavLst>
                                    </p:anim>
                                    <p:anim calcmode="lin" valueType="num">
                                      <p:cBhvr>
                                        <p:cTn id="42" dur="500" fill="hold"/>
                                        <p:tgtEl>
                                          <p:spTgt spid="9">
                                            <p:txEl>
                                              <p:pRg st="2" end="2"/>
                                            </p:txEl>
                                          </p:spTgt>
                                        </p:tgtEl>
                                        <p:attrNameLst>
                                          <p:attrName>ppt_h</p:attrName>
                                        </p:attrNameLst>
                                      </p:cBhvr>
                                      <p:tavLst>
                                        <p:tav tm="0">
                                          <p:val>
                                            <p:strVal val="0"/>
                                          </p:val>
                                        </p:tav>
                                        <p:tav tm="100000">
                                          <p:val>
                                            <p:strVal val="#ppt_h"/>
                                          </p:val>
                                        </p:tav>
                                      </p:tavLst>
                                    </p:anim>
                                    <p:animEffect transition="in" filter="fade">
                                      <p:cBhvr>
                                        <p:cTn id="43" dur="500"/>
                                        <p:tgtEl>
                                          <p:spTgt spid="9">
                                            <p:txEl>
                                              <p:pRg st="2" end="2"/>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1" presetClass="entr" presetSubtype="1" fill="hold" grpId="0" nodeType="clickEffect">
                                  <p:stCondLst>
                                    <p:cond delay="0"/>
                                  </p:stCondLst>
                                  <p:childTnLst>
                                    <p:set>
                                      <p:cBhvr>
                                        <p:cTn id="47" dur="1" fill="hold">
                                          <p:stCondLst>
                                            <p:cond delay="0"/>
                                          </p:stCondLst>
                                        </p:cTn>
                                        <p:tgtEl>
                                          <p:spTgt spid="5">
                                            <p:txEl>
                                              <p:pRg st="0" end="0"/>
                                            </p:txEl>
                                          </p:spTgt>
                                        </p:tgtEl>
                                        <p:attrNameLst>
                                          <p:attrName>style.visibility</p:attrName>
                                        </p:attrNameLst>
                                      </p:cBhvr>
                                      <p:to>
                                        <p:strVal val="visible"/>
                                      </p:to>
                                    </p:set>
                                    <p:animEffect transition="in" filter="wheel(1)">
                                      <p:cBhvr>
                                        <p:cTn id="48" dur="2000"/>
                                        <p:tgtEl>
                                          <p:spTgt spid="5">
                                            <p:txEl>
                                              <p:pRg st="0" end="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1" presetClass="entr" presetSubtype="1" fill="hold" grpId="0" nodeType="clickEffect">
                                  <p:stCondLst>
                                    <p:cond delay="0"/>
                                  </p:stCondLst>
                                  <p:childTnLst>
                                    <p:set>
                                      <p:cBhvr>
                                        <p:cTn id="52" dur="1" fill="hold">
                                          <p:stCondLst>
                                            <p:cond delay="0"/>
                                          </p:stCondLst>
                                        </p:cTn>
                                        <p:tgtEl>
                                          <p:spTgt spid="5">
                                            <p:txEl>
                                              <p:pRg st="1" end="1"/>
                                            </p:txEl>
                                          </p:spTgt>
                                        </p:tgtEl>
                                        <p:attrNameLst>
                                          <p:attrName>style.visibility</p:attrName>
                                        </p:attrNameLst>
                                      </p:cBhvr>
                                      <p:to>
                                        <p:strVal val="visible"/>
                                      </p:to>
                                    </p:set>
                                    <p:animEffect transition="in" filter="wheel(1)">
                                      <p:cBhvr>
                                        <p:cTn id="53" dur="2000"/>
                                        <p:tgtEl>
                                          <p:spTgt spid="5">
                                            <p:txEl>
                                              <p:pRg st="1" end="1"/>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21" presetClass="entr" presetSubtype="1" fill="hold" grpId="0" nodeType="clickEffect">
                                  <p:stCondLst>
                                    <p:cond delay="0"/>
                                  </p:stCondLst>
                                  <p:childTnLst>
                                    <p:set>
                                      <p:cBhvr>
                                        <p:cTn id="57" dur="1" fill="hold">
                                          <p:stCondLst>
                                            <p:cond delay="0"/>
                                          </p:stCondLst>
                                        </p:cTn>
                                        <p:tgtEl>
                                          <p:spTgt spid="5">
                                            <p:txEl>
                                              <p:pRg st="2" end="2"/>
                                            </p:txEl>
                                          </p:spTgt>
                                        </p:tgtEl>
                                        <p:attrNameLst>
                                          <p:attrName>style.visibility</p:attrName>
                                        </p:attrNameLst>
                                      </p:cBhvr>
                                      <p:to>
                                        <p:strVal val="visible"/>
                                      </p:to>
                                    </p:set>
                                    <p:animEffect transition="in" filter="wheel(1)">
                                      <p:cBhvr>
                                        <p:cTn id="58" dur="20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8" grpId="0"/>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pic>
        <p:nvPicPr>
          <p:cNvPr id="2" name="Picture Placeholder 46" descr="People discuss something">
            <a:extLst>
              <a:ext uri="{FF2B5EF4-FFF2-40B4-BE49-F238E27FC236}">
                <a16:creationId xmlns:a16="http://schemas.microsoft.com/office/drawing/2014/main" id="{8998ACDD-4EE1-D427-8DEA-78102F79BDC0}"/>
              </a:ext>
            </a:extLst>
          </p:cNvPr>
          <p:cNvPicPr>
            <a:picLocks noGrp="1" noChangeAspect="1"/>
          </p:cNvPicPr>
          <p:nvPr>
            <p:ph type="pic" idx="4294967295"/>
          </p:nvPr>
        </p:nvPicPr>
        <p:blipFill>
          <a:blip r:embed="rId3">
            <a:alphaModFix amt="50000"/>
          </a:blip>
          <a:stretch>
            <a:fillRect/>
          </a:stretch>
        </p:blipFill>
        <p:spPr>
          <a:xfrm>
            <a:off x="2395" y="-7699"/>
            <a:ext cx="12189601" cy="6856646"/>
          </a:xfrm>
        </p:spPr>
      </p:pic>
      <p:sp>
        <p:nvSpPr>
          <p:cNvPr id="3" name="Oval 47" descr="Beige oval">
            <a:extLst>
              <a:ext uri="{FF2B5EF4-FFF2-40B4-BE49-F238E27FC236}">
                <a16:creationId xmlns:a16="http://schemas.microsoft.com/office/drawing/2014/main" id="{AAEF57DF-EDF2-4F05-7A22-8F892D9FCEA5}"/>
              </a:ext>
            </a:extLst>
          </p:cNvPr>
          <p:cNvSpPr/>
          <p:nvPr/>
        </p:nvSpPr>
        <p:spPr>
          <a:xfrm>
            <a:off x="11562240" y="6227429"/>
            <a:ext cx="266401" cy="26640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0CDA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
            </a:endParaRPr>
          </a:p>
        </p:txBody>
      </p:sp>
      <p:sp>
        <p:nvSpPr>
          <p:cNvPr id="4" name="Slide Number Placeholder 2">
            <a:extLst>
              <a:ext uri="{FF2B5EF4-FFF2-40B4-BE49-F238E27FC236}">
                <a16:creationId xmlns:a16="http://schemas.microsoft.com/office/drawing/2014/main" id="{4D76EBC7-5E08-A32E-7ACD-F75BB839F8CA}"/>
              </a:ext>
            </a:extLst>
          </p:cNvPr>
          <p:cNvSpPr txBox="1"/>
          <p:nvPr/>
        </p:nvSpPr>
        <p:spPr>
          <a:xfrm>
            <a:off x="11468843" y="6174897"/>
            <a:ext cx="357118"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A33160D-B04E-4A0B-9B8F-8B4025409863}" type="slidenum">
              <a:rPr lang="en-US" sz="1000" b="0" i="1" u="none" strike="noStrike" kern="1200" cap="none" spc="0" baseline="0">
                <a:solidFill>
                  <a:srgbClr val="00292E"/>
                </a:solidFill>
                <a:uFillTx/>
                <a:latin typeface="Arial "/>
              </a:rPr>
              <a:t>5</a:t>
            </a:fld>
            <a:endParaRPr lang="en-US" sz="1000" b="0" i="1" u="none" strike="noStrike" kern="1200" cap="none" spc="0" baseline="0">
              <a:solidFill>
                <a:srgbClr val="00292E"/>
              </a:solidFill>
              <a:uFillTx/>
              <a:latin typeface="Arial "/>
            </a:endParaRPr>
          </a:p>
        </p:txBody>
      </p:sp>
      <p:sp>
        <p:nvSpPr>
          <p:cNvPr id="5" name="Title 3">
            <a:extLst>
              <a:ext uri="{FF2B5EF4-FFF2-40B4-BE49-F238E27FC236}">
                <a16:creationId xmlns:a16="http://schemas.microsoft.com/office/drawing/2014/main" id="{FD5CD0AD-5FC7-FFC1-DBD7-02FDBD37B377}"/>
              </a:ext>
            </a:extLst>
          </p:cNvPr>
          <p:cNvSpPr txBox="1">
            <a:spLocks noGrp="1"/>
          </p:cNvSpPr>
          <p:nvPr>
            <p:ph type="title"/>
          </p:nvPr>
        </p:nvSpPr>
        <p:spPr>
          <a:xfrm>
            <a:off x="581796" y="70043"/>
            <a:ext cx="10515600" cy="1013356"/>
          </a:xfrm>
        </p:spPr>
        <p:txBody>
          <a:bodyPr/>
          <a:lstStyle/>
          <a:p>
            <a:pPr lvl="0"/>
            <a:r>
              <a:rPr lang="en-US">
                <a:solidFill>
                  <a:srgbClr val="000000"/>
                </a:solidFill>
              </a:rPr>
              <a:t>Motivation- strategies</a:t>
            </a:r>
          </a:p>
        </p:txBody>
      </p:sp>
      <p:sp>
        <p:nvSpPr>
          <p:cNvPr id="6" name="object 6" descr="Beige rectangle">
            <a:extLst>
              <a:ext uri="{FF2B5EF4-FFF2-40B4-BE49-F238E27FC236}">
                <a16:creationId xmlns:a16="http://schemas.microsoft.com/office/drawing/2014/main" id="{A45D2193-2AC3-521A-D935-B539BE8A9155}"/>
              </a:ext>
            </a:extLst>
          </p:cNvPr>
          <p:cNvSpPr/>
          <p:nvPr/>
        </p:nvSpPr>
        <p:spPr>
          <a:xfrm>
            <a:off x="703246" y="793973"/>
            <a:ext cx="2123995" cy="0"/>
          </a:xfrm>
          <a:custGeom>
            <a:avLst/>
            <a:gdLst>
              <a:gd name="f0" fmla="val w"/>
              <a:gd name="f1" fmla="val h"/>
              <a:gd name="f2" fmla="val ss"/>
              <a:gd name="f3" fmla="val 0"/>
              <a:gd name="f4" fmla="val 2124000"/>
              <a:gd name="f5" fmla="val 2123330"/>
              <a:gd name="f6" fmla="abs f0"/>
              <a:gd name="f7" fmla="abs f1"/>
              <a:gd name="f8" fmla="abs f2"/>
              <a:gd name="f9" fmla="*/ f0 1 2124000"/>
              <a:gd name="f10" fmla="+- f3 0 f3"/>
              <a:gd name="f11" fmla="+- f4 0 f3"/>
              <a:gd name="f12" fmla="?: f6 f0 1"/>
              <a:gd name="f13" fmla="?: f7 f1 1"/>
              <a:gd name="f14" fmla="?: f8 f2 1"/>
              <a:gd name="f15" fmla="*/ f11 1 2124000"/>
              <a:gd name="f16" fmla="*/ f10 1 0"/>
              <a:gd name="f17" fmla="*/ f12 1 2124000"/>
              <a:gd name="f18" fmla="*/ f13 1 21600"/>
              <a:gd name="f19" fmla="*/ 21600 f13 1"/>
              <a:gd name="f20" fmla="*/ 0 1 f15"/>
              <a:gd name="f21" fmla="*/ 2124000 1 f15"/>
              <a:gd name="f22" fmla="*/ 0 1 f16"/>
              <a:gd name="f23" fmla="*/ 1 1 f16"/>
              <a:gd name="f24" fmla="min f18 f17"/>
              <a:gd name="f25" fmla="*/ f19 1 f14"/>
              <a:gd name="f26" fmla="*/ f20 f9 1"/>
              <a:gd name="f27" fmla="*/ f21 f9 1"/>
              <a:gd name="f28" fmla="val f25"/>
              <a:gd name="f29" fmla="*/ f3 f24 1"/>
              <a:gd name="f30" fmla="+- f28 0 f3"/>
              <a:gd name="f31" fmla="*/ f30 1 0"/>
              <a:gd name="f32" fmla="*/ f23 f31 1"/>
              <a:gd name="f33" fmla="*/ f22 f31 1"/>
              <a:gd name="f34" fmla="*/ f33 f24 1"/>
              <a:gd name="f35" fmla="*/ f32 f24 1"/>
            </a:gdLst>
            <a:ahLst/>
            <a:cxnLst>
              <a:cxn ang="3cd4">
                <a:pos x="hc" y="t"/>
              </a:cxn>
              <a:cxn ang="0">
                <a:pos x="r" y="vc"/>
              </a:cxn>
              <a:cxn ang="cd4">
                <a:pos x="hc" y="b"/>
              </a:cxn>
              <a:cxn ang="cd2">
                <a:pos x="l" y="vc"/>
              </a:cxn>
            </a:cxnLst>
            <a:rect l="f26" t="f34" r="f27" b="f35"/>
            <a:pathLst>
              <a:path w="2124000">
                <a:moveTo>
                  <a:pt x="f3" y="f29"/>
                </a:moveTo>
                <a:lnTo>
                  <a:pt x="f5" y="f29"/>
                </a:lnTo>
              </a:path>
            </a:pathLst>
          </a:custGeom>
          <a:noFill/>
          <a:ln w="54864" cap="flat">
            <a:solidFill>
              <a:srgbClr val="F0CDA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7" name="TextBox 17">
            <a:extLst>
              <a:ext uri="{FF2B5EF4-FFF2-40B4-BE49-F238E27FC236}">
                <a16:creationId xmlns:a16="http://schemas.microsoft.com/office/drawing/2014/main" id="{C7451808-1374-1940-E764-1C3B8FE3A548}"/>
              </a:ext>
            </a:extLst>
          </p:cNvPr>
          <p:cNvSpPr txBox="1"/>
          <p:nvPr/>
        </p:nvSpPr>
        <p:spPr>
          <a:xfrm>
            <a:off x="581796" y="946385"/>
            <a:ext cx="10007605" cy="16312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Below is a list of motivational tactics for managers to implement in order to maximize the productivity and output of their employees and foster a pleasant, thriving work environment: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FFFFFF"/>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FFFFFF"/>
              </a:solidFill>
              <a:uFillTx/>
              <a:latin typeface="Calibri"/>
            </a:endParaRPr>
          </a:p>
        </p:txBody>
      </p:sp>
      <p:sp>
        <p:nvSpPr>
          <p:cNvPr id="8" name="TextBox 18">
            <a:extLst>
              <a:ext uri="{FF2B5EF4-FFF2-40B4-BE49-F238E27FC236}">
                <a16:creationId xmlns:a16="http://schemas.microsoft.com/office/drawing/2014/main" id="{20FFB44E-1DDA-B357-5D1F-3503DBB12F11}"/>
              </a:ext>
            </a:extLst>
          </p:cNvPr>
          <p:cNvSpPr txBox="1"/>
          <p:nvPr/>
        </p:nvSpPr>
        <p:spPr>
          <a:xfrm>
            <a:off x="408809" y="1850590"/>
            <a:ext cx="11201400" cy="230832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US" sz="1800" b="1" i="0" u="none" strike="noStrike" kern="1200" cap="none" spc="0" baseline="0" dirty="0">
                <a:solidFill>
                  <a:srgbClr val="000000"/>
                </a:solidFill>
                <a:uFillTx/>
                <a:latin typeface="Arial" pitchFamily="34"/>
                <a:cs typeface="Arial" pitchFamily="34"/>
              </a:rPr>
              <a:t>Motivator 1- faith</a:t>
            </a:r>
          </a:p>
          <a:p>
            <a:pPr lvl="0">
              <a:defRPr sz="1800" b="0" i="0" u="none" strike="noStrike" kern="0" cap="none" spc="0" baseline="0">
                <a:solidFill>
                  <a:srgbClr val="000000"/>
                </a:solidFill>
                <a:uFillTx/>
              </a:defRPr>
            </a:pPr>
            <a:r>
              <a:rPr lang="en-US" dirty="0">
                <a:solidFill>
                  <a:srgbClr val="000000"/>
                </a:solidFill>
                <a:latin typeface="Arial" pitchFamily="34"/>
                <a:cs typeface="Arial" pitchFamily="34"/>
              </a:rPr>
              <a:t>This is one of the most important parts of any </a:t>
            </a:r>
            <a:r>
              <a:rPr lang="en-US" dirty="0" err="1">
                <a:solidFill>
                  <a:srgbClr val="000000"/>
                </a:solidFill>
                <a:latin typeface="Arial" pitchFamily="34"/>
                <a:cs typeface="Arial" pitchFamily="34"/>
              </a:rPr>
              <a:t>organisation</a:t>
            </a:r>
            <a:r>
              <a:rPr lang="en-US" dirty="0">
                <a:solidFill>
                  <a:srgbClr val="000000"/>
                </a:solidFill>
                <a:latin typeface="Arial" pitchFamily="34"/>
                <a:cs typeface="Arial" pitchFamily="34"/>
              </a:rPr>
              <a:t>, and both sides need to work on it. Employees are pushed to do well because they want to think that their bosses are looking out for them. Leaders want to know they can count on their team to get things done right. It is the manager's job to build trust with their staff, communicate well with each person, and create a healthy work environment.(</a:t>
            </a:r>
            <a:r>
              <a:rPr lang="en-US" sz="1800" b="0" i="0" u="none" strike="noStrike" kern="1200" cap="none" spc="0" baseline="0" dirty="0">
                <a:solidFill>
                  <a:srgbClr val="000000"/>
                </a:solidFill>
                <a:uFillTx/>
                <a:latin typeface="Arial" pitchFamily="34"/>
                <a:cs typeface="Arial" pitchFamily="34"/>
              </a:rPr>
              <a:t>LMA,2022)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p:txBody>
      </p:sp>
      <p:pic>
        <p:nvPicPr>
          <p:cNvPr id="9" name="Picture 19">
            <a:extLst>
              <a:ext uri="{FF2B5EF4-FFF2-40B4-BE49-F238E27FC236}">
                <a16:creationId xmlns:a16="http://schemas.microsoft.com/office/drawing/2014/main" id="{53580519-889B-A929-EE10-3C2FF1905E9D}"/>
              </a:ext>
            </a:extLst>
          </p:cNvPr>
          <p:cNvPicPr>
            <a:picLocks noChangeAspect="1"/>
          </p:cNvPicPr>
          <p:nvPr/>
        </p:nvPicPr>
        <p:blipFill>
          <a:blip r:embed="rId4"/>
          <a:stretch>
            <a:fillRect/>
          </a:stretch>
        </p:blipFill>
        <p:spPr>
          <a:xfrm>
            <a:off x="443319" y="3708897"/>
            <a:ext cx="4517529" cy="2743437"/>
          </a:xfrm>
          <a:prstGeom prst="rect">
            <a:avLst/>
          </a:prstGeom>
          <a:noFill/>
          <a:ln cap="flat">
            <a:noFill/>
          </a:ln>
          <a:effectLst>
            <a:outerShdw dist="139699" dir="2700000" algn="tl">
              <a:srgbClr val="333333">
                <a:alpha val="65000"/>
              </a:srgbClr>
            </a:outerShdw>
          </a:effectLst>
        </p:spPr>
      </p:pic>
      <p:sp>
        <p:nvSpPr>
          <p:cNvPr id="10" name="TextBox 20">
            <a:extLst>
              <a:ext uri="{FF2B5EF4-FFF2-40B4-BE49-F238E27FC236}">
                <a16:creationId xmlns:a16="http://schemas.microsoft.com/office/drawing/2014/main" id="{C7034753-76EB-732E-FC79-FF39910B5AE4}"/>
              </a:ext>
            </a:extLst>
          </p:cNvPr>
          <p:cNvSpPr txBox="1"/>
          <p:nvPr/>
        </p:nvSpPr>
        <p:spPr>
          <a:xfrm>
            <a:off x="4960848" y="6198178"/>
            <a:ext cx="2046674"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(Religiousfreedomandbusines, 2019)</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ppt_x</p:attrName>
                                        </p:attrNameLst>
                                      </p:cBhvr>
                                      <p:tavLst>
                                        <p:tav tm="0">
                                          <p:val>
                                            <p:strVal val="#ppt_x"/>
                                          </p:val>
                                        </p:tav>
                                        <p:tav tm="100000">
                                          <p:val>
                                            <p:strVal val="#ppt_x"/>
                                          </p:val>
                                        </p:tav>
                                      </p:tavLst>
                                    </p:anim>
                                    <p:anim calcmode="lin" valueType="num">
                                      <p:cBhvr>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heel(1)">
                                      <p:cBhvr>
                                        <p:cTn id="13" dur="20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8">
                                            <p:txEl>
                                              <p:pRg st="1" end="1"/>
                                            </p:txEl>
                                          </p:spTgt>
                                        </p:tgtEl>
                                        <p:attrNameLst>
                                          <p:attrName>style.visibility</p:attrName>
                                        </p:attrNameLst>
                                      </p:cBhvr>
                                      <p:to>
                                        <p:strVal val="visible"/>
                                      </p:to>
                                    </p:set>
                                    <p:anim calcmode="lin" valueType="num">
                                      <p:cBhvr>
                                        <p:cTn id="18"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9"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barn(inVertical)">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p:cTn id="29" dur="500" fill="hold"/>
                                        <p:tgtEl>
                                          <p:spTgt spid="10"/>
                                        </p:tgtEl>
                                        <p:attrNameLst>
                                          <p:attrName>ppt_x</p:attrName>
                                        </p:attrNameLst>
                                      </p:cBhvr>
                                      <p:tavLst>
                                        <p:tav tm="0">
                                          <p:val>
                                            <p:strVal val="#ppt_x"/>
                                          </p:val>
                                        </p:tav>
                                        <p:tav tm="100000">
                                          <p:val>
                                            <p:strVal val="#ppt_x"/>
                                          </p:val>
                                        </p:tav>
                                      </p:tavLst>
                                    </p:anim>
                                    <p:anim calcmode="lin" valueType="num">
                                      <p:cBhvr>
                                        <p:cTn id="3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8">
                                            <p:txEl>
                                              <p:pRg st="0" end="0"/>
                                            </p:txEl>
                                          </p:spTgt>
                                        </p:tgtEl>
                                        <p:attrNameLst>
                                          <p:attrName>style.visibility</p:attrName>
                                        </p:attrNameLst>
                                      </p:cBhvr>
                                      <p:to>
                                        <p:strVal val="visible"/>
                                      </p:to>
                                    </p:set>
                                    <p:animEffect transition="in" filter="fade">
                                      <p:cBhvr>
                                        <p:cTn id="35"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pic>
        <p:nvPicPr>
          <p:cNvPr id="2" name="Content Placeholder 6" descr="Blue rectangle">
            <a:extLst>
              <a:ext uri="{FF2B5EF4-FFF2-40B4-BE49-F238E27FC236}">
                <a16:creationId xmlns:a16="http://schemas.microsoft.com/office/drawing/2014/main" id="{7460BB4F-C4AE-7E25-3894-E4336712E3E0}"/>
              </a:ext>
            </a:extLst>
          </p:cNvPr>
          <p:cNvPicPr>
            <a:picLocks noGrp="1" noChangeAspect="1"/>
          </p:cNvPicPr>
          <p:nvPr>
            <p:ph type="pic" idx="4294967295"/>
          </p:nvPr>
        </p:nvPicPr>
        <p:blipFill>
          <a:blip r:embed="rId3">
            <a:alphaModFix amt="50000"/>
          </a:blip>
          <a:srcRect/>
          <a:stretch>
            <a:fillRect/>
          </a:stretch>
        </p:blipFill>
        <p:spPr>
          <a:xfrm>
            <a:off x="0" y="0"/>
            <a:ext cx="12191996" cy="6858000"/>
          </a:xfrm>
        </p:spPr>
      </p:pic>
      <p:sp>
        <p:nvSpPr>
          <p:cNvPr id="3" name="Oval 8" descr="Beige oval">
            <a:extLst>
              <a:ext uri="{FF2B5EF4-FFF2-40B4-BE49-F238E27FC236}">
                <a16:creationId xmlns:a16="http://schemas.microsoft.com/office/drawing/2014/main" id="{64EBF785-E2C7-39BA-D15D-0C16119B748C}"/>
              </a:ext>
            </a:extLst>
          </p:cNvPr>
          <p:cNvSpPr/>
          <p:nvPr/>
        </p:nvSpPr>
        <p:spPr>
          <a:xfrm>
            <a:off x="11562240" y="6227429"/>
            <a:ext cx="266401" cy="26640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0CDA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
            </a:endParaRPr>
          </a:p>
        </p:txBody>
      </p:sp>
      <p:sp>
        <p:nvSpPr>
          <p:cNvPr id="4" name="Title 1">
            <a:extLst>
              <a:ext uri="{FF2B5EF4-FFF2-40B4-BE49-F238E27FC236}">
                <a16:creationId xmlns:a16="http://schemas.microsoft.com/office/drawing/2014/main" id="{D856461A-057F-BFBD-6B53-F59ACED14474}"/>
              </a:ext>
            </a:extLst>
          </p:cNvPr>
          <p:cNvSpPr txBox="1">
            <a:spLocks noGrp="1"/>
          </p:cNvSpPr>
          <p:nvPr>
            <p:ph type="title"/>
          </p:nvPr>
        </p:nvSpPr>
        <p:spPr>
          <a:xfrm>
            <a:off x="278745" y="1120642"/>
            <a:ext cx="6214527" cy="1860118"/>
          </a:xfrm>
        </p:spPr>
        <p:txBody>
          <a:bodyPr>
            <a:normAutofit fontScale="90000"/>
          </a:bodyPr>
          <a:lstStyle/>
          <a:p>
            <a:pPr marL="457200" lvl="0" indent="-457200">
              <a:buSzPct val="100000"/>
              <a:buFont typeface="Wingdings" pitchFamily="2"/>
              <a:buChar char="ü"/>
            </a:pPr>
            <a:r>
              <a:rPr lang="en-US" sz="2000">
                <a:solidFill>
                  <a:srgbClr val="000000"/>
                </a:solidFill>
                <a:latin typeface="Arial" pitchFamily="34"/>
                <a:cs typeface="Arial" pitchFamily="34"/>
              </a:rPr>
              <a:t>Motivator 2– happiness</a:t>
            </a:r>
            <a:br>
              <a:rPr lang="en-US" sz="2000" b="0">
                <a:solidFill>
                  <a:srgbClr val="000000"/>
                </a:solidFill>
                <a:latin typeface="Arial" pitchFamily="34"/>
                <a:cs typeface="Arial" pitchFamily="34"/>
              </a:rPr>
            </a:br>
            <a:r>
              <a:rPr lang="en-US" sz="2000" b="0">
                <a:solidFill>
                  <a:srgbClr val="000000"/>
                </a:solidFill>
                <a:latin typeface="Arial" pitchFamily="34"/>
                <a:cs typeface="Arial" pitchFamily="34"/>
              </a:rPr>
              <a:t>Ultimately, if people are satisfied with their occupations, they are more motivated to perform their best. The management must be informed of the level of employee satisfaction. Happiness and job satisfaction can be influenced by ensuring the preceding components are present in the organization and allowing happiness to develop naturally.(LMA,2022)	</a:t>
            </a:r>
            <a:br>
              <a:rPr lang="en-US" sz="2000" b="0">
                <a:solidFill>
                  <a:srgbClr val="000000"/>
                </a:solidFill>
                <a:latin typeface="Calibri"/>
              </a:rPr>
            </a:br>
            <a:br>
              <a:rPr lang="en-US" sz="2000" b="0">
                <a:solidFill>
                  <a:srgbClr val="000000"/>
                </a:solidFill>
                <a:latin typeface="Calibri"/>
              </a:rPr>
            </a:br>
            <a:endParaRPr lang="en-US" sz="2900">
              <a:solidFill>
                <a:srgbClr val="000000"/>
              </a:solidFill>
            </a:endParaRPr>
          </a:p>
        </p:txBody>
      </p:sp>
      <p:sp>
        <p:nvSpPr>
          <p:cNvPr id="5" name="Slide Number Placeholder 4">
            <a:extLst>
              <a:ext uri="{FF2B5EF4-FFF2-40B4-BE49-F238E27FC236}">
                <a16:creationId xmlns:a16="http://schemas.microsoft.com/office/drawing/2014/main" id="{58AB66C8-57FC-7EE8-9007-7600FDC8E96F}"/>
              </a:ext>
            </a:extLst>
          </p:cNvPr>
          <p:cNvSpPr txBox="1"/>
          <p:nvPr/>
        </p:nvSpPr>
        <p:spPr>
          <a:xfrm>
            <a:off x="11468843" y="6174897"/>
            <a:ext cx="357118"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A78C883-58CD-4F5E-AD45-F28304DA37ED}" type="slidenum">
              <a:rPr/>
              <a:t>6</a:t>
            </a:fld>
            <a:endParaRPr lang="en-US" sz="1000" b="0" i="1" u="none" strike="noStrike" kern="1200" cap="none" spc="0" baseline="0">
              <a:solidFill>
                <a:srgbClr val="00292E"/>
              </a:solidFill>
              <a:uFillTx/>
              <a:latin typeface="Arial "/>
            </a:endParaRPr>
          </a:p>
        </p:txBody>
      </p:sp>
      <p:sp>
        <p:nvSpPr>
          <p:cNvPr id="6" name="object 5" descr="Beige rectangle">
            <a:extLst>
              <a:ext uri="{FF2B5EF4-FFF2-40B4-BE49-F238E27FC236}">
                <a16:creationId xmlns:a16="http://schemas.microsoft.com/office/drawing/2014/main" id="{B505B424-9203-15FA-F829-AD90E75610A6}"/>
              </a:ext>
            </a:extLst>
          </p:cNvPr>
          <p:cNvSpPr/>
          <p:nvPr/>
        </p:nvSpPr>
        <p:spPr>
          <a:xfrm>
            <a:off x="278745" y="6227429"/>
            <a:ext cx="4536000" cy="0"/>
          </a:xfrm>
          <a:custGeom>
            <a:avLst/>
            <a:gdLst>
              <a:gd name="f0" fmla="val w"/>
              <a:gd name="f1" fmla="val h"/>
              <a:gd name="f2" fmla="val ss"/>
              <a:gd name="f3" fmla="val 0"/>
              <a:gd name="f4" fmla="val 4536000"/>
              <a:gd name="f5" fmla="abs f0"/>
              <a:gd name="f6" fmla="abs f1"/>
              <a:gd name="f7" fmla="abs f2"/>
              <a:gd name="f8" fmla="*/ f0 1 4536000"/>
              <a:gd name="f9" fmla="+- f3 0 f3"/>
              <a:gd name="f10" fmla="+- f4 0 f3"/>
              <a:gd name="f11" fmla="?: f5 f0 1"/>
              <a:gd name="f12" fmla="?: f6 f1 1"/>
              <a:gd name="f13" fmla="?: f7 f2 1"/>
              <a:gd name="f14" fmla="*/ f10 1 4536000"/>
              <a:gd name="f15" fmla="*/ f9 1 0"/>
              <a:gd name="f16" fmla="*/ f11 1 4536000"/>
              <a:gd name="f17" fmla="*/ f12 1 21600"/>
              <a:gd name="f18" fmla="*/ 21600 f12 1"/>
              <a:gd name="f19" fmla="*/ 0 1 f14"/>
              <a:gd name="f20" fmla="*/ 4536000 1 f14"/>
              <a:gd name="f21" fmla="*/ 0 1 f15"/>
              <a:gd name="f22" fmla="*/ 1 1 f15"/>
              <a:gd name="f23" fmla="min f17 f16"/>
              <a:gd name="f24" fmla="*/ f18 1 f13"/>
              <a:gd name="f25" fmla="*/ f19 f8 1"/>
              <a:gd name="f26" fmla="*/ f20 f8 1"/>
              <a:gd name="f27" fmla="val f24"/>
              <a:gd name="f28" fmla="*/ f3 f23 1"/>
              <a:gd name="f29" fmla="+- f27 0 f3"/>
              <a:gd name="f30" fmla="*/ f29 1 0"/>
              <a:gd name="f31" fmla="*/ f22 f30 1"/>
              <a:gd name="f32" fmla="*/ f21 f30 1"/>
              <a:gd name="f33" fmla="*/ f32 f23 1"/>
              <a:gd name="f34" fmla="*/ f31 f23 1"/>
            </a:gdLst>
            <a:ahLst/>
            <a:cxnLst>
              <a:cxn ang="3cd4">
                <a:pos x="hc" y="t"/>
              </a:cxn>
              <a:cxn ang="0">
                <a:pos x="r" y="vc"/>
              </a:cxn>
              <a:cxn ang="cd4">
                <a:pos x="hc" y="b"/>
              </a:cxn>
              <a:cxn ang="cd2">
                <a:pos x="l" y="vc"/>
              </a:cxn>
            </a:cxnLst>
            <a:rect l="f25" t="f33" r="f26" b="f34"/>
            <a:pathLst>
              <a:path w="4536000">
                <a:moveTo>
                  <a:pt x="f3" y="f28"/>
                </a:moveTo>
                <a:lnTo>
                  <a:pt x="f4" y="f28"/>
                </a:lnTo>
              </a:path>
            </a:pathLst>
          </a:custGeom>
          <a:noFill/>
          <a:ln w="54864" cap="flat">
            <a:solidFill>
              <a:srgbClr val="F0CDA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cxnSp>
        <p:nvCxnSpPr>
          <p:cNvPr id="7" name="Straight Connector 11" descr="Line">
            <a:extLst>
              <a:ext uri="{FF2B5EF4-FFF2-40B4-BE49-F238E27FC236}">
                <a16:creationId xmlns:a16="http://schemas.microsoft.com/office/drawing/2014/main" id="{BD871AC4-B46B-DCAA-C807-88F0EAD0D325}"/>
              </a:ext>
            </a:extLst>
          </p:cNvPr>
          <p:cNvCxnSpPr/>
          <p:nvPr/>
        </p:nvCxnSpPr>
        <p:spPr>
          <a:xfrm>
            <a:off x="6096003" y="4101404"/>
            <a:ext cx="0" cy="395999"/>
          </a:xfrm>
          <a:prstGeom prst="straightConnector1">
            <a:avLst/>
          </a:prstGeom>
          <a:noFill/>
          <a:ln w="12701" cap="flat">
            <a:solidFill>
              <a:srgbClr val="64B2C1"/>
            </a:solidFill>
            <a:prstDash val="solid"/>
            <a:miter/>
          </a:ln>
        </p:spPr>
      </p:cxnSp>
      <p:sp>
        <p:nvSpPr>
          <p:cNvPr id="8" name="TextBox 11">
            <a:extLst>
              <a:ext uri="{FF2B5EF4-FFF2-40B4-BE49-F238E27FC236}">
                <a16:creationId xmlns:a16="http://schemas.microsoft.com/office/drawing/2014/main" id="{8989937F-9184-3C47-B53A-6D247479C551}"/>
              </a:ext>
            </a:extLst>
          </p:cNvPr>
          <p:cNvSpPr txBox="1"/>
          <p:nvPr/>
        </p:nvSpPr>
        <p:spPr>
          <a:xfrm>
            <a:off x="278745" y="3328370"/>
            <a:ext cx="5756678" cy="3170099"/>
          </a:xfrm>
          <a:prstGeom prst="rect">
            <a:avLst/>
          </a:prstGeom>
          <a:noFill/>
          <a:ln cap="flat">
            <a:noFill/>
          </a:ln>
        </p:spPr>
        <p:txBody>
          <a:bodyPr vert="horz" wrap="square" lIns="91440" tIns="45720" rIns="91440" bIns="45720" anchor="t" anchorCtr="0" compatLnSpc="1">
            <a:spAutoFit/>
          </a:bodyPr>
          <a:lstStyle/>
          <a:p>
            <a:pPr marL="285750" lvl="0" indent="-285750">
              <a:buSzPct val="100000"/>
              <a:buFont typeface="Wingdings" pitchFamily="2"/>
              <a:buChar char="ü"/>
              <a:defRPr sz="1800" b="0" i="0" u="none" strike="noStrike" kern="0" cap="none" spc="0" baseline="0">
                <a:solidFill>
                  <a:srgbClr val="000000"/>
                </a:solidFill>
                <a:uFillTx/>
              </a:defRPr>
            </a:pPr>
            <a:r>
              <a:rPr lang="en-US" sz="2000" b="1" i="0" u="none" strike="noStrike" kern="1200" cap="none" spc="0" baseline="0" dirty="0">
                <a:solidFill>
                  <a:srgbClr val="000000"/>
                </a:solidFill>
                <a:uFillTx/>
                <a:latin typeface="Arial" pitchFamily="34"/>
                <a:cs typeface="Arial" pitchFamily="34"/>
              </a:rPr>
              <a:t>Motivator 3- Acknowledgement</a:t>
            </a:r>
            <a:br>
              <a:rPr lang="en-US" sz="2000" b="0" i="0" u="none" strike="noStrike" kern="1200" cap="none" spc="0" baseline="0" dirty="0">
                <a:solidFill>
                  <a:srgbClr val="000000"/>
                </a:solidFill>
                <a:uFillTx/>
                <a:latin typeface="Arial" pitchFamily="34"/>
                <a:cs typeface="Arial" pitchFamily="34"/>
              </a:rPr>
            </a:br>
            <a:r>
              <a:rPr lang="en-US" sz="2000" dirty="0">
                <a:solidFill>
                  <a:srgbClr val="000000"/>
                </a:solidFill>
                <a:latin typeface="Arial" pitchFamily="34"/>
                <a:cs typeface="Arial" pitchFamily="34"/>
              </a:rPr>
              <a:t>A simple act like telling an employee they're doing a great job and noticing their hard work can do a lot to boost their motivation. So, this gives the crew more motivation to keep working hard and getting awards. Of course, not everything a person does needs to be </a:t>
            </a:r>
            <a:r>
              <a:rPr lang="en-US" sz="2000" dirty="0" err="1">
                <a:solidFill>
                  <a:srgbClr val="000000"/>
                </a:solidFill>
                <a:latin typeface="Arial" pitchFamily="34"/>
                <a:cs typeface="Arial" pitchFamily="34"/>
              </a:rPr>
              <a:t>recognised</a:t>
            </a:r>
            <a:r>
              <a:rPr lang="en-US" sz="2000" dirty="0">
                <a:solidFill>
                  <a:srgbClr val="000000"/>
                </a:solidFill>
                <a:latin typeface="Arial" pitchFamily="34"/>
                <a:cs typeface="Arial" pitchFamily="34"/>
              </a:rPr>
              <a:t>, but the bosses should take the time to say thanks when someone does a good job.(</a:t>
            </a:r>
            <a:r>
              <a:rPr lang="en-US" sz="2000" b="0" i="0" u="none" strike="noStrike" kern="1200" cap="none" spc="0" baseline="0" dirty="0">
                <a:solidFill>
                  <a:srgbClr val="000000"/>
                </a:solidFill>
                <a:uFillTx/>
                <a:latin typeface="Arial" pitchFamily="34"/>
                <a:cs typeface="Arial" pitchFamily="34"/>
              </a:rPr>
              <a:t>LMA,2022)</a:t>
            </a:r>
            <a:r>
              <a:rPr lang="en-US" sz="1800" b="0" i="0" u="none" strike="noStrike" kern="1200" cap="none" spc="0" baseline="0" dirty="0">
                <a:solidFill>
                  <a:srgbClr val="000000"/>
                </a:solidFill>
                <a:uFillTx/>
                <a:latin typeface="Arial" pitchFamily="34"/>
                <a:cs typeface="Arial" pitchFamily="34"/>
              </a:rPr>
              <a:t>	</a:t>
            </a:r>
            <a:endParaRPr lang="en-GB" sz="1800" b="0" i="0" u="none" strike="noStrike" kern="1200" cap="none" spc="0" baseline="0" dirty="0">
              <a:solidFill>
                <a:srgbClr val="000000"/>
              </a:solidFill>
              <a:uFillTx/>
              <a:latin typeface="Arial" pitchFamily="34"/>
              <a:cs typeface="Arial" pitchFamily="34"/>
            </a:endParaRPr>
          </a:p>
        </p:txBody>
      </p:sp>
      <p:pic>
        <p:nvPicPr>
          <p:cNvPr id="9" name="Picture 12">
            <a:extLst>
              <a:ext uri="{FF2B5EF4-FFF2-40B4-BE49-F238E27FC236}">
                <a16:creationId xmlns:a16="http://schemas.microsoft.com/office/drawing/2014/main" id="{E70F9160-50C6-B980-ABC2-A3D514E3C36E}"/>
              </a:ext>
            </a:extLst>
          </p:cNvPr>
          <p:cNvPicPr>
            <a:picLocks noChangeAspect="1"/>
          </p:cNvPicPr>
          <p:nvPr/>
        </p:nvPicPr>
        <p:blipFill>
          <a:blip r:embed="rId4"/>
          <a:stretch>
            <a:fillRect/>
          </a:stretch>
        </p:blipFill>
        <p:spPr>
          <a:xfrm rot="1227207">
            <a:off x="7336844" y="801865"/>
            <a:ext cx="3815882" cy="2497665"/>
          </a:xfrm>
          <a:prstGeom prst="rect">
            <a:avLst/>
          </a:prstGeom>
          <a:solidFill>
            <a:srgbClr val="EDEDED"/>
          </a:solidFill>
          <a:ln w="190496" cap="rnd">
            <a:solidFill>
              <a:srgbClr val="FFFFFF"/>
            </a:solidFill>
            <a:prstDash val="solid"/>
            <a:miter/>
          </a:ln>
          <a:effectLst>
            <a:outerShdw dir="16200000" algn="tl">
              <a:srgbClr val="000000">
                <a:alpha val="41000"/>
              </a:srgbClr>
            </a:outerShdw>
          </a:effectLst>
        </p:spPr>
      </p:pic>
      <p:pic>
        <p:nvPicPr>
          <p:cNvPr id="10" name="Picture 13">
            <a:extLst>
              <a:ext uri="{FF2B5EF4-FFF2-40B4-BE49-F238E27FC236}">
                <a16:creationId xmlns:a16="http://schemas.microsoft.com/office/drawing/2014/main" id="{BBAD20FD-82E2-B9CF-35D5-72D5196AA488}"/>
              </a:ext>
            </a:extLst>
          </p:cNvPr>
          <p:cNvPicPr>
            <a:picLocks noChangeAspect="1"/>
          </p:cNvPicPr>
          <p:nvPr/>
        </p:nvPicPr>
        <p:blipFill>
          <a:blip r:embed="rId5"/>
          <a:stretch>
            <a:fillRect/>
          </a:stretch>
        </p:blipFill>
        <p:spPr>
          <a:xfrm rot="20899747">
            <a:off x="7186810" y="3963173"/>
            <a:ext cx="3718883" cy="2328876"/>
          </a:xfrm>
          <a:prstGeom prst="rect">
            <a:avLst/>
          </a:prstGeom>
          <a:solidFill>
            <a:srgbClr val="EDEDED"/>
          </a:solidFill>
          <a:ln w="190496" cap="rnd">
            <a:solidFill>
              <a:srgbClr val="FFFFFF"/>
            </a:solidFill>
            <a:prstDash val="solid"/>
            <a:miter/>
          </a:ln>
          <a:effectLst>
            <a:outerShdw dir="16200000" algn="tl">
              <a:srgbClr val="000000">
                <a:alpha val="41000"/>
              </a:srgbClr>
            </a:outerShdw>
          </a:effectLst>
        </p:spPr>
      </p:pic>
      <p:sp>
        <p:nvSpPr>
          <p:cNvPr id="11" name="TextBox 14">
            <a:extLst>
              <a:ext uri="{FF2B5EF4-FFF2-40B4-BE49-F238E27FC236}">
                <a16:creationId xmlns:a16="http://schemas.microsoft.com/office/drawing/2014/main" id="{97A7330B-84D8-0D6B-53B7-7BB03FB5F894}"/>
              </a:ext>
            </a:extLst>
          </p:cNvPr>
          <p:cNvSpPr txBox="1"/>
          <p:nvPr/>
        </p:nvSpPr>
        <p:spPr>
          <a:xfrm rot="20746045">
            <a:off x="9978811" y="6050995"/>
            <a:ext cx="164013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a:t>
            </a:r>
            <a:r>
              <a:rPr lang="en-GB" sz="1600" b="0" i="0" u="none" strike="noStrike" kern="1200" cap="none" spc="0" baseline="0">
                <a:solidFill>
                  <a:srgbClr val="000000"/>
                </a:solidFill>
                <a:uFillTx/>
                <a:latin typeface="Arial" pitchFamily="34"/>
                <a:cs typeface="Arial" pitchFamily="34"/>
              </a:rPr>
              <a:t>Nwcua,2021)</a:t>
            </a:r>
          </a:p>
        </p:txBody>
      </p:sp>
      <p:sp>
        <p:nvSpPr>
          <p:cNvPr id="12" name="TextBox 15">
            <a:extLst>
              <a:ext uri="{FF2B5EF4-FFF2-40B4-BE49-F238E27FC236}">
                <a16:creationId xmlns:a16="http://schemas.microsoft.com/office/drawing/2014/main" id="{1709D7CF-015D-AFAB-376D-674B41D33B2D}"/>
              </a:ext>
            </a:extLst>
          </p:cNvPr>
          <p:cNvSpPr txBox="1"/>
          <p:nvPr/>
        </p:nvSpPr>
        <p:spPr>
          <a:xfrm rot="1261447">
            <a:off x="7189303" y="3159115"/>
            <a:ext cx="2063435"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(Monsterstaf, 2022)</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p:cTn id="21" dur="500" fill="hold"/>
                                        <p:tgtEl>
                                          <p:spTgt spid="12"/>
                                        </p:tgtEl>
                                        <p:attrNameLst>
                                          <p:attrName>ppt_x</p:attrName>
                                        </p:attrNameLst>
                                      </p:cBhvr>
                                      <p:tavLst>
                                        <p:tav tm="0">
                                          <p:val>
                                            <p:strVal val="#ppt_x"/>
                                          </p:val>
                                        </p:tav>
                                        <p:tav tm="100000">
                                          <p:val>
                                            <p:strVal val="#ppt_x"/>
                                          </p:val>
                                        </p:tav>
                                      </p:tavLst>
                                    </p:anim>
                                    <p:anim calcmode="lin" valueType="num">
                                      <p:cBhvr>
                                        <p:cTn id="2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p:cTn id="27" dur="500" fill="hold"/>
                                        <p:tgtEl>
                                          <p:spTgt spid="8"/>
                                        </p:tgtEl>
                                        <p:attrNameLst>
                                          <p:attrName>ppt_x</p:attrName>
                                        </p:attrNameLst>
                                      </p:cBhvr>
                                      <p:tavLst>
                                        <p:tav tm="0">
                                          <p:val>
                                            <p:strVal val="#ppt_x"/>
                                          </p:val>
                                        </p:tav>
                                        <p:tav tm="100000">
                                          <p:val>
                                            <p:strVal val="#ppt_x"/>
                                          </p:val>
                                        </p:tav>
                                      </p:tavLst>
                                    </p:anim>
                                    <p:anim calcmode="lin" valueType="num">
                                      <p:cBhvr>
                                        <p:cTn id="2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p:cTn id="33" dur="500" fill="hold"/>
                                        <p:tgtEl>
                                          <p:spTgt spid="10"/>
                                        </p:tgtEl>
                                        <p:attrNameLst>
                                          <p:attrName>ppt_x</p:attrName>
                                        </p:attrNameLst>
                                      </p:cBhvr>
                                      <p:tavLst>
                                        <p:tav tm="0">
                                          <p:val>
                                            <p:strVal val="#ppt_x"/>
                                          </p:val>
                                        </p:tav>
                                        <p:tav tm="100000">
                                          <p:val>
                                            <p:strVal val="#ppt_x"/>
                                          </p:val>
                                        </p:tav>
                                      </p:tavLst>
                                    </p:anim>
                                    <p:anim calcmode="lin" valueType="num">
                                      <p:cBhvr>
                                        <p:cTn id="3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anim calcmode="lin" valueType="num">
                                      <p:cBhvr>
                                        <p:cTn id="39" dur="500" fill="hold"/>
                                        <p:tgtEl>
                                          <p:spTgt spid="11"/>
                                        </p:tgtEl>
                                        <p:attrNameLst>
                                          <p:attrName>ppt_x</p:attrName>
                                        </p:attrNameLst>
                                      </p:cBhvr>
                                      <p:tavLst>
                                        <p:tav tm="0">
                                          <p:val>
                                            <p:strVal val="#ppt_x"/>
                                          </p:val>
                                        </p:tav>
                                        <p:tav tm="100000">
                                          <p:val>
                                            <p:strVal val="#ppt_x"/>
                                          </p:val>
                                        </p:tav>
                                      </p:tavLst>
                                    </p:anim>
                                    <p:anim calcmode="lin" valueType="num">
                                      <p:cBhvr>
                                        <p:cTn id="4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1"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pic>
        <p:nvPicPr>
          <p:cNvPr id="2" name="Content Placeholder 13" descr="People's hands">
            <a:extLst>
              <a:ext uri="{FF2B5EF4-FFF2-40B4-BE49-F238E27FC236}">
                <a16:creationId xmlns:a16="http://schemas.microsoft.com/office/drawing/2014/main" id="{DDE915C2-1A4A-1313-0BF8-3AB7E961D343}"/>
              </a:ext>
            </a:extLst>
          </p:cNvPr>
          <p:cNvPicPr>
            <a:picLocks noChangeAspect="1"/>
          </p:cNvPicPr>
          <p:nvPr/>
        </p:nvPicPr>
        <p:blipFill>
          <a:blip r:embed="rId3">
            <a:alphaModFix amt="35000"/>
          </a:blip>
          <a:stretch>
            <a:fillRect/>
          </a:stretch>
        </p:blipFill>
        <p:spPr>
          <a:xfrm>
            <a:off x="0" y="120161"/>
            <a:ext cx="12191996" cy="6858000"/>
          </a:xfrm>
          <a:prstGeom prst="rect">
            <a:avLst/>
          </a:prstGeom>
          <a:noFill/>
          <a:ln cap="flat">
            <a:noFill/>
          </a:ln>
          <a:effectLst>
            <a:outerShdw dir="16200000" algn="tl">
              <a:srgbClr val="000000">
                <a:alpha val="70000"/>
              </a:srgbClr>
            </a:outerShdw>
          </a:effectLst>
        </p:spPr>
      </p:pic>
      <p:sp>
        <p:nvSpPr>
          <p:cNvPr id="3" name="Oval 6" descr="Beige oval">
            <a:extLst>
              <a:ext uri="{FF2B5EF4-FFF2-40B4-BE49-F238E27FC236}">
                <a16:creationId xmlns:a16="http://schemas.microsoft.com/office/drawing/2014/main" id="{1019A75E-00B7-0769-6667-4A64963780E1}"/>
              </a:ext>
            </a:extLst>
          </p:cNvPr>
          <p:cNvSpPr/>
          <p:nvPr/>
        </p:nvSpPr>
        <p:spPr>
          <a:xfrm>
            <a:off x="11562240" y="6227429"/>
            <a:ext cx="266401" cy="26640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0CDA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
            </a:endParaRPr>
          </a:p>
        </p:txBody>
      </p:sp>
      <p:sp>
        <p:nvSpPr>
          <p:cNvPr id="4" name="Slide Number Placeholder 2">
            <a:extLst>
              <a:ext uri="{FF2B5EF4-FFF2-40B4-BE49-F238E27FC236}">
                <a16:creationId xmlns:a16="http://schemas.microsoft.com/office/drawing/2014/main" id="{9F04A015-E835-F795-9165-C7D3524EEE8F}"/>
              </a:ext>
            </a:extLst>
          </p:cNvPr>
          <p:cNvSpPr txBox="1"/>
          <p:nvPr/>
        </p:nvSpPr>
        <p:spPr>
          <a:xfrm>
            <a:off x="11482916" y="6174897"/>
            <a:ext cx="357118"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D6DD4C9-4185-4945-96DD-C08AB2A172AB}" type="slidenum">
              <a:rPr/>
              <a:t>7</a:t>
            </a:fld>
            <a:endParaRPr lang="en-US" sz="1000" b="0" i="1" u="none" strike="noStrike" kern="1200" cap="none" spc="0" baseline="0">
              <a:solidFill>
                <a:srgbClr val="00292E"/>
              </a:solidFill>
              <a:uFillTx/>
              <a:latin typeface="Arial "/>
            </a:endParaRPr>
          </a:p>
        </p:txBody>
      </p:sp>
      <p:sp>
        <p:nvSpPr>
          <p:cNvPr id="5" name="object 5" descr="Beige rectangle">
            <a:extLst>
              <a:ext uri="{FF2B5EF4-FFF2-40B4-BE49-F238E27FC236}">
                <a16:creationId xmlns:a16="http://schemas.microsoft.com/office/drawing/2014/main" id="{B480A335-F46C-4953-462B-01AB988F7787}"/>
              </a:ext>
            </a:extLst>
          </p:cNvPr>
          <p:cNvSpPr/>
          <p:nvPr/>
        </p:nvSpPr>
        <p:spPr>
          <a:xfrm>
            <a:off x="707379" y="660946"/>
            <a:ext cx="4356000" cy="0"/>
          </a:xfrm>
          <a:custGeom>
            <a:avLst/>
            <a:gdLst>
              <a:gd name="f0" fmla="val w"/>
              <a:gd name="f1" fmla="val h"/>
              <a:gd name="f2" fmla="val ss"/>
              <a:gd name="f3" fmla="val 0"/>
              <a:gd name="f4" fmla="val 4356000"/>
              <a:gd name="f5" fmla="abs f0"/>
              <a:gd name="f6" fmla="abs f1"/>
              <a:gd name="f7" fmla="abs f2"/>
              <a:gd name="f8" fmla="*/ f0 1 4356000"/>
              <a:gd name="f9" fmla="+- f3 0 f3"/>
              <a:gd name="f10" fmla="+- f4 0 f3"/>
              <a:gd name="f11" fmla="?: f5 f0 1"/>
              <a:gd name="f12" fmla="?: f6 f1 1"/>
              <a:gd name="f13" fmla="?: f7 f2 1"/>
              <a:gd name="f14" fmla="*/ f10 1 4356000"/>
              <a:gd name="f15" fmla="*/ f9 1 0"/>
              <a:gd name="f16" fmla="*/ f11 1 4356000"/>
              <a:gd name="f17" fmla="*/ f12 1 21600"/>
              <a:gd name="f18" fmla="*/ 21600 f12 1"/>
              <a:gd name="f19" fmla="*/ 0 1 f14"/>
              <a:gd name="f20" fmla="*/ 4356000 1 f14"/>
              <a:gd name="f21" fmla="*/ 0 1 f15"/>
              <a:gd name="f22" fmla="*/ 1 1 f15"/>
              <a:gd name="f23" fmla="min f17 f16"/>
              <a:gd name="f24" fmla="*/ f18 1 f13"/>
              <a:gd name="f25" fmla="*/ f19 f8 1"/>
              <a:gd name="f26" fmla="*/ f20 f8 1"/>
              <a:gd name="f27" fmla="val f24"/>
              <a:gd name="f28" fmla="*/ f3 f23 1"/>
              <a:gd name="f29" fmla="+- f27 0 f3"/>
              <a:gd name="f30" fmla="*/ f29 1 0"/>
              <a:gd name="f31" fmla="*/ f22 f30 1"/>
              <a:gd name="f32" fmla="*/ f21 f30 1"/>
              <a:gd name="f33" fmla="*/ f32 f23 1"/>
              <a:gd name="f34" fmla="*/ f31 f23 1"/>
            </a:gdLst>
            <a:ahLst/>
            <a:cxnLst>
              <a:cxn ang="3cd4">
                <a:pos x="hc" y="t"/>
              </a:cxn>
              <a:cxn ang="0">
                <a:pos x="r" y="vc"/>
              </a:cxn>
              <a:cxn ang="cd4">
                <a:pos x="hc" y="b"/>
              </a:cxn>
              <a:cxn ang="cd2">
                <a:pos x="l" y="vc"/>
              </a:cxn>
            </a:cxnLst>
            <a:rect l="f25" t="f33" r="f26" b="f34"/>
            <a:pathLst>
              <a:path w="4356000">
                <a:moveTo>
                  <a:pt x="f3" y="f28"/>
                </a:moveTo>
                <a:lnTo>
                  <a:pt x="f4" y="f28"/>
                </a:lnTo>
              </a:path>
            </a:pathLst>
          </a:custGeom>
          <a:noFill/>
          <a:ln w="54864" cap="flat">
            <a:solidFill>
              <a:srgbClr val="F0CDA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cxnSp>
        <p:nvCxnSpPr>
          <p:cNvPr id="6" name="Straight Connector 14" descr="White line">
            <a:extLst>
              <a:ext uri="{FF2B5EF4-FFF2-40B4-BE49-F238E27FC236}">
                <a16:creationId xmlns:a16="http://schemas.microsoft.com/office/drawing/2014/main" id="{3ADA248E-4871-CC2A-DDC2-B43C00CEA79D}"/>
              </a:ext>
            </a:extLst>
          </p:cNvPr>
          <p:cNvCxnSpPr/>
          <p:nvPr/>
        </p:nvCxnSpPr>
        <p:spPr>
          <a:xfrm>
            <a:off x="3255437" y="2944678"/>
            <a:ext cx="936008" cy="0"/>
          </a:xfrm>
          <a:prstGeom prst="straightConnector1">
            <a:avLst/>
          </a:prstGeom>
          <a:noFill/>
          <a:ln w="6345" cap="flat">
            <a:solidFill>
              <a:srgbClr val="FFFFFF"/>
            </a:solidFill>
            <a:prstDash val="solid"/>
            <a:miter/>
          </a:ln>
        </p:spPr>
      </p:cxnSp>
      <p:cxnSp>
        <p:nvCxnSpPr>
          <p:cNvPr id="7" name="Straight Connector 15" descr="White line">
            <a:extLst>
              <a:ext uri="{FF2B5EF4-FFF2-40B4-BE49-F238E27FC236}">
                <a16:creationId xmlns:a16="http://schemas.microsoft.com/office/drawing/2014/main" id="{20A52596-1607-EA33-FAF5-F1262F0F36C9}"/>
              </a:ext>
            </a:extLst>
          </p:cNvPr>
          <p:cNvCxnSpPr/>
          <p:nvPr/>
        </p:nvCxnSpPr>
        <p:spPr>
          <a:xfrm>
            <a:off x="3255437" y="5406325"/>
            <a:ext cx="1404007" cy="0"/>
          </a:xfrm>
          <a:prstGeom prst="straightConnector1">
            <a:avLst/>
          </a:prstGeom>
          <a:noFill/>
          <a:ln w="6345" cap="flat">
            <a:solidFill>
              <a:srgbClr val="FFFFFF"/>
            </a:solidFill>
            <a:prstDash val="solid"/>
            <a:miter/>
          </a:ln>
        </p:spPr>
      </p:cxnSp>
      <p:cxnSp>
        <p:nvCxnSpPr>
          <p:cNvPr id="8" name="Straight Connector 16" descr="White line">
            <a:extLst>
              <a:ext uri="{FF2B5EF4-FFF2-40B4-BE49-F238E27FC236}">
                <a16:creationId xmlns:a16="http://schemas.microsoft.com/office/drawing/2014/main" id="{2BE11F79-2835-2A78-2A12-653CEA005BD5}"/>
              </a:ext>
            </a:extLst>
          </p:cNvPr>
          <p:cNvCxnSpPr/>
          <p:nvPr/>
        </p:nvCxnSpPr>
        <p:spPr>
          <a:xfrm>
            <a:off x="7961863" y="2944678"/>
            <a:ext cx="971998" cy="0"/>
          </a:xfrm>
          <a:prstGeom prst="straightConnector1">
            <a:avLst/>
          </a:prstGeom>
          <a:noFill/>
          <a:ln w="6345" cap="flat">
            <a:solidFill>
              <a:srgbClr val="FFFFFF"/>
            </a:solidFill>
            <a:prstDash val="solid"/>
            <a:miter/>
          </a:ln>
        </p:spPr>
      </p:cxnSp>
      <p:cxnSp>
        <p:nvCxnSpPr>
          <p:cNvPr id="9" name="Straight Connector 17" descr="White line">
            <a:extLst>
              <a:ext uri="{FF2B5EF4-FFF2-40B4-BE49-F238E27FC236}">
                <a16:creationId xmlns:a16="http://schemas.microsoft.com/office/drawing/2014/main" id="{6DEC74E0-FC52-C2ED-9AF1-CB42537A4E23}"/>
              </a:ext>
            </a:extLst>
          </p:cNvPr>
          <p:cNvCxnSpPr/>
          <p:nvPr/>
        </p:nvCxnSpPr>
        <p:spPr>
          <a:xfrm>
            <a:off x="7680960" y="5406325"/>
            <a:ext cx="1252901" cy="0"/>
          </a:xfrm>
          <a:prstGeom prst="straightConnector1">
            <a:avLst/>
          </a:prstGeom>
          <a:noFill/>
          <a:ln w="6345" cap="flat">
            <a:solidFill>
              <a:srgbClr val="FFFFFF"/>
            </a:solidFill>
            <a:prstDash val="solid"/>
            <a:miter/>
          </a:ln>
        </p:spPr>
      </p:cxnSp>
      <p:sp>
        <p:nvSpPr>
          <p:cNvPr id="10" name="TextBox 19">
            <a:extLst>
              <a:ext uri="{FF2B5EF4-FFF2-40B4-BE49-F238E27FC236}">
                <a16:creationId xmlns:a16="http://schemas.microsoft.com/office/drawing/2014/main" id="{935AFD7D-A95D-1390-AA74-FD0A2E3F9841}"/>
              </a:ext>
            </a:extLst>
          </p:cNvPr>
          <p:cNvSpPr txBox="1"/>
          <p:nvPr/>
        </p:nvSpPr>
        <p:spPr>
          <a:xfrm>
            <a:off x="707379" y="129607"/>
            <a:ext cx="5557988"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D0D0D"/>
                </a:solidFill>
                <a:uFillTx/>
                <a:latin typeface="Calibri"/>
              </a:rPr>
              <a:t>Retention - strategies </a:t>
            </a:r>
          </a:p>
        </p:txBody>
      </p:sp>
      <p:sp>
        <p:nvSpPr>
          <p:cNvPr id="11" name="TextBox 21">
            <a:extLst>
              <a:ext uri="{FF2B5EF4-FFF2-40B4-BE49-F238E27FC236}">
                <a16:creationId xmlns:a16="http://schemas.microsoft.com/office/drawing/2014/main" id="{81BB979B-6A39-13F0-61C2-5C4885AC26B7}"/>
              </a:ext>
            </a:extLst>
          </p:cNvPr>
          <p:cNvSpPr txBox="1"/>
          <p:nvPr/>
        </p:nvSpPr>
        <p:spPr>
          <a:xfrm>
            <a:off x="110066" y="733001"/>
            <a:ext cx="8686800" cy="637097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a:rPr>
              <a:t>Below is a list of the most effective employee retention tactics to implement in 2021 to retain one of the most important assets... the employees:</a:t>
            </a:r>
          </a:p>
          <a:p>
            <a:pPr marL="342900" marR="0" lvl="0" indent="-34290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US" sz="2400" b="1" i="0" u="none" strike="noStrike" kern="1200" cap="none" spc="0" baseline="0">
                <a:solidFill>
                  <a:srgbClr val="000000"/>
                </a:solidFill>
                <a:uFillTx/>
                <a:latin typeface="Calibri"/>
              </a:rPr>
              <a:t>Ensure staff are reporting to the appropriate manager </a:t>
            </a:r>
            <a:r>
              <a:rPr lang="en-US" sz="2400" b="0" i="0" u="none" strike="noStrike" kern="1200" cap="none" spc="0" baseline="0">
                <a:solidFill>
                  <a:srgbClr val="000000"/>
                </a:solidFill>
                <a:uFillTx/>
                <a:latin typeface="Calibri"/>
              </a:rPr>
              <a:t>-There is a good likelihood that a "poor" employer will be cited as a reason for a person's resignation. It might be because the boss lacked the interpersonal skills necessary to excite and inspire personnel. However, there are situations when the employee and management are not a good fit. If a firm wants to keep a valuable employee, it must assess the compatibility between the person and their management and ensure that the individual has the suitable manager to support their development. (Brooks A., 2021)</a:t>
            </a:r>
          </a:p>
          <a:p>
            <a:pPr marL="342900" marR="0" lvl="0" indent="-34290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1" u="none" strike="noStrike" kern="1200" cap="none" spc="0" baseline="0">
                <a:solidFill>
                  <a:srgbClr val="000000"/>
                </a:solidFill>
                <a:uFillTx/>
                <a:latin typeface="Calibri"/>
              </a:rPr>
              <a:t>A research revealed that 57 percent of individuals had quit their jobs due to their manager. The study also indicated that 14% of individuals have been forced to leave multiple jobs due to management. (Lieu A.,2019)</a:t>
            </a:r>
          </a:p>
        </p:txBody>
      </p:sp>
      <p:pic>
        <p:nvPicPr>
          <p:cNvPr id="12" name="Picture 22">
            <a:extLst>
              <a:ext uri="{FF2B5EF4-FFF2-40B4-BE49-F238E27FC236}">
                <a16:creationId xmlns:a16="http://schemas.microsoft.com/office/drawing/2014/main" id="{59C788F1-C980-84A6-4E90-2FF0BC564E76}"/>
              </a:ext>
            </a:extLst>
          </p:cNvPr>
          <p:cNvPicPr>
            <a:picLocks noChangeAspect="1"/>
          </p:cNvPicPr>
          <p:nvPr/>
        </p:nvPicPr>
        <p:blipFill>
          <a:blip r:embed="rId4">
            <a:alphaModFix/>
          </a:blip>
          <a:srcRect l="4192" t="5923" r="3820" b="13188"/>
          <a:stretch>
            <a:fillRect/>
          </a:stretch>
        </p:blipFill>
        <p:spPr>
          <a:xfrm rot="1898908">
            <a:off x="8583700" y="2515371"/>
            <a:ext cx="3256333" cy="2067586"/>
          </a:xfrm>
          <a:prstGeom prst="rect">
            <a:avLst/>
          </a:prstGeom>
          <a:noFill/>
          <a:ln cap="flat">
            <a:noFill/>
          </a:ln>
          <a:effectLst>
            <a:outerShdw dir="16200000" algn="tl">
              <a:srgbClr val="000000">
                <a:alpha val="70000"/>
              </a:srgbClr>
            </a:outerShdw>
          </a:effectLst>
        </p:spPr>
      </p:pic>
      <p:sp>
        <p:nvSpPr>
          <p:cNvPr id="13" name="TextBox 23">
            <a:extLst>
              <a:ext uri="{FF2B5EF4-FFF2-40B4-BE49-F238E27FC236}">
                <a16:creationId xmlns:a16="http://schemas.microsoft.com/office/drawing/2014/main" id="{187F1E47-9ED6-F594-6108-BC222E0F7536}"/>
              </a:ext>
            </a:extLst>
          </p:cNvPr>
          <p:cNvSpPr txBox="1"/>
          <p:nvPr/>
        </p:nvSpPr>
        <p:spPr>
          <a:xfrm>
            <a:off x="10066867" y="5579531"/>
            <a:ext cx="1837267"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(Dreams Time, 2022)</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 calcmode="lin" valueType="num">
                                      <p:cBhvr>
                                        <p:cTn id="14" dur="500" fill="hold"/>
                                        <p:tgtEl>
                                          <p:spTgt spid="12"/>
                                        </p:tgtEl>
                                        <p:attrNameLst>
                                          <p:attrName>ppt_x</p:attrName>
                                        </p:attrNameLst>
                                      </p:cBhvr>
                                      <p:tavLst>
                                        <p:tav tm="0">
                                          <p:val>
                                            <p:strVal val="#ppt_x"/>
                                          </p:val>
                                        </p:tav>
                                        <p:tav tm="100000">
                                          <p:val>
                                            <p:strVal val="#ppt_x"/>
                                          </p:val>
                                        </p:tav>
                                      </p:tavLst>
                                    </p:anim>
                                    <p:anim calcmode="lin" valueType="num">
                                      <p:cBhvr>
                                        <p:cTn id="15"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p:cTn id="20" dur="500" fill="hold"/>
                                        <p:tgtEl>
                                          <p:spTgt spid="13"/>
                                        </p:tgtEl>
                                        <p:attrNameLst>
                                          <p:attrName>ppt_x</p:attrName>
                                        </p:attrNameLst>
                                      </p:cBhvr>
                                      <p:tavLst>
                                        <p:tav tm="0">
                                          <p:val>
                                            <p:strVal val="#ppt_x"/>
                                          </p:val>
                                        </p:tav>
                                        <p:tav tm="100000">
                                          <p:val>
                                            <p:strVal val="#ppt_x"/>
                                          </p:val>
                                        </p:tav>
                                      </p:tavLst>
                                    </p:anim>
                                    <p:anim calcmode="lin" valueType="num">
                                      <p:cBhvr>
                                        <p:cTn id="21"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784BF19C-7C2A-5BB2-E236-DAC383789A3D}"/>
              </a:ext>
            </a:extLst>
          </p:cNvPr>
          <p:cNvPicPr>
            <a:picLocks noChangeAspect="1"/>
          </p:cNvPicPr>
          <p:nvPr/>
        </p:nvPicPr>
        <p:blipFill>
          <a:blip r:embed="rId2">
            <a:alphaModFix amt="35000"/>
          </a:blip>
          <a:stretch>
            <a:fillRect/>
          </a:stretch>
        </p:blipFill>
        <p:spPr>
          <a:xfrm>
            <a:off x="0" y="0"/>
            <a:ext cx="12191996" cy="6858000"/>
          </a:xfrm>
          <a:prstGeom prst="rect">
            <a:avLst/>
          </a:prstGeom>
          <a:noFill/>
          <a:ln cap="flat">
            <a:noFill/>
          </a:ln>
        </p:spPr>
      </p:pic>
      <p:sp>
        <p:nvSpPr>
          <p:cNvPr id="3" name="TextBox 4">
            <a:extLst>
              <a:ext uri="{FF2B5EF4-FFF2-40B4-BE49-F238E27FC236}">
                <a16:creationId xmlns:a16="http://schemas.microsoft.com/office/drawing/2014/main" id="{5D930600-BF6B-21C4-B566-6914697A1E39}"/>
              </a:ext>
            </a:extLst>
          </p:cNvPr>
          <p:cNvSpPr txBox="1"/>
          <p:nvPr/>
        </p:nvSpPr>
        <p:spPr>
          <a:xfrm>
            <a:off x="423330" y="381003"/>
            <a:ext cx="3285064" cy="535531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alibri"/>
              </a:rPr>
              <a:t>Employee engagement and communication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A Gallup survey indicates that 73% of actively disengaged workers and 56% of somewhat disengaged workers are seeking for new employment. Encourage a culture of involvement and open, two-way communication across all levels of the organization, including management and staff. To encourage communication and teamwork, it is possible to employ online collaboration technologies like Slack, Zulip, Chanty, and Microsoft Teams. (Brooks A., 2021)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5">
            <a:extLst>
              <a:ext uri="{FF2B5EF4-FFF2-40B4-BE49-F238E27FC236}">
                <a16:creationId xmlns:a16="http://schemas.microsoft.com/office/drawing/2014/main" id="{86DF8EE2-6366-D9FA-42A2-29C449482283}"/>
              </a:ext>
            </a:extLst>
          </p:cNvPr>
          <p:cNvSpPr txBox="1"/>
          <p:nvPr/>
        </p:nvSpPr>
        <p:spPr>
          <a:xfrm>
            <a:off x="4301063" y="2353729"/>
            <a:ext cx="3031071" cy="480131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alibri"/>
              </a:rPr>
              <a:t>Offering competitive compensation and perks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Pay, incentives, and benefits are essential. According to a poll by Glassdoor, income was the primary reason for leaving for 45% of employees. The company might assess its compensation philosophy and consider doing a salary and benefits research to determine if its offerings are comparable to those of other companies in the same industry and location. (Brooks A., 2021)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extBox 6">
            <a:extLst>
              <a:ext uri="{FF2B5EF4-FFF2-40B4-BE49-F238E27FC236}">
                <a16:creationId xmlns:a16="http://schemas.microsoft.com/office/drawing/2014/main" id="{D190E30C-E71F-970A-2806-E0E73C8E2505}"/>
              </a:ext>
            </a:extLst>
          </p:cNvPr>
          <p:cNvSpPr txBox="1"/>
          <p:nvPr/>
        </p:nvSpPr>
        <p:spPr>
          <a:xfrm>
            <a:off x="8466667" y="381003"/>
            <a:ext cx="3031071" cy="397031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US" sz="1800" b="1" i="0" u="none" strike="noStrike" kern="1200" cap="none" spc="0" baseline="0" dirty="0">
                <a:solidFill>
                  <a:srgbClr val="000000"/>
                </a:solidFill>
                <a:uFillTx/>
                <a:latin typeface="Calibri"/>
              </a:rPr>
              <a:t>Transparent as possible</a:t>
            </a:r>
          </a:p>
          <a:p>
            <a:pPr lvl="0">
              <a:defRPr sz="1800" b="0" i="0" u="none" strike="noStrike" kern="0" cap="none" spc="0" baseline="0">
                <a:solidFill>
                  <a:srgbClr val="000000"/>
                </a:solidFill>
                <a:uFillTx/>
              </a:defRPr>
            </a:pPr>
            <a:r>
              <a:rPr lang="en-US" dirty="0">
                <a:solidFill>
                  <a:srgbClr val="000000"/>
                </a:solidFill>
              </a:rPr>
              <a:t>Although the word "transparency" is overused these days, when choices are taken in secret, staff members feel alienated and unsatisfied. Slack or Microsoft Teams are examples of collaborative team solutions that can help foster transparency and the flexibility to adopt an open-door policy in order to boost motivation and build trust.(</a:t>
            </a:r>
            <a:r>
              <a:rPr lang="en-US" sz="1800" b="0" i="0" u="none" strike="noStrike" kern="1200" cap="none" spc="0" baseline="0" dirty="0">
                <a:solidFill>
                  <a:srgbClr val="000000"/>
                </a:solidFill>
                <a:uFillTx/>
                <a:latin typeface="Calibri"/>
              </a:rPr>
              <a:t>Brooks A.,2021)</a:t>
            </a:r>
            <a:endParaRPr lang="en-GB" sz="1800" b="0" i="0" u="none" strike="noStrike" kern="1200" cap="none" spc="0" baseline="0" dirty="0">
              <a:solidFill>
                <a:srgbClr val="000000"/>
              </a:solidFill>
              <a:uFillTx/>
              <a:latin typeface="Calibri"/>
            </a:endParaRPr>
          </a:p>
        </p:txBody>
      </p:sp>
      <p:pic>
        <p:nvPicPr>
          <p:cNvPr id="6" name="Picture 7">
            <a:extLst>
              <a:ext uri="{FF2B5EF4-FFF2-40B4-BE49-F238E27FC236}">
                <a16:creationId xmlns:a16="http://schemas.microsoft.com/office/drawing/2014/main" id="{F22F65F0-F2F8-C6CF-034F-A35DAC7F4330}"/>
              </a:ext>
            </a:extLst>
          </p:cNvPr>
          <p:cNvPicPr>
            <a:picLocks noChangeAspect="1"/>
          </p:cNvPicPr>
          <p:nvPr/>
        </p:nvPicPr>
        <p:blipFill>
          <a:blip r:embed="rId3"/>
          <a:srcRect r="727" b="4361"/>
          <a:stretch>
            <a:fillRect/>
          </a:stretch>
        </p:blipFill>
        <p:spPr>
          <a:xfrm>
            <a:off x="3875620" y="73069"/>
            <a:ext cx="3905246" cy="2111331"/>
          </a:xfrm>
          <a:prstGeom prst="rect">
            <a:avLst/>
          </a:prstGeom>
          <a:noFill/>
          <a:ln cap="flat">
            <a:noFill/>
          </a:ln>
          <a:effectLst>
            <a:outerShdw dir="16200000" algn="tl">
              <a:srgbClr val="000000">
                <a:alpha val="70000"/>
              </a:srgbClr>
            </a:outerShdw>
          </a:effectLst>
        </p:spPr>
      </p:pic>
      <p:sp>
        <p:nvSpPr>
          <p:cNvPr id="7" name="TextBox 8">
            <a:extLst>
              <a:ext uri="{FF2B5EF4-FFF2-40B4-BE49-F238E27FC236}">
                <a16:creationId xmlns:a16="http://schemas.microsoft.com/office/drawing/2014/main" id="{192530A9-8421-7643-1E19-EA32B9596D5A}"/>
              </a:ext>
            </a:extLst>
          </p:cNvPr>
          <p:cNvSpPr txBox="1"/>
          <p:nvPr/>
        </p:nvSpPr>
        <p:spPr>
          <a:xfrm>
            <a:off x="6862233" y="2212271"/>
            <a:ext cx="1820332"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(Hekahappy, 2022)</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ppt_x</p:attrName>
                                        </p:attrNameLst>
                                      </p:cBhvr>
                                      <p:tavLst>
                                        <p:tav tm="0">
                                          <p:val>
                                            <p:strVal val="#ppt_x"/>
                                          </p:val>
                                        </p:tav>
                                        <p:tav tm="100000">
                                          <p:val>
                                            <p:strVal val="#ppt_x"/>
                                          </p:val>
                                        </p:tav>
                                      </p:tavLst>
                                    </p:anim>
                                    <p:anim calcmode="lin" valueType="num">
                                      <p:cBhvr>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500" fill="hold"/>
                                        <p:tgtEl>
                                          <p:spTgt spid="5"/>
                                        </p:tgtEl>
                                        <p:attrNameLst>
                                          <p:attrName>ppt_x</p:attrName>
                                        </p:attrNameLst>
                                      </p:cBhvr>
                                      <p:tavLst>
                                        <p:tav tm="0">
                                          <p:val>
                                            <p:strVal val="#ppt_x"/>
                                          </p:val>
                                        </p:tav>
                                        <p:tav tm="100000">
                                          <p:val>
                                            <p:strVal val="#ppt_x"/>
                                          </p:val>
                                        </p:tav>
                                      </p:tavLst>
                                    </p:anim>
                                    <p:anim calcmode="lin" valueType="num">
                                      <p:cBhvr>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500" fill="hold"/>
                                        <p:tgtEl>
                                          <p:spTgt spid="6"/>
                                        </p:tgtEl>
                                        <p:attrNameLst>
                                          <p:attrName>ppt_x</p:attrName>
                                        </p:attrNameLst>
                                      </p:cBhvr>
                                      <p:tavLst>
                                        <p:tav tm="0">
                                          <p:val>
                                            <p:strVal val="#ppt_x"/>
                                          </p:val>
                                        </p:tav>
                                        <p:tav tm="100000">
                                          <p:val>
                                            <p:strVal val="#ppt_x"/>
                                          </p:val>
                                        </p:tav>
                                      </p:tavLst>
                                    </p:anim>
                                    <p:anim calcmode="lin" valueType="num">
                                      <p:cBhvr>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p:cTn id="31" dur="500" fill="hold"/>
                                        <p:tgtEl>
                                          <p:spTgt spid="7"/>
                                        </p:tgtEl>
                                        <p:attrNameLst>
                                          <p:attrName>ppt_x</p:attrName>
                                        </p:attrNameLst>
                                      </p:cBhvr>
                                      <p:tavLst>
                                        <p:tav tm="0">
                                          <p:val>
                                            <p:strVal val="#ppt_x"/>
                                          </p:val>
                                        </p:tav>
                                        <p:tav tm="100000">
                                          <p:val>
                                            <p:strVal val="#ppt_x"/>
                                          </p:val>
                                        </p:tav>
                                      </p:tavLst>
                                    </p:anim>
                                    <p:anim calcmode="lin" valueType="num">
                                      <p:cBhvr>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CECD485-E19B-2F02-3ABD-A70567622FCD}"/>
              </a:ext>
            </a:extLst>
          </p:cNvPr>
          <p:cNvPicPr>
            <a:picLocks noChangeAspect="1"/>
          </p:cNvPicPr>
          <p:nvPr/>
        </p:nvPicPr>
        <p:blipFill>
          <a:blip r:embed="rId2">
            <a:alphaModFix amt="35000"/>
          </a:blip>
          <a:stretch>
            <a:fillRect/>
          </a:stretch>
        </p:blipFill>
        <p:spPr>
          <a:xfrm>
            <a:off x="0" y="0"/>
            <a:ext cx="12191996" cy="6858000"/>
          </a:xfrm>
          <a:prstGeom prst="rect">
            <a:avLst/>
          </a:prstGeom>
          <a:noFill/>
          <a:ln cap="flat">
            <a:noFill/>
          </a:ln>
        </p:spPr>
      </p:pic>
      <p:sp>
        <p:nvSpPr>
          <p:cNvPr id="3" name="TextBox 2">
            <a:extLst>
              <a:ext uri="{FF2B5EF4-FFF2-40B4-BE49-F238E27FC236}">
                <a16:creationId xmlns:a16="http://schemas.microsoft.com/office/drawing/2014/main" id="{545493A6-98A9-95F3-C9D8-0F5E05ECC63A}"/>
              </a:ext>
            </a:extLst>
          </p:cNvPr>
          <p:cNvSpPr txBox="1"/>
          <p:nvPr/>
        </p:nvSpPr>
        <p:spPr>
          <a:xfrm>
            <a:off x="651930" y="297929"/>
            <a:ext cx="4868329"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Engagement- strategies </a:t>
            </a:r>
          </a:p>
        </p:txBody>
      </p:sp>
      <p:pic>
        <p:nvPicPr>
          <p:cNvPr id="4" name="Picture 3">
            <a:extLst>
              <a:ext uri="{FF2B5EF4-FFF2-40B4-BE49-F238E27FC236}">
                <a16:creationId xmlns:a16="http://schemas.microsoft.com/office/drawing/2014/main" id="{D5F52C7B-100B-0EC4-C7F6-33D83D3F7121}"/>
              </a:ext>
            </a:extLst>
          </p:cNvPr>
          <p:cNvPicPr>
            <a:picLocks noChangeAspect="1"/>
          </p:cNvPicPr>
          <p:nvPr/>
        </p:nvPicPr>
        <p:blipFill>
          <a:blip r:embed="rId3"/>
          <a:stretch>
            <a:fillRect/>
          </a:stretch>
        </p:blipFill>
        <p:spPr>
          <a:xfrm>
            <a:off x="651930" y="698043"/>
            <a:ext cx="4389504" cy="54873"/>
          </a:xfrm>
          <a:prstGeom prst="rect">
            <a:avLst/>
          </a:prstGeom>
          <a:noFill/>
          <a:ln cap="flat">
            <a:noFill/>
          </a:ln>
        </p:spPr>
      </p:pic>
      <p:sp>
        <p:nvSpPr>
          <p:cNvPr id="5" name="TextBox 4">
            <a:extLst>
              <a:ext uri="{FF2B5EF4-FFF2-40B4-BE49-F238E27FC236}">
                <a16:creationId xmlns:a16="http://schemas.microsoft.com/office/drawing/2014/main" id="{75368264-FC2A-2715-676F-FAC4018DF0C8}"/>
              </a:ext>
            </a:extLst>
          </p:cNvPr>
          <p:cNvSpPr txBox="1"/>
          <p:nvPr/>
        </p:nvSpPr>
        <p:spPr>
          <a:xfrm>
            <a:off x="440265" y="917710"/>
            <a:ext cx="11404597"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Although it's easier said than done, engaging people is a highly effective business tactic. Job happiness and employee engagement are sometimes conflated, although engagement has considerably more to do with a person's connection to their organization. (Heinz K., 2022)The following list of important tactics that a firm could employ:</a:t>
            </a:r>
            <a:endParaRPr lang="en-GB" sz="1800" b="0" i="0" u="none" strike="noStrike" kern="1200" cap="none" spc="0" baseline="0">
              <a:solidFill>
                <a:srgbClr val="000000"/>
              </a:solidFill>
              <a:uFillTx/>
              <a:latin typeface="Arial" pitchFamily="34"/>
              <a:cs typeface="Arial" pitchFamily="34"/>
            </a:endParaRPr>
          </a:p>
        </p:txBody>
      </p:sp>
      <p:sp>
        <p:nvSpPr>
          <p:cNvPr id="6" name="TextBox 5">
            <a:extLst>
              <a:ext uri="{FF2B5EF4-FFF2-40B4-BE49-F238E27FC236}">
                <a16:creationId xmlns:a16="http://schemas.microsoft.com/office/drawing/2014/main" id="{97E97B8B-28CF-4ABF-274F-194F88655A1B}"/>
              </a:ext>
            </a:extLst>
          </p:cNvPr>
          <p:cNvSpPr txBox="1"/>
          <p:nvPr/>
        </p:nvSpPr>
        <p:spPr>
          <a:xfrm>
            <a:off x="440265" y="2125129"/>
            <a:ext cx="3039529" cy="397031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alibri"/>
              </a:rPr>
              <a:t>Promote from within</a:t>
            </a:r>
            <a:r>
              <a:rPr lang="en-US" sz="1800" b="0" i="0" u="none" strike="noStrike" kern="1200" cap="none" spc="0" baseline="0">
                <a:solidFill>
                  <a:srgbClr val="000000"/>
                </a:solidFill>
                <a:uFillTx/>
                <a:latin typeface="Calibri"/>
              </a:rPr>
              <a:t>: Giving employees the chance to advance and change positions inside the organization is a great approach to keep them engaged and motivated. Promoting from inside will encourage employees to take on new challenges within their function and maintain their engagement with their work, much like helping employees expand their career pathways will. (Heinz K., 2022)</a:t>
            </a:r>
            <a:endParaRPr lang="en-GB" sz="1800" b="0" i="0" u="none" strike="noStrike" kern="1200" cap="none" spc="0" baseline="0">
              <a:solidFill>
                <a:srgbClr val="000000"/>
              </a:solidFill>
              <a:uFillTx/>
              <a:latin typeface="Calibri"/>
            </a:endParaRPr>
          </a:p>
        </p:txBody>
      </p:sp>
      <p:pic>
        <p:nvPicPr>
          <p:cNvPr id="7" name="Picture 6">
            <a:extLst>
              <a:ext uri="{FF2B5EF4-FFF2-40B4-BE49-F238E27FC236}">
                <a16:creationId xmlns:a16="http://schemas.microsoft.com/office/drawing/2014/main" id="{342C64C5-0FA9-E88B-13D7-5A28BCC5FD30}"/>
              </a:ext>
            </a:extLst>
          </p:cNvPr>
          <p:cNvPicPr>
            <a:picLocks noChangeAspect="1"/>
          </p:cNvPicPr>
          <p:nvPr/>
        </p:nvPicPr>
        <p:blipFill>
          <a:blip r:embed="rId4"/>
          <a:stretch>
            <a:fillRect/>
          </a:stretch>
        </p:blipFill>
        <p:spPr>
          <a:xfrm>
            <a:off x="0" y="2005846"/>
            <a:ext cx="573072" cy="579171"/>
          </a:xfrm>
          <a:prstGeom prst="rect">
            <a:avLst/>
          </a:prstGeom>
          <a:noFill/>
          <a:ln cap="flat">
            <a:noFill/>
          </a:ln>
        </p:spPr>
      </p:pic>
      <p:pic>
        <p:nvPicPr>
          <p:cNvPr id="8" name="Picture 7">
            <a:extLst>
              <a:ext uri="{FF2B5EF4-FFF2-40B4-BE49-F238E27FC236}">
                <a16:creationId xmlns:a16="http://schemas.microsoft.com/office/drawing/2014/main" id="{7409F227-FE17-4A8E-BEF4-F1CC578CA705}"/>
              </a:ext>
            </a:extLst>
          </p:cNvPr>
          <p:cNvPicPr>
            <a:picLocks noChangeAspect="1"/>
          </p:cNvPicPr>
          <p:nvPr/>
        </p:nvPicPr>
        <p:blipFill>
          <a:blip r:embed="rId4"/>
          <a:stretch>
            <a:fillRect/>
          </a:stretch>
        </p:blipFill>
        <p:spPr>
          <a:xfrm>
            <a:off x="3953929" y="2060710"/>
            <a:ext cx="573072" cy="579171"/>
          </a:xfrm>
          <a:prstGeom prst="rect">
            <a:avLst/>
          </a:prstGeom>
          <a:noFill/>
          <a:ln cap="flat">
            <a:noFill/>
          </a:ln>
        </p:spPr>
      </p:pic>
      <p:sp>
        <p:nvSpPr>
          <p:cNvPr id="9" name="TextBox 8">
            <a:extLst>
              <a:ext uri="{FF2B5EF4-FFF2-40B4-BE49-F238E27FC236}">
                <a16:creationId xmlns:a16="http://schemas.microsoft.com/office/drawing/2014/main" id="{2235B09E-9BFE-B4B4-69E4-4E14C4347F49}"/>
              </a:ext>
            </a:extLst>
          </p:cNvPr>
          <p:cNvSpPr txBox="1"/>
          <p:nvPr/>
        </p:nvSpPr>
        <p:spPr>
          <a:xfrm>
            <a:off x="4525429" y="2125129"/>
            <a:ext cx="2950631" cy="4524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alibri"/>
              </a:rPr>
              <a:t>Sincere criticism</a:t>
            </a:r>
            <a:r>
              <a:rPr lang="en-US" sz="1800" b="0" i="0" u="none" strike="noStrike" kern="1200" cap="none" spc="0" baseline="0">
                <a:solidFill>
                  <a:srgbClr val="000000"/>
                </a:solidFill>
                <a:uFillTx/>
                <a:latin typeface="Calibri"/>
              </a:rPr>
              <a:t>:</a:t>
            </a:r>
            <a:endParaRPr lang="en-US" sz="18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This tactic has two components. First, the business can develop a system or platform that enables staff members to ask the proper questions and express their opinions. This will most likely be the HR department, but all employees should have access to the c-suite executives as well, even if it's just a few days a quarter and only by appointment. (Heinz K., 2022)</a:t>
            </a:r>
            <a:endParaRPr lang="en-GB" sz="1800" b="0" i="0" u="none" strike="noStrike" kern="1200" cap="none" spc="0" baseline="0">
              <a:solidFill>
                <a:srgbClr val="000000"/>
              </a:solidFill>
              <a:uFillTx/>
              <a:latin typeface="Calibri"/>
            </a:endParaRPr>
          </a:p>
        </p:txBody>
      </p:sp>
      <p:pic>
        <p:nvPicPr>
          <p:cNvPr id="10" name="Picture 9">
            <a:extLst>
              <a:ext uri="{FF2B5EF4-FFF2-40B4-BE49-F238E27FC236}">
                <a16:creationId xmlns:a16="http://schemas.microsoft.com/office/drawing/2014/main" id="{F168732C-395E-EBFF-F7AE-14EBE5EB976A}"/>
              </a:ext>
            </a:extLst>
          </p:cNvPr>
          <p:cNvPicPr>
            <a:picLocks noChangeAspect="1"/>
          </p:cNvPicPr>
          <p:nvPr/>
        </p:nvPicPr>
        <p:blipFill>
          <a:blip r:embed="rId5"/>
          <a:stretch>
            <a:fillRect/>
          </a:stretch>
        </p:blipFill>
        <p:spPr>
          <a:xfrm>
            <a:off x="7334795" y="2060710"/>
            <a:ext cx="573072" cy="579171"/>
          </a:xfrm>
          <a:prstGeom prst="rect">
            <a:avLst/>
          </a:prstGeom>
          <a:noFill/>
          <a:ln cap="flat">
            <a:noFill/>
          </a:ln>
        </p:spPr>
      </p:pic>
      <p:sp>
        <p:nvSpPr>
          <p:cNvPr id="11" name="TextBox 10">
            <a:extLst>
              <a:ext uri="{FF2B5EF4-FFF2-40B4-BE49-F238E27FC236}">
                <a16:creationId xmlns:a16="http://schemas.microsoft.com/office/drawing/2014/main" id="{8A271547-A02D-48DD-102B-EB1FA0CCC4CC}"/>
              </a:ext>
            </a:extLst>
          </p:cNvPr>
          <p:cNvSpPr txBox="1"/>
          <p:nvPr/>
        </p:nvSpPr>
        <p:spPr>
          <a:xfrm>
            <a:off x="8005233" y="2095539"/>
            <a:ext cx="3086099" cy="259498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alibri"/>
              </a:rPr>
              <a:t>Renovate the office</a:t>
            </a:r>
            <a:r>
              <a:rPr lang="en-US" sz="1800" b="0" i="0" u="none" strike="noStrike" kern="1200" cap="none" spc="0" baseline="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Employee engagement is significantly influenced by the office environment. Employee silos make it difficult for them to collaborate and communicate, two crucial elements of a successful company. (Heinz K., 2022)</a:t>
            </a:r>
            <a:endParaRPr lang="en-GB" sz="1800" b="0" i="0" u="none" strike="noStrike" kern="1200" cap="none" spc="0" baseline="0">
              <a:solidFill>
                <a:srgbClr val="000000"/>
              </a:solidFill>
              <a:uFillTx/>
              <a:latin typeface="Calibri"/>
            </a:endParaRPr>
          </a:p>
        </p:txBody>
      </p:sp>
      <p:pic>
        <p:nvPicPr>
          <p:cNvPr id="12" name="Picture 11">
            <a:extLst>
              <a:ext uri="{FF2B5EF4-FFF2-40B4-BE49-F238E27FC236}">
                <a16:creationId xmlns:a16="http://schemas.microsoft.com/office/drawing/2014/main" id="{0D7E7E38-E871-9185-7700-4F0CF1B4D763}"/>
              </a:ext>
            </a:extLst>
          </p:cNvPr>
          <p:cNvPicPr>
            <a:picLocks noChangeAspect="1"/>
          </p:cNvPicPr>
          <p:nvPr/>
        </p:nvPicPr>
        <p:blipFill>
          <a:blip r:embed="rId6"/>
          <a:stretch>
            <a:fillRect/>
          </a:stretch>
        </p:blipFill>
        <p:spPr>
          <a:xfrm>
            <a:off x="8805333" y="4697729"/>
            <a:ext cx="3301395" cy="2160270"/>
          </a:xfrm>
          <a:prstGeom prst="rect">
            <a:avLst/>
          </a:prstGeom>
          <a:noFill/>
          <a:ln w="127001" cap="rnd">
            <a:solidFill>
              <a:srgbClr val="FFFFFF"/>
            </a:solidFill>
            <a:prstDash val="solid"/>
            <a:miter/>
          </a:ln>
          <a:effectLst>
            <a:outerShdw dist="95249" dir="10499983" algn="tl">
              <a:srgbClr val="000000">
                <a:alpha val="20000"/>
              </a:srgbClr>
            </a:outerShdw>
          </a:effectLst>
        </p:spPr>
      </p:pic>
      <p:sp>
        <p:nvSpPr>
          <p:cNvPr id="13" name="TextBox 12">
            <a:extLst>
              <a:ext uri="{FF2B5EF4-FFF2-40B4-BE49-F238E27FC236}">
                <a16:creationId xmlns:a16="http://schemas.microsoft.com/office/drawing/2014/main" id="{4F908F25-9A37-5F50-2BE2-129B08D311C7}"/>
              </a:ext>
            </a:extLst>
          </p:cNvPr>
          <p:cNvSpPr txBox="1"/>
          <p:nvPr/>
        </p:nvSpPr>
        <p:spPr>
          <a:xfrm>
            <a:off x="10930774" y="6391427"/>
            <a:ext cx="1303870"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FFFFFF"/>
                </a:solidFill>
                <a:uFillTx/>
                <a:latin typeface="Calibri"/>
              </a:rPr>
              <a:t>(Uncategorized, 2019)</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ppt_x</p:attrName>
                                        </p:attrNameLst>
                                      </p:cBhvr>
                                      <p:tavLst>
                                        <p:tav tm="0">
                                          <p:val>
                                            <p:strVal val="#ppt_x"/>
                                          </p:val>
                                        </p:tav>
                                        <p:tav tm="100000">
                                          <p:val>
                                            <p:strVal val="#ppt_x"/>
                                          </p:val>
                                        </p:tav>
                                      </p:tavLst>
                                    </p:anim>
                                    <p:anim calcmode="lin" valueType="num">
                                      <p:cBhvr>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500"/>
                                        <p:tgtEl>
                                          <p:spTgt spid="5">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1000"/>
                                        <p:tgtEl>
                                          <p:spTgt spid="6"/>
                                        </p:tgtEl>
                                      </p:cBhvr>
                                    </p:animEffect>
                                    <p:anim calcmode="lin" valueType="num">
                                      <p:cBhvr>
                                        <p:cTn id="25" dur="1000" fill="hold"/>
                                        <p:tgtEl>
                                          <p:spTgt spid="6"/>
                                        </p:tgtEl>
                                        <p:attrNameLst>
                                          <p:attrName>ppt_x</p:attrName>
                                        </p:attrNameLst>
                                      </p:cBhvr>
                                      <p:tavLst>
                                        <p:tav tm="0">
                                          <p:val>
                                            <p:strVal val="#ppt_x"/>
                                          </p:val>
                                        </p:tav>
                                        <p:tav tm="100000">
                                          <p:val>
                                            <p:strVal val="#ppt_x"/>
                                          </p:val>
                                        </p:tav>
                                      </p:tavLst>
                                    </p:anim>
                                    <p:anim calcmode="lin" valueType="num">
                                      <p:cBhvr>
                                        <p:cTn id="2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p:cTn id="31" dur="500" fill="hold"/>
                                        <p:tgtEl>
                                          <p:spTgt spid="9"/>
                                        </p:tgtEl>
                                        <p:attrNameLst>
                                          <p:attrName>ppt_x</p:attrName>
                                        </p:attrNameLst>
                                      </p:cBhvr>
                                      <p:tavLst>
                                        <p:tav tm="0">
                                          <p:val>
                                            <p:strVal val="#ppt_x"/>
                                          </p:val>
                                        </p:tav>
                                        <p:tav tm="100000">
                                          <p:val>
                                            <p:strVal val="#ppt_x"/>
                                          </p:val>
                                        </p:tav>
                                      </p:tavLst>
                                    </p:anim>
                                    <p:anim calcmode="lin" valueType="num">
                                      <p:cBhvr>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500"/>
                                        <p:tgtEl>
                                          <p:spTgt spid="12"/>
                                        </p:tgtEl>
                                      </p:cBhvr>
                                    </p:animEffect>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3"/>
                                        </p:tgtEl>
                                        <p:attrNameLst>
                                          <p:attrName>style.visibility</p:attrName>
                                        </p:attrNameLst>
                                      </p:cBhvr>
                                      <p:to>
                                        <p:strVal val="visible"/>
                                      </p:to>
                                    </p:set>
                                    <p:animEffect transition="in" filter="fade">
                                      <p:cBhvr>
                                        <p:cTn id="49" dur="1000"/>
                                        <p:tgtEl>
                                          <p:spTgt spid="13"/>
                                        </p:tgtEl>
                                      </p:cBhvr>
                                    </p:animEffect>
                                    <p:anim calcmode="lin" valueType="num">
                                      <p:cBhvr>
                                        <p:cTn id="50" dur="1000" fill="hold"/>
                                        <p:tgtEl>
                                          <p:spTgt spid="13"/>
                                        </p:tgtEl>
                                        <p:attrNameLst>
                                          <p:attrName>ppt_x</p:attrName>
                                        </p:attrNameLst>
                                      </p:cBhvr>
                                      <p:tavLst>
                                        <p:tav tm="0">
                                          <p:val>
                                            <p:strVal val="#ppt_x"/>
                                          </p:val>
                                        </p:tav>
                                        <p:tav tm="100000">
                                          <p:val>
                                            <p:strVal val="#ppt_x"/>
                                          </p:val>
                                        </p:tav>
                                      </p:tavLst>
                                    </p:anim>
                                    <p:anim calcmode="lin" valueType="num">
                                      <p:cBhvr>
                                        <p:cTn id="5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9" grpId="0"/>
      <p:bldP spid="11"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pic>
        <p:nvPicPr>
          <p:cNvPr id="2" name="Picture Placeholder 10" descr="People discuss something">
            <a:extLst>
              <a:ext uri="{FF2B5EF4-FFF2-40B4-BE49-F238E27FC236}">
                <a16:creationId xmlns:a16="http://schemas.microsoft.com/office/drawing/2014/main" id="{96CA9A55-A119-6C92-3086-E78015A06F0F}"/>
              </a:ext>
            </a:extLst>
          </p:cNvPr>
          <p:cNvPicPr>
            <a:picLocks noGrp="1" noChangeAspect="1"/>
          </p:cNvPicPr>
          <p:nvPr>
            <p:ph type="pic" idx="4294967295"/>
          </p:nvPr>
        </p:nvPicPr>
        <p:blipFill>
          <a:blip r:embed="rId3"/>
          <a:srcRect/>
          <a:stretch>
            <a:fillRect/>
          </a:stretch>
        </p:blipFill>
        <p:spPr>
          <a:xfrm>
            <a:off x="0" y="3115388"/>
            <a:ext cx="12191996" cy="3742611"/>
          </a:xfrm>
        </p:spPr>
      </p:pic>
      <p:sp>
        <p:nvSpPr>
          <p:cNvPr id="3" name="object 3" descr="Blue rectangle">
            <a:extLst>
              <a:ext uri="{FF2B5EF4-FFF2-40B4-BE49-F238E27FC236}">
                <a16:creationId xmlns:a16="http://schemas.microsoft.com/office/drawing/2014/main" id="{D3D626EE-1AAF-8EF8-5EFA-8449B58E4F7B}"/>
              </a:ext>
            </a:extLst>
          </p:cNvPr>
          <p:cNvSpPr/>
          <p:nvPr/>
        </p:nvSpPr>
        <p:spPr>
          <a:xfrm>
            <a:off x="2395" y="3115388"/>
            <a:ext cx="12189601" cy="3742611"/>
          </a:xfrm>
          <a:custGeom>
            <a:avLst/>
            <a:gdLst>
              <a:gd name="f0" fmla="val w"/>
              <a:gd name="f1" fmla="val h"/>
              <a:gd name="f2" fmla="val 0"/>
              <a:gd name="f3" fmla="val 12189460"/>
              <a:gd name="f4" fmla="val 6858000"/>
              <a:gd name="f5" fmla="val 12188952"/>
              <a:gd name="f6" fmla="*/ f0 1 12189460"/>
              <a:gd name="f7" fmla="*/ f1 1 6858000"/>
              <a:gd name="f8" fmla="+- f4 0 f2"/>
              <a:gd name="f9" fmla="+- f3 0 f2"/>
              <a:gd name="f10" fmla="*/ f9 1 12189460"/>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189460" h="6858000">
                <a:moveTo>
                  <a:pt x="f2" y="f4"/>
                </a:moveTo>
                <a:lnTo>
                  <a:pt x="f5" y="f4"/>
                </a:lnTo>
                <a:lnTo>
                  <a:pt x="f5" y="f2"/>
                </a:lnTo>
                <a:lnTo>
                  <a:pt x="f2" y="f2"/>
                </a:lnTo>
                <a:lnTo>
                  <a:pt x="f2" y="f4"/>
                </a:lnTo>
                <a:close/>
              </a:path>
            </a:pathLst>
          </a:custGeom>
          <a:solidFill>
            <a:srgbClr val="00292E">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4" name="Oval 12" descr="Beige oval">
            <a:extLst>
              <a:ext uri="{FF2B5EF4-FFF2-40B4-BE49-F238E27FC236}">
                <a16:creationId xmlns:a16="http://schemas.microsoft.com/office/drawing/2014/main" id="{446729F6-BE1E-0CAB-B8BC-BC4AE69D3FF2}"/>
              </a:ext>
            </a:extLst>
          </p:cNvPr>
          <p:cNvSpPr/>
          <p:nvPr/>
        </p:nvSpPr>
        <p:spPr>
          <a:xfrm>
            <a:off x="11562240" y="6227429"/>
            <a:ext cx="266401" cy="26640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0CDA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
            </a:endParaRPr>
          </a:p>
        </p:txBody>
      </p:sp>
      <p:sp>
        <p:nvSpPr>
          <p:cNvPr id="5" name="Title 2">
            <a:extLst>
              <a:ext uri="{FF2B5EF4-FFF2-40B4-BE49-F238E27FC236}">
                <a16:creationId xmlns:a16="http://schemas.microsoft.com/office/drawing/2014/main" id="{B868D70D-ADD5-4C7C-468B-5241241C06A5}"/>
              </a:ext>
            </a:extLst>
          </p:cNvPr>
          <p:cNvSpPr txBox="1">
            <a:spLocks noGrp="1"/>
          </p:cNvSpPr>
          <p:nvPr>
            <p:ph type="title"/>
          </p:nvPr>
        </p:nvSpPr>
        <p:spPr>
          <a:xfrm>
            <a:off x="0" y="221193"/>
            <a:ext cx="10515600" cy="1325559"/>
          </a:xfrm>
        </p:spPr>
        <p:txBody>
          <a:bodyPr/>
          <a:lstStyle/>
          <a:p>
            <a:pPr lvl="0"/>
            <a:r>
              <a:rPr lang="en-US" i="1" spc="-25">
                <a:solidFill>
                  <a:srgbClr val="1F4E79"/>
                </a:solidFill>
                <a:latin typeface="Arial "/>
                <a:cs typeface="Arial"/>
              </a:rPr>
              <a:t>McGregor's Participation theory</a:t>
            </a:r>
            <a:endParaRPr lang="en-US">
              <a:solidFill>
                <a:srgbClr val="1F4E79"/>
              </a:solidFill>
            </a:endParaRPr>
          </a:p>
        </p:txBody>
      </p:sp>
      <p:sp>
        <p:nvSpPr>
          <p:cNvPr id="6" name="Slide Number Placeholder 7">
            <a:extLst>
              <a:ext uri="{FF2B5EF4-FFF2-40B4-BE49-F238E27FC236}">
                <a16:creationId xmlns:a16="http://schemas.microsoft.com/office/drawing/2014/main" id="{7A32ED0F-F49F-5FD9-CED6-7C29890F6F7F}"/>
              </a:ext>
            </a:extLst>
          </p:cNvPr>
          <p:cNvSpPr txBox="1"/>
          <p:nvPr/>
        </p:nvSpPr>
        <p:spPr>
          <a:xfrm>
            <a:off x="11468843" y="6174897"/>
            <a:ext cx="357118"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CA056D-F484-476D-A665-6F7081C3770A}" type="slidenum">
              <a:rPr/>
              <a:t>10</a:t>
            </a:fld>
            <a:endParaRPr lang="en-US" sz="1000" b="0" i="1" u="none" strike="noStrike" kern="1200" cap="none" spc="0" baseline="0">
              <a:solidFill>
                <a:srgbClr val="00292E"/>
              </a:solidFill>
              <a:uFillTx/>
              <a:latin typeface="Arial "/>
            </a:endParaRPr>
          </a:p>
        </p:txBody>
      </p:sp>
      <p:sp>
        <p:nvSpPr>
          <p:cNvPr id="7" name="object 5" descr="Beige rectangle">
            <a:extLst>
              <a:ext uri="{FF2B5EF4-FFF2-40B4-BE49-F238E27FC236}">
                <a16:creationId xmlns:a16="http://schemas.microsoft.com/office/drawing/2014/main" id="{F22D4516-6B0D-047A-2B16-D030DA7A698E}"/>
              </a:ext>
            </a:extLst>
          </p:cNvPr>
          <p:cNvSpPr/>
          <p:nvPr/>
        </p:nvSpPr>
        <p:spPr>
          <a:xfrm>
            <a:off x="915634" y="1346380"/>
            <a:ext cx="3672001" cy="0"/>
          </a:xfrm>
          <a:custGeom>
            <a:avLst/>
            <a:gdLst>
              <a:gd name="f0" fmla="val w"/>
              <a:gd name="f1" fmla="val h"/>
              <a:gd name="f2" fmla="val ss"/>
              <a:gd name="f3" fmla="val 0"/>
              <a:gd name="f4" fmla="val 3672000"/>
              <a:gd name="f5" fmla="abs f0"/>
              <a:gd name="f6" fmla="abs f1"/>
              <a:gd name="f7" fmla="abs f2"/>
              <a:gd name="f8" fmla="*/ f0 1 3672000"/>
              <a:gd name="f9" fmla="+- f3 0 f3"/>
              <a:gd name="f10" fmla="+- f4 0 f3"/>
              <a:gd name="f11" fmla="?: f5 f0 1"/>
              <a:gd name="f12" fmla="?: f6 f1 1"/>
              <a:gd name="f13" fmla="?: f7 f2 1"/>
              <a:gd name="f14" fmla="*/ f10 1 3672000"/>
              <a:gd name="f15" fmla="*/ f9 1 0"/>
              <a:gd name="f16" fmla="*/ f11 1 3672000"/>
              <a:gd name="f17" fmla="*/ f12 1 21600"/>
              <a:gd name="f18" fmla="*/ 21600 f12 1"/>
              <a:gd name="f19" fmla="*/ 0 1 f14"/>
              <a:gd name="f20" fmla="*/ 3672000 1 f14"/>
              <a:gd name="f21" fmla="*/ 0 1 f15"/>
              <a:gd name="f22" fmla="*/ 1 1 f15"/>
              <a:gd name="f23" fmla="min f17 f16"/>
              <a:gd name="f24" fmla="*/ f18 1 f13"/>
              <a:gd name="f25" fmla="*/ f19 f8 1"/>
              <a:gd name="f26" fmla="*/ f20 f8 1"/>
              <a:gd name="f27" fmla="val f24"/>
              <a:gd name="f28" fmla="*/ f3 f23 1"/>
              <a:gd name="f29" fmla="+- f27 0 f3"/>
              <a:gd name="f30" fmla="*/ f29 1 0"/>
              <a:gd name="f31" fmla="*/ f22 f30 1"/>
              <a:gd name="f32" fmla="*/ f21 f30 1"/>
              <a:gd name="f33" fmla="*/ f32 f23 1"/>
              <a:gd name="f34" fmla="*/ f31 f23 1"/>
            </a:gdLst>
            <a:ahLst/>
            <a:cxnLst>
              <a:cxn ang="3cd4">
                <a:pos x="hc" y="t"/>
              </a:cxn>
              <a:cxn ang="0">
                <a:pos x="r" y="vc"/>
              </a:cxn>
              <a:cxn ang="cd4">
                <a:pos x="hc" y="b"/>
              </a:cxn>
              <a:cxn ang="cd2">
                <a:pos x="l" y="vc"/>
              </a:cxn>
            </a:cxnLst>
            <a:rect l="f25" t="f33" r="f26" b="f34"/>
            <a:pathLst>
              <a:path w="3672000">
                <a:moveTo>
                  <a:pt x="f3" y="f28"/>
                </a:moveTo>
                <a:lnTo>
                  <a:pt x="f4" y="f28"/>
                </a:lnTo>
              </a:path>
            </a:pathLst>
          </a:custGeom>
          <a:noFill/>
          <a:ln w="54864" cap="flat">
            <a:solidFill>
              <a:srgbClr val="F0CDA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8" name="TextBox 11">
            <a:extLst>
              <a:ext uri="{FF2B5EF4-FFF2-40B4-BE49-F238E27FC236}">
                <a16:creationId xmlns:a16="http://schemas.microsoft.com/office/drawing/2014/main" id="{2FC8CB9B-0FCF-EDAD-EF4D-F6E9ECE022ED}"/>
              </a:ext>
            </a:extLst>
          </p:cNvPr>
          <p:cNvSpPr txBox="1"/>
          <p:nvPr/>
        </p:nvSpPr>
        <p:spPr>
          <a:xfrm>
            <a:off x="55028" y="3115388"/>
            <a:ext cx="11825962" cy="369331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Workers in Theory X could be summarized as follows:-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People who detest work and avoid it at all costs- People who lack ambition, detest accountability, and want to be guided- People who value security. The management ramifications for Theory X employees were that a company would need to impose a management system of compulsion, control, and punishment in order to achieve organizational objectives. (Tutor2u, 2021)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McGregor described Theory Y employees as:- Treat effort at work as you would rest or play.- Regular people who don't despise their jobs. Working conditions determine whether or not labor is viewed as a source of reward or punishment. (Tutor2u, 2021)</a:t>
            </a:r>
          </a:p>
          <a:p>
            <a:pPr lvl="0">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 </a:t>
            </a:r>
            <a:r>
              <a:rPr lang="en-US" dirty="0">
                <a:solidFill>
                  <a:srgbClr val="FFFFFF"/>
                </a:solidFill>
              </a:rPr>
              <a:t>People who, if they are motivated, want to be in charge. Management implications for Theory X employees include the fact that rewards of different kinds are probably the most common way to get people to work toward </a:t>
            </a:r>
            <a:r>
              <a:rPr lang="en-US" dirty="0" err="1">
                <a:solidFill>
                  <a:srgbClr val="FFFFFF"/>
                </a:solidFill>
              </a:rPr>
              <a:t>organisational</a:t>
            </a:r>
            <a:r>
              <a:rPr lang="en-US" dirty="0">
                <a:solidFill>
                  <a:srgbClr val="FFFFFF"/>
                </a:solidFill>
              </a:rPr>
              <a:t> goals. When dealing with Theory Y employees, it's hard for management to make a work environment (or culture) where employees can show and improve their creativity.(</a:t>
            </a:r>
            <a:r>
              <a:rPr lang="en-US" sz="1800" b="0" i="0" u="none" strike="noStrike" kern="1200" cap="none" spc="0" baseline="0" dirty="0">
                <a:solidFill>
                  <a:srgbClr val="FFFFFF"/>
                </a:solidFill>
                <a:uFillTx/>
                <a:latin typeface="Calibri"/>
              </a:rPr>
              <a:t>Tutor2u, 2021)</a:t>
            </a:r>
            <a:endParaRPr lang="en-GB" sz="1800" b="0" i="0" u="none" strike="noStrike" kern="1200" cap="none" spc="0" baseline="0" dirty="0">
              <a:solidFill>
                <a:srgbClr val="FFFFFF"/>
              </a:solidFill>
              <a:uFillTx/>
              <a:latin typeface="Calibri"/>
            </a:endParaRPr>
          </a:p>
        </p:txBody>
      </p:sp>
      <p:sp>
        <p:nvSpPr>
          <p:cNvPr id="9" name="TextBox 12">
            <a:extLst>
              <a:ext uri="{FF2B5EF4-FFF2-40B4-BE49-F238E27FC236}">
                <a16:creationId xmlns:a16="http://schemas.microsoft.com/office/drawing/2014/main" id="{88CBF47A-2510-E80F-30D9-45D2272D2EFB}"/>
              </a:ext>
            </a:extLst>
          </p:cNvPr>
          <p:cNvSpPr txBox="1"/>
          <p:nvPr/>
        </p:nvSpPr>
        <p:spPr>
          <a:xfrm>
            <a:off x="634995" y="1964350"/>
            <a:ext cx="8830735"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McGregor created the ideas Theory X and Theory Y to explain how people behave at work. He made no inferences as to the nature of the workforce. Instead, he viewed the two hypotheses as two opposite extremes, with a wide range of potential behaviors in between. (Tutor2u, 2021)</a:t>
            </a:r>
            <a:endParaRPr lang="en-GB" sz="1800" b="0" i="0" u="none" strike="noStrike" kern="1200" cap="none" spc="0" baseline="0">
              <a:solidFill>
                <a:srgbClr val="FFFFFF"/>
              </a:solidFill>
              <a:uFillTx/>
              <a:latin typeface="Calibri"/>
            </a:endParaRPr>
          </a:p>
        </p:txBody>
      </p:sp>
      <p:pic>
        <p:nvPicPr>
          <p:cNvPr id="10" name="Picture 13">
            <a:extLst>
              <a:ext uri="{FF2B5EF4-FFF2-40B4-BE49-F238E27FC236}">
                <a16:creationId xmlns:a16="http://schemas.microsoft.com/office/drawing/2014/main" id="{621E110D-5554-78D8-1170-1A5FEC02CDCB}"/>
              </a:ext>
            </a:extLst>
          </p:cNvPr>
          <p:cNvPicPr>
            <a:picLocks noChangeAspect="1"/>
          </p:cNvPicPr>
          <p:nvPr/>
        </p:nvPicPr>
        <p:blipFill>
          <a:blip r:embed="rId4"/>
          <a:srcRect l="3638" t="14591" r="3464" b="4691"/>
          <a:stretch>
            <a:fillRect/>
          </a:stretch>
        </p:blipFill>
        <p:spPr>
          <a:xfrm>
            <a:off x="7272872" y="-33686"/>
            <a:ext cx="4919124" cy="2065647"/>
          </a:xfrm>
          <a:prstGeom prst="rect">
            <a:avLst/>
          </a:prstGeom>
          <a:noFill/>
          <a:ln cap="flat">
            <a:noFill/>
          </a:ln>
          <a:effectLst>
            <a:outerShdw dist="139699" dir="2700000" algn="tl">
              <a:srgbClr val="333333">
                <a:alpha val="65000"/>
              </a:srgbClr>
            </a:outerShdw>
          </a:effectLst>
        </p:spPr>
      </p:pic>
      <p:sp>
        <p:nvSpPr>
          <p:cNvPr id="11" name="TextBox 14">
            <a:extLst>
              <a:ext uri="{FF2B5EF4-FFF2-40B4-BE49-F238E27FC236}">
                <a16:creationId xmlns:a16="http://schemas.microsoft.com/office/drawing/2014/main" id="{D1CF8498-9A53-5023-E10A-2EF2C4AEE2A3}"/>
              </a:ext>
            </a:extLst>
          </p:cNvPr>
          <p:cNvSpPr txBox="1"/>
          <p:nvPr/>
        </p:nvSpPr>
        <p:spPr>
          <a:xfrm>
            <a:off x="9541928" y="1732925"/>
            <a:ext cx="1422404"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(Inzak, 2022)</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ppt_x</p:attrName>
                                        </p:attrNameLst>
                                      </p:cBhvr>
                                      <p:tavLst>
                                        <p:tav tm="0">
                                          <p:val>
                                            <p:strVal val="#ppt_x"/>
                                          </p:val>
                                        </p:tav>
                                        <p:tav tm="100000">
                                          <p:val>
                                            <p:strVal val="#ppt_x"/>
                                          </p:val>
                                        </p:tav>
                                      </p:tavLst>
                                    </p:anim>
                                    <p:anim calcmode="lin" valueType="num">
                                      <p:cBhvr>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ppt_x</p:attrName>
                                        </p:attrNameLst>
                                      </p:cBhvr>
                                      <p:tavLst>
                                        <p:tav tm="0">
                                          <p:val>
                                            <p:strVal val="#ppt_x"/>
                                          </p:val>
                                        </p:tav>
                                        <p:tav tm="100000">
                                          <p:val>
                                            <p:strVal val="#ppt_x"/>
                                          </p:val>
                                        </p:tav>
                                      </p:tavLst>
                                    </p:anim>
                                    <p:anim calcmode="lin" valueType="num">
                                      <p:cBhvr>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1000"/>
                                        <p:tgtEl>
                                          <p:spTgt spid="10"/>
                                        </p:tgtEl>
                                      </p:cBhvr>
                                    </p:animEffect>
                                    <p:anim calcmode="lin" valueType="num">
                                      <p:cBhvr>
                                        <p:cTn id="27" dur="1000" fill="hold"/>
                                        <p:tgtEl>
                                          <p:spTgt spid="10"/>
                                        </p:tgtEl>
                                        <p:attrNameLst>
                                          <p:attrName>ppt_x</p:attrName>
                                        </p:attrNameLst>
                                      </p:cBhvr>
                                      <p:tavLst>
                                        <p:tav tm="0">
                                          <p:val>
                                            <p:strVal val="#ppt_x"/>
                                          </p:val>
                                        </p:tav>
                                        <p:tav tm="100000">
                                          <p:val>
                                            <p:strVal val="#ppt_x"/>
                                          </p:val>
                                        </p:tav>
                                      </p:tavLst>
                                    </p:anim>
                                    <p:anim calcmode="lin" valueType="num">
                                      <p:cBhvr>
                                        <p:cTn id="2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1000"/>
                                        <p:tgtEl>
                                          <p:spTgt spid="11"/>
                                        </p:tgtEl>
                                      </p:cBhvr>
                                    </p:animEffect>
                                    <p:anim calcmode="lin" valueType="num">
                                      <p:cBhvr>
                                        <p:cTn id="34" dur="1000" fill="hold"/>
                                        <p:tgtEl>
                                          <p:spTgt spid="11"/>
                                        </p:tgtEl>
                                        <p:attrNameLst>
                                          <p:attrName>ppt_x</p:attrName>
                                        </p:attrNameLst>
                                      </p:cBhvr>
                                      <p:tavLst>
                                        <p:tav tm="0">
                                          <p:val>
                                            <p:strVal val="#ppt_x"/>
                                          </p:val>
                                        </p:tav>
                                        <p:tav tm="100000">
                                          <p:val>
                                            <p:strVal val="#ppt_x"/>
                                          </p:val>
                                        </p:tav>
                                      </p:tavLst>
                                    </p:anim>
                                    <p:anim calcmode="lin" valueType="num">
                                      <p:cBhvr>
                                        <p:cTn id="3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grpId="0" nodeType="clickEffect">
                                  <p:stCondLst>
                                    <p:cond delay="0"/>
                                  </p:stCondLst>
                                  <p:childTnLst>
                                    <p:set>
                                      <p:cBhvr>
                                        <p:cTn id="39" dur="1" fill="hold">
                                          <p:stCondLst>
                                            <p:cond delay="0"/>
                                          </p:stCondLst>
                                        </p:cTn>
                                        <p:tgtEl>
                                          <p:spTgt spid="8"/>
                                        </p:tgtEl>
                                        <p:attrNameLst>
                                          <p:attrName>style.visibility</p:attrName>
                                        </p:attrNameLst>
                                      </p:cBhvr>
                                      <p:to>
                                        <p:strVal val="visible"/>
                                      </p:to>
                                    </p:set>
                                    <p:anim calcmode="lin" valueType="num">
                                      <p:cBhvr>
                                        <p:cTn id="40" dur="1000" fill="hold"/>
                                        <p:tgtEl>
                                          <p:spTgt spid="8"/>
                                        </p:tgtEl>
                                        <p:attrNameLst>
                                          <p:attrName>ppt_w</p:attrName>
                                        </p:attrNameLst>
                                      </p:cBhvr>
                                      <p:tavLst>
                                        <p:tav tm="0">
                                          <p:val>
                                            <p:strVal val="0"/>
                                          </p:val>
                                        </p:tav>
                                        <p:tav tm="100000">
                                          <p:val>
                                            <p:strVal val="#ppt_w"/>
                                          </p:val>
                                        </p:tav>
                                      </p:tavLst>
                                    </p:anim>
                                    <p:anim calcmode="lin" valueType="num">
                                      <p:cBhvr>
                                        <p:cTn id="41" dur="1000" fill="hold"/>
                                        <p:tgtEl>
                                          <p:spTgt spid="8"/>
                                        </p:tgtEl>
                                        <p:attrNameLst>
                                          <p:attrName>ppt_h</p:attrName>
                                        </p:attrNameLst>
                                      </p:cBhvr>
                                      <p:tavLst>
                                        <p:tav tm="0">
                                          <p:val>
                                            <p:strVal val="0"/>
                                          </p:val>
                                        </p:tav>
                                        <p:tav tm="100000">
                                          <p:val>
                                            <p:strVal val="#ppt_h"/>
                                          </p:val>
                                        </p:tav>
                                      </p:tavLst>
                                    </p:anim>
                                    <p:anim calcmode="lin" valueType="num">
                                      <p:cBhvr>
                                        <p:cTn id="42" dur="1000" fill="hold"/>
                                        <p:tgtEl>
                                          <p:spTgt spid="8"/>
                                        </p:tgtEl>
                                        <p:attrNameLst>
                                          <p:attrName>r</p:attrName>
                                        </p:attrNameLst>
                                      </p:cBhvr>
                                      <p:tavLst>
                                        <p:tav tm="0">
                                          <p:val>
                                            <p:strVal val="90"/>
                                          </p:val>
                                        </p:tav>
                                        <p:tav tm="100000">
                                          <p:val>
                                            <p:strVal val="0"/>
                                          </p:val>
                                        </p:tav>
                                      </p:tavLst>
                                    </p:anim>
                                    <p:animEffect transition="in" filter="fade">
                                      <p:cBhvr>
                                        <p:cTn id="4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animBg="1"/>
      <p:bldP spid="8" grpId="0"/>
      <p:bldP spid="9"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BC69E-4436-AA24-25CE-20FB3B0BCA88}"/>
              </a:ext>
            </a:extLst>
          </p:cNvPr>
          <p:cNvSpPr txBox="1">
            <a:spLocks noGrp="1"/>
          </p:cNvSpPr>
          <p:nvPr>
            <p:ph type="title"/>
          </p:nvPr>
        </p:nvSpPr>
        <p:spPr>
          <a:xfrm>
            <a:off x="799441" y="417359"/>
            <a:ext cx="3932240" cy="1302114"/>
          </a:xfrm>
        </p:spPr>
        <p:txBody>
          <a:bodyPr/>
          <a:lstStyle/>
          <a:p>
            <a:pPr lvl="0"/>
            <a:r>
              <a:rPr lang="en-US"/>
              <a:t>Conclusion</a:t>
            </a:r>
          </a:p>
        </p:txBody>
      </p:sp>
      <p:sp>
        <p:nvSpPr>
          <p:cNvPr id="3" name="Slide Number Placeholder 3">
            <a:extLst>
              <a:ext uri="{FF2B5EF4-FFF2-40B4-BE49-F238E27FC236}">
                <a16:creationId xmlns:a16="http://schemas.microsoft.com/office/drawing/2014/main" id="{13F63F14-D73A-C44D-7A36-CAD0CC99C282}"/>
              </a:ext>
            </a:extLst>
          </p:cNvPr>
          <p:cNvSpPr txBox="1"/>
          <p:nvPr/>
        </p:nvSpPr>
        <p:spPr>
          <a:xfrm>
            <a:off x="11468843" y="6174897"/>
            <a:ext cx="357118"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91D0249-BEB4-4D63-9646-E768B4AC9288}" type="slidenum">
              <a:rPr/>
              <a:t>11</a:t>
            </a:fld>
            <a:endParaRPr lang="en-US" sz="1000" b="0" i="1" u="none" strike="noStrike" kern="1200" cap="none" spc="0" baseline="0">
              <a:solidFill>
                <a:srgbClr val="00292E"/>
              </a:solidFill>
              <a:uFillTx/>
              <a:latin typeface="Arial "/>
            </a:endParaRPr>
          </a:p>
        </p:txBody>
      </p:sp>
      <p:pic>
        <p:nvPicPr>
          <p:cNvPr id="4" name="Picture Placeholder 6" descr="Two men look at laptop">
            <a:extLst>
              <a:ext uri="{FF2B5EF4-FFF2-40B4-BE49-F238E27FC236}">
                <a16:creationId xmlns:a16="http://schemas.microsoft.com/office/drawing/2014/main" id="{26BE9D80-895F-1152-7117-F3616C3445A0}"/>
              </a:ext>
            </a:extLst>
          </p:cNvPr>
          <p:cNvPicPr>
            <a:picLocks noGrp="1" noChangeAspect="1"/>
          </p:cNvPicPr>
          <p:nvPr>
            <p:ph type="pic" idx="4294967295"/>
          </p:nvPr>
        </p:nvPicPr>
        <p:blipFill>
          <a:blip r:embed="rId3"/>
          <a:stretch>
            <a:fillRect/>
          </a:stretch>
        </p:blipFill>
        <p:spPr>
          <a:xfrm>
            <a:off x="17254" y="2781220"/>
            <a:ext cx="6024981" cy="2736899"/>
          </a:xfrm>
        </p:spPr>
      </p:pic>
      <p:sp>
        <p:nvSpPr>
          <p:cNvPr id="5" name="object 13" descr="Beige rectangle">
            <a:extLst>
              <a:ext uri="{FF2B5EF4-FFF2-40B4-BE49-F238E27FC236}">
                <a16:creationId xmlns:a16="http://schemas.microsoft.com/office/drawing/2014/main" id="{3AABC748-BC76-AE88-9682-A83D7852EC4B}"/>
              </a:ext>
            </a:extLst>
          </p:cNvPr>
          <p:cNvSpPr/>
          <p:nvPr/>
        </p:nvSpPr>
        <p:spPr>
          <a:xfrm>
            <a:off x="919593" y="1786728"/>
            <a:ext cx="3096002" cy="0"/>
          </a:xfrm>
          <a:custGeom>
            <a:avLst/>
            <a:gdLst>
              <a:gd name="f0" fmla="val w"/>
              <a:gd name="f1" fmla="val h"/>
              <a:gd name="f2" fmla="val ss"/>
              <a:gd name="f3" fmla="val 0"/>
              <a:gd name="f4" fmla="val 3096000"/>
              <a:gd name="f5" fmla="val 3095797"/>
              <a:gd name="f6" fmla="abs f0"/>
              <a:gd name="f7" fmla="abs f1"/>
              <a:gd name="f8" fmla="abs f2"/>
              <a:gd name="f9" fmla="*/ f0 1 3096000"/>
              <a:gd name="f10" fmla="+- f3 0 f3"/>
              <a:gd name="f11" fmla="+- f4 0 f3"/>
              <a:gd name="f12" fmla="?: f6 f0 1"/>
              <a:gd name="f13" fmla="?: f7 f1 1"/>
              <a:gd name="f14" fmla="?: f8 f2 1"/>
              <a:gd name="f15" fmla="*/ f11 1 3096000"/>
              <a:gd name="f16" fmla="*/ f10 1 0"/>
              <a:gd name="f17" fmla="*/ f12 1 3096000"/>
              <a:gd name="f18" fmla="*/ f13 1 21600"/>
              <a:gd name="f19" fmla="*/ 21600 f13 1"/>
              <a:gd name="f20" fmla="*/ 0 1 f15"/>
              <a:gd name="f21" fmla="*/ 3096000 1 f15"/>
              <a:gd name="f22" fmla="*/ 0 1 f16"/>
              <a:gd name="f23" fmla="*/ 1 1 f16"/>
              <a:gd name="f24" fmla="min f18 f17"/>
              <a:gd name="f25" fmla="*/ f19 1 f14"/>
              <a:gd name="f26" fmla="*/ f20 f9 1"/>
              <a:gd name="f27" fmla="*/ f21 f9 1"/>
              <a:gd name="f28" fmla="val f25"/>
              <a:gd name="f29" fmla="*/ f3 f24 1"/>
              <a:gd name="f30" fmla="+- f28 0 f3"/>
              <a:gd name="f31" fmla="*/ f30 1 0"/>
              <a:gd name="f32" fmla="*/ f23 f31 1"/>
              <a:gd name="f33" fmla="*/ f22 f31 1"/>
              <a:gd name="f34" fmla="*/ f33 f24 1"/>
              <a:gd name="f35" fmla="*/ f32 f24 1"/>
            </a:gdLst>
            <a:ahLst/>
            <a:cxnLst>
              <a:cxn ang="3cd4">
                <a:pos x="hc" y="t"/>
              </a:cxn>
              <a:cxn ang="0">
                <a:pos x="r" y="vc"/>
              </a:cxn>
              <a:cxn ang="cd4">
                <a:pos x="hc" y="b"/>
              </a:cxn>
              <a:cxn ang="cd2">
                <a:pos x="l" y="vc"/>
              </a:cxn>
            </a:cxnLst>
            <a:rect l="f26" t="f34" r="f27" b="f35"/>
            <a:pathLst>
              <a:path w="3096000">
                <a:moveTo>
                  <a:pt x="f3" y="f29"/>
                </a:moveTo>
                <a:lnTo>
                  <a:pt x="f5" y="f29"/>
                </a:lnTo>
              </a:path>
            </a:pathLst>
          </a:custGeom>
          <a:noFill/>
          <a:ln w="54864" cap="flat">
            <a:solidFill>
              <a:srgbClr val="F0CDA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6" name="TextBox 13">
            <a:extLst>
              <a:ext uri="{FF2B5EF4-FFF2-40B4-BE49-F238E27FC236}">
                <a16:creationId xmlns:a16="http://schemas.microsoft.com/office/drawing/2014/main" id="{FF9B4251-529E-BD08-B4E7-9C8CEE2B0EBE}"/>
              </a:ext>
            </a:extLst>
          </p:cNvPr>
          <p:cNvSpPr txBox="1"/>
          <p:nvPr/>
        </p:nvSpPr>
        <p:spPr>
          <a:xfrm>
            <a:off x="6714064" y="1532470"/>
            <a:ext cx="4936068"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rial" pitchFamily="34"/>
                <a:cs typeface="Arial" pitchFamily="34"/>
              </a:rPr>
              <a:t>The presentation demonstrated that motivation, engagement, and retention techniques are crucial in the modern business world. In addition, managers should utilize McGregor's (Theory X &amp; Theory Y) motivation theories, which will aid in business growth and make employees happy, which are the foundation of every successful organization.</a:t>
            </a:r>
            <a:r>
              <a:rPr lang="en-GB" sz="1800" b="0" i="0" u="none" strike="noStrike" kern="1200" cap="none" spc="0" baseline="0">
                <a:solidFill>
                  <a:srgbClr val="FFFFFF"/>
                </a:solidFill>
                <a:uFillTx/>
                <a:latin typeface="Arial" pitchFamily="34"/>
                <a:cs typeface="Arial" pitchFamily="34"/>
              </a:rPr>
              <a:t>  </a:t>
            </a: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ppt_x</p:attrName>
                                        </p:attrNameLst>
                                      </p:cBhvr>
                                      <p:tavLst>
                                        <p:tav tm="0">
                                          <p:val>
                                            <p:strVal val="#ppt_x"/>
                                          </p:val>
                                        </p:tav>
                                        <p:tav tm="100000">
                                          <p:val>
                                            <p:strVal val="#ppt_x"/>
                                          </p:val>
                                        </p:tav>
                                      </p:tavLst>
                                    </p:anim>
                                    <p:anim calcmode="lin" valueType="num">
                                      <p:cBhvr>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EA7CC-732C-A8A8-AFED-DAB1E247AF93}"/>
              </a:ext>
            </a:extLst>
          </p:cNvPr>
          <p:cNvSpPr txBox="1">
            <a:spLocks noGrp="1"/>
          </p:cNvSpPr>
          <p:nvPr>
            <p:ph type="ctrTitle"/>
          </p:nvPr>
        </p:nvSpPr>
        <p:spPr>
          <a:xfrm>
            <a:off x="1341123" y="4678609"/>
            <a:ext cx="9144000" cy="5498323"/>
          </a:xfrm>
        </p:spPr>
        <p:txBody>
          <a:bodyPr>
            <a:normAutofit fontScale="90000"/>
          </a:bodyPr>
          <a:lstStyle/>
          <a:p>
            <a:pPr lvl="0" algn="l"/>
            <a:br>
              <a:rPr lang="en-GB" sz="1300" b="0">
                <a:solidFill>
                  <a:srgbClr val="000000"/>
                </a:solidFill>
                <a:latin typeface="Arial" pitchFamily="34"/>
                <a:cs typeface="Arial" pitchFamily="34"/>
              </a:rPr>
            </a:br>
            <a:br>
              <a:rPr lang="en-GB" sz="1300" b="0">
                <a:solidFill>
                  <a:srgbClr val="000000"/>
                </a:solidFill>
                <a:latin typeface="Arial" pitchFamily="34"/>
                <a:cs typeface="Arial" pitchFamily="34"/>
              </a:rPr>
            </a:br>
            <a:br>
              <a:rPr lang="en-GB" sz="1300" b="0">
                <a:solidFill>
                  <a:srgbClr val="000000"/>
                </a:solidFill>
                <a:latin typeface="Arial" pitchFamily="34"/>
                <a:cs typeface="Arial" pitchFamily="34"/>
              </a:rPr>
            </a:br>
            <a:br>
              <a:rPr lang="en-GB" sz="1300" b="0">
                <a:solidFill>
                  <a:srgbClr val="000000"/>
                </a:solidFill>
                <a:latin typeface="Arial" pitchFamily="34"/>
                <a:cs typeface="Arial" pitchFamily="34"/>
              </a:rPr>
            </a:br>
            <a:br>
              <a:rPr lang="en-GB" sz="1300" b="0">
                <a:solidFill>
                  <a:srgbClr val="000000"/>
                </a:solidFill>
                <a:latin typeface="Arial" pitchFamily="34"/>
                <a:cs typeface="Arial" pitchFamily="34"/>
              </a:rPr>
            </a:br>
            <a:br>
              <a:rPr lang="en-GB" sz="1300" b="0">
                <a:solidFill>
                  <a:srgbClr val="000000"/>
                </a:solidFill>
                <a:latin typeface="Arial" pitchFamily="34"/>
                <a:cs typeface="Arial" pitchFamily="34"/>
              </a:rPr>
            </a:br>
            <a:r>
              <a:rPr lang="en-GB" sz="1600" b="0">
                <a:solidFill>
                  <a:srgbClr val="000000"/>
                </a:solidFill>
                <a:latin typeface="Arial" pitchFamily="34"/>
                <a:cs typeface="Arial" pitchFamily="34"/>
              </a:rPr>
              <a:t>1. Business Express (2020), </a:t>
            </a:r>
            <a:r>
              <a:rPr lang="en-GB" sz="1600" b="0" i="1">
                <a:solidFill>
                  <a:srgbClr val="000000"/>
                </a:solidFill>
                <a:latin typeface="Arial" pitchFamily="34"/>
                <a:cs typeface="Arial" pitchFamily="34"/>
              </a:rPr>
              <a:t>LEADERSHIP AND MANAGING PEOPLE, 25</a:t>
            </a:r>
            <a:r>
              <a:rPr lang="en-GB" sz="1600" b="0" i="1" baseline="30000">
                <a:solidFill>
                  <a:srgbClr val="000000"/>
                </a:solidFill>
                <a:latin typeface="Arial" pitchFamily="34"/>
                <a:cs typeface="Arial" pitchFamily="34"/>
              </a:rPr>
              <a:t>th</a:t>
            </a:r>
            <a:r>
              <a:rPr lang="en-GB" sz="1600" b="0" i="1">
                <a:solidFill>
                  <a:srgbClr val="000000"/>
                </a:solidFill>
                <a:latin typeface="Arial" pitchFamily="34"/>
                <a:cs typeface="Arial" pitchFamily="34"/>
              </a:rPr>
              <a:t> November, Available at:https://business.express/leadership-and-managing-people/(Accessed: 13</a:t>
            </a:r>
            <a:r>
              <a:rPr lang="en-GB" sz="1600" b="0" i="1" baseline="30000">
                <a:solidFill>
                  <a:srgbClr val="000000"/>
                </a:solidFill>
                <a:latin typeface="Arial" pitchFamily="34"/>
                <a:cs typeface="Arial" pitchFamily="34"/>
              </a:rPr>
              <a:t>th</a:t>
            </a:r>
            <a:r>
              <a:rPr lang="en-GB" sz="1600" b="0" i="1">
                <a:solidFill>
                  <a:srgbClr val="000000"/>
                </a:solidFill>
                <a:latin typeface="Arial" pitchFamily="34"/>
                <a:cs typeface="Arial" pitchFamily="34"/>
              </a:rPr>
              <a:t> October 2022)</a:t>
            </a:r>
            <a:br>
              <a:rPr lang="en-GB" sz="1600" b="0" i="1">
                <a:solidFill>
                  <a:srgbClr val="000000"/>
                </a:solidFill>
                <a:latin typeface="Arial" pitchFamily="34"/>
                <a:cs typeface="Arial" pitchFamily="34"/>
              </a:rPr>
            </a:br>
            <a:br>
              <a:rPr lang="en-GB" sz="1600" b="0" i="1">
                <a:solidFill>
                  <a:srgbClr val="000000"/>
                </a:solidFill>
                <a:latin typeface="Arial" pitchFamily="34"/>
                <a:cs typeface="Arial" pitchFamily="34"/>
              </a:rPr>
            </a:br>
            <a:r>
              <a:rPr lang="en-GB" sz="1600" b="0" i="1">
                <a:solidFill>
                  <a:srgbClr val="000000"/>
                </a:solidFill>
                <a:latin typeface="Arial" pitchFamily="34"/>
                <a:cs typeface="Arial" pitchFamily="34"/>
              </a:rPr>
              <a:t>2</a:t>
            </a:r>
            <a:r>
              <a:rPr lang="en-GB" sz="1600" b="0">
                <a:solidFill>
                  <a:srgbClr val="000000"/>
                </a:solidFill>
                <a:latin typeface="Arial" pitchFamily="34"/>
                <a:cs typeface="Arial" pitchFamily="34"/>
              </a:rPr>
              <a:t>. Yasini M. (2022), </a:t>
            </a:r>
            <a:r>
              <a:rPr lang="en-GB" sz="1600" b="0" i="1">
                <a:solidFill>
                  <a:srgbClr val="000000"/>
                </a:solidFill>
                <a:latin typeface="Arial" pitchFamily="34"/>
                <a:cs typeface="Arial" pitchFamily="34"/>
              </a:rPr>
              <a:t>Human Resource Management Definition, </a:t>
            </a:r>
            <a:r>
              <a:rPr lang="en-GB" sz="1600" b="0">
                <a:solidFill>
                  <a:srgbClr val="000000"/>
                </a:solidFill>
                <a:latin typeface="Arial" pitchFamily="34"/>
                <a:cs typeface="Arial" pitchFamily="34"/>
              </a:rPr>
              <a:t>Available at: </a:t>
            </a:r>
            <a:r>
              <a:rPr lang="en-GB" sz="1600" b="0">
                <a:solidFill>
                  <a:srgbClr val="000000"/>
                </a:solidFill>
                <a:latin typeface="Arial" pitchFamily="34"/>
                <a:cs typeface="Arial" pitchFamily="34"/>
                <a:hlinkClick r:id="rId2"/>
              </a:rPr>
              <a:t>https://www.academia.edu/5301375/Human_Resource_Management_Definition#:~:text=Translate%20PDF%20By%3A%20A.Q%20Khan%20Human%20Resource%20Management,attraction%2C%20selection%2C%20training%2C%20assessment%2C%20and%20rewarding%20of%20employees</a:t>
            </a:r>
            <a:r>
              <a:rPr lang="en-GB" sz="1600" b="0">
                <a:solidFill>
                  <a:srgbClr val="000000"/>
                </a:solidFill>
                <a:latin typeface="Arial" pitchFamily="34"/>
                <a:cs typeface="Arial" pitchFamily="34"/>
              </a:rPr>
              <a:t>. (Accessed:17</a:t>
            </a:r>
            <a:r>
              <a:rPr lang="en-GB" sz="1600" b="0" baseline="30000">
                <a:solidFill>
                  <a:srgbClr val="000000"/>
                </a:solidFill>
                <a:latin typeface="Arial" pitchFamily="34"/>
                <a:cs typeface="Arial" pitchFamily="34"/>
              </a:rPr>
              <a:t>th</a:t>
            </a:r>
            <a:r>
              <a:rPr lang="en-GB" sz="1600" b="0">
                <a:solidFill>
                  <a:srgbClr val="000000"/>
                </a:solidFill>
                <a:latin typeface="Arial" pitchFamily="34"/>
                <a:cs typeface="Arial" pitchFamily="34"/>
              </a:rPr>
              <a:t> October 2022)</a:t>
            </a:r>
            <a:br>
              <a:rPr lang="en-GB" sz="1600" b="0">
                <a:solidFill>
                  <a:srgbClr val="000000"/>
                </a:solidFill>
                <a:latin typeface="Arial" pitchFamily="34"/>
                <a:cs typeface="Arial" pitchFamily="34"/>
              </a:rPr>
            </a:br>
            <a:br>
              <a:rPr lang="en-GB" sz="1600" b="0">
                <a:solidFill>
                  <a:srgbClr val="000000"/>
                </a:solidFill>
                <a:latin typeface="Arial" pitchFamily="34"/>
                <a:cs typeface="Arial" pitchFamily="34"/>
              </a:rPr>
            </a:br>
            <a:r>
              <a:rPr lang="en-GB" sz="1600" b="0">
                <a:solidFill>
                  <a:srgbClr val="000000"/>
                </a:solidFill>
                <a:latin typeface="Arial" pitchFamily="34"/>
                <a:cs typeface="Arial" pitchFamily="34"/>
              </a:rPr>
              <a:t>3. Resources Workable (2022), </a:t>
            </a:r>
            <a:r>
              <a:rPr lang="en-GB" sz="1600" b="0" i="1">
                <a:solidFill>
                  <a:srgbClr val="000000"/>
                </a:solidFill>
                <a:latin typeface="Arial" pitchFamily="34"/>
                <a:cs typeface="Arial" pitchFamily="34"/>
              </a:rPr>
              <a:t>What is employee retention?, Available at: </a:t>
            </a:r>
            <a:r>
              <a:rPr lang="en-GB" sz="1600" b="0" i="1">
                <a:solidFill>
                  <a:srgbClr val="000000"/>
                </a:solidFill>
                <a:latin typeface="Arial" pitchFamily="34"/>
                <a:cs typeface="Arial" pitchFamily="34"/>
                <a:hlinkClick r:id="rId3"/>
              </a:rPr>
              <a:t>https://resources.workable.com/hr-terms/what-is-employee-retention</a:t>
            </a:r>
            <a:r>
              <a:rPr lang="en-GB" sz="1600" b="0" i="1">
                <a:solidFill>
                  <a:srgbClr val="000000"/>
                </a:solidFill>
                <a:latin typeface="Arial" pitchFamily="34"/>
                <a:cs typeface="Arial" pitchFamily="34"/>
              </a:rPr>
              <a:t> (Accessed: 17</a:t>
            </a:r>
            <a:r>
              <a:rPr lang="en-GB" sz="1600" b="0" i="1" baseline="30000">
                <a:solidFill>
                  <a:srgbClr val="000000"/>
                </a:solidFill>
                <a:latin typeface="Arial" pitchFamily="34"/>
                <a:cs typeface="Arial" pitchFamily="34"/>
              </a:rPr>
              <a:t>th</a:t>
            </a:r>
            <a:r>
              <a:rPr lang="en-GB" sz="1600" b="0" i="1">
                <a:solidFill>
                  <a:srgbClr val="000000"/>
                </a:solidFill>
                <a:latin typeface="Arial" pitchFamily="34"/>
                <a:cs typeface="Arial" pitchFamily="34"/>
              </a:rPr>
              <a:t> October 2022)</a:t>
            </a:r>
            <a:br>
              <a:rPr lang="en-GB" sz="1600" b="0" i="1">
                <a:solidFill>
                  <a:srgbClr val="000000"/>
                </a:solidFill>
                <a:latin typeface="Arial" pitchFamily="34"/>
                <a:cs typeface="Arial" pitchFamily="34"/>
              </a:rPr>
            </a:br>
            <a:br>
              <a:rPr lang="en-GB" sz="1600" b="0" i="1">
                <a:solidFill>
                  <a:srgbClr val="000000"/>
                </a:solidFill>
                <a:latin typeface="Arial" pitchFamily="34"/>
                <a:cs typeface="Arial" pitchFamily="34"/>
              </a:rPr>
            </a:br>
            <a:r>
              <a:rPr lang="en-GB" sz="1600" b="0">
                <a:solidFill>
                  <a:srgbClr val="000000"/>
                </a:solidFill>
                <a:latin typeface="Arial" pitchFamily="34"/>
                <a:cs typeface="Arial" pitchFamily="34"/>
              </a:rPr>
              <a:t>4. Bamboo HR LLC (2022</a:t>
            </a:r>
            <a:r>
              <a:rPr lang="en-GB" sz="1600" b="0" i="1">
                <a:solidFill>
                  <a:srgbClr val="000000"/>
                </a:solidFill>
                <a:latin typeface="Arial" pitchFamily="34"/>
                <a:cs typeface="Arial" pitchFamily="34"/>
              </a:rPr>
              <a:t>)</a:t>
            </a:r>
            <a:r>
              <a:rPr lang="en-GB" sz="1600" b="0">
                <a:solidFill>
                  <a:srgbClr val="000000"/>
                </a:solidFill>
                <a:latin typeface="Arial" pitchFamily="34"/>
                <a:cs typeface="Arial" pitchFamily="34"/>
              </a:rPr>
              <a:t>, </a:t>
            </a:r>
            <a:r>
              <a:rPr lang="en-GB" sz="1600" b="0" i="1">
                <a:solidFill>
                  <a:srgbClr val="000000"/>
                </a:solidFill>
                <a:latin typeface="Arial" pitchFamily="34"/>
                <a:cs typeface="Arial" pitchFamily="34"/>
              </a:rPr>
              <a:t>Employee Engagement in HR, </a:t>
            </a:r>
            <a:r>
              <a:rPr lang="en-GB" sz="1600" b="0">
                <a:solidFill>
                  <a:srgbClr val="000000"/>
                </a:solidFill>
                <a:latin typeface="Arial" pitchFamily="34"/>
                <a:cs typeface="Arial" pitchFamily="34"/>
              </a:rPr>
              <a:t>Available at: </a:t>
            </a:r>
            <a:r>
              <a:rPr lang="en-GB" sz="1600" b="0">
                <a:solidFill>
                  <a:srgbClr val="000000"/>
                </a:solidFill>
                <a:latin typeface="Arial" pitchFamily="34"/>
                <a:cs typeface="Arial" pitchFamily="34"/>
                <a:hlinkClick r:id="rId4"/>
              </a:rPr>
              <a:t>https://www.bamboohr.com/hr-glossary/employee-engagement-in-hr/#:~:text=Employee%20Engagement%20in%20HR%20What%20is%20the%20Definition,company%2C%20their%20fellow%20employees%2C%20and%20the%20company%20culture</a:t>
            </a:r>
            <a:r>
              <a:rPr lang="en-GB" sz="1600" b="0">
                <a:solidFill>
                  <a:srgbClr val="000000"/>
                </a:solidFill>
                <a:latin typeface="Arial" pitchFamily="34"/>
                <a:cs typeface="Arial" pitchFamily="34"/>
              </a:rPr>
              <a:t>. (Accessed: 17</a:t>
            </a:r>
            <a:r>
              <a:rPr lang="en-GB" sz="1600" b="0" baseline="30000">
                <a:solidFill>
                  <a:srgbClr val="000000"/>
                </a:solidFill>
                <a:latin typeface="Arial" pitchFamily="34"/>
                <a:cs typeface="Arial" pitchFamily="34"/>
              </a:rPr>
              <a:t>th</a:t>
            </a:r>
            <a:r>
              <a:rPr lang="en-GB" sz="1600" b="0">
                <a:solidFill>
                  <a:srgbClr val="000000"/>
                </a:solidFill>
                <a:latin typeface="Arial" pitchFamily="34"/>
                <a:cs typeface="Arial" pitchFamily="34"/>
              </a:rPr>
              <a:t> October 2022)</a:t>
            </a: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300" b="0" i="1">
                <a:solidFill>
                  <a:srgbClr val="000000"/>
                </a:solidFill>
                <a:latin typeface="Arial" pitchFamily="34"/>
                <a:cs typeface="Arial" pitchFamily="34"/>
              </a:rPr>
            </a:br>
            <a:br>
              <a:rPr lang="en-GB" sz="1400" i="1">
                <a:solidFill>
                  <a:srgbClr val="000000"/>
                </a:solidFill>
                <a:latin typeface="Arial" pitchFamily="34"/>
                <a:cs typeface="Arial" pitchFamily="34"/>
              </a:rPr>
            </a:br>
            <a:br>
              <a:rPr lang="en-GB" sz="1400">
                <a:solidFill>
                  <a:srgbClr val="000000"/>
                </a:solidFill>
                <a:latin typeface="Arial" pitchFamily="34"/>
                <a:cs typeface="Arial" pitchFamily="34"/>
              </a:rPr>
            </a:br>
            <a:endParaRPr lang="en-GB" sz="1400">
              <a:solidFill>
                <a:srgbClr val="000000"/>
              </a:solidFill>
              <a:latin typeface="Arial" pitchFamily="34"/>
              <a:cs typeface="Arial" pitchFamily="34"/>
            </a:endParaRPr>
          </a:p>
        </p:txBody>
      </p:sp>
      <p:sp>
        <p:nvSpPr>
          <p:cNvPr id="3" name="Subtitle 2">
            <a:extLst>
              <a:ext uri="{FF2B5EF4-FFF2-40B4-BE49-F238E27FC236}">
                <a16:creationId xmlns:a16="http://schemas.microsoft.com/office/drawing/2014/main" id="{6E26F658-EF94-54E3-CD3C-94AF4E57E5B1}"/>
              </a:ext>
            </a:extLst>
          </p:cNvPr>
          <p:cNvSpPr txBox="1">
            <a:spLocks noGrp="1"/>
          </p:cNvSpPr>
          <p:nvPr>
            <p:ph type="subTitle" idx="1"/>
          </p:nvPr>
        </p:nvSpPr>
        <p:spPr>
          <a:xfrm>
            <a:off x="1341123" y="301166"/>
            <a:ext cx="9144000" cy="882002"/>
          </a:xfrm>
        </p:spPr>
        <p:txBody>
          <a:bodyPr/>
          <a:lstStyle/>
          <a:p>
            <a:pPr lvl="0"/>
            <a:r>
              <a:rPr lang="en-GB"/>
              <a:t>Reference list:</a:t>
            </a:r>
          </a:p>
        </p:txBody>
      </p:sp>
    </p:spTree>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1A5E48-EA76-74B5-31E4-C732BBAB98A5}"/>
              </a:ext>
            </a:extLst>
          </p:cNvPr>
          <p:cNvSpPr txBox="1"/>
          <p:nvPr/>
        </p:nvSpPr>
        <p:spPr>
          <a:xfrm>
            <a:off x="355601" y="287871"/>
            <a:ext cx="11150595" cy="646330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5. The Scientific World (2021</a:t>
            </a:r>
            <a:r>
              <a:rPr lang="en-GB" sz="1800" b="0" i="1" u="none" strike="noStrike" kern="1200" cap="none" spc="0" baseline="0">
                <a:solidFill>
                  <a:srgbClr val="000000"/>
                </a:solidFill>
                <a:uFillTx/>
                <a:latin typeface="Calibri"/>
              </a:rPr>
              <a:t>),</a:t>
            </a:r>
            <a:r>
              <a:rPr lang="en-US" sz="1800" b="0" i="1" u="none" strike="noStrike" kern="1200" cap="none" spc="0" baseline="0">
                <a:solidFill>
                  <a:srgbClr val="000000"/>
                </a:solidFill>
                <a:uFillTx/>
                <a:latin typeface="Calibri"/>
              </a:rPr>
              <a:t> Importance of Human Resource Management (HRM), </a:t>
            </a:r>
            <a:r>
              <a:rPr lang="en-US" sz="1800" b="0" i="0" u="none" strike="noStrike" kern="1200" cap="none" spc="0" baseline="0">
                <a:solidFill>
                  <a:srgbClr val="000000"/>
                </a:solidFill>
                <a:uFillTx/>
                <a:latin typeface="Calibri"/>
              </a:rPr>
              <a:t>7</a:t>
            </a:r>
            <a:r>
              <a:rPr lang="en-US" sz="1800" b="0" i="0" u="none" strike="noStrike" kern="1200" cap="none" spc="0" baseline="30000">
                <a:solidFill>
                  <a:srgbClr val="000000"/>
                </a:solidFill>
                <a:uFillTx/>
                <a:latin typeface="Calibri"/>
              </a:rPr>
              <a:t>th</a:t>
            </a:r>
            <a:r>
              <a:rPr lang="en-US" sz="1800" b="0" i="0" u="none" strike="noStrike" kern="1200" cap="none" spc="0" baseline="0">
                <a:solidFill>
                  <a:srgbClr val="000000"/>
                </a:solidFill>
                <a:uFillTx/>
                <a:latin typeface="Calibri"/>
              </a:rPr>
              <a:t> February, Available at: </a:t>
            </a:r>
            <a:r>
              <a:rPr lang="en-US" sz="1800" b="0" i="0" u="none" strike="noStrike" kern="1200" cap="none" spc="0" baseline="0">
                <a:solidFill>
                  <a:srgbClr val="000000"/>
                </a:solidFill>
                <a:uFillTx/>
                <a:latin typeface="Calibri"/>
                <a:hlinkClick r:id="rId2"/>
              </a:rPr>
              <a:t>https://www.scientificworldinfo.com/2021/02/importance-of-human-resource-management.html</a:t>
            </a:r>
            <a:r>
              <a:rPr lang="en-US" sz="1800" b="0" i="0" u="none" strike="noStrike" kern="1200" cap="none" spc="0" baseline="0">
                <a:solidFill>
                  <a:srgbClr val="000000"/>
                </a:solidFill>
                <a:uFillTx/>
                <a:latin typeface="Calibri"/>
              </a:rPr>
              <a:t> (Accessed: 17</a:t>
            </a:r>
            <a:r>
              <a:rPr lang="en-US" sz="1800" b="0" i="0" u="none" strike="noStrike" kern="1200" cap="none" spc="0" baseline="30000">
                <a:solidFill>
                  <a:srgbClr val="000000"/>
                </a:solidFill>
                <a:uFillTx/>
                <a:latin typeface="Calibri"/>
              </a:rPr>
              <a:t>th</a:t>
            </a:r>
            <a:r>
              <a:rPr lang="en-US" sz="1800" b="0" i="0" u="none" strike="noStrike" kern="1200" cap="none" spc="0" baseline="0">
                <a:solidFill>
                  <a:srgbClr val="000000"/>
                </a:solidFill>
                <a:uFillTx/>
                <a:latin typeface="Calibri"/>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6.</a:t>
            </a:r>
            <a:r>
              <a:rPr lang="en-GB" sz="1800" b="0" i="1" u="none" strike="noStrike" kern="1200" cap="none" spc="0" baseline="0">
                <a:solidFill>
                  <a:srgbClr val="000000"/>
                </a:solidFill>
                <a:uFillTx/>
                <a:latin typeface="Calibri"/>
              </a:rPr>
              <a:t> </a:t>
            </a:r>
            <a:r>
              <a:rPr lang="en-GB" sz="1800" b="0" i="0" u="none" strike="noStrike" kern="1200" cap="none" spc="0" baseline="0">
                <a:solidFill>
                  <a:srgbClr val="000000"/>
                </a:solidFill>
                <a:uFillTx/>
                <a:latin typeface="Calibri"/>
              </a:rPr>
              <a:t>Business Essays (2022), </a:t>
            </a:r>
            <a:r>
              <a:rPr lang="en-GB" sz="1800" b="0" i="1" u="none" strike="noStrike" kern="1200" cap="none" spc="0" baseline="0">
                <a:solidFill>
                  <a:srgbClr val="000000"/>
                </a:solidFill>
                <a:uFillTx/>
                <a:latin typeface="Calibri"/>
              </a:rPr>
              <a:t>Motivation In Business, </a:t>
            </a:r>
            <a:r>
              <a:rPr lang="en-GB" sz="1800" b="0" i="0" u="none" strike="noStrike" kern="1200" cap="none" spc="0" baseline="0">
                <a:solidFill>
                  <a:srgbClr val="000000"/>
                </a:solidFill>
                <a:uFillTx/>
                <a:latin typeface="Calibri"/>
              </a:rPr>
              <a:t>Available at: </a:t>
            </a:r>
            <a:r>
              <a:rPr lang="en-US" sz="1800" b="0" i="0" u="none" strike="noStrike" kern="1200" cap="none" spc="0" baseline="0">
                <a:solidFill>
                  <a:srgbClr val="000000"/>
                </a:solidFill>
                <a:uFillTx/>
                <a:latin typeface="Calibri"/>
                <a:hlinkClick r:id="rId3"/>
              </a:rPr>
              <a:t>Business Essays - Motivation In Business (ukessays.com)</a:t>
            </a:r>
            <a:r>
              <a:rPr lang="en-US" sz="1800" b="0" i="0" u="none" strike="noStrike" kern="1200" cap="none" spc="0" baseline="0">
                <a:solidFill>
                  <a:srgbClr val="000000"/>
                </a:solidFill>
                <a:uFillTx/>
                <a:latin typeface="Calibri"/>
              </a:rPr>
              <a:t> (Accessed: 17</a:t>
            </a:r>
            <a:r>
              <a:rPr lang="en-US" sz="1800" b="0" i="0" u="none" strike="noStrike" kern="1200" cap="none" spc="0" baseline="30000">
                <a:solidFill>
                  <a:srgbClr val="000000"/>
                </a:solidFill>
                <a:uFillTx/>
                <a:latin typeface="Calibri"/>
              </a:rPr>
              <a:t>th</a:t>
            </a:r>
            <a:r>
              <a:rPr lang="en-US" sz="1800" b="0" i="0" u="none" strike="noStrike" kern="1200" cap="none" spc="0" baseline="0">
                <a:solidFill>
                  <a:srgbClr val="000000"/>
                </a:solidFill>
                <a:uFillTx/>
                <a:latin typeface="Calibri"/>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7. Brooks A.(2021), </a:t>
            </a:r>
            <a:r>
              <a:rPr lang="en-US" sz="1800" b="0" i="1" u="none" strike="noStrike" kern="1200" cap="none" spc="0" baseline="0">
                <a:solidFill>
                  <a:srgbClr val="000000"/>
                </a:solidFill>
                <a:uFillTx/>
                <a:latin typeface="Calibri"/>
              </a:rPr>
              <a:t>What is Employee Retention? 15 Effective Employee Retention Strategies and Examples, </a:t>
            </a:r>
            <a:r>
              <a:rPr lang="en-US" sz="1800" b="0" i="0" u="none" strike="noStrike" kern="1200" cap="none" spc="0" baseline="0">
                <a:solidFill>
                  <a:srgbClr val="000000"/>
                </a:solidFill>
                <a:uFillTx/>
                <a:latin typeface="Calibri"/>
              </a:rPr>
              <a:t>2</a:t>
            </a:r>
            <a:r>
              <a:rPr lang="en-US" sz="1800" b="0" i="0" u="none" strike="noStrike" kern="1200" cap="none" spc="0" baseline="30000">
                <a:solidFill>
                  <a:srgbClr val="000000"/>
                </a:solidFill>
                <a:uFillTx/>
                <a:latin typeface="Calibri"/>
              </a:rPr>
              <a:t>nd</a:t>
            </a:r>
            <a:r>
              <a:rPr lang="en-US" sz="1800" b="0" i="0" u="none" strike="noStrike" kern="1200" cap="none" spc="0" baseline="0">
                <a:solidFill>
                  <a:srgbClr val="000000"/>
                </a:solidFill>
                <a:uFillTx/>
                <a:latin typeface="Calibri"/>
              </a:rPr>
              <a:t> April, Available at: </a:t>
            </a:r>
            <a:r>
              <a:rPr lang="en-US" sz="1800" b="0" i="0" u="none" strike="noStrike" kern="1200" cap="none" spc="0" baseline="0">
                <a:solidFill>
                  <a:srgbClr val="000000"/>
                </a:solidFill>
                <a:uFillTx/>
                <a:latin typeface="Calibri"/>
                <a:hlinkClick r:id="rId4"/>
              </a:rPr>
              <a:t>https://www.upwork.com/resources/employee-retention-strategies</a:t>
            </a:r>
            <a:r>
              <a:rPr lang="en-US" sz="1800" b="0" i="0" u="none" strike="noStrike" kern="1200" cap="none" spc="0" baseline="0">
                <a:solidFill>
                  <a:srgbClr val="000000"/>
                </a:solidFill>
                <a:uFillTx/>
                <a:latin typeface="Calibri"/>
              </a:rPr>
              <a:t> (Accessed: 17</a:t>
            </a:r>
            <a:r>
              <a:rPr lang="en-US" sz="1800" b="0" i="0" u="none" strike="noStrike" kern="1200" cap="none" spc="0" baseline="30000">
                <a:solidFill>
                  <a:srgbClr val="000000"/>
                </a:solidFill>
                <a:uFillTx/>
                <a:latin typeface="Calibri"/>
              </a:rPr>
              <a:t>th</a:t>
            </a:r>
            <a:r>
              <a:rPr lang="en-US" sz="1800" b="0" i="0" u="none" strike="noStrike" kern="1200" cap="none" spc="0" baseline="0">
                <a:solidFill>
                  <a:srgbClr val="000000"/>
                </a:solidFill>
                <a:uFillTx/>
                <a:latin typeface="Calibri"/>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1"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8. Lieu A. (2019</a:t>
            </a:r>
            <a:r>
              <a:rPr lang="en-US" sz="1800" b="0" i="1" u="none" strike="noStrike" kern="1200" cap="none" spc="0" baseline="0">
                <a:solidFill>
                  <a:srgbClr val="000000"/>
                </a:solidFill>
                <a:uFillTx/>
                <a:latin typeface="Calibri"/>
              </a:rPr>
              <a:t>), 57 percent of people quit their jobs ‘specifically’ because of their managers, study found, </a:t>
            </a:r>
            <a:r>
              <a:rPr lang="en-US" sz="1800" b="0" i="0" u="none" strike="noStrike" kern="1200" cap="none" spc="0" baseline="0">
                <a:solidFill>
                  <a:srgbClr val="000000"/>
                </a:solidFill>
                <a:uFillTx/>
                <a:latin typeface="Calibri"/>
              </a:rPr>
              <a:t>11</a:t>
            </a:r>
            <a:r>
              <a:rPr lang="en-US" sz="1800" b="0" i="0" u="none" strike="noStrike" kern="1200" cap="none" spc="0" baseline="30000">
                <a:solidFill>
                  <a:srgbClr val="000000"/>
                </a:solidFill>
                <a:uFillTx/>
                <a:latin typeface="Calibri"/>
              </a:rPr>
              <a:t>th</a:t>
            </a:r>
            <a:r>
              <a:rPr lang="en-US" sz="1800" b="0" i="0" u="none" strike="noStrike" kern="1200" cap="none" spc="0" baseline="0">
                <a:solidFill>
                  <a:srgbClr val="000000"/>
                </a:solidFill>
                <a:uFillTx/>
                <a:latin typeface="Calibri"/>
              </a:rPr>
              <a:t> December, Available at: </a:t>
            </a:r>
            <a:r>
              <a:rPr lang="en-US" sz="1800" b="0" i="0" u="none" strike="noStrike" kern="1200" cap="none" spc="0" baseline="0">
                <a:solidFill>
                  <a:srgbClr val="000000"/>
                </a:solidFill>
                <a:uFillTx/>
                <a:latin typeface="Calibri"/>
                <a:hlinkClick r:id="rId5"/>
              </a:rPr>
              <a:t>https://www.fox5dc.com/news/57-percent-of-people-quit-their-jobs-specifically-because-of-their-managers-study-found</a:t>
            </a:r>
            <a:r>
              <a:rPr lang="en-US" sz="1800" b="0" i="0" u="none" strike="noStrike" kern="1200" cap="none" spc="0" baseline="0">
                <a:solidFill>
                  <a:srgbClr val="000000"/>
                </a:solidFill>
                <a:uFillTx/>
                <a:latin typeface="Calibri"/>
              </a:rPr>
              <a:t> (Accessed: 17</a:t>
            </a:r>
            <a:r>
              <a:rPr lang="en-US" sz="1800" b="0" i="0" u="none" strike="noStrike" kern="1200" cap="none" spc="0" baseline="30000">
                <a:solidFill>
                  <a:srgbClr val="000000"/>
                </a:solidFill>
                <a:uFillTx/>
                <a:latin typeface="Calibri"/>
              </a:rPr>
              <a:t>th</a:t>
            </a:r>
            <a:r>
              <a:rPr lang="en-US" sz="1800" b="0" i="0" u="none" strike="noStrike" kern="1200" cap="none" spc="0" baseline="0">
                <a:solidFill>
                  <a:srgbClr val="000000"/>
                </a:solidFill>
                <a:uFillTx/>
                <a:latin typeface="Calibri"/>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9. Dreams Time(2022), </a:t>
            </a:r>
            <a:r>
              <a:rPr lang="en-US" sz="1800" b="0" i="1" u="none" strike="noStrike" kern="1200" cap="none" spc="0" baseline="0">
                <a:solidFill>
                  <a:srgbClr val="000000"/>
                </a:solidFill>
                <a:uFillTx/>
                <a:latin typeface="Calibri"/>
              </a:rPr>
              <a:t>Plan fails. Over much tasks bad management non organized businesspeople overtime work schedule vector concept, </a:t>
            </a:r>
            <a:r>
              <a:rPr lang="en-US" sz="1800" b="0" i="0" u="none" strike="noStrike" kern="1200" cap="none" spc="0" baseline="0">
                <a:solidFill>
                  <a:srgbClr val="000000"/>
                </a:solidFill>
                <a:uFillTx/>
                <a:latin typeface="Calibri"/>
              </a:rPr>
              <a:t>Available at: </a:t>
            </a:r>
            <a:r>
              <a:rPr lang="en-US" sz="1800" b="0" i="0" u="none" strike="noStrike" kern="1200" cap="none" spc="0" baseline="0">
                <a:solidFill>
                  <a:srgbClr val="000000"/>
                </a:solidFill>
                <a:uFillTx/>
                <a:latin typeface="Calibri"/>
                <a:hlinkClick r:id="rId6"/>
              </a:rPr>
              <a:t>https://www.dreamstime.com/plan-fails-over-much-tasks-bad-management-non-organized-business-people-overtime-work-schedule-vector-concept-failure-planning-image153201550</a:t>
            </a:r>
            <a:r>
              <a:rPr lang="en-US" sz="1800" b="0" i="0" u="none" strike="noStrike" kern="1200" cap="none" spc="0" baseline="0">
                <a:solidFill>
                  <a:srgbClr val="000000"/>
                </a:solidFill>
                <a:uFillTx/>
                <a:latin typeface="Calibri"/>
              </a:rPr>
              <a:t> (Accessed: 17</a:t>
            </a:r>
            <a:r>
              <a:rPr lang="en-US" sz="1800" b="0" i="0" u="none" strike="noStrike" kern="1200" cap="none" spc="0" baseline="30000">
                <a:solidFill>
                  <a:srgbClr val="000000"/>
                </a:solidFill>
                <a:uFillTx/>
                <a:latin typeface="Calibri"/>
              </a:rPr>
              <a:t>th</a:t>
            </a:r>
            <a:r>
              <a:rPr lang="en-US" sz="1800" b="0" i="0" u="none" strike="noStrike" kern="1200" cap="none" spc="0" baseline="0">
                <a:solidFill>
                  <a:srgbClr val="000000"/>
                </a:solidFill>
                <a:uFillTx/>
                <a:latin typeface="Calibri"/>
              </a:rPr>
              <a:t> October 2022)</a:t>
            </a:r>
            <a:endParaRPr lang="en-US" sz="1800" b="0" i="1"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1"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10. LMA(2022), </a:t>
            </a:r>
            <a:r>
              <a:rPr lang="en-US" sz="1800" b="0" i="1" u="none" strike="noStrike" kern="1200" cap="none" spc="0" baseline="0">
                <a:solidFill>
                  <a:srgbClr val="000000"/>
                </a:solidFill>
                <a:uFillTx/>
                <a:latin typeface="Calibri"/>
              </a:rPr>
              <a:t>Motivate and Dominate – 5 Motivation Strategies to Increase Productivity, </a:t>
            </a:r>
            <a:r>
              <a:rPr lang="en-US" sz="1800" b="0" i="0" u="none" strike="noStrike" kern="1200" cap="none" spc="0" baseline="0">
                <a:solidFill>
                  <a:srgbClr val="000000"/>
                </a:solidFill>
                <a:uFillTx/>
                <a:latin typeface="Calibri"/>
              </a:rPr>
              <a:t>Available at: </a:t>
            </a:r>
            <a:r>
              <a:rPr lang="en-US" sz="1800" b="0" i="0" u="none" strike="noStrike" kern="1200" cap="none" spc="0" baseline="0">
                <a:solidFill>
                  <a:srgbClr val="000000"/>
                </a:solidFill>
                <a:uFillTx/>
                <a:latin typeface="Calibri"/>
                <a:hlinkClick r:id="rId7"/>
              </a:rPr>
              <a:t>Motivate and Dominate – 5 Motivation Strategies to Increase Productivity | LMA (leadershipmanagement.com.au)</a:t>
            </a:r>
            <a:r>
              <a:rPr lang="en-US" sz="1800" b="0" i="0" u="none" strike="noStrike" kern="1200" cap="none" spc="0" baseline="0">
                <a:solidFill>
                  <a:srgbClr val="000000"/>
                </a:solidFill>
                <a:uFillTx/>
                <a:latin typeface="Calibri"/>
              </a:rPr>
              <a:t> (Accessed: 17</a:t>
            </a:r>
            <a:r>
              <a:rPr lang="en-US" sz="1800" b="0" i="0" u="none" strike="noStrike" kern="1200" cap="none" spc="0" baseline="30000">
                <a:solidFill>
                  <a:srgbClr val="000000"/>
                </a:solidFill>
                <a:uFillTx/>
                <a:latin typeface="Calibri"/>
              </a:rPr>
              <a:t>th</a:t>
            </a:r>
            <a:r>
              <a:rPr lang="en-US" sz="1800" b="0" i="0" u="none" strike="noStrike" kern="1200" cap="none" spc="0" baseline="0">
                <a:solidFill>
                  <a:srgbClr val="000000"/>
                </a:solidFill>
                <a:uFillTx/>
                <a:latin typeface="Calibri"/>
              </a:rPr>
              <a:t> October 2022)</a:t>
            </a:r>
            <a:endParaRPr lang="en-GB" sz="1800" b="0" i="1"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1" u="none" strike="noStrike" kern="1200" cap="none" spc="0" baseline="0">
              <a:solidFill>
                <a:srgbClr val="000000"/>
              </a:solidFill>
              <a:uFillTx/>
              <a:latin typeface="Calibri"/>
            </a:endParaRPr>
          </a:p>
        </p:txBody>
      </p:sp>
    </p:spTree>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06C667-AA9B-9DE9-382A-26DB6BAA85AD}"/>
              </a:ext>
            </a:extLst>
          </p:cNvPr>
          <p:cNvSpPr txBox="1"/>
          <p:nvPr/>
        </p:nvSpPr>
        <p:spPr>
          <a:xfrm>
            <a:off x="482602" y="364068"/>
            <a:ext cx="10998202" cy="674030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11. Religiousfreedomandbusines (2019), </a:t>
            </a:r>
            <a:r>
              <a:rPr lang="en-US" sz="1800" b="0" i="1" u="none" strike="noStrike" kern="1200" cap="none" spc="0" baseline="0">
                <a:solidFill>
                  <a:srgbClr val="333333"/>
                </a:solidFill>
                <a:uFillTx/>
                <a:latin typeface="Arial" pitchFamily="34"/>
                <a:cs typeface="Arial" pitchFamily="34"/>
              </a:rPr>
              <a:t>The Power of Inclusion of Employees’ Faith in the Workplace, </a:t>
            </a:r>
            <a:r>
              <a:rPr lang="en-US" sz="1800" b="0" i="0" u="none" strike="noStrike" kern="1200" cap="none" spc="0" baseline="0">
                <a:solidFill>
                  <a:srgbClr val="333333"/>
                </a:solidFill>
                <a:uFillTx/>
                <a:latin typeface="Arial" pitchFamily="34"/>
                <a:cs typeface="Arial" pitchFamily="34"/>
              </a:rPr>
              <a:t>26</a:t>
            </a:r>
            <a:r>
              <a:rPr lang="en-US" sz="1800" b="0" i="0" u="none" strike="noStrike" kern="1200" cap="none" spc="0" baseline="30000">
                <a:solidFill>
                  <a:srgbClr val="333333"/>
                </a:solidFill>
                <a:uFillTx/>
                <a:latin typeface="Arial" pitchFamily="34"/>
                <a:cs typeface="Arial" pitchFamily="34"/>
              </a:rPr>
              <a:t>th</a:t>
            </a:r>
            <a:r>
              <a:rPr lang="en-US" sz="1800" b="0" i="0" u="none" strike="noStrike" kern="1200" cap="none" spc="0" baseline="0">
                <a:solidFill>
                  <a:srgbClr val="333333"/>
                </a:solidFill>
                <a:uFillTx/>
                <a:latin typeface="Arial" pitchFamily="34"/>
                <a:cs typeface="Arial" pitchFamily="34"/>
              </a:rPr>
              <a:t> August, Available at: </a:t>
            </a:r>
            <a:r>
              <a:rPr lang="en-US" sz="1800" b="0" i="0" u="none" strike="noStrike" kern="1200" cap="none" spc="0" baseline="0">
                <a:solidFill>
                  <a:srgbClr val="000000"/>
                </a:solidFill>
                <a:uFillTx/>
                <a:latin typeface="Arial" pitchFamily="34"/>
                <a:cs typeface="Arial" pitchFamily="34"/>
                <a:hlinkClick r:id="rId2"/>
              </a:rPr>
              <a:t>The Power of Inclusion of Employees’ Faith in the Workplace | RFBF (religiousfreedomandbusiness.org)</a:t>
            </a:r>
            <a:r>
              <a:rPr lang="en-US" sz="1800" b="0" i="0" u="none" strike="noStrike" kern="1200" cap="none" spc="0" baseline="0">
                <a:solidFill>
                  <a:srgbClr val="000000"/>
                </a:solidFill>
                <a:uFillTx/>
                <a:latin typeface="Arial" pitchFamily="34"/>
                <a:cs typeface="Arial" pitchFamily="34"/>
              </a:rPr>
              <a:t> (Accessed: 17</a:t>
            </a:r>
            <a:r>
              <a:rPr lang="en-US" sz="1800" b="0" i="0" u="none" strike="noStrike" kern="1200" cap="none" spc="0" baseline="30000">
                <a:solidFill>
                  <a:srgbClr val="000000"/>
                </a:solidFill>
                <a:uFillTx/>
                <a:latin typeface="Arial" pitchFamily="34"/>
                <a:cs typeface="Arial" pitchFamily="34"/>
              </a:rPr>
              <a:t>th</a:t>
            </a:r>
            <a:r>
              <a:rPr lang="en-US" sz="1800" b="0" i="0" u="none" strike="noStrike" kern="1200" cap="none" spc="0" baseline="0">
                <a:solidFill>
                  <a:srgbClr val="000000"/>
                </a:solidFill>
                <a:uFillTx/>
                <a:latin typeface="Arial" pitchFamily="34"/>
                <a:cs typeface="Arial" pitchFamily="34"/>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1" u="none" strike="noStrike" kern="1200" cap="none" spc="0" baseline="0">
              <a:solidFill>
                <a:srgbClr val="333333"/>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333333"/>
                </a:solidFill>
                <a:uFillTx/>
                <a:latin typeface="Arial" pitchFamily="34"/>
                <a:cs typeface="Arial" pitchFamily="34"/>
              </a:rPr>
              <a:t>12. Nwcua (2021), </a:t>
            </a:r>
            <a:r>
              <a:rPr lang="en-US" sz="1800" b="0" i="1" u="none" strike="noStrike" kern="1200" cap="none" spc="0" baseline="0">
                <a:solidFill>
                  <a:srgbClr val="333333"/>
                </a:solidFill>
                <a:uFillTx/>
                <a:latin typeface="Arial" pitchFamily="34"/>
                <a:cs typeface="Arial" pitchFamily="34"/>
              </a:rPr>
              <a:t>Employee Appreciation Day: Offer Your Staff Benefits They Can ‘Trust’,</a:t>
            </a:r>
            <a:r>
              <a:rPr lang="en-US" sz="1800" b="0" i="0" u="none" strike="noStrike" kern="1200" cap="none" spc="0" baseline="0">
                <a:solidFill>
                  <a:srgbClr val="333333"/>
                </a:solidFill>
                <a:uFillTx/>
                <a:latin typeface="Arial" pitchFamily="34"/>
                <a:cs typeface="Arial" pitchFamily="34"/>
              </a:rPr>
              <a:t> 2</a:t>
            </a:r>
            <a:r>
              <a:rPr lang="en-US" sz="1800" b="0" i="0" u="none" strike="noStrike" kern="1200" cap="none" spc="0" baseline="30000">
                <a:solidFill>
                  <a:srgbClr val="333333"/>
                </a:solidFill>
                <a:uFillTx/>
                <a:latin typeface="Arial" pitchFamily="34"/>
                <a:cs typeface="Arial" pitchFamily="34"/>
              </a:rPr>
              <a:t>nd</a:t>
            </a:r>
            <a:r>
              <a:rPr lang="en-US" sz="1800" b="0" i="0" u="none" strike="noStrike" kern="1200" cap="none" spc="0" baseline="0">
                <a:solidFill>
                  <a:srgbClr val="333333"/>
                </a:solidFill>
                <a:uFillTx/>
                <a:latin typeface="Arial" pitchFamily="34"/>
                <a:cs typeface="Arial" pitchFamily="34"/>
              </a:rPr>
              <a:t> March, Available at: </a:t>
            </a:r>
            <a:r>
              <a:rPr lang="en-US" sz="1800" b="0" i="0" u="none" strike="noStrike" kern="1200" cap="none" spc="0" baseline="0">
                <a:solidFill>
                  <a:srgbClr val="000000"/>
                </a:solidFill>
                <a:uFillTx/>
                <a:latin typeface="Arial" pitchFamily="34"/>
                <a:cs typeface="Arial" pitchFamily="34"/>
                <a:hlinkClick r:id="rId3"/>
              </a:rPr>
              <a:t>Employee Appreciation Day: Offer Your Staff Benefits They Can ‘Trust’ | NWCUA</a:t>
            </a:r>
            <a:r>
              <a:rPr lang="en-US" sz="1800" b="0" i="0" u="none" strike="noStrike" kern="1200" cap="none" spc="0" baseline="0">
                <a:solidFill>
                  <a:srgbClr val="000000"/>
                </a:solidFill>
                <a:uFillTx/>
                <a:latin typeface="Arial" pitchFamily="34"/>
                <a:cs typeface="Arial" pitchFamily="34"/>
              </a:rPr>
              <a:t> (Accessed: 17</a:t>
            </a:r>
            <a:r>
              <a:rPr lang="en-US" sz="1800" b="0" i="0" u="none" strike="noStrike" kern="1200" cap="none" spc="0" baseline="30000">
                <a:solidFill>
                  <a:srgbClr val="000000"/>
                </a:solidFill>
                <a:uFillTx/>
                <a:latin typeface="Arial" pitchFamily="34"/>
                <a:cs typeface="Arial" pitchFamily="34"/>
              </a:rPr>
              <a:t>th</a:t>
            </a:r>
            <a:r>
              <a:rPr lang="en-US" sz="1800" b="0" i="0" u="none" strike="noStrike" kern="1200" cap="none" spc="0" baseline="0">
                <a:solidFill>
                  <a:srgbClr val="000000"/>
                </a:solidFill>
                <a:uFillTx/>
                <a:latin typeface="Arial" pitchFamily="34"/>
                <a:cs typeface="Arial" pitchFamily="34"/>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1" u="none" strike="noStrike" kern="1200" cap="none" spc="0" baseline="0">
              <a:solidFill>
                <a:srgbClr val="333333"/>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333333"/>
                </a:solidFill>
                <a:uFillTx/>
                <a:latin typeface="Arial" pitchFamily="34"/>
                <a:cs typeface="Arial" pitchFamily="34"/>
              </a:rPr>
              <a:t>13. </a:t>
            </a:r>
            <a:r>
              <a:rPr lang="en-GB" sz="1800" b="0" i="0" u="none" strike="noStrike" kern="1200" cap="none" spc="0" baseline="0">
                <a:solidFill>
                  <a:srgbClr val="333333"/>
                </a:solidFill>
                <a:uFillTx/>
                <a:latin typeface="Arial" pitchFamily="34"/>
                <a:cs typeface="Arial" pitchFamily="34"/>
              </a:rPr>
              <a:t>M</a:t>
            </a:r>
            <a:r>
              <a:rPr lang="en-GB" sz="1800" b="0" i="0" u="none" strike="noStrike" kern="1200" cap="none" spc="0" baseline="0">
                <a:solidFill>
                  <a:srgbClr val="000000"/>
                </a:solidFill>
                <a:uFillTx/>
                <a:latin typeface="Arial" pitchFamily="34"/>
                <a:cs typeface="Arial" pitchFamily="34"/>
              </a:rPr>
              <a:t>onsterstaff (2022), </a:t>
            </a:r>
            <a:r>
              <a:rPr lang="en-US" sz="1800" b="0" i="1" u="none" strike="noStrike" kern="1200" cap="none" spc="0" baseline="0">
                <a:solidFill>
                  <a:srgbClr val="000000"/>
                </a:solidFill>
                <a:uFillTx/>
                <a:latin typeface="Arial" pitchFamily="34"/>
                <a:cs typeface="Arial" pitchFamily="34"/>
              </a:rPr>
              <a:t>How to find happiness at work, </a:t>
            </a:r>
            <a:r>
              <a:rPr lang="en-US" sz="1800" b="0" i="0" u="none" strike="noStrike" kern="1200" cap="none" spc="0" baseline="0">
                <a:solidFill>
                  <a:srgbClr val="000000"/>
                </a:solidFill>
                <a:uFillTx/>
                <a:latin typeface="Arial" pitchFamily="34"/>
                <a:cs typeface="Arial" pitchFamily="34"/>
              </a:rPr>
              <a:t>Available at: </a:t>
            </a:r>
            <a:r>
              <a:rPr lang="en-US" sz="1800" b="0" i="0" u="none" strike="noStrike" kern="1200" cap="none" spc="0" baseline="0">
                <a:solidFill>
                  <a:srgbClr val="000000"/>
                </a:solidFill>
                <a:uFillTx/>
                <a:latin typeface="Arial" pitchFamily="34"/>
                <a:cs typeface="Arial" pitchFamily="34"/>
                <a:hlinkClick r:id="rId4"/>
              </a:rPr>
              <a:t>How to find happiness at work | Monster.com</a:t>
            </a:r>
            <a:r>
              <a:rPr lang="en-US" sz="1800" b="0" i="0" u="none" strike="noStrike" kern="1200" cap="none" spc="0" baseline="0">
                <a:solidFill>
                  <a:srgbClr val="000000"/>
                </a:solidFill>
                <a:uFillTx/>
                <a:latin typeface="Arial" pitchFamily="34"/>
                <a:cs typeface="Arial" pitchFamily="34"/>
              </a:rPr>
              <a:t> (Accessed: 17</a:t>
            </a:r>
            <a:r>
              <a:rPr lang="en-US" sz="1800" b="0" i="0" u="none" strike="noStrike" kern="1200" cap="none" spc="0" baseline="30000">
                <a:solidFill>
                  <a:srgbClr val="000000"/>
                </a:solidFill>
                <a:uFillTx/>
                <a:latin typeface="Arial" pitchFamily="34"/>
                <a:cs typeface="Arial" pitchFamily="34"/>
              </a:rPr>
              <a:t>th</a:t>
            </a:r>
            <a:r>
              <a:rPr lang="en-US" sz="1800" b="0" i="0" u="none" strike="noStrike" kern="1200" cap="none" spc="0" baseline="0">
                <a:solidFill>
                  <a:srgbClr val="000000"/>
                </a:solidFill>
                <a:uFillTx/>
                <a:latin typeface="Arial" pitchFamily="34"/>
                <a:cs typeface="Arial" pitchFamily="34"/>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1" u="none" strike="noStrike" kern="1200" cap="none" spc="0" baseline="0">
              <a:solidFill>
                <a:srgbClr val="333333"/>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333333"/>
                </a:solidFill>
                <a:uFillTx/>
                <a:latin typeface="Arial" pitchFamily="34"/>
                <a:cs typeface="Arial" pitchFamily="34"/>
              </a:rPr>
              <a:t>14. </a:t>
            </a:r>
            <a:r>
              <a:rPr lang="en-US" sz="1800" b="0" i="0" u="none" strike="noStrike" kern="1200" cap="none" spc="0" baseline="0">
                <a:solidFill>
                  <a:srgbClr val="000000"/>
                </a:solidFill>
                <a:uFillTx/>
                <a:latin typeface="Arial" pitchFamily="34"/>
                <a:cs typeface="Arial" pitchFamily="34"/>
              </a:rPr>
              <a:t>Heinz K. (2022), </a:t>
            </a:r>
            <a:r>
              <a:rPr lang="en-US" sz="1800" b="0" i="1" u="none" strike="noStrike" kern="1200" cap="none" spc="0" baseline="0">
                <a:solidFill>
                  <a:srgbClr val="000000"/>
                </a:solidFill>
                <a:uFillTx/>
                <a:latin typeface="Arial" pitchFamily="34"/>
                <a:cs typeface="Arial" pitchFamily="34"/>
              </a:rPr>
              <a:t>10 Employee Engagement Strategies That Actually Work, </a:t>
            </a:r>
            <a:r>
              <a:rPr lang="en-US" sz="1800" b="0" i="0" u="none" strike="noStrike" kern="1200" cap="none" spc="0" baseline="0">
                <a:solidFill>
                  <a:srgbClr val="000000"/>
                </a:solidFill>
                <a:uFillTx/>
                <a:latin typeface="Arial" pitchFamily="34"/>
                <a:cs typeface="Arial" pitchFamily="34"/>
              </a:rPr>
              <a:t>Available at: </a:t>
            </a:r>
            <a:r>
              <a:rPr lang="en-US" sz="1800" b="0" i="0" u="none" strike="noStrike" kern="1200" cap="none" spc="0" baseline="0">
                <a:solidFill>
                  <a:srgbClr val="000000"/>
                </a:solidFill>
                <a:uFillTx/>
                <a:latin typeface="Arial" pitchFamily="34"/>
                <a:cs typeface="Arial" pitchFamily="34"/>
                <a:hlinkClick r:id="rId5"/>
              </a:rPr>
              <a:t>https://builtin.com/employee-engagement/employee-engagement-strategies</a:t>
            </a:r>
            <a:r>
              <a:rPr lang="en-US" sz="1800" b="0" i="0" u="none" strike="noStrike" kern="1200" cap="none" spc="0" baseline="0">
                <a:solidFill>
                  <a:srgbClr val="000000"/>
                </a:solidFill>
                <a:uFillTx/>
                <a:latin typeface="Arial" pitchFamily="34"/>
                <a:cs typeface="Arial" pitchFamily="34"/>
              </a:rPr>
              <a:t> (Accessed: 17</a:t>
            </a:r>
            <a:r>
              <a:rPr lang="en-US" sz="1800" b="0" i="0" u="none" strike="noStrike" kern="1200" cap="none" spc="0" baseline="30000">
                <a:solidFill>
                  <a:srgbClr val="000000"/>
                </a:solidFill>
                <a:uFillTx/>
                <a:latin typeface="Arial" pitchFamily="34"/>
                <a:cs typeface="Arial" pitchFamily="34"/>
              </a:rPr>
              <a:t>th</a:t>
            </a:r>
            <a:r>
              <a:rPr lang="en-US" sz="1800" b="0" i="0" u="none" strike="noStrike" kern="1200" cap="none" spc="0" baseline="0">
                <a:solidFill>
                  <a:srgbClr val="000000"/>
                </a:solidFill>
                <a:uFillTx/>
                <a:latin typeface="Arial" pitchFamily="34"/>
                <a:cs typeface="Arial" pitchFamily="34"/>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US" sz="1800" b="0" i="0" u="none" strike="noStrike" kern="1200" cap="none" spc="0" baseline="0">
                <a:solidFill>
                  <a:srgbClr val="333333"/>
                </a:solidFill>
                <a:uFillTx/>
                <a:latin typeface="Arial" pitchFamily="34"/>
                <a:cs typeface="Arial" pitchFamily="34"/>
              </a:rPr>
            </a:br>
            <a:r>
              <a:rPr lang="en-US" sz="1800" b="0" i="0" u="none" strike="noStrike" kern="1200" cap="none" spc="0" baseline="0">
                <a:solidFill>
                  <a:srgbClr val="333333"/>
                </a:solidFill>
                <a:uFillTx/>
                <a:latin typeface="Arial" pitchFamily="34"/>
                <a:cs typeface="Arial" pitchFamily="34"/>
              </a:rPr>
              <a:t>15. Uncategorized (2019), </a:t>
            </a:r>
            <a:r>
              <a:rPr lang="en-US" sz="1800" b="0" i="1" u="none" strike="noStrike" kern="1200" cap="none" spc="0" baseline="0">
                <a:solidFill>
                  <a:srgbClr val="333333"/>
                </a:solidFill>
                <a:uFillTx/>
                <a:latin typeface="Arial" pitchFamily="34"/>
                <a:cs typeface="Arial" pitchFamily="34"/>
              </a:rPr>
              <a:t>Work Engagement Is Declining Globally, Says The Harvard Business Review. Here’s How To Bring It Back, </a:t>
            </a:r>
            <a:r>
              <a:rPr lang="en-US" sz="1800" b="0" i="0" u="none" strike="noStrike" kern="1200" cap="none" spc="0" baseline="0">
                <a:solidFill>
                  <a:srgbClr val="333333"/>
                </a:solidFill>
                <a:uFillTx/>
                <a:latin typeface="Arial" pitchFamily="34"/>
                <a:cs typeface="Arial" pitchFamily="34"/>
              </a:rPr>
              <a:t>Available at: </a:t>
            </a:r>
            <a:r>
              <a:rPr lang="en-US" sz="1800" b="0" i="0" u="none" strike="noStrike" kern="1200" cap="none" spc="0" baseline="0">
                <a:solidFill>
                  <a:srgbClr val="000000"/>
                </a:solidFill>
                <a:uFillTx/>
                <a:latin typeface="Arial" pitchFamily="34"/>
                <a:cs typeface="Arial" pitchFamily="34"/>
                <a:hlinkClick r:id="rId6"/>
              </a:rPr>
              <a:t>Work Engagement Is Declining Globally, Says The Harvard Business Review. Here’s How To Bring It Back. - ProFound Talent</a:t>
            </a:r>
            <a:r>
              <a:rPr lang="en-US" sz="1800" b="0" i="0" u="none" strike="noStrike" kern="1200" cap="none" spc="0" baseline="0">
                <a:solidFill>
                  <a:srgbClr val="333333"/>
                </a:solidFill>
                <a:uFillTx/>
                <a:latin typeface="Arial" pitchFamily="34"/>
                <a:cs typeface="Arial" pitchFamily="34"/>
              </a:rPr>
              <a:t> (Accessed: 17</a:t>
            </a:r>
            <a:r>
              <a:rPr lang="en-US" sz="1800" b="0" i="0" u="none" strike="noStrike" kern="1200" cap="none" spc="0" baseline="30000">
                <a:solidFill>
                  <a:srgbClr val="333333"/>
                </a:solidFill>
                <a:uFillTx/>
                <a:latin typeface="Arial" pitchFamily="34"/>
                <a:cs typeface="Arial" pitchFamily="34"/>
              </a:rPr>
              <a:t>th</a:t>
            </a:r>
            <a:r>
              <a:rPr lang="en-US" sz="1800" b="0" i="0" u="none" strike="noStrike" kern="1200" cap="none" spc="0" baseline="0">
                <a:solidFill>
                  <a:srgbClr val="333333"/>
                </a:solidFill>
                <a:uFillTx/>
                <a:latin typeface="Arial" pitchFamily="34"/>
                <a:cs typeface="Arial" pitchFamily="34"/>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1" u="none" strike="noStrike" kern="1200" cap="none" spc="0" baseline="0">
              <a:solidFill>
                <a:srgbClr val="333333"/>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1" u="none" strike="noStrike" kern="1200" cap="none" spc="0" baseline="0">
                <a:solidFill>
                  <a:srgbClr val="333333"/>
                </a:solidFill>
                <a:uFillTx/>
                <a:latin typeface="Arial" pitchFamily="34"/>
                <a:cs typeface="Arial" pitchFamily="34"/>
              </a:rPr>
              <a:t>16. </a:t>
            </a:r>
            <a:r>
              <a:rPr lang="en-GB" sz="1800" b="0" i="0" u="none" strike="noStrike" kern="1200" cap="none" spc="0" baseline="0">
                <a:solidFill>
                  <a:srgbClr val="000000"/>
                </a:solidFill>
                <a:uFillTx/>
                <a:latin typeface="Arial" pitchFamily="34"/>
                <a:cs typeface="Arial" pitchFamily="34"/>
              </a:rPr>
              <a:t>Hekahappy (2022), </a:t>
            </a:r>
            <a:r>
              <a:rPr lang="en-US" sz="1800" b="0" i="1" u="none" strike="noStrike" kern="1200" cap="none" spc="0" baseline="0">
                <a:solidFill>
                  <a:srgbClr val="000000"/>
                </a:solidFill>
                <a:uFillTx/>
                <a:latin typeface="Arial" pitchFamily="34"/>
                <a:cs typeface="Arial" pitchFamily="34"/>
              </a:rPr>
              <a:t>Great employee wellbeing improves retention and productivity, </a:t>
            </a:r>
            <a:r>
              <a:rPr lang="en-US" sz="1800" b="0" i="0" u="none" strike="noStrike" kern="1200" cap="none" spc="0" baseline="0">
                <a:solidFill>
                  <a:srgbClr val="000000"/>
                </a:solidFill>
                <a:uFillTx/>
                <a:latin typeface="Arial" pitchFamily="34"/>
                <a:cs typeface="Arial" pitchFamily="34"/>
              </a:rPr>
              <a:t>Available at: </a:t>
            </a:r>
            <a:r>
              <a:rPr lang="en-US" sz="1800" b="0" i="0" u="none" strike="noStrike" kern="1200" cap="none" spc="0" baseline="0">
                <a:solidFill>
                  <a:srgbClr val="000000"/>
                </a:solidFill>
                <a:uFillTx/>
                <a:latin typeface="Arial" pitchFamily="34"/>
                <a:cs typeface="Arial" pitchFamily="34"/>
                <a:hlinkClick r:id="rId7"/>
              </a:rPr>
              <a:t>Heka | Wellness for employees | Employee wellbeing benefits platform (hekahappy.com)</a:t>
            </a:r>
            <a:r>
              <a:rPr lang="en-US" sz="1800" b="0" i="0" u="none" strike="noStrike" kern="1200" cap="none" spc="0" baseline="0">
                <a:solidFill>
                  <a:srgbClr val="000000"/>
                </a:solidFill>
                <a:uFillTx/>
                <a:latin typeface="Arial" pitchFamily="34"/>
                <a:cs typeface="Arial" pitchFamily="34"/>
              </a:rPr>
              <a:t> (Accessed: 17</a:t>
            </a:r>
            <a:r>
              <a:rPr lang="en-US" sz="1800" b="0" i="0" u="none" strike="noStrike" kern="1200" cap="none" spc="0" baseline="30000">
                <a:solidFill>
                  <a:srgbClr val="000000"/>
                </a:solidFill>
                <a:uFillTx/>
                <a:latin typeface="Arial" pitchFamily="34"/>
                <a:cs typeface="Arial" pitchFamily="34"/>
              </a:rPr>
              <a:t>th</a:t>
            </a:r>
            <a:r>
              <a:rPr lang="en-US" sz="1800" b="0" i="0" u="none" strike="noStrike" kern="1200" cap="none" spc="0" baseline="0">
                <a:solidFill>
                  <a:srgbClr val="000000"/>
                </a:solidFill>
                <a:uFillTx/>
                <a:latin typeface="Arial" pitchFamily="34"/>
                <a:cs typeface="Arial" pitchFamily="34"/>
              </a:rPr>
              <a:t> October 2022)</a:t>
            </a:r>
            <a:endParaRPr lang="en-GB" sz="18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1" u="none" strike="noStrike" kern="1200" cap="none" spc="0" baseline="0">
              <a:solidFill>
                <a:srgbClr val="333333"/>
              </a:solidFill>
              <a:uFillTx/>
              <a:latin typeface="Helvetica Neue"/>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transition spd="slow">
    <p:split orient="vert"/>
  </p:transition>
</p:sld>
</file>

<file path=ppt/slides/slide15.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FD44FAF9-5EC3-1D57-2A11-566BB9C8A9C6}"/>
              </a:ext>
            </a:extLst>
          </p:cNvPr>
          <p:cNvSpPr txBox="1"/>
          <p:nvPr/>
        </p:nvSpPr>
        <p:spPr>
          <a:xfrm>
            <a:off x="685800" y="668865"/>
            <a:ext cx="9880604"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17. Tutor2u (2021),</a:t>
            </a:r>
            <a:r>
              <a:rPr lang="en-US" sz="1800" b="0" i="0" u="none" strike="noStrike" kern="1200" cap="none" spc="0" baseline="0">
                <a:solidFill>
                  <a:srgbClr val="000000"/>
                </a:solidFill>
                <a:uFillTx/>
                <a:latin typeface="Arial" pitchFamily="34"/>
                <a:cs typeface="Arial" pitchFamily="34"/>
              </a:rPr>
              <a:t> </a:t>
            </a:r>
            <a:r>
              <a:rPr lang="en-US" sz="1800" b="0" i="1" u="none" strike="noStrike" kern="1200" cap="none" spc="0" baseline="0">
                <a:solidFill>
                  <a:srgbClr val="000000"/>
                </a:solidFill>
                <a:uFillTx/>
                <a:latin typeface="Arial" pitchFamily="34"/>
                <a:cs typeface="Arial" pitchFamily="34"/>
              </a:rPr>
              <a:t>Motivation - McGregor (Theory X &amp; Theory Y), </a:t>
            </a:r>
            <a:r>
              <a:rPr lang="en-US" sz="1800" b="0" i="0" u="none" strike="noStrike" kern="1200" cap="none" spc="0" baseline="0">
                <a:solidFill>
                  <a:srgbClr val="000000"/>
                </a:solidFill>
                <a:uFillTx/>
                <a:latin typeface="Arial" pitchFamily="34"/>
                <a:cs typeface="Arial" pitchFamily="34"/>
              </a:rPr>
              <a:t>Available at: </a:t>
            </a:r>
            <a:r>
              <a:rPr lang="en-US" sz="1800" b="0" i="0" u="none" strike="noStrike" kern="1200" cap="none" spc="0" baseline="0">
                <a:solidFill>
                  <a:srgbClr val="000000"/>
                </a:solidFill>
                <a:uFillTx/>
                <a:latin typeface="Arial" pitchFamily="34"/>
                <a:cs typeface="Arial" pitchFamily="34"/>
                <a:hlinkClick r:id="rId2"/>
              </a:rPr>
              <a:t>Motivation - McGregor (Theory X &amp; Theory Y) | Business | tutor2u</a:t>
            </a:r>
            <a:r>
              <a:rPr lang="en-US" sz="1800" b="0" i="0" u="none" strike="noStrike" kern="1200" cap="none" spc="0" baseline="0">
                <a:solidFill>
                  <a:srgbClr val="000000"/>
                </a:solidFill>
                <a:uFillTx/>
                <a:latin typeface="Arial" pitchFamily="34"/>
                <a:cs typeface="Arial" pitchFamily="34"/>
              </a:rPr>
              <a:t> (Accessed: 17</a:t>
            </a:r>
            <a:r>
              <a:rPr lang="en-US" sz="1800" b="0" i="0" u="none" strike="noStrike" kern="1200" cap="none" spc="0" baseline="30000">
                <a:solidFill>
                  <a:srgbClr val="000000"/>
                </a:solidFill>
                <a:uFillTx/>
                <a:latin typeface="Arial" pitchFamily="34"/>
                <a:cs typeface="Arial" pitchFamily="34"/>
              </a:rPr>
              <a:t>th</a:t>
            </a:r>
            <a:r>
              <a:rPr lang="en-US" sz="1800" b="0" i="0" u="none" strike="noStrike" kern="1200" cap="none" spc="0" baseline="0">
                <a:solidFill>
                  <a:srgbClr val="000000"/>
                </a:solidFill>
                <a:uFillTx/>
                <a:latin typeface="Arial" pitchFamily="34"/>
                <a:cs typeface="Arial" pitchFamily="34"/>
              </a:rPr>
              <a:t> October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18. </a:t>
            </a:r>
            <a:r>
              <a:rPr lang="en-GB" sz="1800" b="0" i="0" u="none" strike="noStrike" kern="1200" cap="none" spc="0" baseline="0">
                <a:solidFill>
                  <a:srgbClr val="000000"/>
                </a:solidFill>
                <a:uFillTx/>
                <a:latin typeface="Arial" pitchFamily="34"/>
                <a:cs typeface="Arial" pitchFamily="34"/>
              </a:rPr>
              <a:t>Inzak (2022), Available at: </a:t>
            </a:r>
            <a:r>
              <a:rPr lang="en-US" sz="1800" b="0" i="0" u="none" strike="noStrike" kern="1200" cap="none" spc="0" baseline="0">
                <a:solidFill>
                  <a:srgbClr val="000000"/>
                </a:solidFill>
                <a:uFillTx/>
                <a:latin typeface="Arial" pitchFamily="34"/>
                <a:cs typeface="Arial" pitchFamily="34"/>
                <a:hlinkClick r:id="rId3"/>
              </a:rPr>
              <a:t>mcgregor's participation theory example - Bing images</a:t>
            </a:r>
            <a:r>
              <a:rPr lang="en-US" sz="1800" b="0" i="0" u="none" strike="noStrike" kern="1200" cap="none" spc="0" baseline="0">
                <a:solidFill>
                  <a:srgbClr val="000000"/>
                </a:solidFill>
                <a:uFillTx/>
                <a:latin typeface="Arial" pitchFamily="34"/>
                <a:cs typeface="Arial" pitchFamily="34"/>
              </a:rPr>
              <a:t> (Accessed: 17</a:t>
            </a:r>
            <a:r>
              <a:rPr lang="en-US" sz="1800" b="0" i="0" u="none" strike="noStrike" kern="1200" cap="none" spc="0" baseline="30000">
                <a:solidFill>
                  <a:srgbClr val="000000"/>
                </a:solidFill>
                <a:uFillTx/>
                <a:latin typeface="Arial" pitchFamily="34"/>
                <a:cs typeface="Arial" pitchFamily="34"/>
              </a:rPr>
              <a:t>th</a:t>
            </a:r>
            <a:r>
              <a:rPr lang="en-US" sz="1800" b="0" i="0" u="none" strike="noStrike" kern="1200" cap="none" spc="0" baseline="0">
                <a:solidFill>
                  <a:srgbClr val="000000"/>
                </a:solidFill>
                <a:uFillTx/>
                <a:latin typeface="Arial" pitchFamily="34"/>
                <a:cs typeface="Arial" pitchFamily="34"/>
              </a:rPr>
              <a:t> October 2022)</a:t>
            </a:r>
            <a:endParaRPr lang="en-GB"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p:txBody>
      </p:sp>
    </p:spTree>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pic>
        <p:nvPicPr>
          <p:cNvPr id="2" name="Content Placeholder 6" descr="Girl with documents">
            <a:extLst>
              <a:ext uri="{FF2B5EF4-FFF2-40B4-BE49-F238E27FC236}">
                <a16:creationId xmlns:a16="http://schemas.microsoft.com/office/drawing/2014/main" id="{A49FB919-A568-5537-BBE8-B5A95B5C28C8}"/>
              </a:ext>
            </a:extLst>
          </p:cNvPr>
          <p:cNvPicPr>
            <a:picLocks noChangeAspect="1"/>
          </p:cNvPicPr>
          <p:nvPr/>
        </p:nvPicPr>
        <p:blipFill>
          <a:blip r:embed="rId3"/>
          <a:stretch>
            <a:fillRect/>
          </a:stretch>
        </p:blipFill>
        <p:spPr>
          <a:xfrm>
            <a:off x="1197" y="676"/>
            <a:ext cx="12189601" cy="6856646"/>
          </a:xfrm>
          <a:prstGeom prst="rect">
            <a:avLst/>
          </a:prstGeom>
          <a:noFill/>
          <a:ln cap="flat">
            <a:noFill/>
          </a:ln>
        </p:spPr>
      </p:pic>
      <p:sp>
        <p:nvSpPr>
          <p:cNvPr id="3" name="Content Placeholder 4">
            <a:extLst>
              <a:ext uri="{FF2B5EF4-FFF2-40B4-BE49-F238E27FC236}">
                <a16:creationId xmlns:a16="http://schemas.microsoft.com/office/drawing/2014/main" id="{C677CDA9-C09E-B75D-038B-0E9CC294FA60}"/>
              </a:ext>
            </a:extLst>
          </p:cNvPr>
          <p:cNvSpPr txBox="1"/>
          <p:nvPr/>
        </p:nvSpPr>
        <p:spPr>
          <a:xfrm>
            <a:off x="93597" y="294235"/>
            <a:ext cx="6348414" cy="4140202"/>
          </a:xfrm>
          <a:prstGeom prst="rect">
            <a:avLst/>
          </a:prstGeom>
          <a:solidFill>
            <a:srgbClr val="107082"/>
          </a:solidFill>
          <a:ln cap="flat">
            <a:noFill/>
          </a:ln>
        </p:spPr>
        <p:txBody>
          <a:bodyPr vert="horz" wrap="square" lIns="1547996" tIns="2159995" rIns="91440" bIns="45720" anchor="t" anchorCtr="0" compatLnSpc="1">
            <a:normAutofit/>
          </a:bodyPr>
          <a:lstStyle/>
          <a:p>
            <a:pPr marL="0" marR="0" lvl="0" indent="0" algn="l" defTabSz="914400" rtl="0" fontAlgn="auto" hangingPunct="1">
              <a:lnSpc>
                <a:spcPct val="125000"/>
              </a:lnSpc>
              <a:spcBef>
                <a:spcPts val="1000"/>
              </a:spcBef>
              <a:spcAft>
                <a:spcPts val="0"/>
              </a:spcAft>
              <a:buNone/>
              <a:tabLst/>
              <a:defRPr sz="1800" b="0" i="0" u="none" strike="noStrike" kern="0" cap="none" spc="0" baseline="0">
                <a:solidFill>
                  <a:srgbClr val="000000"/>
                </a:solidFill>
                <a:uFillTx/>
              </a:defRPr>
            </a:pPr>
            <a:endParaRPr lang="en-US" sz="2500" b="1" i="0" u="none" strike="noStrike" kern="1200" cap="none" spc="0" baseline="0">
              <a:solidFill>
                <a:srgbClr val="64B2C1"/>
              </a:solidFill>
              <a:uFillTx/>
              <a:latin typeface="Arial "/>
            </a:endParaRPr>
          </a:p>
        </p:txBody>
      </p:sp>
      <p:sp>
        <p:nvSpPr>
          <p:cNvPr id="4" name="object 6" descr="Beige rectangle">
            <a:extLst>
              <a:ext uri="{FF2B5EF4-FFF2-40B4-BE49-F238E27FC236}">
                <a16:creationId xmlns:a16="http://schemas.microsoft.com/office/drawing/2014/main" id="{3E347C1E-4A2C-E4EF-948F-5C4BE77CA942}"/>
              </a:ext>
            </a:extLst>
          </p:cNvPr>
          <p:cNvSpPr/>
          <p:nvPr/>
        </p:nvSpPr>
        <p:spPr>
          <a:xfrm>
            <a:off x="931206" y="2894898"/>
            <a:ext cx="4176000" cy="0"/>
          </a:xfrm>
          <a:custGeom>
            <a:avLst/>
            <a:gdLst>
              <a:gd name="f0" fmla="val w"/>
              <a:gd name="f1" fmla="val h"/>
              <a:gd name="f2" fmla="val ss"/>
              <a:gd name="f3" fmla="val 0"/>
              <a:gd name="f4" fmla="val 4176000"/>
              <a:gd name="f5" fmla="abs f0"/>
              <a:gd name="f6" fmla="abs f1"/>
              <a:gd name="f7" fmla="abs f2"/>
              <a:gd name="f8" fmla="*/ f0 1 4176000"/>
              <a:gd name="f9" fmla="+- f3 0 f3"/>
              <a:gd name="f10" fmla="+- f4 0 f3"/>
              <a:gd name="f11" fmla="?: f5 f0 1"/>
              <a:gd name="f12" fmla="?: f6 f1 1"/>
              <a:gd name="f13" fmla="?: f7 f2 1"/>
              <a:gd name="f14" fmla="*/ f10 1 4176000"/>
              <a:gd name="f15" fmla="*/ f9 1 0"/>
              <a:gd name="f16" fmla="*/ f11 1 4176000"/>
              <a:gd name="f17" fmla="*/ f12 1 21600"/>
              <a:gd name="f18" fmla="*/ 21600 f12 1"/>
              <a:gd name="f19" fmla="*/ 0 1 f14"/>
              <a:gd name="f20" fmla="*/ 4176000 1 f14"/>
              <a:gd name="f21" fmla="*/ 0 1 f15"/>
              <a:gd name="f22" fmla="*/ 1 1 f15"/>
              <a:gd name="f23" fmla="min f17 f16"/>
              <a:gd name="f24" fmla="*/ f18 1 f13"/>
              <a:gd name="f25" fmla="*/ f19 f8 1"/>
              <a:gd name="f26" fmla="*/ f20 f8 1"/>
              <a:gd name="f27" fmla="val f24"/>
              <a:gd name="f28" fmla="*/ f3 f23 1"/>
              <a:gd name="f29" fmla="+- f27 0 f3"/>
              <a:gd name="f30" fmla="*/ f29 1 0"/>
              <a:gd name="f31" fmla="*/ f22 f30 1"/>
              <a:gd name="f32" fmla="*/ f21 f30 1"/>
              <a:gd name="f33" fmla="*/ f32 f23 1"/>
              <a:gd name="f34" fmla="*/ f31 f23 1"/>
            </a:gdLst>
            <a:ahLst/>
            <a:cxnLst>
              <a:cxn ang="3cd4">
                <a:pos x="hc" y="t"/>
              </a:cxn>
              <a:cxn ang="0">
                <a:pos x="r" y="vc"/>
              </a:cxn>
              <a:cxn ang="cd4">
                <a:pos x="hc" y="b"/>
              </a:cxn>
              <a:cxn ang="cd2">
                <a:pos x="l" y="vc"/>
              </a:cxn>
            </a:cxnLst>
            <a:rect l="f25" t="f33" r="f26" b="f34"/>
            <a:pathLst>
              <a:path w="4176000">
                <a:moveTo>
                  <a:pt x="f3" y="f28"/>
                </a:moveTo>
                <a:lnTo>
                  <a:pt x="f4" y="f28"/>
                </a:lnTo>
              </a:path>
            </a:pathLst>
          </a:custGeom>
          <a:noFill/>
          <a:ln w="54864" cap="flat">
            <a:solidFill>
              <a:srgbClr val="F0CDA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
            </a:endParaRPr>
          </a:p>
        </p:txBody>
      </p:sp>
      <p:sp>
        <p:nvSpPr>
          <p:cNvPr id="5" name="Title 1">
            <a:extLst>
              <a:ext uri="{FF2B5EF4-FFF2-40B4-BE49-F238E27FC236}">
                <a16:creationId xmlns:a16="http://schemas.microsoft.com/office/drawing/2014/main" id="{A571EC15-00CE-186A-4E0E-53700FE73FF1}"/>
              </a:ext>
            </a:extLst>
          </p:cNvPr>
          <p:cNvSpPr txBox="1">
            <a:spLocks noGrp="1"/>
          </p:cNvSpPr>
          <p:nvPr>
            <p:ph type="title"/>
          </p:nvPr>
        </p:nvSpPr>
        <p:spPr>
          <a:xfrm>
            <a:off x="838203" y="1701561"/>
            <a:ext cx="4859213" cy="1325559"/>
          </a:xfrm>
        </p:spPr>
        <p:txBody>
          <a:bodyPr/>
          <a:lstStyle/>
          <a:p>
            <a:pPr lvl="0"/>
            <a:r>
              <a:rPr lang="en-US" sz="5000">
                <a:solidFill>
                  <a:srgbClr val="FFFFFF"/>
                </a:solidFill>
              </a:rPr>
              <a:t>THANK YOU!</a:t>
            </a:r>
            <a:endParaRPr lang="en-US" sz="5000"/>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1000"/>
                                        <p:tgtEl>
                                          <p:spTgt spid="2"/>
                                        </p:tgtEl>
                                      </p:cBhvr>
                                    </p:animEffect>
                                    <p:anim calcmode="lin" valueType="num">
                                      <p:cBhvr>
                                        <p:cTn id="21" dur="1000" fill="hold"/>
                                        <p:tgtEl>
                                          <p:spTgt spid="2"/>
                                        </p:tgtEl>
                                        <p:attrNameLst>
                                          <p:attrName>ppt_x</p:attrName>
                                        </p:attrNameLst>
                                      </p:cBhvr>
                                      <p:tavLst>
                                        <p:tav tm="0">
                                          <p:val>
                                            <p:strVal val="#ppt_x"/>
                                          </p:val>
                                        </p:tav>
                                        <p:tav tm="100000">
                                          <p:val>
                                            <p:strVal val="#ppt_x"/>
                                          </p:val>
                                        </p:tav>
                                      </p:tavLst>
                                    </p:anim>
                                    <p:anim calcmode="lin" valueType="num">
                                      <p:cBhvr>
                                        <p:cTn id="22"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Professional%20services%20pitch%20deck</Template>
  <TotalTime>5807</TotalTime>
  <Words>2401</Words>
  <Application>Microsoft Office PowerPoint</Application>
  <PresentationFormat>Widescreen</PresentationFormat>
  <Paragraphs>103</Paragraphs>
  <Slides>16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Arial </vt:lpstr>
      <vt:lpstr>Calibri</vt:lpstr>
      <vt:lpstr>Gill Sans MT</vt:lpstr>
      <vt:lpstr>Helvetica Neue</vt:lpstr>
      <vt:lpstr>Wingdings</vt:lpstr>
      <vt:lpstr>Office Theme</vt:lpstr>
      <vt:lpstr>HRM Strategies, theory and examples By Svetla Aleksandrova Student ID:2029252 Course: Business and Management  Module: Managing People( LCBB5004) Module leader: Ujo Ugochukwu </vt:lpstr>
      <vt:lpstr>Launch </vt:lpstr>
      <vt:lpstr>PowerPoint Presentation</vt:lpstr>
      <vt:lpstr>HRM – retention, motivation and engagement </vt:lpstr>
      <vt:lpstr>Motivation- strategies</vt:lpstr>
      <vt:lpstr>Motivator 2– happiness Ultimately, if people are satisfied with their occupations, they are more motivated to perform their best. The management must be informed of the level of employee satisfaction. Happiness and job satisfaction can be influenced by ensuring the preceding components are present in the organization and allowing happiness to develop naturally.(LMA,2022)   </vt:lpstr>
      <vt:lpstr>PowerPoint Presentation</vt:lpstr>
      <vt:lpstr>PowerPoint Presentation</vt:lpstr>
      <vt:lpstr>PowerPoint Presentation</vt:lpstr>
      <vt:lpstr>McGregor's Participation theory</vt:lpstr>
      <vt:lpstr>Conclusion</vt:lpstr>
      <vt:lpstr>      1. Business Express (2020), LEADERSHIP AND MANAGING PEOPLE, 25th November, Available at:https://business.express/leadership-and-managing-people/(Accessed: 13th October 2022)  2. Yasini M. (2022), Human Resource Management Definition, Available at: https://www.academia.edu/5301375/Human_Resource_Management_Definition#:~:text=Translate%20PDF%20By%3A%20A.Q%20Khan%20Human%20Resource%20Management,attraction%2C%20selection%2C%20training%2C%20assessment%2C%20and%20rewarding%20of%20employees. (Accessed:17th October 2022)  3. Resources Workable (2022), What is employee retention?, Available at: https://resources.workable.com/hr-terms/what-is-employee-retention (Accessed: 17th October 2022)  4. Bamboo HR LLC (2022), Employee Engagement in HR, Available at: https://www.bamboohr.com/hr-glossary/employee-engagement-in-hr/#:~:text=Employee%20Engagement%20in%20HR%20What%20is%20the%20Definition,company%2C%20their%20fellow%20employees%2C%20and%20the%20company%20culture. (Accessed: 17th October 2022)              </vt:lpstr>
      <vt:lpstr>PowerPoint Presentation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Strategies and theories  By Svetla Aleksandrova</dc:title>
  <dc:creator>Svetla</dc:creator>
  <cp:lastModifiedBy>Svetla Aleksandrova (2029252)</cp:lastModifiedBy>
  <cp:revision>33</cp:revision>
  <dcterms:created xsi:type="dcterms:W3CDTF">2022-10-12T14:23:26Z</dcterms:created>
  <dcterms:modified xsi:type="dcterms:W3CDTF">2022-10-18T11:58:52Z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