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4"/>
  </p:sldMasterIdLst>
  <p:notesMasterIdLst>
    <p:notesMasterId r:id="rId20"/>
  </p:notesMasterIdLst>
  <p:sldIdLst>
    <p:sldId id="256" r:id="rId5"/>
    <p:sldId id="261" r:id="rId6"/>
    <p:sldId id="257" r:id="rId7"/>
    <p:sldId id="258" r:id="rId8"/>
    <p:sldId id="259" r:id="rId9"/>
    <p:sldId id="260" r:id="rId10"/>
    <p:sldId id="264" r:id="rId11"/>
    <p:sldId id="265" r:id="rId12"/>
    <p:sldId id="266" r:id="rId13"/>
    <p:sldId id="267" r:id="rId14"/>
    <p:sldId id="268" r:id="rId15"/>
    <p:sldId id="269" r:id="rId16"/>
    <p:sldId id="270" r:id="rId17"/>
    <p:sldId id="271" r:id="rId18"/>
    <p:sldId id="26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A62A2B-B635-4E43-8BFA-10A2A58C244D}" v="6" dt="2026-07-14T15:59:14.6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8ACB76-FF8F-496B-9DFB-D73551F4877D}" type="datetimeFigureOut">
              <a:rPr lang="en-GB" smtClean="0"/>
              <a:t>14/07/2026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46A57-AEB5-493A-9E94-8F99A10D870D}" type="slidenum">
              <a:rPr lang="en-GB" smtClean="0"/>
              <a:t>‹#›</a:t>
            </a:fld>
            <a:endParaRPr lang="en-GB"/>
          </a:p>
        </p:txBody>
      </p:sp>
    </p:spTree>
    <p:extLst>
      <p:ext uri="{BB962C8B-B14F-4D97-AF65-F5344CB8AC3E}">
        <p14:creationId xmlns:p14="http://schemas.microsoft.com/office/powerpoint/2010/main" val="1908425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Staff communication is an important part of the Riverdale Nursing Home staff's job as they have different shifts in each building, comprising carers, senior carers, nurses, and administrative staff. Residents and staff have accurate and timely access to key information, such as resident care updates, medication changes, shift handovers,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notifications, via effective communication (Chien et al., 2022). Through strong communication, staff can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their work, maintain excellent continuity, and respond in a timely fashion to the needs of the residents. However, if it is not done well, it can also cause communication failure, duplicate effort, cause delays to the delivery of care, increase the risk of care mistakes, affect staff efficiency, and affect outcomes for residents.</a:t>
            </a:r>
          </a:p>
          <a:p>
            <a:endParaRPr lang="en-GB" dirty="0"/>
          </a:p>
        </p:txBody>
      </p:sp>
      <p:sp>
        <p:nvSpPr>
          <p:cNvPr id="4" name="Slide Number Placeholder 3"/>
          <p:cNvSpPr>
            <a:spLocks noGrp="1"/>
          </p:cNvSpPr>
          <p:nvPr>
            <p:ph type="sldNum" sz="quarter" idx="5"/>
          </p:nvPr>
        </p:nvSpPr>
        <p:spPr/>
        <p:txBody>
          <a:bodyPr/>
          <a:lstStyle/>
          <a:p>
            <a:fld id="{EDFD94AC-0863-485C-9229-84A4D9B766D3}" type="slidenum">
              <a:rPr lang="en-GB" smtClean="0"/>
              <a:t>8</a:t>
            </a:fld>
            <a:endParaRPr lang="en-GB"/>
          </a:p>
        </p:txBody>
      </p:sp>
    </p:spTree>
    <p:extLst>
      <p:ext uri="{BB962C8B-B14F-4D97-AF65-F5344CB8AC3E}">
        <p14:creationId xmlns:p14="http://schemas.microsoft.com/office/powerpoint/2010/main" val="1974752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 Teams is the most appropriate Microsoft 365 application/service to use for the staff at Riverdale Nursing Home. It allows them an easy communication platform through instant messaging, voice messaging, video conferences, and group chats. Teams also allows for the sharing of files, documents, and channels to group together conversations, including specific ones for departments or work activities (Mayer and Simons, 2022). It's cloud-based, so that staff can view conversations and shared information from their computers or mobile devices, both within and between the two buildings. This allows communication to flow effectively in a timely and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manner, which is accessible to </a:t>
            </a:r>
            <a:r>
              <a:rPr lang="en-US" sz="1200" kern="1200" dirty="0" err="1">
                <a:solidFill>
                  <a:schemeClr val="tx1"/>
                </a:solidFill>
                <a:effectLst/>
                <a:latin typeface="+mn-lt"/>
                <a:ea typeface="+mn-ea"/>
                <a:cs typeface="+mn-cs"/>
              </a:rPr>
              <a:t>authorised</a:t>
            </a:r>
            <a:r>
              <a:rPr lang="en-US" sz="1200" kern="1200" dirty="0">
                <a:solidFill>
                  <a:schemeClr val="tx1"/>
                </a:solidFill>
                <a:effectLst/>
                <a:latin typeface="+mn-lt"/>
                <a:ea typeface="+mn-ea"/>
                <a:cs typeface="+mn-cs"/>
              </a:rPr>
              <a:t> staff whenever needed.</a:t>
            </a:r>
          </a:p>
          <a:p>
            <a:endParaRPr lang="en-GB" dirty="0"/>
          </a:p>
        </p:txBody>
      </p:sp>
      <p:sp>
        <p:nvSpPr>
          <p:cNvPr id="4" name="Slide Number Placeholder 3"/>
          <p:cNvSpPr>
            <a:spLocks noGrp="1"/>
          </p:cNvSpPr>
          <p:nvPr>
            <p:ph type="sldNum" sz="quarter" idx="5"/>
          </p:nvPr>
        </p:nvSpPr>
        <p:spPr/>
        <p:txBody>
          <a:bodyPr/>
          <a:lstStyle/>
          <a:p>
            <a:fld id="{EDFD94AC-0863-485C-9229-84A4D9B766D3}" type="slidenum">
              <a:rPr lang="en-GB" smtClean="0"/>
              <a:t>9</a:t>
            </a:fld>
            <a:endParaRPr lang="en-GB"/>
          </a:p>
        </p:txBody>
      </p:sp>
    </p:spTree>
    <p:extLst>
      <p:ext uri="{BB962C8B-B14F-4D97-AF65-F5344CB8AC3E}">
        <p14:creationId xmlns:p14="http://schemas.microsoft.com/office/powerpoint/2010/main" val="3602471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Communication can be made easier for staff with Microsoft Teams, which combines messaging, meetings, and documents in one secure environment. This will reduce the number of staff having to switch languages between different communication tools and assist staff to stay informed. Dedicated channels ensure chats and conversations stay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by department and/or topic, and essential information updates can be easily located (Frey and Baloch, 2023). Teams can also be used to communicate messages to staff on different shifts or buildings and allow the transfer of information to continue seamlessly. Microsoft Teams could make collaboration better, making it more efficient to collaborate, bridging communication gaps, and keeping your residents safe.</a:t>
            </a:r>
          </a:p>
          <a:p>
            <a:endParaRPr lang="en-GB" dirty="0"/>
          </a:p>
        </p:txBody>
      </p:sp>
      <p:sp>
        <p:nvSpPr>
          <p:cNvPr id="4" name="Slide Number Placeholder 3"/>
          <p:cNvSpPr>
            <a:spLocks noGrp="1"/>
          </p:cNvSpPr>
          <p:nvPr>
            <p:ph type="sldNum" sz="quarter" idx="5"/>
          </p:nvPr>
        </p:nvSpPr>
        <p:spPr/>
        <p:txBody>
          <a:bodyPr/>
          <a:lstStyle/>
          <a:p>
            <a:fld id="{EDFD94AC-0863-485C-9229-84A4D9B766D3}" type="slidenum">
              <a:rPr lang="en-GB" smtClean="0"/>
              <a:t>10</a:t>
            </a:fld>
            <a:endParaRPr lang="en-GB"/>
          </a:p>
        </p:txBody>
      </p:sp>
    </p:spTree>
    <p:extLst>
      <p:ext uri="{BB962C8B-B14F-4D97-AF65-F5344CB8AC3E}">
        <p14:creationId xmlns:p14="http://schemas.microsoft.com/office/powerpoint/2010/main" val="3108016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Teams further improves the productivity of the workplace by helping people communicate and share in real-time. It ensures efficiency in communicating key messages or shift changes to residents/emergencies, reducing delays and improving response (Microsoft, 2026). This platform provides a single place to find all conversations, files, and meeting notes, eliminating wasted time and effort by doing all this duplicated work. This also allows staff in different buildings or on different shifts to collaborate and share the same information. The result is improved communication, better teamwork, and better staff service to residents, enabling them to deliver safer, more efficient care.</a:t>
            </a:r>
          </a:p>
          <a:p>
            <a:endParaRPr lang="en-GB" dirty="0"/>
          </a:p>
        </p:txBody>
      </p:sp>
      <p:sp>
        <p:nvSpPr>
          <p:cNvPr id="4" name="Slide Number Placeholder 3"/>
          <p:cNvSpPr>
            <a:spLocks noGrp="1"/>
          </p:cNvSpPr>
          <p:nvPr>
            <p:ph type="sldNum" sz="quarter" idx="5"/>
          </p:nvPr>
        </p:nvSpPr>
        <p:spPr/>
        <p:txBody>
          <a:bodyPr/>
          <a:lstStyle/>
          <a:p>
            <a:fld id="{EDFD94AC-0863-485C-9229-84A4D9B766D3}" type="slidenum">
              <a:rPr lang="en-GB" smtClean="0"/>
              <a:t>11</a:t>
            </a:fld>
            <a:endParaRPr lang="en-GB"/>
          </a:p>
        </p:txBody>
      </p:sp>
    </p:spTree>
    <p:extLst>
      <p:ext uri="{BB962C8B-B14F-4D97-AF65-F5344CB8AC3E}">
        <p14:creationId xmlns:p14="http://schemas.microsoft.com/office/powerpoint/2010/main" val="1025912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several benefits of using Microsoft Teams for staff communication at Riverdale Nursing Home. It enables people to make voice calls and video meetings anytime, reducing the time lag that could be common between shifts and buildings within the staff. It also supports to securely sharing files and integrates easily with other Microsoft 365 apps, which is a more straightforward approach to working together (Melati, 2025). These skills help in building companionship with the team, reducing interaction delays, and make it easy to have important information readily available. Microsoft Teams has a few drawbacks, however. It needs to be connected to a reliable Internet connection and staff training in its use to allow it to be effective. </a:t>
            </a:r>
            <a:r>
              <a:rPr lang="en-US" sz="1200" kern="1200">
                <a:solidFill>
                  <a:schemeClr val="tx1"/>
                </a:solidFill>
                <a:effectLst/>
                <a:latin typeface="+mn-lt"/>
                <a:ea typeface="+mn-ea"/>
                <a:cs typeface="+mn-cs"/>
              </a:rPr>
              <a:t>Also, too many notifications can be problematic if not managed correctly.</a:t>
            </a:r>
          </a:p>
          <a:p>
            <a:endParaRPr lang="en-GB"/>
          </a:p>
        </p:txBody>
      </p:sp>
      <p:sp>
        <p:nvSpPr>
          <p:cNvPr id="4" name="Slide Number Placeholder 3"/>
          <p:cNvSpPr>
            <a:spLocks noGrp="1"/>
          </p:cNvSpPr>
          <p:nvPr>
            <p:ph type="sldNum" sz="quarter" idx="5"/>
          </p:nvPr>
        </p:nvSpPr>
        <p:spPr/>
        <p:txBody>
          <a:bodyPr/>
          <a:lstStyle/>
          <a:p>
            <a:fld id="{EDFD94AC-0863-485C-9229-84A4D9B766D3}" type="slidenum">
              <a:rPr lang="en-GB" smtClean="0"/>
              <a:t>12</a:t>
            </a:fld>
            <a:endParaRPr lang="en-GB"/>
          </a:p>
        </p:txBody>
      </p:sp>
    </p:spTree>
    <p:extLst>
      <p:ext uri="{BB962C8B-B14F-4D97-AF65-F5344CB8AC3E}">
        <p14:creationId xmlns:p14="http://schemas.microsoft.com/office/powerpoint/2010/main" val="138009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23EAD6-C47B-4FDD-819F-4A2A3DD3290B}"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4250396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23EAD6-C47B-4FDD-819F-4A2A3DD3290B}"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1227024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23EAD6-C47B-4FDD-819F-4A2A3DD3290B}"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3104204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23EAD6-C47B-4FDD-819F-4A2A3DD3290B}"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3696592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23EAD6-C47B-4FDD-819F-4A2A3DD3290B}" type="datetimeFigureOut">
              <a:rPr lang="en-GB" smtClean="0"/>
              <a:t>14/07/2026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291739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23EAD6-C47B-4FDD-819F-4A2A3DD3290B}" type="datetimeFigureOut">
              <a:rPr lang="en-GB" smtClean="0"/>
              <a:t>14/07/2026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2788231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23EAD6-C47B-4FDD-819F-4A2A3DD3290B}" type="datetimeFigureOut">
              <a:rPr lang="en-GB" smtClean="0"/>
              <a:t>14/07/2026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1152658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23EAD6-C47B-4FDD-819F-4A2A3DD3290B}" type="datetimeFigureOut">
              <a:rPr lang="en-GB" smtClean="0"/>
              <a:t>14/07/2026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2527748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A94AB0-1CBD-455E-82AD-DF44BE3306F0}" type="slidenum">
              <a:rPr lang="en-GB" smtClean="0"/>
              <a:t>‹#›</a:t>
            </a:fld>
            <a:endParaRPr lang="en-GB"/>
          </a:p>
        </p:txBody>
      </p:sp>
      <p:sp>
        <p:nvSpPr>
          <p:cNvPr id="5" name="Date Placeholder 4"/>
          <p:cNvSpPr>
            <a:spLocks noGrp="1"/>
          </p:cNvSpPr>
          <p:nvPr>
            <p:ph type="dt" sz="half" idx="10"/>
          </p:nvPr>
        </p:nvSpPr>
        <p:spPr/>
        <p:txBody>
          <a:bodyPr/>
          <a:lstStyle/>
          <a:p>
            <a:fld id="{CD23EAD6-C47B-4FDD-819F-4A2A3DD3290B}" type="datetimeFigureOut">
              <a:rPr lang="en-GB" smtClean="0"/>
              <a:t>14/07/2026</a:t>
            </a:fld>
            <a:endParaRPr lang="en-GB"/>
          </a:p>
        </p:txBody>
      </p:sp>
    </p:spTree>
    <p:extLst>
      <p:ext uri="{BB962C8B-B14F-4D97-AF65-F5344CB8AC3E}">
        <p14:creationId xmlns:p14="http://schemas.microsoft.com/office/powerpoint/2010/main" val="436341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23EAD6-C47B-4FDD-819F-4A2A3DD3290B}"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2569103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23EAD6-C47B-4FDD-819F-4A2A3DD3290B}"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94AB0-1CBD-455E-82AD-DF44BE3306F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00874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23EAD6-C47B-4FDD-819F-4A2A3DD3290B}"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3193135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23EAD6-C47B-4FDD-819F-4A2A3DD3290B}"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94AB0-1CBD-455E-82AD-DF44BE3306F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93199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23EAD6-C47B-4FDD-819F-4A2A3DD3290B}"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7874939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23EAD6-C47B-4FDD-819F-4A2A3DD3290B}"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3749643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23EAD6-C47B-4FDD-819F-4A2A3DD3290B}" type="datetimeFigureOut">
              <a:rPr lang="en-GB" smtClean="0"/>
              <a:t>14/07/2026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A94AB0-1CBD-455E-82AD-DF44BE3306F0}" type="slidenum">
              <a:rPr lang="en-GB" smtClean="0"/>
              <a:t>‹#›</a:t>
            </a:fld>
            <a:endParaRPr lang="en-GB"/>
          </a:p>
        </p:txBody>
      </p:sp>
    </p:spTree>
    <p:extLst>
      <p:ext uri="{BB962C8B-B14F-4D97-AF65-F5344CB8AC3E}">
        <p14:creationId xmlns:p14="http://schemas.microsoft.com/office/powerpoint/2010/main" val="31804866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2613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D23EAD6-C47B-4FDD-819F-4A2A3DD3290B}" type="datetimeFigureOut">
              <a:rPr lang="en-GB" smtClean="0"/>
              <a:t>14/07/2026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4A94AB0-1CBD-455E-82AD-DF44BE3306F0}" type="slidenum">
              <a:rPr lang="en-GB" smtClean="0"/>
              <a:t>‹#›</a:t>
            </a:fld>
            <a:endParaRPr lang="en-GB"/>
          </a:p>
        </p:txBody>
      </p:sp>
    </p:spTree>
    <p:extLst>
      <p:ext uri="{BB962C8B-B14F-4D97-AF65-F5344CB8AC3E}">
        <p14:creationId xmlns:p14="http://schemas.microsoft.com/office/powerpoint/2010/main" val="940301760"/>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 id="2147483752"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cqc.org.uk/guidance-regulation/providers/regulations-service-providers-and-managers/health-social-care-act" TargetMode="External"/><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learn.microsoft.com/en-us/sharepoint/onedrive-overview" TargetMode="External"/><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sv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9.png"/><Relationship Id="rId7" Type="http://schemas.openxmlformats.org/officeDocument/2006/relationships/image" Target="../media/image11.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0.jpeg"/><Relationship Id="rId9"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8.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8.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18.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hyperlink" Target="https://support.microsoft.com/en-us/office/stay-organized-communicate-and-collaborate-with-teams-4d116240-cecc-43b4-b41e-a88bafcf1e85"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0EE10-DAFA-363C-3C25-1E272740ED44}"/>
              </a:ext>
            </a:extLst>
          </p:cNvPr>
          <p:cNvSpPr>
            <a:spLocks noGrp="1"/>
          </p:cNvSpPr>
          <p:nvPr>
            <p:ph type="ctrTitle"/>
          </p:nvPr>
        </p:nvSpPr>
        <p:spPr>
          <a:xfrm>
            <a:off x="2470356" y="1479579"/>
            <a:ext cx="6168115" cy="1538706"/>
          </a:xfrm>
        </p:spPr>
        <p:txBody>
          <a:bodyPr vert="horz" lIns="91440" tIns="45720" rIns="91440" bIns="45720" rtlCol="0">
            <a:normAutofit/>
          </a:bodyPr>
          <a:lstStyle/>
          <a:p>
            <a:pPr algn="ctr">
              <a:lnSpc>
                <a:spcPct val="90000"/>
              </a:lnSpc>
            </a:pPr>
            <a:r>
              <a:rPr lang="en-US" sz="3400" dirty="0"/>
              <a:t>     </a:t>
            </a:r>
            <a:r>
              <a:rPr lang="en-US" sz="4400" dirty="0"/>
              <a:t>RIVERDALE NURSING              </a:t>
            </a:r>
            <a:br>
              <a:rPr lang="en-US" sz="4400" dirty="0"/>
            </a:br>
            <a:r>
              <a:rPr lang="en-US" sz="4400" dirty="0"/>
              <a:t>              HOME</a:t>
            </a:r>
          </a:p>
        </p:txBody>
      </p:sp>
      <p:sp>
        <p:nvSpPr>
          <p:cNvPr id="3" name="Subtitle 2">
            <a:extLst>
              <a:ext uri="{FF2B5EF4-FFF2-40B4-BE49-F238E27FC236}">
                <a16:creationId xmlns:a16="http://schemas.microsoft.com/office/drawing/2014/main" id="{3C5A5C9C-E2E5-2714-5283-8AE5B34FF00A}"/>
              </a:ext>
            </a:extLst>
          </p:cNvPr>
          <p:cNvSpPr>
            <a:spLocks noGrp="1"/>
          </p:cNvSpPr>
          <p:nvPr>
            <p:ph type="subTitle" idx="1"/>
          </p:nvPr>
        </p:nvSpPr>
        <p:spPr>
          <a:xfrm>
            <a:off x="3033816" y="2969233"/>
            <a:ext cx="7599205" cy="1538707"/>
          </a:xfrm>
        </p:spPr>
        <p:txBody>
          <a:bodyPr vert="horz" lIns="91440" tIns="45720" rIns="91440" bIns="45720" rtlCol="0">
            <a:normAutofit fontScale="25000" lnSpcReduction="20000"/>
          </a:bodyPr>
          <a:lstStyle/>
          <a:p>
            <a:pPr algn="l">
              <a:lnSpc>
                <a:spcPct val="90000"/>
              </a:lnSpc>
            </a:pPr>
            <a:r>
              <a:rPr lang="en-US" sz="9600" dirty="0"/>
              <a:t>Name: Sultan Zada Shoukat</a:t>
            </a:r>
          </a:p>
          <a:p>
            <a:pPr algn="l">
              <a:lnSpc>
                <a:spcPct val="90000"/>
              </a:lnSpc>
            </a:pPr>
            <a:r>
              <a:rPr lang="en-US" sz="9600" dirty="0"/>
              <a:t>Module: Health &amp; Social Care</a:t>
            </a:r>
          </a:p>
          <a:p>
            <a:pPr algn="l">
              <a:lnSpc>
                <a:spcPct val="90000"/>
              </a:lnSpc>
            </a:pPr>
            <a:r>
              <a:rPr lang="en-US" sz="9600" dirty="0"/>
              <a:t>Module Code:LCHS4001</a:t>
            </a:r>
          </a:p>
          <a:p>
            <a:pPr algn="l">
              <a:lnSpc>
                <a:spcPct val="90000"/>
              </a:lnSpc>
            </a:pPr>
            <a:r>
              <a:rPr lang="en-US" sz="9600" dirty="0"/>
              <a:t>Lecturer: Dr </a:t>
            </a:r>
            <a:r>
              <a:rPr lang="en-US" sz="9600" dirty="0" err="1"/>
              <a:t>Redhwan</a:t>
            </a:r>
            <a:r>
              <a:rPr lang="en-US" sz="9600" dirty="0"/>
              <a:t> Al-Amri </a:t>
            </a:r>
          </a:p>
          <a:p>
            <a:pPr algn="l">
              <a:lnSpc>
                <a:spcPct val="90000"/>
              </a:lnSpc>
            </a:pPr>
            <a:r>
              <a:rPr lang="en-US" sz="9600" dirty="0"/>
              <a:t>Date:12/07/26</a:t>
            </a:r>
          </a:p>
          <a:p>
            <a:pPr algn="l">
              <a:lnSpc>
                <a:spcPct val="90000"/>
              </a:lnSpc>
            </a:pPr>
            <a:endParaRPr lang="en-US" sz="8000" dirty="0"/>
          </a:p>
          <a:p>
            <a:pPr algn="l">
              <a:lnSpc>
                <a:spcPct val="90000"/>
              </a:lnSpc>
            </a:pPr>
            <a:r>
              <a:rPr lang="en-US" sz="8000" dirty="0"/>
              <a:t>CARE RELATED DOCUMENTS</a:t>
            </a:r>
          </a:p>
          <a:p>
            <a:pPr algn="l">
              <a:lnSpc>
                <a:spcPct val="90000"/>
              </a:lnSpc>
            </a:pPr>
            <a:r>
              <a:rPr lang="en-US" sz="8000" dirty="0"/>
              <a:t>MICROSOFT ONE 365 WORD</a:t>
            </a:r>
          </a:p>
          <a:p>
            <a:pPr algn="l">
              <a:lnSpc>
                <a:spcPct val="90000"/>
              </a:lnSpc>
            </a:pPr>
            <a:r>
              <a:rPr lang="en-US" sz="8000" dirty="0"/>
              <a:t>ADVANTAGES &amp; DISADVANTAGES</a:t>
            </a:r>
          </a:p>
          <a:p>
            <a:pPr algn="l">
              <a:lnSpc>
                <a:spcPct val="90000"/>
              </a:lnSpc>
            </a:pPr>
            <a:r>
              <a:rPr lang="en-US" sz="8000" dirty="0"/>
              <a:t>CONCLUSION SUMMARY</a:t>
            </a:r>
          </a:p>
          <a:p>
            <a:pPr algn="l">
              <a:lnSpc>
                <a:spcPct val="90000"/>
              </a:lnSpc>
            </a:pPr>
            <a:r>
              <a:rPr lang="en-US" sz="8000" dirty="0"/>
              <a:t>ELSIE AMARH STUDENT ID 2539663</a:t>
            </a:r>
          </a:p>
          <a:p>
            <a:pPr algn="l">
              <a:lnSpc>
                <a:spcPct val="90000"/>
              </a:lnSpc>
            </a:pPr>
            <a:endParaRPr lang="en-US" sz="9600" dirty="0"/>
          </a:p>
          <a:p>
            <a:pPr algn="l">
              <a:lnSpc>
                <a:spcPct val="90000"/>
              </a:lnSpc>
            </a:pPr>
            <a:endParaRPr lang="en-US" sz="2400" dirty="0"/>
          </a:p>
          <a:p>
            <a:pPr algn="l">
              <a:lnSpc>
                <a:spcPct val="90000"/>
              </a:lnSpc>
            </a:pPr>
            <a:endParaRPr lang="en-US" sz="2400" dirty="0"/>
          </a:p>
        </p:txBody>
      </p:sp>
      <p:pic>
        <p:nvPicPr>
          <p:cNvPr id="4" name="Picture 3" descr="University of Wales, Trinity Saint David, London">
            <a:extLst>
              <a:ext uri="{FF2B5EF4-FFF2-40B4-BE49-F238E27FC236}">
                <a16:creationId xmlns:a16="http://schemas.microsoft.com/office/drawing/2014/main" id="{E9C19EFE-139E-BDF0-248D-377735649F67}"/>
              </a:ext>
            </a:extLst>
          </p:cNvPr>
          <p:cNvPicPr>
            <a:picLocks noChangeAspect="1"/>
          </p:cNvPicPr>
          <p:nvPr/>
        </p:nvPicPr>
        <p:blipFill>
          <a:blip r:embed="rId2"/>
          <a:stretch>
            <a:fillRect/>
          </a:stretch>
        </p:blipFill>
        <p:spPr>
          <a:xfrm>
            <a:off x="3148782" y="106359"/>
            <a:ext cx="4049227" cy="1538706"/>
          </a:xfrm>
          <a:prstGeom prst="rect">
            <a:avLst/>
          </a:prstGeom>
        </p:spPr>
      </p:pic>
    </p:spTree>
    <p:extLst>
      <p:ext uri="{BB962C8B-B14F-4D97-AF65-F5344CB8AC3E}">
        <p14:creationId xmlns:p14="http://schemas.microsoft.com/office/powerpoint/2010/main" val="6232301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FF19D6D-4CBE-4D22-3E31-C49901601867}"/>
              </a:ext>
            </a:extLst>
          </p:cNvPr>
          <p:cNvSpPr txBox="1"/>
          <p:nvPr/>
        </p:nvSpPr>
        <p:spPr>
          <a:xfrm>
            <a:off x="1248229" y="406400"/>
            <a:ext cx="7736114" cy="783771"/>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C14B4BB4-371A-8042-50D0-3EB0A21AF695}"/>
              </a:ext>
            </a:extLst>
          </p:cNvPr>
          <p:cNvSpPr txBox="1"/>
          <p:nvPr/>
        </p:nvSpPr>
        <p:spPr>
          <a:xfrm>
            <a:off x="1248229" y="210478"/>
            <a:ext cx="2699657" cy="584775"/>
          </a:xfrm>
          <a:prstGeom prst="rect">
            <a:avLst/>
          </a:prstGeom>
          <a:noFill/>
        </p:spPr>
        <p:txBody>
          <a:bodyPr wrap="square" rtlCol="0">
            <a:spAutoFit/>
          </a:bodyPr>
          <a:lstStyle/>
          <a:p>
            <a:r>
              <a:rPr lang="en-GB" sz="3200" u="sng" dirty="0">
                <a:solidFill>
                  <a:schemeClr val="accent1">
                    <a:lumMod val="75000"/>
                  </a:schemeClr>
                </a:solidFill>
                <a:latin typeface="Times New Roman" panose="02020603050405020304" pitchFamily="18" charset="0"/>
                <a:cs typeface="Times New Roman" panose="02020603050405020304" pitchFamily="18" charset="0"/>
              </a:rPr>
              <a:t>Topics:</a:t>
            </a:r>
          </a:p>
        </p:txBody>
      </p:sp>
      <p:graphicFrame>
        <p:nvGraphicFramePr>
          <p:cNvPr id="7" name="Table 6">
            <a:extLst>
              <a:ext uri="{FF2B5EF4-FFF2-40B4-BE49-F238E27FC236}">
                <a16:creationId xmlns:a16="http://schemas.microsoft.com/office/drawing/2014/main" id="{EB2AF92D-B643-3410-80B0-E857937ECE71}"/>
              </a:ext>
            </a:extLst>
          </p:cNvPr>
          <p:cNvGraphicFramePr>
            <a:graphicFrameLocks noGrp="1"/>
          </p:cNvGraphicFramePr>
          <p:nvPr>
            <p:extLst>
              <p:ext uri="{D42A27DB-BD31-4B8C-83A1-F6EECF244321}">
                <p14:modId xmlns:p14="http://schemas.microsoft.com/office/powerpoint/2010/main" val="2629007990"/>
              </p:ext>
            </p:extLst>
          </p:nvPr>
        </p:nvGraphicFramePr>
        <p:xfrm>
          <a:off x="1147127" y="896901"/>
          <a:ext cx="5591512" cy="2164080"/>
        </p:xfrm>
        <a:graphic>
          <a:graphicData uri="http://schemas.openxmlformats.org/drawingml/2006/table">
            <a:tbl>
              <a:tblPr firstCol="1">
                <a:tableStyleId>{9DCAF9ED-07DC-4A11-8D7F-57B35C25682E}</a:tableStyleId>
              </a:tblPr>
              <a:tblGrid>
                <a:gridCol w="5591512">
                  <a:extLst>
                    <a:ext uri="{9D8B030D-6E8A-4147-A177-3AD203B41FA5}">
                      <a16:colId xmlns:a16="http://schemas.microsoft.com/office/drawing/2014/main" val="1771279620"/>
                    </a:ext>
                  </a:extLst>
                </a:gridCol>
              </a:tblGrid>
              <a:tr h="1971649">
                <a:tc>
                  <a:txBody>
                    <a:bodyPr/>
                    <a:lstStyle/>
                    <a:p>
                      <a:r>
                        <a:rPr lang="en-GB" sz="2000" dirty="0"/>
                        <a:t>CARE RELATED DOCUMENTS </a:t>
                      </a:r>
                    </a:p>
                    <a:p>
                      <a:r>
                        <a:rPr lang="en-GB" sz="2000" dirty="0"/>
                        <a:t>MICROSOFT 365 WORD</a:t>
                      </a:r>
                    </a:p>
                    <a:p>
                      <a:r>
                        <a:rPr lang="en-GB" sz="2000" dirty="0"/>
                        <a:t> ADVANTAGES &amp; DISADVANTAGES</a:t>
                      </a:r>
                    </a:p>
                    <a:p>
                      <a:r>
                        <a:rPr lang="en-GB" sz="2000" dirty="0"/>
                        <a:t>CONCLUSION</a:t>
                      </a:r>
                    </a:p>
                    <a:p>
                      <a:r>
                        <a:rPr lang="en-GB" sz="2000" dirty="0"/>
                        <a:t>QUESTIONS\FEEDBACK</a:t>
                      </a:r>
                    </a:p>
                    <a:p>
                      <a:endParaRPr lang="en-GB" dirty="0"/>
                    </a:p>
                    <a:p>
                      <a:endParaRPr lang="en-GB" dirty="0"/>
                    </a:p>
                  </a:txBody>
                  <a:tcP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409654094"/>
                  </a:ext>
                </a:extLst>
              </a:tr>
            </a:tbl>
          </a:graphicData>
        </a:graphic>
      </p:graphicFrame>
      <p:pic>
        <p:nvPicPr>
          <p:cNvPr id="8" name="Picture 7" descr="NHS – Logos Download">
            <a:extLst>
              <a:ext uri="{FF2B5EF4-FFF2-40B4-BE49-F238E27FC236}">
                <a16:creationId xmlns:a16="http://schemas.microsoft.com/office/drawing/2014/main" id="{91BF7F25-7438-EDE6-C661-03230BC88D90}"/>
              </a:ext>
            </a:extLst>
          </p:cNvPr>
          <p:cNvPicPr>
            <a:picLocks noChangeAspect="1"/>
          </p:cNvPicPr>
          <p:nvPr/>
        </p:nvPicPr>
        <p:blipFill>
          <a:blip r:embed="rId2"/>
          <a:stretch>
            <a:fillRect/>
          </a:stretch>
        </p:blipFill>
        <p:spPr>
          <a:xfrm>
            <a:off x="6637536" y="153767"/>
            <a:ext cx="2441150" cy="934756"/>
          </a:xfrm>
          <a:prstGeom prst="rect">
            <a:avLst/>
          </a:prstGeom>
        </p:spPr>
      </p:pic>
      <p:sp>
        <p:nvSpPr>
          <p:cNvPr id="2" name="TextBox 1">
            <a:extLst>
              <a:ext uri="{FF2B5EF4-FFF2-40B4-BE49-F238E27FC236}">
                <a16:creationId xmlns:a16="http://schemas.microsoft.com/office/drawing/2014/main" id="{D0220F23-560D-F343-75BD-A78B588DD6B9}"/>
              </a:ext>
            </a:extLst>
          </p:cNvPr>
          <p:cNvSpPr txBox="1"/>
          <p:nvPr/>
        </p:nvSpPr>
        <p:spPr>
          <a:xfrm>
            <a:off x="1153886" y="3010229"/>
            <a:ext cx="7359445" cy="5539978"/>
          </a:xfrm>
          <a:prstGeom prst="rect">
            <a:avLst/>
          </a:prstGeom>
          <a:noFill/>
        </p:spPr>
        <p:txBody>
          <a:bodyPr wrap="square" rtlCol="0">
            <a:spAutoFit/>
          </a:bodyPr>
          <a:lstStyle/>
          <a:p>
            <a:r>
              <a:rPr lang="en-GB" sz="2800" u="sng" dirty="0">
                <a:solidFill>
                  <a:schemeClr val="accent1">
                    <a:lumMod val="75000"/>
                  </a:schemeClr>
                </a:solidFill>
                <a:latin typeface="Times New Roman" panose="02020603050405020304" pitchFamily="18" charset="0"/>
                <a:cs typeface="Times New Roman" panose="02020603050405020304" pitchFamily="18" charset="0"/>
              </a:rPr>
              <a:t>Learning Objectives:</a:t>
            </a:r>
          </a:p>
          <a:p>
            <a:endParaRPr lang="en-GB" dirty="0"/>
          </a:p>
          <a:p>
            <a:pPr marL="342900" indent="-342900">
              <a:buFont typeface="Arial" panose="020B0604020202020204" pitchFamily="34" charset="0"/>
              <a:buChar char="•"/>
            </a:pPr>
            <a:r>
              <a:rPr lang="en-GB" sz="2000" dirty="0"/>
              <a:t>By the end of this slideshow, you will be able to:</a:t>
            </a:r>
          </a:p>
          <a:p>
            <a:pPr marL="342900" indent="-342900">
              <a:buFont typeface="Arial" panose="020B0604020202020204" pitchFamily="34" charset="0"/>
              <a:buChar char="•"/>
            </a:pPr>
            <a:r>
              <a:rPr lang="en-GB" sz="2000" dirty="0"/>
              <a:t>Understand key </a:t>
            </a:r>
            <a:r>
              <a:rPr lang="en-GB" sz="2000" b="1" dirty="0"/>
              <a:t>care-related documents</a:t>
            </a:r>
            <a:r>
              <a:rPr lang="en-GB" sz="2000" dirty="0"/>
              <a:t> and their purpose</a:t>
            </a:r>
          </a:p>
          <a:p>
            <a:pPr marL="342900" indent="-342900">
              <a:buFont typeface="Arial" panose="020B0604020202020204" pitchFamily="34" charset="0"/>
              <a:buChar char="•"/>
            </a:pPr>
            <a:r>
              <a:rPr lang="en-GB" sz="2000" dirty="0"/>
              <a:t>Use </a:t>
            </a:r>
            <a:r>
              <a:rPr lang="en-GB" sz="2000" b="1" dirty="0"/>
              <a:t>Microsoft 365 Word</a:t>
            </a:r>
            <a:r>
              <a:rPr lang="en-GB" sz="2000" dirty="0"/>
              <a:t> to create professional care documents</a:t>
            </a:r>
          </a:p>
          <a:p>
            <a:pPr marL="342900" indent="-342900">
              <a:buFont typeface="Arial" panose="020B0604020202020204" pitchFamily="34" charset="0"/>
              <a:buChar char="•"/>
            </a:pPr>
            <a:r>
              <a:rPr lang="en-GB" sz="2000" dirty="0"/>
              <a:t>Identify the </a:t>
            </a:r>
            <a:r>
              <a:rPr lang="en-GB" sz="2000" b="1" dirty="0"/>
              <a:t>advantages and disadvantages</a:t>
            </a:r>
            <a:r>
              <a:rPr lang="en-GB" sz="2000" dirty="0"/>
              <a:t> of the health and social care sector</a:t>
            </a:r>
          </a:p>
          <a:p>
            <a:pPr marL="342900" indent="-342900">
              <a:buFont typeface="Arial" panose="020B0604020202020204" pitchFamily="34" charset="0"/>
              <a:buChar char="•"/>
            </a:pPr>
            <a:r>
              <a:rPr lang="en-GB" sz="2000" dirty="0"/>
              <a:t>Write a clear and effective </a:t>
            </a:r>
            <a:r>
              <a:rPr lang="en-GB" sz="2000" b="1" dirty="0"/>
              <a:t>conclusion</a:t>
            </a:r>
            <a:endParaRPr lang="en-GB" sz="2000" dirty="0"/>
          </a:p>
          <a:p>
            <a:pPr marL="342900" indent="-342900">
              <a:buFont typeface="Arial" panose="020B0604020202020204" pitchFamily="34" charset="0"/>
              <a:buChar char="•"/>
            </a:pPr>
            <a:r>
              <a:rPr lang="en-GB" sz="2000" dirty="0"/>
              <a:t>Respond confidently to </a:t>
            </a:r>
            <a:r>
              <a:rPr lang="en-GB" sz="2000" b="1" dirty="0"/>
              <a:t>questions and feedback</a:t>
            </a:r>
            <a:endParaRPr lang="en-GB" sz="2000" dirty="0"/>
          </a:p>
          <a:p>
            <a:endParaRPr lang="en-GB" sz="2000" dirty="0"/>
          </a:p>
          <a:p>
            <a:r>
              <a:rPr lang="en-GB" sz="2000" dirty="0">
                <a:solidFill>
                  <a:srgbClr val="C00000"/>
                </a:solidFill>
              </a:rPr>
              <a:t>REF: </a:t>
            </a:r>
            <a:r>
              <a:rPr lang="en-GB" sz="2000" b="1" dirty="0">
                <a:solidFill>
                  <a:schemeClr val="accent1"/>
                </a:solidFill>
              </a:rPr>
              <a:t>NHS England (2023).</a:t>
            </a:r>
            <a:r>
              <a:rPr lang="en-GB" sz="2000" dirty="0">
                <a:solidFill>
                  <a:schemeClr val="accent1"/>
                </a:solidFill>
              </a:rPr>
              <a:t>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20976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BF5D0-7F0F-8CE1-13A7-6B191DF65493}"/>
              </a:ext>
            </a:extLst>
          </p:cNvPr>
          <p:cNvSpPr>
            <a:spLocks noGrp="1"/>
          </p:cNvSpPr>
          <p:nvPr>
            <p:ph type="title"/>
          </p:nvPr>
        </p:nvSpPr>
        <p:spPr>
          <a:xfrm>
            <a:off x="1873045" y="339213"/>
            <a:ext cx="7710948" cy="1371600"/>
          </a:xfrm>
        </p:spPr>
        <p:txBody>
          <a:bodyPr>
            <a:normAutofit fontScale="90000"/>
          </a:bodyPr>
          <a:lstStyle/>
          <a:p>
            <a:pPr algn="ctr"/>
            <a:br>
              <a:rPr lang="en-GB" sz="3200" dirty="0">
                <a:latin typeface="Abadi" panose="020F0502020204030204" pitchFamily="34" charset="0"/>
                <a:cs typeface="Times New Roman" panose="02020603050405020304" pitchFamily="18" charset="0"/>
              </a:rPr>
            </a:br>
            <a:r>
              <a:rPr lang="en-GB" sz="3200" dirty="0">
                <a:latin typeface="Abadi" panose="020F0502020204030204" pitchFamily="34" charset="0"/>
                <a:cs typeface="Times New Roman" panose="02020603050405020304" pitchFamily="18" charset="0"/>
              </a:rPr>
              <a:t>WRITING CARE RELATED DOCUMENTS-</a:t>
            </a:r>
            <a:br>
              <a:rPr lang="en-GB" sz="3200" dirty="0">
                <a:latin typeface="Abadi" panose="020F0502020204030204" pitchFamily="34" charset="0"/>
                <a:cs typeface="Times New Roman" panose="02020603050405020304" pitchFamily="18" charset="0"/>
              </a:rPr>
            </a:br>
            <a:endParaRPr lang="en-GB" sz="3200" dirty="0">
              <a:latin typeface="Abad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C06D6C3C-E588-E6C7-BB18-252DE3C52F81}"/>
              </a:ext>
            </a:extLst>
          </p:cNvPr>
          <p:cNvSpPr txBox="1"/>
          <p:nvPr/>
        </p:nvSpPr>
        <p:spPr>
          <a:xfrm>
            <a:off x="2445774" y="1504336"/>
            <a:ext cx="7138219"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a:t>Record resident’s care, treatment and progress</a:t>
            </a:r>
          </a:p>
          <a:p>
            <a:pPr marL="285750" indent="-285750">
              <a:buFont typeface="Arial" panose="020B0604020202020204" pitchFamily="34" charset="0"/>
              <a:buChar char="•"/>
            </a:pPr>
            <a:r>
              <a:rPr lang="en-GB" sz="2000" dirty="0"/>
              <a:t>Support person-centred care</a:t>
            </a:r>
          </a:p>
          <a:p>
            <a:pPr marL="285750" indent="-285750">
              <a:buFont typeface="Arial" panose="020B0604020202020204" pitchFamily="34" charset="0"/>
              <a:buChar char="•"/>
            </a:pPr>
            <a:r>
              <a:rPr lang="en-GB" sz="2000" dirty="0"/>
              <a:t>Improve communication between healthcare professionals.</a:t>
            </a:r>
          </a:p>
          <a:p>
            <a:pPr marL="285750" indent="-285750">
              <a:buFont typeface="Arial" panose="020B0604020202020204" pitchFamily="34" charset="0"/>
              <a:buChar char="•"/>
            </a:pPr>
            <a:r>
              <a:rPr lang="en-GB" sz="2000" dirty="0"/>
              <a:t>Ensure continuity and safety of care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r>
              <a:rPr lang="en-GB" sz="2000" dirty="0"/>
              <a:t>Why’s it important?</a:t>
            </a:r>
          </a:p>
          <a:p>
            <a:pPr marL="342900" indent="-342900">
              <a:buFont typeface="Arial" panose="020B0604020202020204" pitchFamily="34" charset="0"/>
              <a:buChar char="•"/>
            </a:pPr>
            <a:r>
              <a:rPr lang="en-GB" sz="2000" dirty="0"/>
              <a:t>Helps monitor resident’s health and wellbeing</a:t>
            </a:r>
          </a:p>
          <a:p>
            <a:pPr marL="342900" indent="-342900">
              <a:buFont typeface="Arial" panose="020B0604020202020204" pitchFamily="34" charset="0"/>
              <a:buChar char="•"/>
            </a:pPr>
            <a:r>
              <a:rPr lang="en-GB" sz="2000" dirty="0"/>
              <a:t>Reduce communication errors</a:t>
            </a:r>
          </a:p>
          <a:p>
            <a:pPr marL="342900" indent="-342900">
              <a:buFont typeface="Arial" panose="020B0604020202020204" pitchFamily="34" charset="0"/>
              <a:buChar char="•"/>
            </a:pPr>
            <a:r>
              <a:rPr lang="en-GB" sz="2000" dirty="0"/>
              <a:t>Support clinical decision-making.</a:t>
            </a:r>
          </a:p>
          <a:p>
            <a:pPr marL="342900" indent="-342900">
              <a:buFont typeface="Arial" panose="020B0604020202020204" pitchFamily="34" charset="0"/>
              <a:buChar char="•"/>
            </a:pPr>
            <a:r>
              <a:rPr lang="en-GB" sz="2000" dirty="0"/>
              <a:t>Provide legal and professional evidence of care</a:t>
            </a:r>
          </a:p>
        </p:txBody>
      </p:sp>
      <p:pic>
        <p:nvPicPr>
          <p:cNvPr id="4" name="Picture 3" descr="NHS – Logos Download">
            <a:extLst>
              <a:ext uri="{FF2B5EF4-FFF2-40B4-BE49-F238E27FC236}">
                <a16:creationId xmlns:a16="http://schemas.microsoft.com/office/drawing/2014/main" id="{EDF88803-6285-2788-50FF-7A43DA794D24}"/>
              </a:ext>
            </a:extLst>
          </p:cNvPr>
          <p:cNvPicPr>
            <a:picLocks noChangeAspect="1"/>
          </p:cNvPicPr>
          <p:nvPr/>
        </p:nvPicPr>
        <p:blipFill>
          <a:blip r:embed="rId2"/>
          <a:stretch>
            <a:fillRect/>
          </a:stretch>
        </p:blipFill>
        <p:spPr>
          <a:xfrm>
            <a:off x="652470" y="5783992"/>
            <a:ext cx="2441150" cy="934756"/>
          </a:xfrm>
          <a:prstGeom prst="rect">
            <a:avLst/>
          </a:prstGeom>
        </p:spPr>
      </p:pic>
      <p:sp>
        <p:nvSpPr>
          <p:cNvPr id="7" name="TextBox 6">
            <a:extLst>
              <a:ext uri="{FF2B5EF4-FFF2-40B4-BE49-F238E27FC236}">
                <a16:creationId xmlns:a16="http://schemas.microsoft.com/office/drawing/2014/main" id="{37E0043B-C8D9-60FF-3EAA-67024514F9E2}"/>
              </a:ext>
            </a:extLst>
          </p:cNvPr>
          <p:cNvSpPr txBox="1"/>
          <p:nvPr/>
        </p:nvSpPr>
        <p:spPr>
          <a:xfrm>
            <a:off x="3288890" y="5795418"/>
            <a:ext cx="4321278" cy="923330"/>
          </a:xfrm>
          <a:prstGeom prst="rect">
            <a:avLst/>
          </a:prstGeom>
          <a:noFill/>
        </p:spPr>
        <p:txBody>
          <a:bodyPr wrap="square" rtlCol="0">
            <a:spAutoFit/>
          </a:bodyPr>
          <a:lstStyle/>
          <a:p>
            <a:r>
              <a:rPr lang="en-GB" b="1" u="sng" dirty="0">
                <a:solidFill>
                  <a:srgbClr val="C00000"/>
                </a:solidFill>
                <a:hlinkClick r:id="rId3">
                  <a:extLst>
                    <a:ext uri="{A12FA001-AC4F-418D-AE19-62706E023703}">
                      <ahyp:hlinkClr xmlns:ahyp="http://schemas.microsoft.com/office/drawing/2018/hyperlinkcolor" val="tx"/>
                    </a:ext>
                  </a:extLst>
                </a:hlinkClick>
              </a:rPr>
              <a:t>REF:</a:t>
            </a:r>
          </a:p>
          <a:p>
            <a:r>
              <a:rPr lang="en-GB" b="1" u="sng" dirty="0">
                <a:solidFill>
                  <a:srgbClr val="3FCDE7"/>
                </a:solidFill>
                <a:hlinkClick r:id="rId3">
                  <a:extLst>
                    <a:ext uri="{A12FA001-AC4F-418D-AE19-62706E023703}">
                      <ahyp:hlinkClr xmlns:ahyp="http://schemas.microsoft.com/office/drawing/2018/hyperlinkcolor" val="tx"/>
                    </a:ext>
                  </a:extLst>
                </a:hlinkClick>
              </a:rPr>
              <a:t>Health and Social Care Act 2008 (Regulated Activities) Regulations</a:t>
            </a:r>
            <a:endParaRPr lang="en-GB" dirty="0"/>
          </a:p>
        </p:txBody>
      </p:sp>
    </p:spTree>
    <p:extLst>
      <p:ext uri="{BB962C8B-B14F-4D97-AF65-F5344CB8AC3E}">
        <p14:creationId xmlns:p14="http://schemas.microsoft.com/office/powerpoint/2010/main" val="3815567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36328-9614-5883-2864-6ADA8F1DDDE7}"/>
              </a:ext>
            </a:extLst>
          </p:cNvPr>
          <p:cNvSpPr>
            <a:spLocks noGrp="1"/>
          </p:cNvSpPr>
          <p:nvPr>
            <p:ph type="title"/>
          </p:nvPr>
        </p:nvSpPr>
        <p:spPr>
          <a:xfrm>
            <a:off x="463436" y="508560"/>
            <a:ext cx="9603275" cy="670561"/>
          </a:xfrm>
        </p:spPr>
        <p:txBody>
          <a:bodyPr>
            <a:normAutofit/>
          </a:bodyPr>
          <a:lstStyle/>
          <a:p>
            <a:pPr algn="ctr"/>
            <a:r>
              <a:rPr lang="en-GB" sz="3200" b="1" dirty="0"/>
              <a:t>MICROSOFT 365 WORD</a:t>
            </a:r>
          </a:p>
        </p:txBody>
      </p:sp>
      <p:sp>
        <p:nvSpPr>
          <p:cNvPr id="4" name="TextBox 3">
            <a:extLst>
              <a:ext uri="{FF2B5EF4-FFF2-40B4-BE49-F238E27FC236}">
                <a16:creationId xmlns:a16="http://schemas.microsoft.com/office/drawing/2014/main" id="{615A72E3-0B3F-6EFB-6C3D-3C0AA3C2BC88}"/>
              </a:ext>
            </a:extLst>
          </p:cNvPr>
          <p:cNvSpPr txBox="1"/>
          <p:nvPr/>
        </p:nvSpPr>
        <p:spPr>
          <a:xfrm>
            <a:off x="1194619" y="1273432"/>
            <a:ext cx="9438968" cy="4401205"/>
          </a:xfrm>
          <a:prstGeom prst="rect">
            <a:avLst/>
          </a:prstGeom>
          <a:noFill/>
        </p:spPr>
        <p:txBody>
          <a:bodyPr wrap="square" rtlCol="0">
            <a:spAutoFit/>
          </a:bodyPr>
          <a:lstStyle/>
          <a:p>
            <a:r>
              <a:rPr lang="en-GB" sz="3200" u="sng" dirty="0"/>
              <a:t>Why Microsoft One is used?</a:t>
            </a:r>
          </a:p>
          <a:p>
            <a:pPr marL="285750" indent="-285750">
              <a:buFont typeface="Arial" panose="020B0604020202020204" pitchFamily="34" charset="0"/>
              <a:buChar char="•"/>
            </a:pPr>
            <a:r>
              <a:rPr lang="en-GB" dirty="0"/>
              <a:t>Creates professional care documents.</a:t>
            </a:r>
          </a:p>
          <a:p>
            <a:pPr marL="285750" indent="-285750">
              <a:buFont typeface="Arial" panose="020B0604020202020204" pitchFamily="34" charset="0"/>
              <a:buChar char="•"/>
            </a:pPr>
            <a:r>
              <a:rPr lang="en-GB" dirty="0"/>
              <a:t>Easy to edit and update information</a:t>
            </a:r>
          </a:p>
          <a:p>
            <a:pPr marL="285750" indent="-285750">
              <a:buFont typeface="Arial" panose="020B0604020202020204" pitchFamily="34" charset="0"/>
              <a:buChar char="•"/>
            </a:pPr>
            <a:r>
              <a:rPr lang="en-GB" dirty="0"/>
              <a:t>Supports spelling and grammar check and makes sure punctuality is accurate</a:t>
            </a:r>
          </a:p>
          <a:p>
            <a:pPr marL="285750" indent="-285750">
              <a:buFont typeface="Arial" panose="020B0604020202020204" pitchFamily="34" charset="0"/>
              <a:buChar char="•"/>
            </a:pPr>
            <a:r>
              <a:rPr lang="en-GB" dirty="0"/>
              <a:t>Securely stores and shares documents using Microsoft 365.</a:t>
            </a:r>
          </a:p>
          <a:p>
            <a:pPr marL="285750" indent="-285750">
              <a:buFont typeface="Arial" panose="020B0604020202020204" pitchFamily="34" charset="0"/>
              <a:buChar char="•"/>
            </a:pPr>
            <a:r>
              <a:rPr lang="en-GB" dirty="0"/>
              <a:t>Enable collaboration and improvements between staff</a:t>
            </a:r>
          </a:p>
          <a:p>
            <a:pPr marL="285750" indent="-285750">
              <a:buFont typeface="Arial" panose="020B0604020202020204" pitchFamily="34" charset="0"/>
              <a:buChar char="•"/>
            </a:pPr>
            <a:endParaRPr lang="en-GB" dirty="0"/>
          </a:p>
          <a:p>
            <a:r>
              <a:rPr lang="en-GB" sz="3200" dirty="0"/>
              <a:t>Features</a:t>
            </a:r>
          </a:p>
          <a:p>
            <a:pPr marL="285750" indent="-285750">
              <a:buFont typeface="Arial" panose="020B0604020202020204" pitchFamily="34" charset="0"/>
              <a:buChar char="•"/>
            </a:pPr>
            <a:r>
              <a:rPr lang="en-GB" dirty="0"/>
              <a:t>Templates</a:t>
            </a:r>
          </a:p>
          <a:p>
            <a:pPr marL="285750" indent="-285750">
              <a:buFont typeface="Arial" panose="020B0604020202020204" pitchFamily="34" charset="0"/>
              <a:buChar char="•"/>
            </a:pPr>
            <a:r>
              <a:rPr lang="en-GB" dirty="0"/>
              <a:t>Tables</a:t>
            </a:r>
          </a:p>
          <a:p>
            <a:pPr marL="285750" indent="-285750">
              <a:buFont typeface="Arial" panose="020B0604020202020204" pitchFamily="34" charset="0"/>
              <a:buChar char="•"/>
            </a:pPr>
            <a:r>
              <a:rPr lang="en-GB" dirty="0"/>
              <a:t>Headers &amp; Footers</a:t>
            </a:r>
          </a:p>
          <a:p>
            <a:pPr marL="285750" indent="-285750">
              <a:buFont typeface="Arial" panose="020B0604020202020204" pitchFamily="34" charset="0"/>
              <a:buChar char="•"/>
            </a:pPr>
            <a:r>
              <a:rPr lang="en-GB" dirty="0"/>
              <a:t>Spell check</a:t>
            </a:r>
          </a:p>
          <a:p>
            <a:pPr marL="285750" indent="-285750">
              <a:buFont typeface="Arial" panose="020B0604020202020204" pitchFamily="34" charset="0"/>
              <a:buChar char="•"/>
            </a:pPr>
            <a:r>
              <a:rPr lang="en-GB" dirty="0"/>
              <a:t>Auto save </a:t>
            </a:r>
          </a:p>
          <a:p>
            <a:pPr marL="285750" indent="-285750">
              <a:buFont typeface="Arial" panose="020B0604020202020204" pitchFamily="34" charset="0"/>
              <a:buChar char="•"/>
            </a:pPr>
            <a:r>
              <a:rPr lang="en-GB" dirty="0"/>
              <a:t>Comments and Track Changes</a:t>
            </a:r>
          </a:p>
        </p:txBody>
      </p:sp>
      <p:pic>
        <p:nvPicPr>
          <p:cNvPr id="8" name="Picture 7" descr="Free Microsoft logo transparent png 22100816 PNG with Transparent ...">
            <a:extLst>
              <a:ext uri="{FF2B5EF4-FFF2-40B4-BE49-F238E27FC236}">
                <a16:creationId xmlns:a16="http://schemas.microsoft.com/office/drawing/2014/main" id="{DF1BA745-6377-3047-4060-B8ED4C5E8E25}"/>
              </a:ext>
            </a:extLst>
          </p:cNvPr>
          <p:cNvPicPr>
            <a:picLocks noChangeAspect="1"/>
          </p:cNvPicPr>
          <p:nvPr/>
        </p:nvPicPr>
        <p:blipFill>
          <a:blip r:embed="rId2"/>
          <a:stretch>
            <a:fillRect/>
          </a:stretch>
        </p:blipFill>
        <p:spPr>
          <a:xfrm>
            <a:off x="7671887" y="5274542"/>
            <a:ext cx="1872343" cy="1872343"/>
          </a:xfrm>
          <a:prstGeom prst="rect">
            <a:avLst/>
          </a:prstGeom>
        </p:spPr>
      </p:pic>
      <p:sp>
        <p:nvSpPr>
          <p:cNvPr id="3" name="TextBox 2">
            <a:extLst>
              <a:ext uri="{FF2B5EF4-FFF2-40B4-BE49-F238E27FC236}">
                <a16:creationId xmlns:a16="http://schemas.microsoft.com/office/drawing/2014/main" id="{50A0E18D-E8E8-60D7-5323-A08384A24FCA}"/>
              </a:ext>
            </a:extLst>
          </p:cNvPr>
          <p:cNvSpPr txBox="1"/>
          <p:nvPr/>
        </p:nvSpPr>
        <p:spPr>
          <a:xfrm>
            <a:off x="1387360" y="5887775"/>
            <a:ext cx="6873451" cy="923330"/>
          </a:xfrm>
          <a:prstGeom prst="rect">
            <a:avLst/>
          </a:prstGeom>
          <a:noFill/>
        </p:spPr>
        <p:txBody>
          <a:bodyPr wrap="square" rtlCol="0">
            <a:spAutoFit/>
          </a:bodyPr>
          <a:lstStyle/>
          <a:p>
            <a:r>
              <a:rPr lang="en-GB" dirty="0">
                <a:solidFill>
                  <a:srgbClr val="C00000"/>
                </a:solidFill>
                <a:hlinkClick r:id="rId3">
                  <a:extLst>
                    <a:ext uri="{A12FA001-AC4F-418D-AE19-62706E023703}">
                      <ahyp:hlinkClr xmlns:ahyp="http://schemas.microsoft.com/office/drawing/2018/hyperlinkcolor" val="tx"/>
                    </a:ext>
                  </a:extLst>
                </a:hlinkClick>
              </a:rPr>
              <a:t>REF:</a:t>
            </a:r>
          </a:p>
          <a:p>
            <a:r>
              <a:rPr lang="en-GB" dirty="0">
                <a:solidFill>
                  <a:srgbClr val="3FCDE7"/>
                </a:solidFill>
                <a:hlinkClick r:id="rId3">
                  <a:extLst>
                    <a:ext uri="{A12FA001-AC4F-418D-AE19-62706E023703}">
                      <ahyp:hlinkClr xmlns:ahyp="http://schemas.microsoft.com/office/drawing/2018/hyperlinkcolor" val="tx"/>
                    </a:ext>
                  </a:extLst>
                </a:hlinkClick>
              </a:rPr>
              <a:t>Overview of OneDrive in Microsoft 365 - SharePoint in Microsoft 365 | Microsoft Learn</a:t>
            </a:r>
            <a:endParaRPr lang="en-GB" dirty="0"/>
          </a:p>
        </p:txBody>
      </p:sp>
    </p:spTree>
    <p:extLst>
      <p:ext uri="{BB962C8B-B14F-4D97-AF65-F5344CB8AC3E}">
        <p14:creationId xmlns:p14="http://schemas.microsoft.com/office/powerpoint/2010/main" val="139296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74324C48-2E66-8AB7-16B0-FC5228953A51}"/>
              </a:ext>
            </a:extLst>
          </p:cNvPr>
          <p:cNvSpPr>
            <a:spLocks noGrp="1"/>
          </p:cNvSpPr>
          <p:nvPr>
            <p:ph type="title"/>
          </p:nvPr>
        </p:nvSpPr>
        <p:spPr>
          <a:xfrm>
            <a:off x="990324" y="4405470"/>
            <a:ext cx="8288035" cy="1095059"/>
          </a:xfrm>
        </p:spPr>
        <p:txBody>
          <a:bodyPr vert="horz" lIns="91440" tIns="45720" rIns="91440" bIns="45720" rtlCol="0" anchor="b">
            <a:normAutofit/>
          </a:bodyPr>
          <a:lstStyle/>
          <a:p>
            <a:pPr algn="ctr">
              <a:lnSpc>
                <a:spcPct val="90000"/>
              </a:lnSpc>
            </a:pPr>
            <a:r>
              <a:rPr lang="en-US" sz="3400" dirty="0"/>
              <a:t>WRITING CARE RELATED DOCUMENTS</a:t>
            </a:r>
            <a:br>
              <a:rPr lang="en-US" sz="3400" dirty="0"/>
            </a:br>
            <a:endParaRPr lang="en-US" sz="3400" dirty="0"/>
          </a:p>
        </p:txBody>
      </p:sp>
      <p:sp>
        <p:nvSpPr>
          <p:cNvPr id="4" name="TextBox 3">
            <a:extLst>
              <a:ext uri="{FF2B5EF4-FFF2-40B4-BE49-F238E27FC236}">
                <a16:creationId xmlns:a16="http://schemas.microsoft.com/office/drawing/2014/main" id="{B43BB3B7-901C-D4EC-1651-69713D365182}"/>
              </a:ext>
            </a:extLst>
          </p:cNvPr>
          <p:cNvSpPr txBox="1"/>
          <p:nvPr/>
        </p:nvSpPr>
        <p:spPr>
          <a:xfrm>
            <a:off x="863600" y="5172938"/>
            <a:ext cx="8288035" cy="471488"/>
          </a:xfrm>
          <a:prstGeom prst="rect">
            <a:avLst/>
          </a:prstGeom>
        </p:spPr>
        <p:txBody>
          <a:bodyPr vert="horz" lIns="91440" tIns="45720" rIns="91440" bIns="45720" rtlCol="0" anchor="t">
            <a:normAutofit/>
          </a:bodyPr>
          <a:lstStyle/>
          <a:p>
            <a:pPr algn="ctr">
              <a:spcBef>
                <a:spcPts val="1000"/>
              </a:spcBef>
              <a:buClr>
                <a:schemeClr val="accent1"/>
              </a:buClr>
              <a:buSzPct val="80000"/>
            </a:pPr>
            <a:r>
              <a:rPr lang="en-US" dirty="0">
                <a:solidFill>
                  <a:schemeClr val="accent5"/>
                </a:solidFill>
              </a:rPr>
              <a:t>ADVANTAGES AND DISADVANTAGES</a:t>
            </a:r>
          </a:p>
        </p:txBody>
      </p:sp>
      <p:pic>
        <p:nvPicPr>
          <p:cNvPr id="3" name="Picture 2" descr="Premium Vector | Thumb up and thumb down hand sign icon vector cartoon ...">
            <a:extLst>
              <a:ext uri="{FF2B5EF4-FFF2-40B4-BE49-F238E27FC236}">
                <a16:creationId xmlns:a16="http://schemas.microsoft.com/office/drawing/2014/main" id="{3582E2E8-72D1-83D5-2865-188B77D470CD}"/>
              </a:ext>
            </a:extLst>
          </p:cNvPr>
          <p:cNvPicPr>
            <a:picLocks noChangeAspect="1"/>
          </p:cNvPicPr>
          <p:nvPr/>
        </p:nvPicPr>
        <p:blipFill>
          <a:blip r:embed="rId2"/>
          <a:stretch>
            <a:fillRect/>
          </a:stretch>
        </p:blipFill>
        <p:spPr>
          <a:xfrm>
            <a:off x="769409" y="444606"/>
            <a:ext cx="4029717" cy="3223773"/>
          </a:xfrm>
          <a:prstGeom prst="rect">
            <a:avLst/>
          </a:prstGeom>
        </p:spPr>
      </p:pic>
      <p:graphicFrame>
        <p:nvGraphicFramePr>
          <p:cNvPr id="7" name="Table 6">
            <a:extLst>
              <a:ext uri="{FF2B5EF4-FFF2-40B4-BE49-F238E27FC236}">
                <a16:creationId xmlns:a16="http://schemas.microsoft.com/office/drawing/2014/main" id="{049A542D-FB73-7A24-9E71-B3B920855223}"/>
              </a:ext>
            </a:extLst>
          </p:cNvPr>
          <p:cNvGraphicFramePr>
            <a:graphicFrameLocks noGrp="1"/>
          </p:cNvGraphicFramePr>
          <p:nvPr>
            <p:extLst>
              <p:ext uri="{D42A27DB-BD31-4B8C-83A1-F6EECF244321}">
                <p14:modId xmlns:p14="http://schemas.microsoft.com/office/powerpoint/2010/main" val="4200458833"/>
              </p:ext>
            </p:extLst>
          </p:nvPr>
        </p:nvGraphicFramePr>
        <p:xfrm>
          <a:off x="4736322" y="533841"/>
          <a:ext cx="4846986" cy="3470296"/>
        </p:xfrm>
        <a:graphic>
          <a:graphicData uri="http://schemas.openxmlformats.org/drawingml/2006/table">
            <a:tbl>
              <a:tblPr firstRow="1" bandRow="1">
                <a:tableStyleId>{5C22544A-7EE6-4342-B048-85BDC9FD1C3A}</a:tableStyleId>
              </a:tblPr>
              <a:tblGrid>
                <a:gridCol w="2623141">
                  <a:extLst>
                    <a:ext uri="{9D8B030D-6E8A-4147-A177-3AD203B41FA5}">
                      <a16:colId xmlns:a16="http://schemas.microsoft.com/office/drawing/2014/main" val="4072674351"/>
                    </a:ext>
                  </a:extLst>
                </a:gridCol>
                <a:gridCol w="2223845">
                  <a:extLst>
                    <a:ext uri="{9D8B030D-6E8A-4147-A177-3AD203B41FA5}">
                      <a16:colId xmlns:a16="http://schemas.microsoft.com/office/drawing/2014/main" val="1235383987"/>
                    </a:ext>
                  </a:extLst>
                </a:gridCol>
              </a:tblGrid>
              <a:tr h="505166">
                <a:tc>
                  <a:txBody>
                    <a:bodyPr/>
                    <a:lstStyle/>
                    <a:p>
                      <a:r>
                        <a:rPr lang="en-GB" sz="1600" dirty="0">
                          <a:solidFill>
                            <a:sysClr val="windowText" lastClr="000000"/>
                          </a:solidFill>
                        </a:rPr>
                        <a:t>Advantages</a:t>
                      </a:r>
                    </a:p>
                  </a:txBody>
                  <a:tcPr marL="80139" marR="80139" marT="40069" marB="40069"/>
                </a:tc>
                <a:tc>
                  <a:txBody>
                    <a:bodyPr/>
                    <a:lstStyle/>
                    <a:p>
                      <a:r>
                        <a:rPr lang="en-GB" sz="1600">
                          <a:solidFill>
                            <a:sysClr val="windowText" lastClr="000000"/>
                          </a:solidFill>
                        </a:rPr>
                        <a:t>Disadvantages</a:t>
                      </a:r>
                    </a:p>
                  </a:txBody>
                  <a:tcPr marL="80139" marR="80139" marT="40069" marB="40069"/>
                </a:tc>
                <a:extLst>
                  <a:ext uri="{0D108BD9-81ED-4DB2-BD59-A6C34878D82A}">
                    <a16:rowId xmlns:a16="http://schemas.microsoft.com/office/drawing/2014/main" val="1417701889"/>
                  </a:ext>
                </a:extLst>
              </a:tr>
              <a:tr h="593026">
                <a:tc>
                  <a:txBody>
                    <a:bodyPr/>
                    <a:lstStyle/>
                    <a:p>
                      <a:r>
                        <a:rPr lang="en-GB" sz="1600" dirty="0"/>
                        <a:t>Improves Communication</a:t>
                      </a:r>
                    </a:p>
                  </a:txBody>
                  <a:tcPr marL="80139" marR="80139" marT="40069" marB="40069"/>
                </a:tc>
                <a:tc>
                  <a:txBody>
                    <a:bodyPr/>
                    <a:lstStyle/>
                    <a:p>
                      <a:r>
                        <a:rPr lang="en-GB" sz="1600" dirty="0"/>
                        <a:t>Risk of data breaches if not protected</a:t>
                      </a:r>
                    </a:p>
                  </a:txBody>
                  <a:tcPr marL="80139" marR="80139" marT="40069" marB="40069"/>
                </a:tc>
                <a:extLst>
                  <a:ext uri="{0D108BD9-81ED-4DB2-BD59-A6C34878D82A}">
                    <a16:rowId xmlns:a16="http://schemas.microsoft.com/office/drawing/2014/main" val="2777489988"/>
                  </a:ext>
                </a:extLst>
              </a:tr>
              <a:tr h="593026">
                <a:tc>
                  <a:txBody>
                    <a:bodyPr/>
                    <a:lstStyle/>
                    <a:p>
                      <a:r>
                        <a:rPr lang="en-GB" sz="1600"/>
                        <a:t>Easy to update</a:t>
                      </a:r>
                    </a:p>
                  </a:txBody>
                  <a:tcPr marL="80139" marR="80139" marT="40069" marB="40069"/>
                </a:tc>
                <a:tc>
                  <a:txBody>
                    <a:bodyPr/>
                    <a:lstStyle/>
                    <a:p>
                      <a:r>
                        <a:rPr lang="en-GB" sz="1600" dirty="0"/>
                        <a:t>Human errors can still occur</a:t>
                      </a:r>
                    </a:p>
                  </a:txBody>
                  <a:tcPr marL="80139" marR="80139" marT="40069" marB="40069"/>
                </a:tc>
                <a:extLst>
                  <a:ext uri="{0D108BD9-81ED-4DB2-BD59-A6C34878D82A}">
                    <a16:rowId xmlns:a16="http://schemas.microsoft.com/office/drawing/2014/main" val="3103795297"/>
                  </a:ext>
                </a:extLst>
              </a:tr>
              <a:tr h="593026">
                <a:tc>
                  <a:txBody>
                    <a:bodyPr/>
                    <a:lstStyle/>
                    <a:p>
                      <a:r>
                        <a:rPr lang="en-GB" sz="1600"/>
                        <a:t>Creates accurate records</a:t>
                      </a:r>
                    </a:p>
                  </a:txBody>
                  <a:tcPr marL="80139" marR="80139" marT="40069" marB="40069"/>
                </a:tc>
                <a:tc>
                  <a:txBody>
                    <a:bodyPr/>
                    <a:lstStyle/>
                    <a:p>
                      <a:r>
                        <a:rPr lang="en-GB" sz="1600" dirty="0"/>
                        <a:t>Requires staff training</a:t>
                      </a:r>
                    </a:p>
                  </a:txBody>
                  <a:tcPr marL="80139" marR="80139" marT="40069" marB="40069"/>
                </a:tc>
                <a:extLst>
                  <a:ext uri="{0D108BD9-81ED-4DB2-BD59-A6C34878D82A}">
                    <a16:rowId xmlns:a16="http://schemas.microsoft.com/office/drawing/2014/main" val="2716781812"/>
                  </a:ext>
                </a:extLst>
              </a:tr>
              <a:tr h="593026">
                <a:tc>
                  <a:txBody>
                    <a:bodyPr/>
                    <a:lstStyle/>
                    <a:p>
                      <a:r>
                        <a:rPr lang="en-GB" sz="1600"/>
                        <a:t>Supports legal compliance</a:t>
                      </a:r>
                    </a:p>
                  </a:txBody>
                  <a:tcPr marL="80139" marR="80139" marT="40069" marB="40069"/>
                </a:tc>
                <a:tc>
                  <a:txBody>
                    <a:bodyPr/>
                    <a:lstStyle/>
                    <a:p>
                      <a:r>
                        <a:rPr lang="en-GB" sz="1600" dirty="0"/>
                        <a:t>Technical issues may delay access</a:t>
                      </a:r>
                    </a:p>
                  </a:txBody>
                  <a:tcPr marL="80139" marR="80139" marT="40069" marB="40069"/>
                </a:tc>
                <a:extLst>
                  <a:ext uri="{0D108BD9-81ED-4DB2-BD59-A6C34878D82A}">
                    <a16:rowId xmlns:a16="http://schemas.microsoft.com/office/drawing/2014/main" val="2450225183"/>
                  </a:ext>
                </a:extLst>
              </a:tr>
              <a:tr h="593026">
                <a:tc>
                  <a:txBody>
                    <a:bodyPr/>
                    <a:lstStyle/>
                    <a:p>
                      <a:r>
                        <a:rPr lang="en-GB" sz="1600"/>
                        <a:t>Saves time with templates</a:t>
                      </a:r>
                    </a:p>
                  </a:txBody>
                  <a:tcPr marL="80139" marR="80139" marT="40069" marB="40069"/>
                </a:tc>
                <a:tc>
                  <a:txBody>
                    <a:bodyPr/>
                    <a:lstStyle/>
                    <a:p>
                      <a:r>
                        <a:rPr lang="en-GB" sz="1600" dirty="0"/>
                        <a:t>Dependence on computers/internet</a:t>
                      </a:r>
                    </a:p>
                  </a:txBody>
                  <a:tcPr marL="80139" marR="80139" marT="40069" marB="40069"/>
                </a:tc>
                <a:extLst>
                  <a:ext uri="{0D108BD9-81ED-4DB2-BD59-A6C34878D82A}">
                    <a16:rowId xmlns:a16="http://schemas.microsoft.com/office/drawing/2014/main" val="2857251682"/>
                  </a:ext>
                </a:extLst>
              </a:tr>
            </a:tbl>
          </a:graphicData>
        </a:graphic>
      </p:graphicFrame>
      <p:sp>
        <p:nvSpPr>
          <p:cNvPr id="5" name="TextBox 4">
            <a:extLst>
              <a:ext uri="{FF2B5EF4-FFF2-40B4-BE49-F238E27FC236}">
                <a16:creationId xmlns:a16="http://schemas.microsoft.com/office/drawing/2014/main" id="{5684E0C5-4BB8-A12D-FBA5-62649E13500A}"/>
              </a:ext>
            </a:extLst>
          </p:cNvPr>
          <p:cNvSpPr txBox="1"/>
          <p:nvPr/>
        </p:nvSpPr>
        <p:spPr>
          <a:xfrm>
            <a:off x="769409" y="5789548"/>
            <a:ext cx="7854406" cy="923330"/>
          </a:xfrm>
          <a:prstGeom prst="rect">
            <a:avLst/>
          </a:prstGeom>
          <a:noFill/>
        </p:spPr>
        <p:txBody>
          <a:bodyPr wrap="square" rtlCol="0">
            <a:spAutoFit/>
          </a:bodyPr>
          <a:lstStyle/>
          <a:p>
            <a:r>
              <a:rPr lang="en-GB" b="1" dirty="0">
                <a:solidFill>
                  <a:srgbClr val="C00000"/>
                </a:solidFill>
              </a:rPr>
              <a:t>REF:</a:t>
            </a:r>
          </a:p>
          <a:p>
            <a:r>
              <a:rPr lang="en-GB" b="1" dirty="0">
                <a:solidFill>
                  <a:schemeClr val="accent1">
                    <a:lumMod val="75000"/>
                  </a:schemeClr>
                </a:solidFill>
              </a:rPr>
              <a:t>UK Parliament POST brief (2020).</a:t>
            </a:r>
            <a:r>
              <a:rPr lang="en-GB" dirty="0">
                <a:solidFill>
                  <a:schemeClr val="accent1">
                    <a:lumMod val="75000"/>
                  </a:schemeClr>
                </a:solidFill>
              </a:rPr>
              <a:t> </a:t>
            </a:r>
            <a:r>
              <a:rPr lang="en-GB" i="1" dirty="0">
                <a:solidFill>
                  <a:schemeClr val="accent1">
                    <a:lumMod val="75000"/>
                  </a:schemeClr>
                </a:solidFill>
              </a:rPr>
              <a:t>Evaluating the integration of health and social care.</a:t>
            </a:r>
            <a:r>
              <a:rPr lang="en-GB" dirty="0">
                <a:solidFill>
                  <a:schemeClr val="accent1">
                    <a:lumMod val="75000"/>
                  </a:schemeClr>
                </a:solidFill>
              </a:rPr>
              <a:t> UK Parliament</a:t>
            </a:r>
          </a:p>
        </p:txBody>
      </p:sp>
    </p:spTree>
    <p:extLst>
      <p:ext uri="{BB962C8B-B14F-4D97-AF65-F5344CB8AC3E}">
        <p14:creationId xmlns:p14="http://schemas.microsoft.com/office/powerpoint/2010/main" val="3498356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1D8E7-14CC-2CF4-CE10-D013D7A3E10E}"/>
              </a:ext>
            </a:extLst>
          </p:cNvPr>
          <p:cNvSpPr>
            <a:spLocks noGrp="1"/>
          </p:cNvSpPr>
          <p:nvPr>
            <p:ph type="title"/>
          </p:nvPr>
        </p:nvSpPr>
        <p:spPr/>
        <p:txBody>
          <a:bodyPr>
            <a:normAutofit/>
          </a:bodyPr>
          <a:lstStyle/>
          <a:p>
            <a:pPr algn="ctr"/>
            <a:r>
              <a:rPr lang="en-GB" sz="3200" b="1" dirty="0"/>
              <a:t>CONCLUSION</a:t>
            </a:r>
          </a:p>
        </p:txBody>
      </p:sp>
      <p:sp>
        <p:nvSpPr>
          <p:cNvPr id="3" name="TextBox 2">
            <a:extLst>
              <a:ext uri="{FF2B5EF4-FFF2-40B4-BE49-F238E27FC236}">
                <a16:creationId xmlns:a16="http://schemas.microsoft.com/office/drawing/2014/main" id="{80927E22-2DEA-5258-3770-F7952FC5F089}"/>
              </a:ext>
            </a:extLst>
          </p:cNvPr>
          <p:cNvSpPr txBox="1"/>
          <p:nvPr/>
        </p:nvSpPr>
        <p:spPr>
          <a:xfrm>
            <a:off x="1088571" y="1714803"/>
            <a:ext cx="7895772" cy="3139321"/>
          </a:xfrm>
          <a:prstGeom prst="rect">
            <a:avLst/>
          </a:prstGeom>
          <a:noFill/>
        </p:spPr>
        <p:txBody>
          <a:bodyPr wrap="square" rtlCol="0">
            <a:spAutoFit/>
          </a:bodyPr>
          <a:lstStyle/>
          <a:p>
            <a:pPr marL="285750" indent="-285750">
              <a:buFont typeface="Arial" panose="020B0604020202020204" pitchFamily="34" charset="0"/>
              <a:buChar char="•"/>
            </a:pPr>
            <a:r>
              <a:rPr lang="en-GB" dirty="0"/>
              <a:t>Accurate care-related documents are essential in health and social care.</a:t>
            </a:r>
          </a:p>
          <a:p>
            <a:pPr marL="285750" indent="-285750">
              <a:buFont typeface="Arial" panose="020B0604020202020204" pitchFamily="34" charset="0"/>
              <a:buChar char="•"/>
            </a:pPr>
            <a:r>
              <a:rPr lang="en-GB" dirty="0"/>
              <a:t>Microsoft 365 Word helps create professional, organised, and east-to-read documents </a:t>
            </a:r>
          </a:p>
          <a:p>
            <a:pPr marL="285750" indent="-285750">
              <a:buFont typeface="Arial" panose="020B0604020202020204" pitchFamily="34" charset="0"/>
              <a:buChar char="•"/>
            </a:pPr>
            <a:r>
              <a:rPr lang="en-GB" dirty="0"/>
              <a:t>Good documentation improves communication between health care  professionals</a:t>
            </a:r>
          </a:p>
          <a:p>
            <a:pPr marL="285750" indent="-285750">
              <a:buFont typeface="Arial" panose="020B0604020202020204" pitchFamily="34" charset="0"/>
              <a:buChar char="•"/>
            </a:pPr>
            <a:r>
              <a:rPr lang="en-GB" dirty="0"/>
              <a:t>It supports safe, person-centred care and protects service users through accurate records</a:t>
            </a:r>
          </a:p>
          <a:p>
            <a:pPr marL="285750" indent="-285750">
              <a:buFont typeface="Arial" panose="020B0604020202020204" pitchFamily="34" charset="0"/>
              <a:buChar char="•"/>
            </a:pPr>
            <a:r>
              <a:rPr lang="en-GB" dirty="0"/>
              <a:t>Although human error and technical issues can occur, the benefits outweigh the disadvantages.</a:t>
            </a:r>
          </a:p>
          <a:p>
            <a:endParaRPr lang="en-GB" dirty="0"/>
          </a:p>
        </p:txBody>
      </p:sp>
      <p:sp>
        <p:nvSpPr>
          <p:cNvPr id="4" name="TextBox 3">
            <a:extLst>
              <a:ext uri="{FF2B5EF4-FFF2-40B4-BE49-F238E27FC236}">
                <a16:creationId xmlns:a16="http://schemas.microsoft.com/office/drawing/2014/main" id="{9FC75026-C8E2-C580-2ED4-13CC88CCE5AB}"/>
              </a:ext>
            </a:extLst>
          </p:cNvPr>
          <p:cNvSpPr txBox="1"/>
          <p:nvPr/>
        </p:nvSpPr>
        <p:spPr>
          <a:xfrm>
            <a:off x="3025918" y="4926908"/>
            <a:ext cx="5781368" cy="646331"/>
          </a:xfrm>
          <a:prstGeom prst="rect">
            <a:avLst/>
          </a:prstGeom>
          <a:noFill/>
        </p:spPr>
        <p:txBody>
          <a:bodyPr wrap="square" rtlCol="0">
            <a:spAutoFit/>
          </a:bodyPr>
          <a:lstStyle/>
          <a:p>
            <a:r>
              <a:rPr lang="en-GB" dirty="0">
                <a:solidFill>
                  <a:srgbClr val="C00000"/>
                </a:solidFill>
              </a:rPr>
              <a:t>REF:</a:t>
            </a:r>
          </a:p>
          <a:p>
            <a:r>
              <a:rPr lang="en-GB" dirty="0">
                <a:solidFill>
                  <a:schemeClr val="accent1">
                    <a:lumMod val="75000"/>
                  </a:schemeClr>
                </a:solidFill>
              </a:rPr>
              <a:t>Powell, T. &amp; Mutebi, N. (2025).</a:t>
            </a:r>
          </a:p>
        </p:txBody>
      </p:sp>
    </p:spTree>
    <p:extLst>
      <p:ext uri="{BB962C8B-B14F-4D97-AF65-F5344CB8AC3E}">
        <p14:creationId xmlns:p14="http://schemas.microsoft.com/office/powerpoint/2010/main" val="275852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440000" flipH="1">
            <a:off x="-725811" y="2592786"/>
            <a:ext cx="7496822" cy="3952870"/>
          </a:xfrm>
          <a:custGeom>
            <a:avLst/>
            <a:gdLst/>
            <a:ahLst/>
            <a:cxnLst/>
            <a:rect l="l" t="t" r="r" b="b"/>
            <a:pathLst>
              <a:path w="11245233" h="5929305">
                <a:moveTo>
                  <a:pt x="11245232" y="0"/>
                </a:moveTo>
                <a:lnTo>
                  <a:pt x="0" y="0"/>
                </a:lnTo>
                <a:lnTo>
                  <a:pt x="0" y="5929305"/>
                </a:lnTo>
                <a:lnTo>
                  <a:pt x="11245232" y="5929305"/>
                </a:lnTo>
                <a:lnTo>
                  <a:pt x="11245232" y="0"/>
                </a:lnTo>
                <a:close/>
              </a:path>
            </a:pathLst>
          </a:custGeom>
          <a:blipFill>
            <a:blip r:embed="rId2">
              <a:alphaModFix amt="15000"/>
            </a:blip>
            <a:stretch>
              <a:fillRect/>
            </a:stretch>
          </a:blipFill>
        </p:spPr>
        <p:txBody>
          <a:bodyPr/>
          <a:lstStyle/>
          <a:p>
            <a:endParaRPr lang="en-GB" sz="1200"/>
          </a:p>
        </p:txBody>
      </p:sp>
      <p:grpSp>
        <p:nvGrpSpPr>
          <p:cNvPr id="3" name="Group 3"/>
          <p:cNvGrpSpPr/>
          <p:nvPr/>
        </p:nvGrpSpPr>
        <p:grpSpPr>
          <a:xfrm>
            <a:off x="8026400" y="-685800"/>
            <a:ext cx="4851400" cy="4851400"/>
            <a:chOff x="0" y="0"/>
            <a:chExt cx="1916602" cy="1916602"/>
          </a:xfrm>
        </p:grpSpPr>
        <p:sp>
          <p:nvSpPr>
            <p:cNvPr id="4" name="Freeform 4"/>
            <p:cNvSpPr/>
            <p:nvPr/>
          </p:nvSpPr>
          <p:spPr>
            <a:xfrm>
              <a:off x="0" y="0"/>
              <a:ext cx="1916602" cy="1916602"/>
            </a:xfrm>
            <a:custGeom>
              <a:avLst/>
              <a:gdLst/>
              <a:ahLst/>
              <a:cxnLst/>
              <a:rect l="l" t="t" r="r" b="b"/>
              <a:pathLst>
                <a:path w="1916602" h="1916602">
                  <a:moveTo>
                    <a:pt x="114898" y="0"/>
                  </a:moveTo>
                  <a:lnTo>
                    <a:pt x="1801704" y="0"/>
                  </a:lnTo>
                  <a:cubicBezTo>
                    <a:pt x="1832177" y="0"/>
                    <a:pt x="1861402" y="12105"/>
                    <a:pt x="1882949" y="33653"/>
                  </a:cubicBezTo>
                  <a:cubicBezTo>
                    <a:pt x="1904497" y="55201"/>
                    <a:pt x="1916602" y="84425"/>
                    <a:pt x="1916602" y="114898"/>
                  </a:cubicBezTo>
                  <a:lnTo>
                    <a:pt x="1916602" y="1801704"/>
                  </a:lnTo>
                  <a:cubicBezTo>
                    <a:pt x="1916602" y="1865161"/>
                    <a:pt x="1865161" y="1916602"/>
                    <a:pt x="1801704" y="1916602"/>
                  </a:cubicBezTo>
                  <a:lnTo>
                    <a:pt x="114898" y="1916602"/>
                  </a:lnTo>
                  <a:cubicBezTo>
                    <a:pt x="51442" y="1916602"/>
                    <a:pt x="0" y="1865161"/>
                    <a:pt x="0" y="1801704"/>
                  </a:cubicBezTo>
                  <a:lnTo>
                    <a:pt x="0" y="114898"/>
                  </a:lnTo>
                  <a:cubicBezTo>
                    <a:pt x="0" y="51442"/>
                    <a:pt x="51442" y="0"/>
                    <a:pt x="114898" y="0"/>
                  </a:cubicBezTo>
                  <a:close/>
                </a:path>
              </a:pathLst>
            </a:custGeom>
            <a:ln w="19050" cap="rnd">
              <a:gradFill>
                <a:gsLst>
                  <a:gs pos="0">
                    <a:srgbClr val="FAFAFA">
                      <a:alpha val="80000"/>
                    </a:srgbClr>
                  </a:gs>
                  <a:gs pos="100000">
                    <a:srgbClr val="BCB6B6">
                      <a:alpha val="12000"/>
                    </a:srgbClr>
                  </a:gs>
                </a:gsLst>
                <a:lin ang="5400000"/>
              </a:gradFill>
              <a:prstDash val="solid"/>
              <a:round/>
            </a:ln>
          </p:spPr>
          <p:txBody>
            <a:bodyPr/>
            <a:lstStyle/>
            <a:p>
              <a:endParaRPr lang="en-GB" sz="1200"/>
            </a:p>
          </p:txBody>
        </p:sp>
        <p:sp>
          <p:nvSpPr>
            <p:cNvPr id="5" name="TextBox 5"/>
            <p:cNvSpPr txBox="1"/>
            <p:nvPr/>
          </p:nvSpPr>
          <p:spPr>
            <a:xfrm>
              <a:off x="0" y="-38100"/>
              <a:ext cx="1916602" cy="1954702"/>
            </a:xfrm>
            <a:prstGeom prst="rect">
              <a:avLst/>
            </a:prstGeom>
          </p:spPr>
          <p:txBody>
            <a:bodyPr lIns="33867" tIns="33867" rIns="33867" bIns="33867" rtlCol="0" anchor="ctr"/>
            <a:lstStyle/>
            <a:p>
              <a:pPr algn="ctr">
                <a:lnSpc>
                  <a:spcPts val="1773"/>
                </a:lnSpc>
              </a:pPr>
              <a:endParaRPr sz="1200"/>
            </a:p>
          </p:txBody>
        </p:sp>
      </p:grpSp>
      <p:grpSp>
        <p:nvGrpSpPr>
          <p:cNvPr id="6" name="Group 6"/>
          <p:cNvGrpSpPr/>
          <p:nvPr/>
        </p:nvGrpSpPr>
        <p:grpSpPr>
          <a:xfrm>
            <a:off x="8026400" y="-685800"/>
            <a:ext cx="4851400" cy="4851400"/>
            <a:chOff x="0" y="0"/>
            <a:chExt cx="1916645" cy="1916601"/>
          </a:xfrm>
        </p:grpSpPr>
        <p:sp>
          <p:nvSpPr>
            <p:cNvPr id="7" name="Freeform 7"/>
            <p:cNvSpPr/>
            <p:nvPr/>
          </p:nvSpPr>
          <p:spPr>
            <a:xfrm>
              <a:off x="0" y="0"/>
              <a:ext cx="1916645" cy="1916601"/>
            </a:xfrm>
            <a:custGeom>
              <a:avLst/>
              <a:gdLst/>
              <a:ahLst/>
              <a:cxnLst/>
              <a:rect l="l" t="t" r="r" b="b"/>
              <a:pathLst>
                <a:path w="1916645" h="1916601">
                  <a:moveTo>
                    <a:pt x="1916645" y="114898"/>
                  </a:moveTo>
                  <a:lnTo>
                    <a:pt x="1916645" y="1801703"/>
                  </a:lnTo>
                  <a:cubicBezTo>
                    <a:pt x="1916645" y="1865159"/>
                    <a:pt x="1865203" y="1916601"/>
                    <a:pt x="1801746" y="1916601"/>
                  </a:cubicBezTo>
                  <a:lnTo>
                    <a:pt x="114898" y="1916601"/>
                  </a:lnTo>
                  <a:cubicBezTo>
                    <a:pt x="51442" y="1916601"/>
                    <a:pt x="0" y="1865159"/>
                    <a:pt x="0" y="1801703"/>
                  </a:cubicBezTo>
                  <a:lnTo>
                    <a:pt x="0" y="114898"/>
                  </a:lnTo>
                  <a:cubicBezTo>
                    <a:pt x="0" y="51442"/>
                    <a:pt x="51442" y="0"/>
                    <a:pt x="114898" y="0"/>
                  </a:cubicBezTo>
                  <a:lnTo>
                    <a:pt x="1801746" y="0"/>
                  </a:lnTo>
                  <a:cubicBezTo>
                    <a:pt x="1865203" y="0"/>
                    <a:pt x="1916645" y="51442"/>
                    <a:pt x="1916645" y="114898"/>
                  </a:cubicBezTo>
                  <a:close/>
                </a:path>
              </a:pathLst>
            </a:custGeom>
            <a:solidFill>
              <a:srgbClr val="FAFAFA">
                <a:alpha val="29804"/>
              </a:srgbClr>
            </a:solidFill>
            <a:ln cap="rnd">
              <a:noFill/>
              <a:prstDash val="solid"/>
              <a:round/>
            </a:ln>
          </p:spPr>
          <p:txBody>
            <a:bodyPr/>
            <a:lstStyle/>
            <a:p>
              <a:endParaRPr lang="en-GB" sz="1200"/>
            </a:p>
          </p:txBody>
        </p:sp>
        <p:sp>
          <p:nvSpPr>
            <p:cNvPr id="8" name="TextBox 8"/>
            <p:cNvSpPr txBox="1"/>
            <p:nvPr/>
          </p:nvSpPr>
          <p:spPr>
            <a:xfrm>
              <a:off x="0" y="-38100"/>
              <a:ext cx="1916645" cy="1954701"/>
            </a:xfrm>
            <a:prstGeom prst="rect">
              <a:avLst/>
            </a:prstGeom>
          </p:spPr>
          <p:txBody>
            <a:bodyPr lIns="33867" tIns="33867" rIns="33867" bIns="33867" rtlCol="0" anchor="ctr"/>
            <a:lstStyle/>
            <a:p>
              <a:pPr algn="ctr">
                <a:lnSpc>
                  <a:spcPts val="1773"/>
                </a:lnSpc>
              </a:pPr>
              <a:endParaRPr sz="1200"/>
            </a:p>
          </p:txBody>
        </p:sp>
      </p:grpSp>
      <p:grpSp>
        <p:nvGrpSpPr>
          <p:cNvPr id="9" name="Group 9"/>
          <p:cNvGrpSpPr/>
          <p:nvPr/>
        </p:nvGrpSpPr>
        <p:grpSpPr>
          <a:xfrm>
            <a:off x="6946900" y="1460500"/>
            <a:ext cx="3949700" cy="3911600"/>
            <a:chOff x="0" y="0"/>
            <a:chExt cx="917868" cy="909014"/>
          </a:xfrm>
        </p:grpSpPr>
        <p:sp>
          <p:nvSpPr>
            <p:cNvPr id="10" name="Freeform 10"/>
            <p:cNvSpPr/>
            <p:nvPr/>
          </p:nvSpPr>
          <p:spPr>
            <a:xfrm>
              <a:off x="0" y="0"/>
              <a:ext cx="917868" cy="909014"/>
            </a:xfrm>
            <a:custGeom>
              <a:avLst/>
              <a:gdLst/>
              <a:ahLst/>
              <a:cxnLst/>
              <a:rect l="l" t="t" r="r" b="b"/>
              <a:pathLst>
                <a:path w="917868" h="909014">
                  <a:moveTo>
                    <a:pt x="143743" y="0"/>
                  </a:moveTo>
                  <a:lnTo>
                    <a:pt x="774125" y="0"/>
                  </a:lnTo>
                  <a:cubicBezTo>
                    <a:pt x="812248" y="0"/>
                    <a:pt x="848810" y="15144"/>
                    <a:pt x="875767" y="42101"/>
                  </a:cubicBezTo>
                  <a:cubicBezTo>
                    <a:pt x="902723" y="69058"/>
                    <a:pt x="917868" y="105620"/>
                    <a:pt x="917868" y="143743"/>
                  </a:cubicBezTo>
                  <a:lnTo>
                    <a:pt x="917868" y="765271"/>
                  </a:lnTo>
                  <a:cubicBezTo>
                    <a:pt x="917868" y="803394"/>
                    <a:pt x="902723" y="839956"/>
                    <a:pt x="875767" y="866912"/>
                  </a:cubicBezTo>
                  <a:cubicBezTo>
                    <a:pt x="848810" y="893869"/>
                    <a:pt x="812248" y="909014"/>
                    <a:pt x="774125" y="909014"/>
                  </a:cubicBezTo>
                  <a:lnTo>
                    <a:pt x="143743" y="909014"/>
                  </a:lnTo>
                  <a:cubicBezTo>
                    <a:pt x="105620" y="909014"/>
                    <a:pt x="69058" y="893869"/>
                    <a:pt x="42101" y="866912"/>
                  </a:cubicBezTo>
                  <a:cubicBezTo>
                    <a:pt x="15144" y="839956"/>
                    <a:pt x="0" y="803394"/>
                    <a:pt x="0" y="765271"/>
                  </a:cubicBezTo>
                  <a:lnTo>
                    <a:pt x="0" y="143743"/>
                  </a:lnTo>
                  <a:cubicBezTo>
                    <a:pt x="0" y="105620"/>
                    <a:pt x="15144" y="69058"/>
                    <a:pt x="42101" y="42101"/>
                  </a:cubicBezTo>
                  <a:cubicBezTo>
                    <a:pt x="69058" y="15144"/>
                    <a:pt x="105620" y="0"/>
                    <a:pt x="143743" y="0"/>
                  </a:cubicBezTo>
                  <a:close/>
                </a:path>
              </a:pathLst>
            </a:custGeom>
            <a:blipFill>
              <a:blip r:embed="rId3"/>
              <a:stretch>
                <a:fillRect l="-26325" r="-22042"/>
              </a:stretch>
            </a:blipFill>
          </p:spPr>
          <p:txBody>
            <a:bodyPr/>
            <a:lstStyle/>
            <a:p>
              <a:endParaRPr lang="en-GB" sz="1200"/>
            </a:p>
          </p:txBody>
        </p:sp>
      </p:grpSp>
      <p:grpSp>
        <p:nvGrpSpPr>
          <p:cNvPr id="11" name="Group 11"/>
          <p:cNvGrpSpPr/>
          <p:nvPr/>
        </p:nvGrpSpPr>
        <p:grpSpPr>
          <a:xfrm>
            <a:off x="6629400" y="3111500"/>
            <a:ext cx="2540000" cy="2540000"/>
            <a:chOff x="0" y="0"/>
            <a:chExt cx="1003457" cy="1003457"/>
          </a:xfrm>
        </p:grpSpPr>
        <p:sp>
          <p:nvSpPr>
            <p:cNvPr id="12" name="Freeform 12"/>
            <p:cNvSpPr/>
            <p:nvPr/>
          </p:nvSpPr>
          <p:spPr>
            <a:xfrm>
              <a:off x="0" y="0"/>
              <a:ext cx="1003457" cy="1003457"/>
            </a:xfrm>
            <a:custGeom>
              <a:avLst/>
              <a:gdLst/>
              <a:ahLst/>
              <a:cxnLst/>
              <a:rect l="l" t="t" r="r" b="b"/>
              <a:pathLst>
                <a:path w="1003457" h="1003457">
                  <a:moveTo>
                    <a:pt x="162560" y="0"/>
                  </a:moveTo>
                  <a:lnTo>
                    <a:pt x="840897" y="0"/>
                  </a:lnTo>
                  <a:cubicBezTo>
                    <a:pt x="930676" y="0"/>
                    <a:pt x="1003457" y="72781"/>
                    <a:pt x="1003457" y="162560"/>
                  </a:cubicBezTo>
                  <a:lnTo>
                    <a:pt x="1003457" y="840897"/>
                  </a:lnTo>
                  <a:cubicBezTo>
                    <a:pt x="1003457" y="930676"/>
                    <a:pt x="930676" y="1003457"/>
                    <a:pt x="840897" y="1003457"/>
                  </a:cubicBezTo>
                  <a:lnTo>
                    <a:pt x="162560" y="1003457"/>
                  </a:lnTo>
                  <a:cubicBezTo>
                    <a:pt x="119446" y="1003457"/>
                    <a:pt x="78099" y="986330"/>
                    <a:pt x="47613" y="955844"/>
                  </a:cubicBezTo>
                  <a:cubicBezTo>
                    <a:pt x="17127" y="925358"/>
                    <a:pt x="0" y="884010"/>
                    <a:pt x="0" y="840897"/>
                  </a:cubicBezTo>
                  <a:lnTo>
                    <a:pt x="0" y="162560"/>
                  </a:lnTo>
                  <a:cubicBezTo>
                    <a:pt x="0" y="72781"/>
                    <a:pt x="72781" y="0"/>
                    <a:pt x="162560" y="0"/>
                  </a:cubicBezTo>
                  <a:close/>
                </a:path>
              </a:pathLst>
            </a:custGeom>
            <a:ln w="19050" cap="rnd">
              <a:gradFill>
                <a:gsLst>
                  <a:gs pos="0">
                    <a:srgbClr val="FAFAFA">
                      <a:alpha val="80000"/>
                    </a:srgbClr>
                  </a:gs>
                  <a:gs pos="100000">
                    <a:srgbClr val="BCB6B6">
                      <a:alpha val="12000"/>
                    </a:srgbClr>
                  </a:gs>
                </a:gsLst>
                <a:lin ang="5400000"/>
              </a:gradFill>
              <a:prstDash val="solid"/>
              <a:round/>
            </a:ln>
          </p:spPr>
          <p:txBody>
            <a:bodyPr/>
            <a:lstStyle/>
            <a:p>
              <a:endParaRPr lang="en-GB" sz="1200"/>
            </a:p>
          </p:txBody>
        </p:sp>
        <p:sp>
          <p:nvSpPr>
            <p:cNvPr id="13" name="TextBox 13"/>
            <p:cNvSpPr txBox="1"/>
            <p:nvPr/>
          </p:nvSpPr>
          <p:spPr>
            <a:xfrm>
              <a:off x="0" y="-38100"/>
              <a:ext cx="1003457" cy="1041557"/>
            </a:xfrm>
            <a:prstGeom prst="rect">
              <a:avLst/>
            </a:prstGeom>
          </p:spPr>
          <p:txBody>
            <a:bodyPr lIns="33867" tIns="33867" rIns="33867" bIns="33867" rtlCol="0" anchor="ctr"/>
            <a:lstStyle/>
            <a:p>
              <a:pPr algn="ctr">
                <a:lnSpc>
                  <a:spcPts val="1773"/>
                </a:lnSpc>
              </a:pPr>
              <a:endParaRPr sz="1200"/>
            </a:p>
          </p:txBody>
        </p:sp>
      </p:grpSp>
      <p:grpSp>
        <p:nvGrpSpPr>
          <p:cNvPr id="14" name="Group 14"/>
          <p:cNvGrpSpPr/>
          <p:nvPr/>
        </p:nvGrpSpPr>
        <p:grpSpPr>
          <a:xfrm>
            <a:off x="6629400" y="3111500"/>
            <a:ext cx="2540000" cy="2540000"/>
            <a:chOff x="0" y="0"/>
            <a:chExt cx="1003479" cy="1003456"/>
          </a:xfrm>
        </p:grpSpPr>
        <p:sp>
          <p:nvSpPr>
            <p:cNvPr id="15" name="Freeform 15"/>
            <p:cNvSpPr/>
            <p:nvPr/>
          </p:nvSpPr>
          <p:spPr>
            <a:xfrm>
              <a:off x="0" y="0"/>
              <a:ext cx="1003479" cy="1003456"/>
            </a:xfrm>
            <a:custGeom>
              <a:avLst/>
              <a:gdLst/>
              <a:ahLst/>
              <a:cxnLst/>
              <a:rect l="l" t="t" r="r" b="b"/>
              <a:pathLst>
                <a:path w="1003479" h="1003456">
                  <a:moveTo>
                    <a:pt x="1003479" y="162560"/>
                  </a:moveTo>
                  <a:lnTo>
                    <a:pt x="1003479" y="840896"/>
                  </a:lnTo>
                  <a:cubicBezTo>
                    <a:pt x="1003479" y="884010"/>
                    <a:pt x="986352" y="925357"/>
                    <a:pt x="955866" y="955843"/>
                  </a:cubicBezTo>
                  <a:cubicBezTo>
                    <a:pt x="925380" y="986329"/>
                    <a:pt x="884032" y="1003456"/>
                    <a:pt x="840919" y="1003456"/>
                  </a:cubicBezTo>
                  <a:lnTo>
                    <a:pt x="162560" y="1003456"/>
                  </a:lnTo>
                  <a:cubicBezTo>
                    <a:pt x="72781" y="1003456"/>
                    <a:pt x="0" y="930675"/>
                    <a:pt x="0" y="840896"/>
                  </a:cubicBezTo>
                  <a:lnTo>
                    <a:pt x="0" y="162560"/>
                  </a:lnTo>
                  <a:cubicBezTo>
                    <a:pt x="0" y="72781"/>
                    <a:pt x="72781" y="0"/>
                    <a:pt x="162560" y="0"/>
                  </a:cubicBezTo>
                  <a:lnTo>
                    <a:pt x="840919" y="0"/>
                  </a:lnTo>
                  <a:cubicBezTo>
                    <a:pt x="930698" y="0"/>
                    <a:pt x="1003479" y="72781"/>
                    <a:pt x="1003479" y="162560"/>
                  </a:cubicBezTo>
                  <a:close/>
                </a:path>
              </a:pathLst>
            </a:custGeom>
            <a:solidFill>
              <a:srgbClr val="FAFAFA">
                <a:alpha val="29804"/>
              </a:srgbClr>
            </a:solidFill>
            <a:ln cap="rnd">
              <a:noFill/>
              <a:prstDash val="solid"/>
              <a:round/>
            </a:ln>
          </p:spPr>
          <p:txBody>
            <a:bodyPr/>
            <a:lstStyle/>
            <a:p>
              <a:endParaRPr lang="en-GB" sz="1200"/>
            </a:p>
          </p:txBody>
        </p:sp>
        <p:sp>
          <p:nvSpPr>
            <p:cNvPr id="16" name="TextBox 16"/>
            <p:cNvSpPr txBox="1"/>
            <p:nvPr/>
          </p:nvSpPr>
          <p:spPr>
            <a:xfrm>
              <a:off x="0" y="-38100"/>
              <a:ext cx="1003479" cy="1041556"/>
            </a:xfrm>
            <a:prstGeom prst="rect">
              <a:avLst/>
            </a:prstGeom>
          </p:spPr>
          <p:txBody>
            <a:bodyPr lIns="33867" tIns="33867" rIns="33867" bIns="33867" rtlCol="0" anchor="ctr"/>
            <a:lstStyle/>
            <a:p>
              <a:pPr algn="ctr">
                <a:lnSpc>
                  <a:spcPts val="1773"/>
                </a:lnSpc>
              </a:pPr>
              <a:endParaRPr sz="1200"/>
            </a:p>
          </p:txBody>
        </p:sp>
      </p:grpSp>
      <p:sp>
        <p:nvSpPr>
          <p:cNvPr id="17" name="Freeform 17"/>
          <p:cNvSpPr/>
          <p:nvPr/>
        </p:nvSpPr>
        <p:spPr>
          <a:xfrm>
            <a:off x="10401300" y="1231900"/>
            <a:ext cx="723900" cy="723900"/>
          </a:xfrm>
          <a:custGeom>
            <a:avLst/>
            <a:gdLst/>
            <a:ahLst/>
            <a:cxnLst/>
            <a:rect l="l" t="t" r="r" b="b"/>
            <a:pathLst>
              <a:path w="1085850" h="1085850">
                <a:moveTo>
                  <a:pt x="0" y="0"/>
                </a:moveTo>
                <a:lnTo>
                  <a:pt x="1085850" y="0"/>
                </a:lnTo>
                <a:lnTo>
                  <a:pt x="1085850" y="1085850"/>
                </a:lnTo>
                <a:lnTo>
                  <a:pt x="0" y="1085850"/>
                </a:lnTo>
                <a:lnTo>
                  <a:pt x="0" y="0"/>
                </a:lnTo>
                <a:close/>
              </a:path>
            </a:pathLst>
          </a:custGeom>
          <a:blipFill>
            <a:blip r:embed="rId4"/>
            <a:stretch>
              <a:fillRect/>
            </a:stretch>
          </a:blipFill>
        </p:spPr>
        <p:txBody>
          <a:bodyPr/>
          <a:lstStyle/>
          <a:p>
            <a:endParaRPr lang="en-GB" sz="1200"/>
          </a:p>
        </p:txBody>
      </p:sp>
      <p:grpSp>
        <p:nvGrpSpPr>
          <p:cNvPr id="18" name="Group 18"/>
          <p:cNvGrpSpPr/>
          <p:nvPr/>
        </p:nvGrpSpPr>
        <p:grpSpPr>
          <a:xfrm>
            <a:off x="533400" y="6134100"/>
            <a:ext cx="952500" cy="419100"/>
            <a:chOff x="0" y="0"/>
            <a:chExt cx="376296" cy="165570"/>
          </a:xfrm>
        </p:grpSpPr>
        <p:sp>
          <p:nvSpPr>
            <p:cNvPr id="19" name="Freeform 19"/>
            <p:cNvSpPr/>
            <p:nvPr/>
          </p:nvSpPr>
          <p:spPr>
            <a:xfrm>
              <a:off x="0" y="0"/>
              <a:ext cx="376296" cy="165570"/>
            </a:xfrm>
            <a:custGeom>
              <a:avLst/>
              <a:gdLst/>
              <a:ahLst/>
              <a:cxnLst/>
              <a:rect l="l" t="t" r="r" b="b"/>
              <a:pathLst>
                <a:path w="376296" h="165570">
                  <a:moveTo>
                    <a:pt x="54187" y="0"/>
                  </a:moveTo>
                  <a:lnTo>
                    <a:pt x="322110" y="0"/>
                  </a:lnTo>
                  <a:cubicBezTo>
                    <a:pt x="336481" y="0"/>
                    <a:pt x="350263" y="5709"/>
                    <a:pt x="360425" y="15871"/>
                  </a:cubicBezTo>
                  <a:cubicBezTo>
                    <a:pt x="370587" y="26033"/>
                    <a:pt x="376296" y="39815"/>
                    <a:pt x="376296" y="54187"/>
                  </a:cubicBezTo>
                  <a:lnTo>
                    <a:pt x="376296" y="111384"/>
                  </a:lnTo>
                  <a:cubicBezTo>
                    <a:pt x="376296" y="141310"/>
                    <a:pt x="352036" y="165570"/>
                    <a:pt x="322110" y="165570"/>
                  </a:cubicBezTo>
                  <a:lnTo>
                    <a:pt x="54187" y="165570"/>
                  </a:lnTo>
                  <a:cubicBezTo>
                    <a:pt x="24260" y="165570"/>
                    <a:pt x="0" y="141310"/>
                    <a:pt x="0" y="111384"/>
                  </a:cubicBezTo>
                  <a:lnTo>
                    <a:pt x="0" y="54187"/>
                  </a:lnTo>
                  <a:cubicBezTo>
                    <a:pt x="0" y="24260"/>
                    <a:pt x="24260" y="0"/>
                    <a:pt x="54187" y="0"/>
                  </a:cubicBezTo>
                  <a:close/>
                </a:path>
              </a:pathLst>
            </a:custGeom>
            <a:ln w="38100" cap="sq">
              <a:solidFill>
                <a:srgbClr val="FDE31A"/>
              </a:solidFill>
              <a:prstDash val="solid"/>
              <a:miter/>
            </a:ln>
          </p:spPr>
          <p:txBody>
            <a:bodyPr/>
            <a:lstStyle/>
            <a:p>
              <a:endParaRPr lang="en-GB" sz="1200"/>
            </a:p>
          </p:txBody>
        </p:sp>
        <p:sp>
          <p:nvSpPr>
            <p:cNvPr id="20" name="TextBox 20"/>
            <p:cNvSpPr txBox="1"/>
            <p:nvPr/>
          </p:nvSpPr>
          <p:spPr>
            <a:xfrm>
              <a:off x="0" y="-9525"/>
              <a:ext cx="376296" cy="175095"/>
            </a:xfrm>
            <a:prstGeom prst="rect">
              <a:avLst/>
            </a:prstGeom>
          </p:spPr>
          <p:txBody>
            <a:bodyPr lIns="33867" tIns="33867" rIns="33867" bIns="33867" rtlCol="0" anchor="ctr"/>
            <a:lstStyle/>
            <a:p>
              <a:pPr algn="ctr">
                <a:lnSpc>
                  <a:spcPts val="1157"/>
                </a:lnSpc>
              </a:pPr>
              <a:endParaRPr sz="1200"/>
            </a:p>
          </p:txBody>
        </p:sp>
      </p:grpSp>
      <p:sp>
        <p:nvSpPr>
          <p:cNvPr id="21" name="Freeform 21"/>
          <p:cNvSpPr/>
          <p:nvPr/>
        </p:nvSpPr>
        <p:spPr>
          <a:xfrm>
            <a:off x="533400" y="370205"/>
            <a:ext cx="322634" cy="212090"/>
          </a:xfrm>
          <a:custGeom>
            <a:avLst/>
            <a:gdLst/>
            <a:ahLst/>
            <a:cxnLst/>
            <a:rect l="l" t="t" r="r" b="b"/>
            <a:pathLst>
              <a:path w="483951" h="318135">
                <a:moveTo>
                  <a:pt x="0" y="0"/>
                </a:moveTo>
                <a:lnTo>
                  <a:pt x="483951" y="0"/>
                </a:lnTo>
                <a:lnTo>
                  <a:pt x="483951" y="318135"/>
                </a:lnTo>
                <a:lnTo>
                  <a:pt x="0" y="31813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sz="1200"/>
          </a:p>
        </p:txBody>
      </p:sp>
      <p:sp>
        <p:nvSpPr>
          <p:cNvPr id="22" name="TextBox 22"/>
          <p:cNvSpPr txBox="1"/>
          <p:nvPr/>
        </p:nvSpPr>
        <p:spPr>
          <a:xfrm>
            <a:off x="932180" y="338455"/>
            <a:ext cx="3186798" cy="233269"/>
          </a:xfrm>
          <a:prstGeom prst="rect">
            <a:avLst/>
          </a:prstGeom>
        </p:spPr>
        <p:txBody>
          <a:bodyPr lIns="0" tIns="0" rIns="0" bIns="0" rtlCol="0" anchor="t">
            <a:spAutoFit/>
          </a:bodyPr>
          <a:lstStyle/>
          <a:p>
            <a:pPr>
              <a:lnSpc>
                <a:spcPts val="1960"/>
              </a:lnSpc>
              <a:spcBef>
                <a:spcPct val="0"/>
              </a:spcBef>
            </a:pPr>
            <a:r>
              <a:rPr lang="en-US" sz="1400" b="1" spc="-56">
                <a:solidFill>
                  <a:srgbClr val="FAFAFA"/>
                </a:solidFill>
                <a:latin typeface="Garet Bold"/>
                <a:ea typeface="Garet Bold"/>
                <a:cs typeface="Garet Bold"/>
                <a:sym typeface="Garet Bold"/>
              </a:rPr>
              <a:t>Digital Skills and Research Methods</a:t>
            </a:r>
          </a:p>
        </p:txBody>
      </p:sp>
      <p:grpSp>
        <p:nvGrpSpPr>
          <p:cNvPr id="23" name="Group 23"/>
          <p:cNvGrpSpPr/>
          <p:nvPr/>
        </p:nvGrpSpPr>
        <p:grpSpPr>
          <a:xfrm>
            <a:off x="2743200" y="501650"/>
            <a:ext cx="31750" cy="31750"/>
            <a:chOff x="0" y="0"/>
            <a:chExt cx="720474" cy="720474"/>
          </a:xfrm>
        </p:grpSpPr>
        <p:sp>
          <p:nvSpPr>
            <p:cNvPr id="24" name="Freeform 24"/>
            <p:cNvSpPr/>
            <p:nvPr/>
          </p:nvSpPr>
          <p:spPr>
            <a:xfrm>
              <a:off x="0" y="0"/>
              <a:ext cx="720474" cy="720474"/>
            </a:xfrm>
            <a:custGeom>
              <a:avLst/>
              <a:gdLst/>
              <a:ahLst/>
              <a:cxnLst/>
              <a:rect l="l" t="t" r="r" b="b"/>
              <a:pathLst>
                <a:path w="720474" h="720474">
                  <a:moveTo>
                    <a:pt x="360237" y="0"/>
                  </a:moveTo>
                  <a:cubicBezTo>
                    <a:pt x="161284" y="0"/>
                    <a:pt x="0" y="161284"/>
                    <a:pt x="0" y="360237"/>
                  </a:cubicBezTo>
                  <a:cubicBezTo>
                    <a:pt x="0" y="559191"/>
                    <a:pt x="161284" y="720474"/>
                    <a:pt x="360237" y="720474"/>
                  </a:cubicBezTo>
                  <a:cubicBezTo>
                    <a:pt x="559191" y="720474"/>
                    <a:pt x="720474" y="559191"/>
                    <a:pt x="720474" y="360237"/>
                  </a:cubicBezTo>
                  <a:cubicBezTo>
                    <a:pt x="720474" y="161284"/>
                    <a:pt x="559191" y="0"/>
                    <a:pt x="360237" y="0"/>
                  </a:cubicBezTo>
                  <a:close/>
                </a:path>
              </a:pathLst>
            </a:custGeom>
            <a:solidFill>
              <a:srgbClr val="FDE31A"/>
            </a:solidFill>
          </p:spPr>
          <p:txBody>
            <a:bodyPr/>
            <a:lstStyle/>
            <a:p>
              <a:endParaRPr lang="en-GB" sz="1200"/>
            </a:p>
          </p:txBody>
        </p:sp>
        <p:sp>
          <p:nvSpPr>
            <p:cNvPr id="25" name="TextBox 25"/>
            <p:cNvSpPr txBox="1"/>
            <p:nvPr/>
          </p:nvSpPr>
          <p:spPr>
            <a:xfrm>
              <a:off x="67544" y="29444"/>
              <a:ext cx="585385" cy="623485"/>
            </a:xfrm>
            <a:prstGeom prst="rect">
              <a:avLst/>
            </a:prstGeom>
          </p:spPr>
          <p:txBody>
            <a:bodyPr lIns="49385" tIns="49385" rIns="49385" bIns="49385" rtlCol="0" anchor="ctr"/>
            <a:lstStyle/>
            <a:p>
              <a:pPr algn="ctr">
                <a:lnSpc>
                  <a:spcPts val="1773"/>
                </a:lnSpc>
              </a:pPr>
              <a:endParaRPr sz="1200"/>
            </a:p>
          </p:txBody>
        </p:sp>
      </p:grpSp>
      <p:sp>
        <p:nvSpPr>
          <p:cNvPr id="26" name="TextBox 26"/>
          <p:cNvSpPr txBox="1"/>
          <p:nvPr/>
        </p:nvSpPr>
        <p:spPr>
          <a:xfrm>
            <a:off x="533400" y="6205833"/>
            <a:ext cx="952500" cy="233205"/>
          </a:xfrm>
          <a:prstGeom prst="rect">
            <a:avLst/>
          </a:prstGeom>
        </p:spPr>
        <p:txBody>
          <a:bodyPr lIns="0" tIns="0" rIns="0" bIns="0" rtlCol="0" anchor="t">
            <a:spAutoFit/>
          </a:bodyPr>
          <a:lstStyle/>
          <a:p>
            <a:pPr algn="ctr">
              <a:lnSpc>
                <a:spcPts val="1957"/>
              </a:lnSpc>
              <a:spcBef>
                <a:spcPct val="0"/>
              </a:spcBef>
            </a:pPr>
            <a:r>
              <a:rPr lang="en-US" sz="1398">
                <a:solidFill>
                  <a:srgbClr val="FAFAFA"/>
                </a:solidFill>
                <a:latin typeface="Garet"/>
                <a:ea typeface="Garet"/>
                <a:cs typeface="Garet"/>
                <a:sym typeface="Garet"/>
              </a:rPr>
              <a:t>No. 1</a:t>
            </a:r>
          </a:p>
        </p:txBody>
      </p:sp>
      <p:sp>
        <p:nvSpPr>
          <p:cNvPr id="27" name="TextBox 27"/>
          <p:cNvSpPr txBox="1"/>
          <p:nvPr/>
        </p:nvSpPr>
        <p:spPr>
          <a:xfrm>
            <a:off x="1270000" y="1962150"/>
            <a:ext cx="4762500" cy="1000274"/>
          </a:xfrm>
          <a:prstGeom prst="rect">
            <a:avLst/>
          </a:prstGeom>
        </p:spPr>
        <p:txBody>
          <a:bodyPr lIns="0" tIns="0" rIns="0" bIns="0" rtlCol="0" anchor="t">
            <a:spAutoFit/>
          </a:bodyPr>
          <a:lstStyle/>
          <a:p>
            <a:pPr>
              <a:lnSpc>
                <a:spcPts val="3867"/>
              </a:lnSpc>
            </a:pPr>
            <a:r>
              <a:rPr lang="en-US" sz="3334" b="1" spc="80" dirty="0">
                <a:latin typeface="Garet Bold"/>
                <a:ea typeface="Garet Bold"/>
                <a:cs typeface="Garet Bold"/>
                <a:sym typeface="Garet Bold"/>
              </a:rPr>
              <a:t>MICROSOFT 365 TOOLS FOR </a:t>
            </a:r>
          </a:p>
        </p:txBody>
      </p:sp>
      <p:sp>
        <p:nvSpPr>
          <p:cNvPr id="28" name="TextBox 28"/>
          <p:cNvSpPr txBox="1"/>
          <p:nvPr/>
        </p:nvSpPr>
        <p:spPr>
          <a:xfrm>
            <a:off x="1270000" y="3044628"/>
            <a:ext cx="4762500" cy="1269578"/>
          </a:xfrm>
          <a:prstGeom prst="rect">
            <a:avLst/>
          </a:prstGeom>
        </p:spPr>
        <p:txBody>
          <a:bodyPr lIns="0" tIns="0" rIns="0" bIns="0" rtlCol="0" anchor="t">
            <a:spAutoFit/>
          </a:bodyPr>
          <a:lstStyle/>
          <a:p>
            <a:pPr>
              <a:lnSpc>
                <a:spcPts val="3270"/>
              </a:lnSpc>
            </a:pPr>
            <a:r>
              <a:rPr lang="en-US" sz="3000" dirty="0">
                <a:latin typeface="Garet"/>
                <a:ea typeface="Garet"/>
                <a:cs typeface="Garet"/>
                <a:sym typeface="Garet"/>
              </a:rPr>
              <a:t>Improving Workplace Efficiency at Riverdale Nursing Home</a:t>
            </a:r>
          </a:p>
        </p:txBody>
      </p:sp>
      <p:sp>
        <p:nvSpPr>
          <p:cNvPr id="29" name="TextBox 29"/>
          <p:cNvSpPr txBox="1"/>
          <p:nvPr/>
        </p:nvSpPr>
        <p:spPr>
          <a:xfrm>
            <a:off x="1270000" y="4708129"/>
            <a:ext cx="3810000" cy="268984"/>
          </a:xfrm>
          <a:prstGeom prst="rect">
            <a:avLst/>
          </a:prstGeom>
        </p:spPr>
        <p:txBody>
          <a:bodyPr lIns="0" tIns="0" rIns="0" bIns="0" rtlCol="0" anchor="t">
            <a:spAutoFit/>
          </a:bodyPr>
          <a:lstStyle/>
          <a:p>
            <a:pPr>
              <a:lnSpc>
                <a:spcPts val="2239"/>
              </a:lnSpc>
              <a:spcBef>
                <a:spcPct val="0"/>
              </a:spcBef>
            </a:pPr>
            <a:r>
              <a:rPr lang="en-US" sz="1599">
                <a:solidFill>
                  <a:srgbClr val="FAFAFA"/>
                </a:solidFill>
                <a:latin typeface="Poppins"/>
                <a:ea typeface="Poppins"/>
                <a:cs typeface="Poppins"/>
                <a:sym typeface="Poppins"/>
              </a:rPr>
              <a:t>Group Members Names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3840000">
            <a:off x="4640504" y="1814723"/>
            <a:ext cx="8418861" cy="4025747"/>
          </a:xfrm>
          <a:custGeom>
            <a:avLst/>
            <a:gdLst/>
            <a:ahLst/>
            <a:cxnLst/>
            <a:rect l="l" t="t" r="r" b="b"/>
            <a:pathLst>
              <a:path w="12628292" h="6038620">
                <a:moveTo>
                  <a:pt x="0" y="0"/>
                </a:moveTo>
                <a:lnTo>
                  <a:pt x="12628292" y="0"/>
                </a:lnTo>
                <a:lnTo>
                  <a:pt x="12628292" y="6038620"/>
                </a:lnTo>
                <a:lnTo>
                  <a:pt x="0" y="6038620"/>
                </a:lnTo>
                <a:lnTo>
                  <a:pt x="0" y="0"/>
                </a:lnTo>
                <a:close/>
              </a:path>
            </a:pathLst>
          </a:custGeom>
          <a:blipFill>
            <a:blip r:embed="rId3">
              <a:alphaModFix amt="15000"/>
            </a:blip>
            <a:stretch>
              <a:fillRect/>
            </a:stretch>
          </a:blipFill>
        </p:spPr>
        <p:txBody>
          <a:bodyPr/>
          <a:lstStyle/>
          <a:p>
            <a:endParaRPr lang="en-GB" sz="1200"/>
          </a:p>
        </p:txBody>
      </p:sp>
      <p:grpSp>
        <p:nvGrpSpPr>
          <p:cNvPr id="3" name="Group 3"/>
          <p:cNvGrpSpPr/>
          <p:nvPr/>
        </p:nvGrpSpPr>
        <p:grpSpPr>
          <a:xfrm>
            <a:off x="-1041400" y="2057400"/>
            <a:ext cx="6438900" cy="6438900"/>
            <a:chOff x="0" y="0"/>
            <a:chExt cx="812800" cy="812800"/>
          </a:xfrm>
        </p:grpSpPr>
        <p:sp>
          <p:nvSpPr>
            <p:cNvPr id="4" name="Freeform 4"/>
            <p:cNvSpPr/>
            <p:nvPr/>
          </p:nvSpPr>
          <p:spPr>
            <a:xfrm>
              <a:off x="0" y="0"/>
              <a:ext cx="812800" cy="812800"/>
            </a:xfrm>
            <a:custGeom>
              <a:avLst/>
              <a:gdLst/>
              <a:ahLst/>
              <a:cxnLst/>
              <a:rect l="l" t="t" r="r" b="b"/>
              <a:pathLst>
                <a:path w="812800" h="812800">
                  <a:moveTo>
                    <a:pt x="124245" y="0"/>
                  </a:moveTo>
                  <a:lnTo>
                    <a:pt x="688555" y="0"/>
                  </a:lnTo>
                  <a:cubicBezTo>
                    <a:pt x="757174" y="0"/>
                    <a:pt x="812800" y="55626"/>
                    <a:pt x="812800" y="124245"/>
                  </a:cubicBezTo>
                  <a:lnTo>
                    <a:pt x="812800" y="688555"/>
                  </a:lnTo>
                  <a:cubicBezTo>
                    <a:pt x="812800" y="757174"/>
                    <a:pt x="757174" y="812800"/>
                    <a:pt x="688555" y="812800"/>
                  </a:cubicBezTo>
                  <a:lnTo>
                    <a:pt x="124245" y="812800"/>
                  </a:lnTo>
                  <a:cubicBezTo>
                    <a:pt x="55626" y="812800"/>
                    <a:pt x="0" y="757174"/>
                    <a:pt x="0" y="688555"/>
                  </a:cubicBezTo>
                  <a:lnTo>
                    <a:pt x="0" y="124245"/>
                  </a:lnTo>
                  <a:cubicBezTo>
                    <a:pt x="0" y="55626"/>
                    <a:pt x="55626" y="0"/>
                    <a:pt x="124245" y="0"/>
                  </a:cubicBezTo>
                  <a:close/>
                </a:path>
              </a:pathLst>
            </a:custGeom>
            <a:gradFill rotWithShape="1">
              <a:gsLst>
                <a:gs pos="0">
                  <a:srgbClr val="5D5F6C">
                    <a:alpha val="100000"/>
                  </a:srgbClr>
                </a:gs>
                <a:gs pos="100000">
                  <a:srgbClr val="353744">
                    <a:alpha val="100000"/>
                  </a:srgbClr>
                </a:gs>
              </a:gsLst>
              <a:lin ang="5400000"/>
            </a:gradFill>
          </p:spPr>
          <p:txBody>
            <a:bodyPr/>
            <a:lstStyle/>
            <a:p>
              <a:endParaRPr lang="en-GB" sz="1200"/>
            </a:p>
          </p:txBody>
        </p:sp>
        <p:sp>
          <p:nvSpPr>
            <p:cNvPr id="5" name="TextBox 5"/>
            <p:cNvSpPr txBox="1"/>
            <p:nvPr/>
          </p:nvSpPr>
          <p:spPr>
            <a:xfrm>
              <a:off x="0" y="-38100"/>
              <a:ext cx="812800" cy="850900"/>
            </a:xfrm>
            <a:prstGeom prst="rect">
              <a:avLst/>
            </a:prstGeom>
          </p:spPr>
          <p:txBody>
            <a:bodyPr lIns="33867" tIns="33867" rIns="33867" bIns="33867" rtlCol="0" anchor="ctr"/>
            <a:lstStyle/>
            <a:p>
              <a:pPr algn="ctr">
                <a:lnSpc>
                  <a:spcPts val="1773"/>
                </a:lnSpc>
              </a:pPr>
              <a:endParaRPr sz="1200"/>
            </a:p>
          </p:txBody>
        </p:sp>
      </p:grpSp>
      <p:grpSp>
        <p:nvGrpSpPr>
          <p:cNvPr id="6" name="Group 6"/>
          <p:cNvGrpSpPr/>
          <p:nvPr/>
        </p:nvGrpSpPr>
        <p:grpSpPr>
          <a:xfrm>
            <a:off x="3478447" y="3759037"/>
            <a:ext cx="2517307" cy="2517307"/>
            <a:chOff x="0" y="0"/>
            <a:chExt cx="812800" cy="812800"/>
          </a:xfrm>
        </p:grpSpPr>
        <p:sp>
          <p:nvSpPr>
            <p:cNvPr id="7" name="Freeform 7"/>
            <p:cNvSpPr/>
            <p:nvPr/>
          </p:nvSpPr>
          <p:spPr>
            <a:xfrm>
              <a:off x="0" y="0"/>
              <a:ext cx="812800" cy="812800"/>
            </a:xfrm>
            <a:custGeom>
              <a:avLst/>
              <a:gdLst/>
              <a:ahLst/>
              <a:cxnLst/>
              <a:rect l="l" t="t" r="r" b="b"/>
              <a:pathLst>
                <a:path w="812800" h="812800">
                  <a:moveTo>
                    <a:pt x="112768" y="0"/>
                  </a:moveTo>
                  <a:lnTo>
                    <a:pt x="700032" y="0"/>
                  </a:lnTo>
                  <a:cubicBezTo>
                    <a:pt x="729940" y="0"/>
                    <a:pt x="758623" y="11881"/>
                    <a:pt x="779771" y="33029"/>
                  </a:cubicBezTo>
                  <a:cubicBezTo>
                    <a:pt x="800919" y="54177"/>
                    <a:pt x="812800" y="82860"/>
                    <a:pt x="812800" y="112768"/>
                  </a:cubicBezTo>
                  <a:lnTo>
                    <a:pt x="812800" y="700032"/>
                  </a:lnTo>
                  <a:cubicBezTo>
                    <a:pt x="812800" y="729940"/>
                    <a:pt x="800919" y="758623"/>
                    <a:pt x="779771" y="779771"/>
                  </a:cubicBezTo>
                  <a:cubicBezTo>
                    <a:pt x="758623" y="800919"/>
                    <a:pt x="729940" y="812800"/>
                    <a:pt x="700032" y="812800"/>
                  </a:cubicBezTo>
                  <a:lnTo>
                    <a:pt x="112768" y="812800"/>
                  </a:lnTo>
                  <a:cubicBezTo>
                    <a:pt x="82860" y="812800"/>
                    <a:pt x="54177" y="800919"/>
                    <a:pt x="33029" y="779771"/>
                  </a:cubicBezTo>
                  <a:cubicBezTo>
                    <a:pt x="11881" y="758623"/>
                    <a:pt x="0" y="729940"/>
                    <a:pt x="0" y="700032"/>
                  </a:cubicBezTo>
                  <a:lnTo>
                    <a:pt x="0" y="112768"/>
                  </a:lnTo>
                  <a:cubicBezTo>
                    <a:pt x="0" y="82860"/>
                    <a:pt x="11881" y="54177"/>
                    <a:pt x="33029" y="33029"/>
                  </a:cubicBezTo>
                  <a:cubicBezTo>
                    <a:pt x="54177" y="11881"/>
                    <a:pt x="82860" y="0"/>
                    <a:pt x="112768" y="0"/>
                  </a:cubicBezTo>
                  <a:close/>
                </a:path>
              </a:pathLst>
            </a:custGeom>
            <a:blipFill>
              <a:blip r:embed="rId4"/>
              <a:stretch>
                <a:fillRect l="-24906" r="-24906"/>
              </a:stretch>
            </a:blipFill>
          </p:spPr>
          <p:txBody>
            <a:bodyPr/>
            <a:lstStyle/>
            <a:p>
              <a:endParaRPr lang="en-GB" sz="1200"/>
            </a:p>
          </p:txBody>
        </p:sp>
      </p:grpSp>
      <p:grpSp>
        <p:nvGrpSpPr>
          <p:cNvPr id="8" name="Group 8"/>
          <p:cNvGrpSpPr/>
          <p:nvPr/>
        </p:nvGrpSpPr>
        <p:grpSpPr>
          <a:xfrm>
            <a:off x="3200400" y="2387600"/>
            <a:ext cx="1536700" cy="1536700"/>
            <a:chOff x="0" y="0"/>
            <a:chExt cx="1003457" cy="1003457"/>
          </a:xfrm>
        </p:grpSpPr>
        <p:sp>
          <p:nvSpPr>
            <p:cNvPr id="9" name="Freeform 9"/>
            <p:cNvSpPr/>
            <p:nvPr/>
          </p:nvSpPr>
          <p:spPr>
            <a:xfrm>
              <a:off x="0" y="0"/>
              <a:ext cx="1003457" cy="1003457"/>
            </a:xfrm>
            <a:custGeom>
              <a:avLst/>
              <a:gdLst/>
              <a:ahLst/>
              <a:cxnLst/>
              <a:rect l="l" t="t" r="r" b="b"/>
              <a:pathLst>
                <a:path w="1003457" h="1003457">
                  <a:moveTo>
                    <a:pt x="151140" y="0"/>
                  </a:moveTo>
                  <a:lnTo>
                    <a:pt x="852316" y="0"/>
                  </a:lnTo>
                  <a:cubicBezTo>
                    <a:pt x="935789" y="0"/>
                    <a:pt x="1003457" y="67668"/>
                    <a:pt x="1003457" y="151140"/>
                  </a:cubicBezTo>
                  <a:lnTo>
                    <a:pt x="1003457" y="852316"/>
                  </a:lnTo>
                  <a:cubicBezTo>
                    <a:pt x="1003457" y="935789"/>
                    <a:pt x="935789" y="1003457"/>
                    <a:pt x="852316" y="1003457"/>
                  </a:cubicBezTo>
                  <a:lnTo>
                    <a:pt x="151140" y="1003457"/>
                  </a:lnTo>
                  <a:cubicBezTo>
                    <a:pt x="67668" y="1003457"/>
                    <a:pt x="0" y="935789"/>
                    <a:pt x="0" y="852316"/>
                  </a:cubicBezTo>
                  <a:lnTo>
                    <a:pt x="0" y="151140"/>
                  </a:lnTo>
                  <a:cubicBezTo>
                    <a:pt x="0" y="67668"/>
                    <a:pt x="67668" y="0"/>
                    <a:pt x="151140" y="0"/>
                  </a:cubicBezTo>
                  <a:close/>
                </a:path>
              </a:pathLst>
            </a:custGeom>
            <a:ln w="19050" cap="rnd">
              <a:gradFill>
                <a:gsLst>
                  <a:gs pos="0">
                    <a:srgbClr val="FAFAFA">
                      <a:alpha val="80000"/>
                    </a:srgbClr>
                  </a:gs>
                  <a:gs pos="100000">
                    <a:srgbClr val="BCB6B6">
                      <a:alpha val="12000"/>
                    </a:srgbClr>
                  </a:gs>
                </a:gsLst>
                <a:lin ang="5400000"/>
              </a:gradFill>
              <a:prstDash val="solid"/>
              <a:round/>
            </a:ln>
          </p:spPr>
          <p:txBody>
            <a:bodyPr/>
            <a:lstStyle/>
            <a:p>
              <a:endParaRPr lang="en-GB" sz="1200"/>
            </a:p>
          </p:txBody>
        </p:sp>
        <p:sp>
          <p:nvSpPr>
            <p:cNvPr id="10" name="TextBox 10"/>
            <p:cNvSpPr txBox="1"/>
            <p:nvPr/>
          </p:nvSpPr>
          <p:spPr>
            <a:xfrm>
              <a:off x="0" y="-38100"/>
              <a:ext cx="1003457" cy="1041557"/>
            </a:xfrm>
            <a:prstGeom prst="rect">
              <a:avLst/>
            </a:prstGeom>
          </p:spPr>
          <p:txBody>
            <a:bodyPr lIns="20489" tIns="20489" rIns="20489" bIns="20489" rtlCol="0" anchor="ctr"/>
            <a:lstStyle/>
            <a:p>
              <a:pPr algn="ctr">
                <a:lnSpc>
                  <a:spcPts val="1773"/>
                </a:lnSpc>
              </a:pPr>
              <a:endParaRPr sz="1200"/>
            </a:p>
          </p:txBody>
        </p:sp>
      </p:grpSp>
      <p:grpSp>
        <p:nvGrpSpPr>
          <p:cNvPr id="11" name="Group 11"/>
          <p:cNvGrpSpPr/>
          <p:nvPr/>
        </p:nvGrpSpPr>
        <p:grpSpPr>
          <a:xfrm>
            <a:off x="3200400" y="2387600"/>
            <a:ext cx="1536700" cy="1536700"/>
            <a:chOff x="0" y="0"/>
            <a:chExt cx="1003479" cy="1003456"/>
          </a:xfrm>
        </p:grpSpPr>
        <p:sp>
          <p:nvSpPr>
            <p:cNvPr id="12" name="Freeform 12"/>
            <p:cNvSpPr/>
            <p:nvPr/>
          </p:nvSpPr>
          <p:spPr>
            <a:xfrm>
              <a:off x="0" y="0"/>
              <a:ext cx="1003479" cy="1003456"/>
            </a:xfrm>
            <a:custGeom>
              <a:avLst/>
              <a:gdLst/>
              <a:ahLst/>
              <a:cxnLst/>
              <a:rect l="l" t="t" r="r" b="b"/>
              <a:pathLst>
                <a:path w="1003479" h="1003456">
                  <a:moveTo>
                    <a:pt x="1003479" y="151140"/>
                  </a:moveTo>
                  <a:lnTo>
                    <a:pt x="1003479" y="852316"/>
                  </a:lnTo>
                  <a:cubicBezTo>
                    <a:pt x="1003479" y="935788"/>
                    <a:pt x="935811" y="1003456"/>
                    <a:pt x="852338" y="1003456"/>
                  </a:cubicBezTo>
                  <a:lnTo>
                    <a:pt x="151140" y="1003456"/>
                  </a:lnTo>
                  <a:cubicBezTo>
                    <a:pt x="67668" y="1003456"/>
                    <a:pt x="0" y="935788"/>
                    <a:pt x="0" y="852316"/>
                  </a:cubicBezTo>
                  <a:lnTo>
                    <a:pt x="0" y="151140"/>
                  </a:lnTo>
                  <a:cubicBezTo>
                    <a:pt x="0" y="67668"/>
                    <a:pt x="67668" y="0"/>
                    <a:pt x="151140" y="0"/>
                  </a:cubicBezTo>
                  <a:lnTo>
                    <a:pt x="852338" y="0"/>
                  </a:lnTo>
                  <a:cubicBezTo>
                    <a:pt x="935811" y="0"/>
                    <a:pt x="1003479" y="67668"/>
                    <a:pt x="1003479" y="151140"/>
                  </a:cubicBezTo>
                  <a:close/>
                </a:path>
              </a:pathLst>
            </a:custGeom>
            <a:solidFill>
              <a:srgbClr val="FAFAFA">
                <a:alpha val="29804"/>
              </a:srgbClr>
            </a:solidFill>
            <a:ln cap="rnd">
              <a:noFill/>
              <a:prstDash val="solid"/>
              <a:round/>
            </a:ln>
          </p:spPr>
          <p:txBody>
            <a:bodyPr/>
            <a:lstStyle/>
            <a:p>
              <a:endParaRPr lang="en-GB" sz="1200"/>
            </a:p>
          </p:txBody>
        </p:sp>
        <p:sp>
          <p:nvSpPr>
            <p:cNvPr id="13" name="TextBox 13"/>
            <p:cNvSpPr txBox="1"/>
            <p:nvPr/>
          </p:nvSpPr>
          <p:spPr>
            <a:xfrm>
              <a:off x="0" y="-38100"/>
              <a:ext cx="1003479" cy="1041556"/>
            </a:xfrm>
            <a:prstGeom prst="rect">
              <a:avLst/>
            </a:prstGeom>
          </p:spPr>
          <p:txBody>
            <a:bodyPr lIns="20489" tIns="20489" rIns="20489" bIns="20489" rtlCol="0" anchor="ctr"/>
            <a:lstStyle/>
            <a:p>
              <a:pPr algn="ctr">
                <a:lnSpc>
                  <a:spcPts val="1773"/>
                </a:lnSpc>
              </a:pPr>
              <a:endParaRPr sz="1200"/>
            </a:p>
          </p:txBody>
        </p:sp>
      </p:grpSp>
      <p:sp>
        <p:nvSpPr>
          <p:cNvPr id="14" name="Freeform 14"/>
          <p:cNvSpPr/>
          <p:nvPr/>
        </p:nvSpPr>
        <p:spPr>
          <a:xfrm>
            <a:off x="406400" y="1841500"/>
            <a:ext cx="406400" cy="406400"/>
          </a:xfrm>
          <a:custGeom>
            <a:avLst/>
            <a:gdLst/>
            <a:ahLst/>
            <a:cxnLst/>
            <a:rect l="l" t="t" r="r" b="b"/>
            <a:pathLst>
              <a:path w="609600" h="609600">
                <a:moveTo>
                  <a:pt x="0" y="0"/>
                </a:moveTo>
                <a:lnTo>
                  <a:pt x="609600" y="0"/>
                </a:lnTo>
                <a:lnTo>
                  <a:pt x="609600" y="609600"/>
                </a:lnTo>
                <a:lnTo>
                  <a:pt x="0" y="609600"/>
                </a:lnTo>
                <a:lnTo>
                  <a:pt x="0" y="0"/>
                </a:lnTo>
                <a:close/>
              </a:path>
            </a:pathLst>
          </a:custGeom>
          <a:blipFill>
            <a:blip r:embed="rId5"/>
            <a:stretch>
              <a:fillRect/>
            </a:stretch>
          </a:blipFill>
        </p:spPr>
        <p:txBody>
          <a:bodyPr/>
          <a:lstStyle/>
          <a:p>
            <a:endParaRPr lang="en-GB" sz="1200"/>
          </a:p>
        </p:txBody>
      </p:sp>
      <p:grpSp>
        <p:nvGrpSpPr>
          <p:cNvPr id="15" name="Group 15"/>
          <p:cNvGrpSpPr/>
          <p:nvPr/>
        </p:nvGrpSpPr>
        <p:grpSpPr>
          <a:xfrm>
            <a:off x="11328400" y="311150"/>
            <a:ext cx="330200" cy="330200"/>
            <a:chOff x="0" y="0"/>
            <a:chExt cx="408581" cy="408581"/>
          </a:xfrm>
        </p:grpSpPr>
        <p:sp>
          <p:nvSpPr>
            <p:cNvPr id="16" name="Freeform 16"/>
            <p:cNvSpPr/>
            <p:nvPr/>
          </p:nvSpPr>
          <p:spPr>
            <a:xfrm>
              <a:off x="0" y="0"/>
              <a:ext cx="408581" cy="408581"/>
            </a:xfrm>
            <a:custGeom>
              <a:avLst/>
              <a:gdLst/>
              <a:ahLst/>
              <a:cxnLst/>
              <a:rect l="l" t="t" r="r" b="b"/>
              <a:pathLst>
                <a:path w="408581" h="408581">
                  <a:moveTo>
                    <a:pt x="205381" y="0"/>
                  </a:moveTo>
                  <a:cubicBezTo>
                    <a:pt x="317605" y="0"/>
                    <a:pt x="408581" y="91464"/>
                    <a:pt x="408581" y="204290"/>
                  </a:cubicBezTo>
                  <a:cubicBezTo>
                    <a:pt x="408581" y="317117"/>
                    <a:pt x="317605" y="408581"/>
                    <a:pt x="205381" y="408581"/>
                  </a:cubicBezTo>
                  <a:lnTo>
                    <a:pt x="203200" y="408581"/>
                  </a:lnTo>
                  <a:cubicBezTo>
                    <a:pt x="90976" y="408581"/>
                    <a:pt x="0" y="317117"/>
                    <a:pt x="0" y="204290"/>
                  </a:cubicBezTo>
                  <a:cubicBezTo>
                    <a:pt x="0" y="91464"/>
                    <a:pt x="90976" y="0"/>
                    <a:pt x="203200" y="0"/>
                  </a:cubicBezTo>
                  <a:close/>
                </a:path>
              </a:pathLst>
            </a:custGeom>
            <a:solidFill>
              <a:srgbClr val="FDE31A"/>
            </a:solidFill>
            <a:ln cap="sq">
              <a:noFill/>
              <a:prstDash val="solid"/>
              <a:miter/>
            </a:ln>
          </p:spPr>
          <p:txBody>
            <a:bodyPr/>
            <a:lstStyle/>
            <a:p>
              <a:endParaRPr lang="en-GB" sz="1200"/>
            </a:p>
          </p:txBody>
        </p:sp>
        <p:sp>
          <p:nvSpPr>
            <p:cNvPr id="17" name="TextBox 17"/>
            <p:cNvSpPr txBox="1"/>
            <p:nvPr/>
          </p:nvSpPr>
          <p:spPr>
            <a:xfrm>
              <a:off x="0" y="-123825"/>
              <a:ext cx="408581" cy="532406"/>
            </a:xfrm>
            <a:prstGeom prst="rect">
              <a:avLst/>
            </a:prstGeom>
          </p:spPr>
          <p:txBody>
            <a:bodyPr lIns="33867" tIns="33867" rIns="33867" bIns="33867" rtlCol="0" anchor="ctr"/>
            <a:lstStyle/>
            <a:p>
              <a:pPr algn="ctr">
                <a:lnSpc>
                  <a:spcPts val="5814"/>
                </a:lnSpc>
                <a:spcBef>
                  <a:spcPct val="0"/>
                </a:spcBef>
              </a:pPr>
              <a:endParaRPr sz="1200"/>
            </a:p>
          </p:txBody>
        </p:sp>
      </p:grpSp>
      <p:grpSp>
        <p:nvGrpSpPr>
          <p:cNvPr id="18" name="Group 18"/>
          <p:cNvGrpSpPr/>
          <p:nvPr/>
        </p:nvGrpSpPr>
        <p:grpSpPr>
          <a:xfrm>
            <a:off x="10706100" y="6134100"/>
            <a:ext cx="952500" cy="419100"/>
            <a:chOff x="0" y="0"/>
            <a:chExt cx="376296" cy="165570"/>
          </a:xfrm>
        </p:grpSpPr>
        <p:sp>
          <p:nvSpPr>
            <p:cNvPr id="19" name="Freeform 19"/>
            <p:cNvSpPr/>
            <p:nvPr/>
          </p:nvSpPr>
          <p:spPr>
            <a:xfrm>
              <a:off x="0" y="0"/>
              <a:ext cx="376296" cy="165570"/>
            </a:xfrm>
            <a:custGeom>
              <a:avLst/>
              <a:gdLst/>
              <a:ahLst/>
              <a:cxnLst/>
              <a:rect l="l" t="t" r="r" b="b"/>
              <a:pathLst>
                <a:path w="376296" h="165570">
                  <a:moveTo>
                    <a:pt x="54187" y="0"/>
                  </a:moveTo>
                  <a:lnTo>
                    <a:pt x="322110" y="0"/>
                  </a:lnTo>
                  <a:cubicBezTo>
                    <a:pt x="336481" y="0"/>
                    <a:pt x="350263" y="5709"/>
                    <a:pt x="360425" y="15871"/>
                  </a:cubicBezTo>
                  <a:cubicBezTo>
                    <a:pt x="370587" y="26033"/>
                    <a:pt x="376296" y="39815"/>
                    <a:pt x="376296" y="54187"/>
                  </a:cubicBezTo>
                  <a:lnTo>
                    <a:pt x="376296" y="111384"/>
                  </a:lnTo>
                  <a:cubicBezTo>
                    <a:pt x="376296" y="141310"/>
                    <a:pt x="352036" y="165570"/>
                    <a:pt x="322110" y="165570"/>
                  </a:cubicBezTo>
                  <a:lnTo>
                    <a:pt x="54187" y="165570"/>
                  </a:lnTo>
                  <a:cubicBezTo>
                    <a:pt x="24260" y="165570"/>
                    <a:pt x="0" y="141310"/>
                    <a:pt x="0" y="111384"/>
                  </a:cubicBezTo>
                  <a:lnTo>
                    <a:pt x="0" y="54187"/>
                  </a:lnTo>
                  <a:cubicBezTo>
                    <a:pt x="0" y="24260"/>
                    <a:pt x="24260" y="0"/>
                    <a:pt x="54187" y="0"/>
                  </a:cubicBezTo>
                  <a:close/>
                </a:path>
              </a:pathLst>
            </a:custGeom>
            <a:ln w="38100" cap="sq">
              <a:solidFill>
                <a:srgbClr val="FDE31A"/>
              </a:solidFill>
              <a:prstDash val="solid"/>
              <a:miter/>
            </a:ln>
          </p:spPr>
          <p:txBody>
            <a:bodyPr/>
            <a:lstStyle/>
            <a:p>
              <a:endParaRPr lang="en-GB" sz="1200"/>
            </a:p>
          </p:txBody>
        </p:sp>
        <p:sp>
          <p:nvSpPr>
            <p:cNvPr id="20" name="TextBox 20"/>
            <p:cNvSpPr txBox="1"/>
            <p:nvPr/>
          </p:nvSpPr>
          <p:spPr>
            <a:xfrm>
              <a:off x="0" y="-9525"/>
              <a:ext cx="376296" cy="175095"/>
            </a:xfrm>
            <a:prstGeom prst="rect">
              <a:avLst/>
            </a:prstGeom>
          </p:spPr>
          <p:txBody>
            <a:bodyPr lIns="33867" tIns="33867" rIns="33867" bIns="33867" rtlCol="0" anchor="ctr"/>
            <a:lstStyle/>
            <a:p>
              <a:pPr algn="ctr">
                <a:lnSpc>
                  <a:spcPts val="1157"/>
                </a:lnSpc>
              </a:pPr>
              <a:endParaRPr sz="1200"/>
            </a:p>
          </p:txBody>
        </p:sp>
      </p:grpSp>
      <p:sp>
        <p:nvSpPr>
          <p:cNvPr id="21" name="Freeform 21"/>
          <p:cNvSpPr/>
          <p:nvPr/>
        </p:nvSpPr>
        <p:spPr>
          <a:xfrm>
            <a:off x="533400" y="370205"/>
            <a:ext cx="322634" cy="212090"/>
          </a:xfrm>
          <a:custGeom>
            <a:avLst/>
            <a:gdLst/>
            <a:ahLst/>
            <a:cxnLst/>
            <a:rect l="l" t="t" r="r" b="b"/>
            <a:pathLst>
              <a:path w="483951" h="318135">
                <a:moveTo>
                  <a:pt x="0" y="0"/>
                </a:moveTo>
                <a:lnTo>
                  <a:pt x="483951" y="0"/>
                </a:lnTo>
                <a:lnTo>
                  <a:pt x="483951" y="318135"/>
                </a:lnTo>
                <a:lnTo>
                  <a:pt x="0" y="3181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sz="1200"/>
          </a:p>
        </p:txBody>
      </p:sp>
      <p:grpSp>
        <p:nvGrpSpPr>
          <p:cNvPr id="22" name="Group 22"/>
          <p:cNvGrpSpPr/>
          <p:nvPr/>
        </p:nvGrpSpPr>
        <p:grpSpPr>
          <a:xfrm>
            <a:off x="2743200" y="501650"/>
            <a:ext cx="31750" cy="31750"/>
            <a:chOff x="0" y="0"/>
            <a:chExt cx="720474" cy="720474"/>
          </a:xfrm>
        </p:grpSpPr>
        <p:sp>
          <p:nvSpPr>
            <p:cNvPr id="23" name="Freeform 23"/>
            <p:cNvSpPr/>
            <p:nvPr/>
          </p:nvSpPr>
          <p:spPr>
            <a:xfrm>
              <a:off x="0" y="0"/>
              <a:ext cx="720474" cy="720474"/>
            </a:xfrm>
            <a:custGeom>
              <a:avLst/>
              <a:gdLst/>
              <a:ahLst/>
              <a:cxnLst/>
              <a:rect l="l" t="t" r="r" b="b"/>
              <a:pathLst>
                <a:path w="720474" h="720474">
                  <a:moveTo>
                    <a:pt x="360237" y="0"/>
                  </a:moveTo>
                  <a:cubicBezTo>
                    <a:pt x="161284" y="0"/>
                    <a:pt x="0" y="161284"/>
                    <a:pt x="0" y="360237"/>
                  </a:cubicBezTo>
                  <a:cubicBezTo>
                    <a:pt x="0" y="559191"/>
                    <a:pt x="161284" y="720474"/>
                    <a:pt x="360237" y="720474"/>
                  </a:cubicBezTo>
                  <a:cubicBezTo>
                    <a:pt x="559191" y="720474"/>
                    <a:pt x="720474" y="559191"/>
                    <a:pt x="720474" y="360237"/>
                  </a:cubicBezTo>
                  <a:cubicBezTo>
                    <a:pt x="720474" y="161284"/>
                    <a:pt x="559191" y="0"/>
                    <a:pt x="360237" y="0"/>
                  </a:cubicBezTo>
                  <a:close/>
                </a:path>
              </a:pathLst>
            </a:custGeom>
            <a:solidFill>
              <a:srgbClr val="FDE31A"/>
            </a:solidFill>
          </p:spPr>
          <p:txBody>
            <a:bodyPr/>
            <a:lstStyle/>
            <a:p>
              <a:endParaRPr lang="en-GB" sz="1200"/>
            </a:p>
          </p:txBody>
        </p:sp>
        <p:sp>
          <p:nvSpPr>
            <p:cNvPr id="24" name="TextBox 24"/>
            <p:cNvSpPr txBox="1"/>
            <p:nvPr/>
          </p:nvSpPr>
          <p:spPr>
            <a:xfrm>
              <a:off x="67544" y="29444"/>
              <a:ext cx="585385" cy="623485"/>
            </a:xfrm>
            <a:prstGeom prst="rect">
              <a:avLst/>
            </a:prstGeom>
          </p:spPr>
          <p:txBody>
            <a:bodyPr lIns="49385" tIns="49385" rIns="49385" bIns="49385" rtlCol="0" anchor="ctr"/>
            <a:lstStyle/>
            <a:p>
              <a:pPr algn="ctr">
                <a:lnSpc>
                  <a:spcPts val="1773"/>
                </a:lnSpc>
              </a:pPr>
              <a:endParaRPr sz="1200"/>
            </a:p>
          </p:txBody>
        </p:sp>
      </p:grpSp>
      <p:sp>
        <p:nvSpPr>
          <p:cNvPr id="25" name="Freeform 25"/>
          <p:cNvSpPr/>
          <p:nvPr/>
        </p:nvSpPr>
        <p:spPr>
          <a:xfrm>
            <a:off x="10876310" y="386730"/>
            <a:ext cx="179041" cy="179041"/>
          </a:xfrm>
          <a:custGeom>
            <a:avLst/>
            <a:gdLst/>
            <a:ahLst/>
            <a:cxnLst/>
            <a:rect l="l" t="t" r="r" b="b"/>
            <a:pathLst>
              <a:path w="268561" h="268561">
                <a:moveTo>
                  <a:pt x="0" y="0"/>
                </a:moveTo>
                <a:lnTo>
                  <a:pt x="268561" y="0"/>
                </a:lnTo>
                <a:lnTo>
                  <a:pt x="268561" y="268560"/>
                </a:lnTo>
                <a:lnTo>
                  <a:pt x="0" y="26856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sz="1200"/>
          </a:p>
        </p:txBody>
      </p:sp>
      <p:sp>
        <p:nvSpPr>
          <p:cNvPr id="26" name="Freeform 26"/>
          <p:cNvSpPr/>
          <p:nvPr/>
        </p:nvSpPr>
        <p:spPr>
          <a:xfrm>
            <a:off x="11417327" y="386730"/>
            <a:ext cx="152347" cy="179041"/>
          </a:xfrm>
          <a:custGeom>
            <a:avLst/>
            <a:gdLst/>
            <a:ahLst/>
            <a:cxnLst/>
            <a:rect l="l" t="t" r="r" b="b"/>
            <a:pathLst>
              <a:path w="228521" h="268561">
                <a:moveTo>
                  <a:pt x="0" y="0"/>
                </a:moveTo>
                <a:lnTo>
                  <a:pt x="228520" y="0"/>
                </a:lnTo>
                <a:lnTo>
                  <a:pt x="228520" y="268560"/>
                </a:lnTo>
                <a:lnTo>
                  <a:pt x="0" y="268560"/>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sz="1200"/>
          </a:p>
        </p:txBody>
      </p:sp>
      <p:sp>
        <p:nvSpPr>
          <p:cNvPr id="28" name="TextBox 28"/>
          <p:cNvSpPr txBox="1"/>
          <p:nvPr/>
        </p:nvSpPr>
        <p:spPr>
          <a:xfrm>
            <a:off x="10706100" y="6205833"/>
            <a:ext cx="952500" cy="233205"/>
          </a:xfrm>
          <a:prstGeom prst="rect">
            <a:avLst/>
          </a:prstGeom>
        </p:spPr>
        <p:txBody>
          <a:bodyPr lIns="0" tIns="0" rIns="0" bIns="0" rtlCol="0" anchor="t">
            <a:spAutoFit/>
          </a:bodyPr>
          <a:lstStyle/>
          <a:p>
            <a:pPr algn="ctr">
              <a:lnSpc>
                <a:spcPts val="1957"/>
              </a:lnSpc>
              <a:spcBef>
                <a:spcPct val="0"/>
              </a:spcBef>
            </a:pPr>
            <a:r>
              <a:rPr lang="en-US" sz="1398" dirty="0">
                <a:solidFill>
                  <a:srgbClr val="353744"/>
                </a:solidFill>
                <a:latin typeface="Garet"/>
                <a:ea typeface="Garet"/>
                <a:cs typeface="Garet"/>
                <a:sym typeface="Garet"/>
              </a:rPr>
              <a:t>No. 2</a:t>
            </a:r>
          </a:p>
        </p:txBody>
      </p:sp>
      <p:sp>
        <p:nvSpPr>
          <p:cNvPr id="29" name="TextBox 29"/>
          <p:cNvSpPr txBox="1"/>
          <p:nvPr/>
        </p:nvSpPr>
        <p:spPr>
          <a:xfrm>
            <a:off x="6128340" y="1580202"/>
            <a:ext cx="5596259" cy="1538883"/>
          </a:xfrm>
          <a:prstGeom prst="rect">
            <a:avLst/>
          </a:prstGeom>
        </p:spPr>
        <p:txBody>
          <a:bodyPr lIns="0" tIns="0" rIns="0" bIns="0" rtlCol="0" anchor="t">
            <a:spAutoFit/>
          </a:bodyPr>
          <a:lstStyle/>
          <a:p>
            <a:pPr>
              <a:lnSpc>
                <a:spcPts val="3958"/>
              </a:lnSpc>
            </a:pPr>
            <a:r>
              <a:rPr lang="en-US" sz="3734" b="1" dirty="0">
                <a:solidFill>
                  <a:srgbClr val="353744"/>
                </a:solidFill>
                <a:latin typeface="Garet Bold"/>
                <a:ea typeface="Garet Bold"/>
                <a:cs typeface="Garet Bold"/>
                <a:sym typeface="Garet Bold"/>
              </a:rPr>
              <a:t>Workplace Task: Staff Communication </a:t>
            </a:r>
          </a:p>
          <a:p>
            <a:pPr>
              <a:lnSpc>
                <a:spcPts val="3958"/>
              </a:lnSpc>
            </a:pPr>
            <a:endParaRPr lang="en-US" sz="3734" b="1" dirty="0">
              <a:solidFill>
                <a:srgbClr val="353744"/>
              </a:solidFill>
              <a:latin typeface="Garet Bold"/>
              <a:ea typeface="Garet Bold"/>
              <a:cs typeface="Garet Bold"/>
              <a:sym typeface="Garet Bold"/>
            </a:endParaRPr>
          </a:p>
        </p:txBody>
      </p:sp>
      <p:sp>
        <p:nvSpPr>
          <p:cNvPr id="30" name="TextBox 30"/>
          <p:cNvSpPr txBox="1"/>
          <p:nvPr/>
        </p:nvSpPr>
        <p:spPr>
          <a:xfrm>
            <a:off x="6128340" y="2764240"/>
            <a:ext cx="5200060" cy="3678636"/>
          </a:xfrm>
          <a:prstGeom prst="rect">
            <a:avLst/>
          </a:prstGeom>
        </p:spPr>
        <p:txBody>
          <a:bodyPr lIns="0" tIns="0" rIns="0" bIns="0" rtlCol="0" anchor="t">
            <a:spAutoFit/>
          </a:bodyPr>
          <a:lstStyle/>
          <a:p>
            <a:pPr marL="316668" lvl="1" indent="-158334">
              <a:lnSpc>
                <a:spcPts val="2933"/>
              </a:lnSpc>
              <a:buFont typeface="Arial"/>
              <a:buChar char="•"/>
            </a:pPr>
            <a:r>
              <a:rPr lang="en-US" sz="1466">
                <a:solidFill>
                  <a:srgbClr val="1A1A1A"/>
                </a:solidFill>
                <a:latin typeface="Poppins"/>
                <a:ea typeface="Poppins"/>
                <a:cs typeface="Poppins"/>
                <a:sym typeface="Poppins"/>
              </a:rPr>
              <a:t>Staff communication is an important part of the Riverdale Nursing Home staff's job.</a:t>
            </a:r>
          </a:p>
          <a:p>
            <a:pPr marL="316668" lvl="1" indent="-158334">
              <a:lnSpc>
                <a:spcPts val="2933"/>
              </a:lnSpc>
              <a:buFont typeface="Arial"/>
              <a:buChar char="•"/>
            </a:pPr>
            <a:r>
              <a:rPr lang="en-US" sz="1466">
                <a:solidFill>
                  <a:srgbClr val="1A1A1A"/>
                </a:solidFill>
                <a:latin typeface="Poppins"/>
                <a:ea typeface="Poppins"/>
                <a:cs typeface="Poppins"/>
                <a:sym typeface="Poppins"/>
              </a:rPr>
              <a:t>Residents and staff have accurate and timely access to key information (Chien et al., 2022). </a:t>
            </a:r>
          </a:p>
          <a:p>
            <a:pPr marL="316668" lvl="1" indent="-158334">
              <a:lnSpc>
                <a:spcPts val="2933"/>
              </a:lnSpc>
              <a:buFont typeface="Arial"/>
              <a:buChar char="•"/>
            </a:pPr>
            <a:r>
              <a:rPr lang="en-US" sz="1466">
                <a:solidFill>
                  <a:srgbClr val="1A1A1A"/>
                </a:solidFill>
                <a:latin typeface="Poppins"/>
                <a:ea typeface="Poppins"/>
                <a:cs typeface="Poppins"/>
                <a:sym typeface="Poppins"/>
              </a:rPr>
              <a:t>Through strong communication, staff can organise their work, maintain excellent continuity, and respond timely,</a:t>
            </a:r>
          </a:p>
          <a:p>
            <a:pPr marL="316668" lvl="1" indent="-158334">
              <a:lnSpc>
                <a:spcPts val="2933"/>
              </a:lnSpc>
              <a:buFont typeface="Arial"/>
              <a:buChar char="•"/>
            </a:pPr>
            <a:r>
              <a:rPr lang="en-US" sz="1466">
                <a:solidFill>
                  <a:srgbClr val="1A1A1A"/>
                </a:solidFill>
                <a:latin typeface="Poppins"/>
                <a:ea typeface="Poppins"/>
                <a:cs typeface="Poppins"/>
                <a:sym typeface="Poppins"/>
              </a:rPr>
              <a:t>If not managed well, it can cause communication failure, duplicate effort, and cause delays to the delivery of care.</a:t>
            </a:r>
          </a:p>
        </p:txBody>
      </p:sp>
      <p:grpSp>
        <p:nvGrpSpPr>
          <p:cNvPr id="31" name="Group 31"/>
          <p:cNvGrpSpPr/>
          <p:nvPr/>
        </p:nvGrpSpPr>
        <p:grpSpPr>
          <a:xfrm>
            <a:off x="621953" y="1260631"/>
            <a:ext cx="4115147" cy="3269868"/>
            <a:chOff x="0" y="0"/>
            <a:chExt cx="1202600" cy="955578"/>
          </a:xfrm>
        </p:grpSpPr>
        <p:sp>
          <p:nvSpPr>
            <p:cNvPr id="32" name="Freeform 32"/>
            <p:cNvSpPr/>
            <p:nvPr/>
          </p:nvSpPr>
          <p:spPr>
            <a:xfrm>
              <a:off x="0" y="0"/>
              <a:ext cx="1202600" cy="955578"/>
            </a:xfrm>
            <a:custGeom>
              <a:avLst/>
              <a:gdLst/>
              <a:ahLst/>
              <a:cxnLst/>
              <a:rect l="l" t="t" r="r" b="b"/>
              <a:pathLst>
                <a:path w="1202600" h="955578">
                  <a:moveTo>
                    <a:pt x="94066" y="0"/>
                  </a:moveTo>
                  <a:lnTo>
                    <a:pt x="1108534" y="0"/>
                  </a:lnTo>
                  <a:cubicBezTo>
                    <a:pt x="1160485" y="0"/>
                    <a:pt x="1202600" y="42115"/>
                    <a:pt x="1202600" y="94066"/>
                  </a:cubicBezTo>
                  <a:lnTo>
                    <a:pt x="1202600" y="861512"/>
                  </a:lnTo>
                  <a:cubicBezTo>
                    <a:pt x="1202600" y="913463"/>
                    <a:pt x="1160485" y="955578"/>
                    <a:pt x="1108534" y="955578"/>
                  </a:cubicBezTo>
                  <a:lnTo>
                    <a:pt x="94066" y="955578"/>
                  </a:lnTo>
                  <a:cubicBezTo>
                    <a:pt x="42115" y="955578"/>
                    <a:pt x="0" y="913463"/>
                    <a:pt x="0" y="861512"/>
                  </a:cubicBezTo>
                  <a:lnTo>
                    <a:pt x="0" y="94066"/>
                  </a:lnTo>
                  <a:cubicBezTo>
                    <a:pt x="0" y="42115"/>
                    <a:pt x="42115" y="0"/>
                    <a:pt x="94066" y="0"/>
                  </a:cubicBezTo>
                  <a:close/>
                </a:path>
              </a:pathLst>
            </a:custGeom>
            <a:blipFill>
              <a:blip r:embed="rId9"/>
              <a:stretch>
                <a:fillRect l="-20825" t="-732" b="-732"/>
              </a:stretch>
            </a:blipFill>
          </p:spPr>
          <p:txBody>
            <a:bodyPr/>
            <a:lstStyle/>
            <a:p>
              <a:endParaRPr lang="en-GB" sz="1200"/>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7619606">
            <a:off x="-1460921" y="556833"/>
            <a:ext cx="8054569" cy="3851548"/>
          </a:xfrm>
          <a:custGeom>
            <a:avLst/>
            <a:gdLst/>
            <a:ahLst/>
            <a:cxnLst/>
            <a:rect l="l" t="t" r="r" b="b"/>
            <a:pathLst>
              <a:path w="12081853" h="5777322">
                <a:moveTo>
                  <a:pt x="0" y="0"/>
                </a:moveTo>
                <a:lnTo>
                  <a:pt x="12081853" y="0"/>
                </a:lnTo>
                <a:lnTo>
                  <a:pt x="12081853" y="5777322"/>
                </a:lnTo>
                <a:lnTo>
                  <a:pt x="0" y="5777322"/>
                </a:lnTo>
                <a:lnTo>
                  <a:pt x="0" y="0"/>
                </a:lnTo>
                <a:close/>
              </a:path>
            </a:pathLst>
          </a:custGeom>
          <a:blipFill>
            <a:blip r:embed="rId3">
              <a:alphaModFix amt="15000"/>
            </a:blip>
            <a:stretch>
              <a:fillRect/>
            </a:stretch>
          </a:blipFill>
        </p:spPr>
        <p:txBody>
          <a:bodyPr/>
          <a:lstStyle/>
          <a:p>
            <a:endParaRPr lang="en-GB" sz="1200"/>
          </a:p>
        </p:txBody>
      </p:sp>
      <p:grpSp>
        <p:nvGrpSpPr>
          <p:cNvPr id="3" name="Group 3"/>
          <p:cNvGrpSpPr/>
          <p:nvPr/>
        </p:nvGrpSpPr>
        <p:grpSpPr>
          <a:xfrm>
            <a:off x="7543800" y="2374900"/>
            <a:ext cx="4648200" cy="4483100"/>
            <a:chOff x="0" y="0"/>
            <a:chExt cx="842733" cy="812800"/>
          </a:xfrm>
        </p:grpSpPr>
        <p:sp>
          <p:nvSpPr>
            <p:cNvPr id="4" name="Freeform 4"/>
            <p:cNvSpPr/>
            <p:nvPr/>
          </p:nvSpPr>
          <p:spPr>
            <a:xfrm>
              <a:off x="0" y="0"/>
              <a:ext cx="842733" cy="812800"/>
            </a:xfrm>
            <a:custGeom>
              <a:avLst/>
              <a:gdLst/>
              <a:ahLst/>
              <a:cxnLst/>
              <a:rect l="l" t="t" r="r" b="b"/>
              <a:pathLst>
                <a:path w="842733" h="812800">
                  <a:moveTo>
                    <a:pt x="122142" y="0"/>
                  </a:moveTo>
                  <a:lnTo>
                    <a:pt x="720591" y="0"/>
                  </a:lnTo>
                  <a:cubicBezTo>
                    <a:pt x="788048" y="0"/>
                    <a:pt x="842733" y="54685"/>
                    <a:pt x="842733" y="122142"/>
                  </a:cubicBezTo>
                  <a:lnTo>
                    <a:pt x="842733" y="690658"/>
                  </a:lnTo>
                  <a:cubicBezTo>
                    <a:pt x="842733" y="723052"/>
                    <a:pt x="829865" y="754119"/>
                    <a:pt x="806959" y="777025"/>
                  </a:cubicBezTo>
                  <a:cubicBezTo>
                    <a:pt x="784052" y="799932"/>
                    <a:pt x="752985" y="812800"/>
                    <a:pt x="720591" y="812800"/>
                  </a:cubicBezTo>
                  <a:lnTo>
                    <a:pt x="122142" y="812800"/>
                  </a:lnTo>
                  <a:cubicBezTo>
                    <a:pt x="54685" y="812800"/>
                    <a:pt x="0" y="758115"/>
                    <a:pt x="0" y="690658"/>
                  </a:cubicBezTo>
                  <a:lnTo>
                    <a:pt x="0" y="122142"/>
                  </a:lnTo>
                  <a:cubicBezTo>
                    <a:pt x="0" y="54685"/>
                    <a:pt x="54685" y="0"/>
                    <a:pt x="122142" y="0"/>
                  </a:cubicBezTo>
                  <a:close/>
                </a:path>
              </a:pathLst>
            </a:custGeom>
            <a:gradFill rotWithShape="1">
              <a:gsLst>
                <a:gs pos="0">
                  <a:srgbClr val="5D5F6C">
                    <a:alpha val="100000"/>
                  </a:srgbClr>
                </a:gs>
                <a:gs pos="100000">
                  <a:srgbClr val="353744">
                    <a:alpha val="100000"/>
                  </a:srgbClr>
                </a:gs>
              </a:gsLst>
              <a:lin ang="5400000"/>
            </a:gradFill>
          </p:spPr>
          <p:txBody>
            <a:bodyPr/>
            <a:lstStyle/>
            <a:p>
              <a:endParaRPr lang="en-GB" sz="1200"/>
            </a:p>
          </p:txBody>
        </p:sp>
        <p:sp>
          <p:nvSpPr>
            <p:cNvPr id="5" name="TextBox 5"/>
            <p:cNvSpPr txBox="1"/>
            <p:nvPr/>
          </p:nvSpPr>
          <p:spPr>
            <a:xfrm>
              <a:off x="0" y="-19050"/>
              <a:ext cx="842733" cy="831850"/>
            </a:xfrm>
            <a:prstGeom prst="rect">
              <a:avLst/>
            </a:prstGeom>
          </p:spPr>
          <p:txBody>
            <a:bodyPr lIns="33867" tIns="33867" rIns="33867" bIns="33867" rtlCol="0" anchor="ctr"/>
            <a:lstStyle/>
            <a:p>
              <a:pPr algn="ctr">
                <a:lnSpc>
                  <a:spcPts val="1493"/>
                </a:lnSpc>
              </a:pPr>
              <a:endParaRPr sz="1200"/>
            </a:p>
          </p:txBody>
        </p:sp>
      </p:grpSp>
      <p:grpSp>
        <p:nvGrpSpPr>
          <p:cNvPr id="6" name="Group 6"/>
          <p:cNvGrpSpPr/>
          <p:nvPr/>
        </p:nvGrpSpPr>
        <p:grpSpPr>
          <a:xfrm>
            <a:off x="10134600" y="4800600"/>
            <a:ext cx="2057400" cy="2057400"/>
            <a:chOff x="0" y="0"/>
            <a:chExt cx="812800" cy="812800"/>
          </a:xfrm>
        </p:grpSpPr>
        <p:sp>
          <p:nvSpPr>
            <p:cNvPr id="7" name="Freeform 7"/>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gradFill rotWithShape="1">
              <a:gsLst>
                <a:gs pos="0">
                  <a:srgbClr val="474956">
                    <a:alpha val="100000"/>
                  </a:srgbClr>
                </a:gs>
                <a:gs pos="100000">
                  <a:srgbClr val="353744">
                    <a:alpha val="100000"/>
                  </a:srgbClr>
                </a:gs>
              </a:gsLst>
              <a:lin ang="5400000"/>
            </a:gradFill>
          </p:spPr>
          <p:txBody>
            <a:bodyPr/>
            <a:lstStyle/>
            <a:p>
              <a:endParaRPr lang="en-GB" sz="1200"/>
            </a:p>
          </p:txBody>
        </p:sp>
        <p:sp>
          <p:nvSpPr>
            <p:cNvPr id="8" name="TextBox 8"/>
            <p:cNvSpPr txBox="1"/>
            <p:nvPr/>
          </p:nvSpPr>
          <p:spPr>
            <a:xfrm>
              <a:off x="0" y="-19050"/>
              <a:ext cx="812800" cy="831850"/>
            </a:xfrm>
            <a:prstGeom prst="rect">
              <a:avLst/>
            </a:prstGeom>
          </p:spPr>
          <p:txBody>
            <a:bodyPr lIns="33867" tIns="33867" rIns="33867" bIns="33867" rtlCol="0" anchor="ctr"/>
            <a:lstStyle/>
            <a:p>
              <a:pPr algn="ctr">
                <a:lnSpc>
                  <a:spcPts val="1493"/>
                </a:lnSpc>
              </a:pPr>
              <a:endParaRPr sz="1200"/>
            </a:p>
          </p:txBody>
        </p:sp>
      </p:grpSp>
      <p:grpSp>
        <p:nvGrpSpPr>
          <p:cNvPr id="9" name="Group 9"/>
          <p:cNvGrpSpPr/>
          <p:nvPr/>
        </p:nvGrpSpPr>
        <p:grpSpPr>
          <a:xfrm>
            <a:off x="533400" y="6134100"/>
            <a:ext cx="952500" cy="419100"/>
            <a:chOff x="0" y="0"/>
            <a:chExt cx="376296" cy="165570"/>
          </a:xfrm>
        </p:grpSpPr>
        <p:sp>
          <p:nvSpPr>
            <p:cNvPr id="10" name="Freeform 10"/>
            <p:cNvSpPr/>
            <p:nvPr/>
          </p:nvSpPr>
          <p:spPr>
            <a:xfrm>
              <a:off x="0" y="0"/>
              <a:ext cx="376296" cy="165570"/>
            </a:xfrm>
            <a:custGeom>
              <a:avLst/>
              <a:gdLst/>
              <a:ahLst/>
              <a:cxnLst/>
              <a:rect l="l" t="t" r="r" b="b"/>
              <a:pathLst>
                <a:path w="376296" h="165570">
                  <a:moveTo>
                    <a:pt x="54187" y="0"/>
                  </a:moveTo>
                  <a:lnTo>
                    <a:pt x="322110" y="0"/>
                  </a:lnTo>
                  <a:cubicBezTo>
                    <a:pt x="336481" y="0"/>
                    <a:pt x="350263" y="5709"/>
                    <a:pt x="360425" y="15871"/>
                  </a:cubicBezTo>
                  <a:cubicBezTo>
                    <a:pt x="370587" y="26033"/>
                    <a:pt x="376296" y="39815"/>
                    <a:pt x="376296" y="54187"/>
                  </a:cubicBezTo>
                  <a:lnTo>
                    <a:pt x="376296" y="111384"/>
                  </a:lnTo>
                  <a:cubicBezTo>
                    <a:pt x="376296" y="141310"/>
                    <a:pt x="352036" y="165570"/>
                    <a:pt x="322110" y="165570"/>
                  </a:cubicBezTo>
                  <a:lnTo>
                    <a:pt x="54187" y="165570"/>
                  </a:lnTo>
                  <a:cubicBezTo>
                    <a:pt x="24260" y="165570"/>
                    <a:pt x="0" y="141310"/>
                    <a:pt x="0" y="111384"/>
                  </a:cubicBezTo>
                  <a:lnTo>
                    <a:pt x="0" y="54187"/>
                  </a:lnTo>
                  <a:cubicBezTo>
                    <a:pt x="0" y="24260"/>
                    <a:pt x="24260" y="0"/>
                    <a:pt x="54187" y="0"/>
                  </a:cubicBezTo>
                  <a:close/>
                </a:path>
              </a:pathLst>
            </a:custGeom>
            <a:ln w="38100" cap="sq">
              <a:solidFill>
                <a:srgbClr val="FDE31A"/>
              </a:solidFill>
              <a:prstDash val="solid"/>
              <a:miter/>
            </a:ln>
          </p:spPr>
          <p:txBody>
            <a:bodyPr/>
            <a:lstStyle/>
            <a:p>
              <a:endParaRPr lang="en-GB" sz="1200"/>
            </a:p>
          </p:txBody>
        </p:sp>
        <p:sp>
          <p:nvSpPr>
            <p:cNvPr id="11" name="TextBox 11"/>
            <p:cNvSpPr txBox="1"/>
            <p:nvPr/>
          </p:nvSpPr>
          <p:spPr>
            <a:xfrm>
              <a:off x="0" y="-9525"/>
              <a:ext cx="376296" cy="175095"/>
            </a:xfrm>
            <a:prstGeom prst="rect">
              <a:avLst/>
            </a:prstGeom>
          </p:spPr>
          <p:txBody>
            <a:bodyPr lIns="33867" tIns="33867" rIns="33867" bIns="33867" rtlCol="0" anchor="ctr"/>
            <a:lstStyle/>
            <a:p>
              <a:pPr algn="ctr">
                <a:lnSpc>
                  <a:spcPts val="1157"/>
                </a:lnSpc>
              </a:pPr>
              <a:endParaRPr sz="1200"/>
            </a:p>
          </p:txBody>
        </p:sp>
      </p:grpSp>
      <p:sp>
        <p:nvSpPr>
          <p:cNvPr id="12" name="Freeform 12"/>
          <p:cNvSpPr/>
          <p:nvPr/>
        </p:nvSpPr>
        <p:spPr>
          <a:xfrm>
            <a:off x="533400" y="370205"/>
            <a:ext cx="322634" cy="212090"/>
          </a:xfrm>
          <a:custGeom>
            <a:avLst/>
            <a:gdLst/>
            <a:ahLst/>
            <a:cxnLst/>
            <a:rect l="l" t="t" r="r" b="b"/>
            <a:pathLst>
              <a:path w="483951" h="318135">
                <a:moveTo>
                  <a:pt x="0" y="0"/>
                </a:moveTo>
                <a:lnTo>
                  <a:pt x="483951" y="0"/>
                </a:lnTo>
                <a:lnTo>
                  <a:pt x="483951" y="318135"/>
                </a:lnTo>
                <a:lnTo>
                  <a:pt x="0" y="31813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sz="1200"/>
          </a:p>
        </p:txBody>
      </p:sp>
      <p:grpSp>
        <p:nvGrpSpPr>
          <p:cNvPr id="13" name="Group 13"/>
          <p:cNvGrpSpPr/>
          <p:nvPr/>
        </p:nvGrpSpPr>
        <p:grpSpPr>
          <a:xfrm>
            <a:off x="2743200" y="501650"/>
            <a:ext cx="31750" cy="31750"/>
            <a:chOff x="0" y="0"/>
            <a:chExt cx="720474" cy="720474"/>
          </a:xfrm>
        </p:grpSpPr>
        <p:sp>
          <p:nvSpPr>
            <p:cNvPr id="14" name="Freeform 14"/>
            <p:cNvSpPr/>
            <p:nvPr/>
          </p:nvSpPr>
          <p:spPr>
            <a:xfrm>
              <a:off x="0" y="0"/>
              <a:ext cx="720474" cy="720474"/>
            </a:xfrm>
            <a:custGeom>
              <a:avLst/>
              <a:gdLst/>
              <a:ahLst/>
              <a:cxnLst/>
              <a:rect l="l" t="t" r="r" b="b"/>
              <a:pathLst>
                <a:path w="720474" h="720474">
                  <a:moveTo>
                    <a:pt x="360237" y="0"/>
                  </a:moveTo>
                  <a:cubicBezTo>
                    <a:pt x="161284" y="0"/>
                    <a:pt x="0" y="161284"/>
                    <a:pt x="0" y="360237"/>
                  </a:cubicBezTo>
                  <a:cubicBezTo>
                    <a:pt x="0" y="559191"/>
                    <a:pt x="161284" y="720474"/>
                    <a:pt x="360237" y="720474"/>
                  </a:cubicBezTo>
                  <a:cubicBezTo>
                    <a:pt x="559191" y="720474"/>
                    <a:pt x="720474" y="559191"/>
                    <a:pt x="720474" y="360237"/>
                  </a:cubicBezTo>
                  <a:cubicBezTo>
                    <a:pt x="720474" y="161284"/>
                    <a:pt x="559191" y="0"/>
                    <a:pt x="360237" y="0"/>
                  </a:cubicBezTo>
                  <a:close/>
                </a:path>
              </a:pathLst>
            </a:custGeom>
            <a:solidFill>
              <a:srgbClr val="FDE31A"/>
            </a:solidFill>
          </p:spPr>
          <p:txBody>
            <a:bodyPr/>
            <a:lstStyle/>
            <a:p>
              <a:endParaRPr lang="en-GB" sz="1200"/>
            </a:p>
          </p:txBody>
        </p:sp>
        <p:sp>
          <p:nvSpPr>
            <p:cNvPr id="15" name="TextBox 15"/>
            <p:cNvSpPr txBox="1"/>
            <p:nvPr/>
          </p:nvSpPr>
          <p:spPr>
            <a:xfrm>
              <a:off x="67544" y="29444"/>
              <a:ext cx="585385" cy="623485"/>
            </a:xfrm>
            <a:prstGeom prst="rect">
              <a:avLst/>
            </a:prstGeom>
          </p:spPr>
          <p:txBody>
            <a:bodyPr lIns="49385" tIns="49385" rIns="49385" bIns="49385" rtlCol="0" anchor="ctr"/>
            <a:lstStyle/>
            <a:p>
              <a:pPr algn="ctr">
                <a:lnSpc>
                  <a:spcPts val="1773"/>
                </a:lnSpc>
              </a:pPr>
              <a:endParaRPr sz="1200"/>
            </a:p>
          </p:txBody>
        </p:sp>
      </p:grpSp>
      <p:sp>
        <p:nvSpPr>
          <p:cNvPr id="16" name="Freeform 16"/>
          <p:cNvSpPr/>
          <p:nvPr/>
        </p:nvSpPr>
        <p:spPr>
          <a:xfrm>
            <a:off x="8016256" y="2641601"/>
            <a:ext cx="3703289" cy="3911599"/>
          </a:xfrm>
          <a:custGeom>
            <a:avLst/>
            <a:gdLst/>
            <a:ahLst/>
            <a:cxnLst/>
            <a:rect l="l" t="t" r="r" b="b"/>
            <a:pathLst>
              <a:path w="5554933" h="5867398">
                <a:moveTo>
                  <a:pt x="0" y="0"/>
                </a:moveTo>
                <a:lnTo>
                  <a:pt x="5554934" y="0"/>
                </a:lnTo>
                <a:lnTo>
                  <a:pt x="5554934" y="5867398"/>
                </a:lnTo>
                <a:lnTo>
                  <a:pt x="0" y="5867398"/>
                </a:lnTo>
                <a:lnTo>
                  <a:pt x="0" y="0"/>
                </a:lnTo>
                <a:close/>
              </a:path>
            </a:pathLst>
          </a:custGeom>
          <a:blipFill>
            <a:blip r:embed="rId5"/>
            <a:stretch>
              <a:fillRect/>
            </a:stretch>
          </a:blipFill>
        </p:spPr>
        <p:txBody>
          <a:bodyPr/>
          <a:lstStyle/>
          <a:p>
            <a:endParaRPr lang="en-GB" sz="1200"/>
          </a:p>
        </p:txBody>
      </p:sp>
      <p:sp>
        <p:nvSpPr>
          <p:cNvPr id="17" name="TextBox 17"/>
          <p:cNvSpPr txBox="1"/>
          <p:nvPr/>
        </p:nvSpPr>
        <p:spPr>
          <a:xfrm>
            <a:off x="533400" y="6205833"/>
            <a:ext cx="952500" cy="233205"/>
          </a:xfrm>
          <a:prstGeom prst="rect">
            <a:avLst/>
          </a:prstGeom>
        </p:spPr>
        <p:txBody>
          <a:bodyPr lIns="0" tIns="0" rIns="0" bIns="0" rtlCol="0" anchor="t">
            <a:spAutoFit/>
          </a:bodyPr>
          <a:lstStyle/>
          <a:p>
            <a:pPr algn="ctr">
              <a:lnSpc>
                <a:spcPts val="1957"/>
              </a:lnSpc>
              <a:spcBef>
                <a:spcPct val="0"/>
              </a:spcBef>
            </a:pPr>
            <a:r>
              <a:rPr lang="en-US" sz="1398">
                <a:solidFill>
                  <a:srgbClr val="353744"/>
                </a:solidFill>
                <a:latin typeface="Garet"/>
                <a:ea typeface="Garet"/>
                <a:cs typeface="Garet"/>
                <a:sym typeface="Garet"/>
              </a:rPr>
              <a:t>No. 3</a:t>
            </a:r>
          </a:p>
        </p:txBody>
      </p:sp>
      <p:sp>
        <p:nvSpPr>
          <p:cNvPr id="18" name="TextBox 18"/>
          <p:cNvSpPr txBox="1"/>
          <p:nvPr/>
        </p:nvSpPr>
        <p:spPr>
          <a:xfrm>
            <a:off x="1009650" y="1278953"/>
            <a:ext cx="5390074" cy="872034"/>
          </a:xfrm>
          <a:prstGeom prst="rect">
            <a:avLst/>
          </a:prstGeom>
        </p:spPr>
        <p:txBody>
          <a:bodyPr lIns="0" tIns="0" rIns="0" bIns="0" rtlCol="0" anchor="t">
            <a:spAutoFit/>
          </a:bodyPr>
          <a:lstStyle/>
          <a:p>
            <a:pPr>
              <a:lnSpc>
                <a:spcPts val="3392"/>
              </a:lnSpc>
            </a:pPr>
            <a:r>
              <a:rPr lang="en-US" sz="3200" b="1">
                <a:solidFill>
                  <a:srgbClr val="353744"/>
                </a:solidFill>
                <a:latin typeface="Garet Bold"/>
                <a:ea typeface="Garet Bold"/>
                <a:cs typeface="Garet Bold"/>
                <a:sym typeface="Garet Bold"/>
              </a:rPr>
              <a:t>Selected Microsoft 365 Tool: Microsoft Teams </a:t>
            </a:r>
          </a:p>
        </p:txBody>
      </p:sp>
      <p:sp>
        <p:nvSpPr>
          <p:cNvPr id="19" name="TextBox 19"/>
          <p:cNvSpPr txBox="1"/>
          <p:nvPr/>
        </p:nvSpPr>
        <p:spPr>
          <a:xfrm>
            <a:off x="1009650" y="2387357"/>
            <a:ext cx="5856435" cy="3303533"/>
          </a:xfrm>
          <a:prstGeom prst="rect">
            <a:avLst/>
          </a:prstGeom>
        </p:spPr>
        <p:txBody>
          <a:bodyPr lIns="0" tIns="0" rIns="0" bIns="0" rtlCol="0" anchor="t">
            <a:spAutoFit/>
          </a:bodyPr>
          <a:lstStyle/>
          <a:p>
            <a:pPr marL="316668" lvl="1" indent="-158335">
              <a:lnSpc>
                <a:spcPts val="2639"/>
              </a:lnSpc>
              <a:buFont typeface="Arial"/>
              <a:buChar char="•"/>
            </a:pPr>
            <a:r>
              <a:rPr lang="en-US" sz="1466" dirty="0">
                <a:solidFill>
                  <a:srgbClr val="1A1A1A"/>
                </a:solidFill>
                <a:latin typeface="Poppins"/>
                <a:ea typeface="Poppins"/>
                <a:cs typeface="Poppins"/>
                <a:sym typeface="Poppins"/>
              </a:rPr>
              <a:t>Microsoft Teams is the most appropriate Microsoft 365 application/service to use for the staff at Riverdale Nursing Home. </a:t>
            </a:r>
          </a:p>
          <a:p>
            <a:pPr marL="316668" lvl="1" indent="-158335">
              <a:lnSpc>
                <a:spcPts val="2639"/>
              </a:lnSpc>
              <a:buFont typeface="Arial"/>
              <a:buChar char="•"/>
            </a:pPr>
            <a:r>
              <a:rPr lang="en-US" sz="1466" dirty="0">
                <a:solidFill>
                  <a:srgbClr val="1A1A1A"/>
                </a:solidFill>
                <a:latin typeface="Poppins"/>
                <a:ea typeface="Poppins"/>
                <a:cs typeface="Poppins"/>
                <a:sym typeface="Poppins"/>
              </a:rPr>
              <a:t>Allows instant messaging, voice messaging, video conferences, and group chats.</a:t>
            </a:r>
          </a:p>
          <a:p>
            <a:pPr marL="316668" lvl="1" indent="-158335">
              <a:lnSpc>
                <a:spcPts val="2639"/>
              </a:lnSpc>
              <a:buFont typeface="Arial"/>
              <a:buChar char="•"/>
            </a:pPr>
            <a:r>
              <a:rPr lang="en-US" sz="1466" dirty="0">
                <a:solidFill>
                  <a:srgbClr val="1A1A1A"/>
                </a:solidFill>
                <a:latin typeface="Poppins"/>
                <a:ea typeface="Poppins"/>
                <a:cs typeface="Poppins"/>
                <a:sym typeface="Poppins"/>
              </a:rPr>
              <a:t>Facilitates sharing of files, documents, and channels to group together conversations, including specific ones for departments or work activities (Mayer and Simons, 2022). </a:t>
            </a:r>
          </a:p>
          <a:p>
            <a:pPr marL="316668" lvl="1" indent="-158335">
              <a:lnSpc>
                <a:spcPts val="2639"/>
              </a:lnSpc>
              <a:buFont typeface="Arial"/>
              <a:buChar char="•"/>
            </a:pPr>
            <a:r>
              <a:rPr lang="en-US" sz="1466" dirty="0">
                <a:solidFill>
                  <a:srgbClr val="1A1A1A"/>
                </a:solidFill>
                <a:latin typeface="Poppins"/>
                <a:ea typeface="Poppins"/>
                <a:cs typeface="Poppins"/>
                <a:sym typeface="Poppins"/>
              </a:rPr>
              <a:t>Allows communication to flow effectively in a timely and </a:t>
            </a:r>
            <a:r>
              <a:rPr lang="en-US" sz="1466" dirty="0" err="1">
                <a:solidFill>
                  <a:srgbClr val="1A1A1A"/>
                </a:solidFill>
                <a:latin typeface="Poppins"/>
                <a:ea typeface="Poppins"/>
                <a:cs typeface="Poppins"/>
                <a:sym typeface="Poppins"/>
              </a:rPr>
              <a:t>organised</a:t>
            </a:r>
            <a:r>
              <a:rPr lang="en-US" sz="1466" dirty="0">
                <a:solidFill>
                  <a:srgbClr val="1A1A1A"/>
                </a:solidFill>
                <a:latin typeface="Poppins"/>
                <a:ea typeface="Poppins"/>
                <a:cs typeface="Poppins"/>
                <a:sym typeface="Poppins"/>
              </a:rPr>
              <a:t> manner.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6839999" flipH="1">
            <a:off x="-1945598" y="1377740"/>
            <a:ext cx="8472362" cy="3835669"/>
          </a:xfrm>
          <a:custGeom>
            <a:avLst/>
            <a:gdLst/>
            <a:ahLst/>
            <a:cxnLst/>
            <a:rect l="l" t="t" r="r" b="b"/>
            <a:pathLst>
              <a:path w="12708543" h="5753504">
                <a:moveTo>
                  <a:pt x="12708543" y="0"/>
                </a:moveTo>
                <a:lnTo>
                  <a:pt x="0" y="0"/>
                </a:lnTo>
                <a:lnTo>
                  <a:pt x="0" y="5753503"/>
                </a:lnTo>
                <a:lnTo>
                  <a:pt x="12708543" y="5753503"/>
                </a:lnTo>
                <a:lnTo>
                  <a:pt x="12708543" y="0"/>
                </a:lnTo>
                <a:close/>
              </a:path>
            </a:pathLst>
          </a:custGeom>
          <a:blipFill>
            <a:blip r:embed="rId3">
              <a:alphaModFix amt="15000"/>
            </a:blip>
            <a:stretch>
              <a:fillRect/>
            </a:stretch>
          </a:blipFill>
        </p:spPr>
        <p:txBody>
          <a:bodyPr/>
          <a:lstStyle/>
          <a:p>
            <a:endParaRPr lang="en-GB" sz="1200"/>
          </a:p>
        </p:txBody>
      </p:sp>
      <p:grpSp>
        <p:nvGrpSpPr>
          <p:cNvPr id="3" name="Group 3"/>
          <p:cNvGrpSpPr/>
          <p:nvPr/>
        </p:nvGrpSpPr>
        <p:grpSpPr>
          <a:xfrm>
            <a:off x="4356100" y="2427421"/>
            <a:ext cx="7835900" cy="4430579"/>
            <a:chOff x="0" y="0"/>
            <a:chExt cx="3095664" cy="1750352"/>
          </a:xfrm>
        </p:grpSpPr>
        <p:sp>
          <p:nvSpPr>
            <p:cNvPr id="4" name="Freeform 4"/>
            <p:cNvSpPr/>
            <p:nvPr/>
          </p:nvSpPr>
          <p:spPr>
            <a:xfrm>
              <a:off x="0" y="0"/>
              <a:ext cx="3095664" cy="1750352"/>
            </a:xfrm>
            <a:custGeom>
              <a:avLst/>
              <a:gdLst/>
              <a:ahLst/>
              <a:cxnLst/>
              <a:rect l="l" t="t" r="r" b="b"/>
              <a:pathLst>
                <a:path w="3095664" h="1750352">
                  <a:moveTo>
                    <a:pt x="36227" y="0"/>
                  </a:moveTo>
                  <a:lnTo>
                    <a:pt x="3059437" y="0"/>
                  </a:lnTo>
                  <a:cubicBezTo>
                    <a:pt x="3069045" y="0"/>
                    <a:pt x="3078260" y="3817"/>
                    <a:pt x="3085054" y="10611"/>
                  </a:cubicBezTo>
                  <a:cubicBezTo>
                    <a:pt x="3091847" y="17404"/>
                    <a:pt x="3095664" y="26619"/>
                    <a:pt x="3095664" y="36227"/>
                  </a:cubicBezTo>
                  <a:lnTo>
                    <a:pt x="3095664" y="1714125"/>
                  </a:lnTo>
                  <a:cubicBezTo>
                    <a:pt x="3095664" y="1734133"/>
                    <a:pt x="3079445" y="1750352"/>
                    <a:pt x="3059437" y="1750352"/>
                  </a:cubicBezTo>
                  <a:lnTo>
                    <a:pt x="36227" y="1750352"/>
                  </a:lnTo>
                  <a:cubicBezTo>
                    <a:pt x="16219" y="1750352"/>
                    <a:pt x="0" y="1734133"/>
                    <a:pt x="0" y="1714125"/>
                  </a:cubicBezTo>
                  <a:lnTo>
                    <a:pt x="0" y="36227"/>
                  </a:lnTo>
                  <a:cubicBezTo>
                    <a:pt x="0" y="16219"/>
                    <a:pt x="16219" y="0"/>
                    <a:pt x="36227" y="0"/>
                  </a:cubicBezTo>
                  <a:close/>
                </a:path>
              </a:pathLst>
            </a:custGeom>
            <a:gradFill rotWithShape="1">
              <a:gsLst>
                <a:gs pos="0">
                  <a:srgbClr val="5D5F6C">
                    <a:alpha val="100000"/>
                  </a:srgbClr>
                </a:gs>
                <a:gs pos="100000">
                  <a:srgbClr val="353744">
                    <a:alpha val="100000"/>
                  </a:srgbClr>
                </a:gs>
              </a:gsLst>
              <a:lin ang="5400000"/>
            </a:gradFill>
          </p:spPr>
          <p:txBody>
            <a:bodyPr/>
            <a:lstStyle/>
            <a:p>
              <a:endParaRPr lang="en-GB" sz="1200"/>
            </a:p>
          </p:txBody>
        </p:sp>
        <p:sp>
          <p:nvSpPr>
            <p:cNvPr id="5" name="TextBox 5"/>
            <p:cNvSpPr txBox="1"/>
            <p:nvPr/>
          </p:nvSpPr>
          <p:spPr>
            <a:xfrm>
              <a:off x="0" y="-19050"/>
              <a:ext cx="3095664" cy="1769402"/>
            </a:xfrm>
            <a:prstGeom prst="rect">
              <a:avLst/>
            </a:prstGeom>
          </p:spPr>
          <p:txBody>
            <a:bodyPr lIns="33867" tIns="33867" rIns="33867" bIns="33867" rtlCol="0" anchor="ctr"/>
            <a:lstStyle/>
            <a:p>
              <a:pPr algn="ctr">
                <a:lnSpc>
                  <a:spcPts val="1493"/>
                </a:lnSpc>
              </a:pPr>
              <a:endParaRPr sz="1200"/>
            </a:p>
          </p:txBody>
        </p:sp>
      </p:grpSp>
      <p:grpSp>
        <p:nvGrpSpPr>
          <p:cNvPr id="6" name="Group 6"/>
          <p:cNvGrpSpPr/>
          <p:nvPr/>
        </p:nvGrpSpPr>
        <p:grpSpPr>
          <a:xfrm>
            <a:off x="10134600" y="4800600"/>
            <a:ext cx="2057400" cy="2057400"/>
            <a:chOff x="0" y="0"/>
            <a:chExt cx="812800" cy="812800"/>
          </a:xfrm>
        </p:grpSpPr>
        <p:sp>
          <p:nvSpPr>
            <p:cNvPr id="7" name="Freeform 7"/>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gradFill rotWithShape="1">
              <a:gsLst>
                <a:gs pos="0">
                  <a:srgbClr val="515360">
                    <a:alpha val="100000"/>
                  </a:srgbClr>
                </a:gs>
                <a:gs pos="100000">
                  <a:srgbClr val="353744">
                    <a:alpha val="100000"/>
                  </a:srgbClr>
                </a:gs>
              </a:gsLst>
              <a:lin ang="5400000"/>
            </a:gradFill>
          </p:spPr>
          <p:txBody>
            <a:bodyPr/>
            <a:lstStyle/>
            <a:p>
              <a:endParaRPr lang="en-GB" sz="1200"/>
            </a:p>
          </p:txBody>
        </p:sp>
        <p:sp>
          <p:nvSpPr>
            <p:cNvPr id="8" name="TextBox 8"/>
            <p:cNvSpPr txBox="1"/>
            <p:nvPr/>
          </p:nvSpPr>
          <p:spPr>
            <a:xfrm>
              <a:off x="0" y="-19050"/>
              <a:ext cx="812800" cy="831850"/>
            </a:xfrm>
            <a:prstGeom prst="rect">
              <a:avLst/>
            </a:prstGeom>
          </p:spPr>
          <p:txBody>
            <a:bodyPr lIns="33867" tIns="33867" rIns="33867" bIns="33867" rtlCol="0" anchor="ctr"/>
            <a:lstStyle/>
            <a:p>
              <a:pPr algn="ctr">
                <a:lnSpc>
                  <a:spcPts val="1493"/>
                </a:lnSpc>
              </a:pPr>
              <a:endParaRPr sz="1200"/>
            </a:p>
          </p:txBody>
        </p:sp>
      </p:grpSp>
      <p:grpSp>
        <p:nvGrpSpPr>
          <p:cNvPr id="9" name="Group 9"/>
          <p:cNvGrpSpPr/>
          <p:nvPr/>
        </p:nvGrpSpPr>
        <p:grpSpPr>
          <a:xfrm>
            <a:off x="1974672" y="2179771"/>
            <a:ext cx="3416300" cy="3403600"/>
            <a:chOff x="0" y="0"/>
            <a:chExt cx="793911" cy="790960"/>
          </a:xfrm>
        </p:grpSpPr>
        <p:sp>
          <p:nvSpPr>
            <p:cNvPr id="10" name="Freeform 10"/>
            <p:cNvSpPr/>
            <p:nvPr/>
          </p:nvSpPr>
          <p:spPr>
            <a:xfrm>
              <a:off x="0" y="0"/>
              <a:ext cx="793911" cy="790960"/>
            </a:xfrm>
            <a:custGeom>
              <a:avLst/>
              <a:gdLst/>
              <a:ahLst/>
              <a:cxnLst/>
              <a:rect l="l" t="t" r="r" b="b"/>
              <a:pathLst>
                <a:path w="793911" h="790960">
                  <a:moveTo>
                    <a:pt x="158632" y="0"/>
                  </a:moveTo>
                  <a:lnTo>
                    <a:pt x="635279" y="0"/>
                  </a:lnTo>
                  <a:cubicBezTo>
                    <a:pt x="722889" y="0"/>
                    <a:pt x="793911" y="71022"/>
                    <a:pt x="793911" y="158632"/>
                  </a:cubicBezTo>
                  <a:lnTo>
                    <a:pt x="793911" y="632328"/>
                  </a:lnTo>
                  <a:cubicBezTo>
                    <a:pt x="793911" y="719938"/>
                    <a:pt x="722889" y="790960"/>
                    <a:pt x="635279" y="790960"/>
                  </a:cubicBezTo>
                  <a:lnTo>
                    <a:pt x="158632" y="790960"/>
                  </a:lnTo>
                  <a:cubicBezTo>
                    <a:pt x="116560" y="790960"/>
                    <a:pt x="76211" y="774247"/>
                    <a:pt x="46462" y="744498"/>
                  </a:cubicBezTo>
                  <a:cubicBezTo>
                    <a:pt x="16713" y="714749"/>
                    <a:pt x="0" y="674400"/>
                    <a:pt x="0" y="632328"/>
                  </a:cubicBezTo>
                  <a:lnTo>
                    <a:pt x="0" y="158632"/>
                  </a:lnTo>
                  <a:cubicBezTo>
                    <a:pt x="0" y="71022"/>
                    <a:pt x="71022" y="0"/>
                    <a:pt x="158632" y="0"/>
                  </a:cubicBezTo>
                  <a:close/>
                </a:path>
              </a:pathLst>
            </a:custGeom>
            <a:blipFill>
              <a:blip r:embed="rId4"/>
              <a:stretch>
                <a:fillRect l="-48363" r="-48363"/>
              </a:stretch>
            </a:blipFill>
          </p:spPr>
          <p:txBody>
            <a:bodyPr/>
            <a:lstStyle/>
            <a:p>
              <a:endParaRPr lang="en-GB" sz="1200"/>
            </a:p>
          </p:txBody>
        </p:sp>
      </p:grpSp>
      <p:grpSp>
        <p:nvGrpSpPr>
          <p:cNvPr id="11" name="Group 11"/>
          <p:cNvGrpSpPr/>
          <p:nvPr/>
        </p:nvGrpSpPr>
        <p:grpSpPr>
          <a:xfrm>
            <a:off x="349072" y="1074871"/>
            <a:ext cx="2667000" cy="2705100"/>
            <a:chOff x="0" y="0"/>
            <a:chExt cx="1053630" cy="1068681"/>
          </a:xfrm>
        </p:grpSpPr>
        <p:sp>
          <p:nvSpPr>
            <p:cNvPr id="12" name="Freeform 12"/>
            <p:cNvSpPr/>
            <p:nvPr/>
          </p:nvSpPr>
          <p:spPr>
            <a:xfrm>
              <a:off x="0" y="0"/>
              <a:ext cx="1053630" cy="1068681"/>
            </a:xfrm>
            <a:custGeom>
              <a:avLst/>
              <a:gdLst/>
              <a:ahLst/>
              <a:cxnLst/>
              <a:rect l="l" t="t" r="r" b="b"/>
              <a:pathLst>
                <a:path w="1053630" h="1068681">
                  <a:moveTo>
                    <a:pt x="154819" y="0"/>
                  </a:moveTo>
                  <a:lnTo>
                    <a:pt x="898811" y="0"/>
                  </a:lnTo>
                  <a:cubicBezTo>
                    <a:pt x="939871" y="0"/>
                    <a:pt x="979250" y="16311"/>
                    <a:pt x="1008284" y="45345"/>
                  </a:cubicBezTo>
                  <a:cubicBezTo>
                    <a:pt x="1037318" y="74380"/>
                    <a:pt x="1053630" y="113758"/>
                    <a:pt x="1053630" y="154819"/>
                  </a:cubicBezTo>
                  <a:lnTo>
                    <a:pt x="1053630" y="913862"/>
                  </a:lnTo>
                  <a:cubicBezTo>
                    <a:pt x="1053630" y="999367"/>
                    <a:pt x="984315" y="1068681"/>
                    <a:pt x="898811" y="1068681"/>
                  </a:cubicBezTo>
                  <a:lnTo>
                    <a:pt x="154819" y="1068681"/>
                  </a:lnTo>
                  <a:cubicBezTo>
                    <a:pt x="113758" y="1068681"/>
                    <a:pt x="74380" y="1052370"/>
                    <a:pt x="45345" y="1023336"/>
                  </a:cubicBezTo>
                  <a:cubicBezTo>
                    <a:pt x="16311" y="994302"/>
                    <a:pt x="0" y="954923"/>
                    <a:pt x="0" y="913862"/>
                  </a:cubicBezTo>
                  <a:lnTo>
                    <a:pt x="0" y="154819"/>
                  </a:lnTo>
                  <a:cubicBezTo>
                    <a:pt x="0" y="113758"/>
                    <a:pt x="16311" y="74380"/>
                    <a:pt x="45345" y="45345"/>
                  </a:cubicBezTo>
                  <a:cubicBezTo>
                    <a:pt x="74380" y="16311"/>
                    <a:pt x="113758" y="0"/>
                    <a:pt x="154819" y="0"/>
                  </a:cubicBezTo>
                  <a:close/>
                </a:path>
              </a:pathLst>
            </a:custGeom>
            <a:gradFill rotWithShape="1">
              <a:gsLst>
                <a:gs pos="0">
                  <a:srgbClr val="F8F8F8">
                    <a:alpha val="100000"/>
                  </a:srgbClr>
                </a:gs>
                <a:gs pos="100000">
                  <a:srgbClr val="F3F3F3">
                    <a:alpha val="100000"/>
                  </a:srgbClr>
                </a:gs>
              </a:gsLst>
              <a:lin ang="5400000"/>
            </a:gradFill>
          </p:spPr>
          <p:txBody>
            <a:bodyPr/>
            <a:lstStyle/>
            <a:p>
              <a:endParaRPr lang="en-GB" sz="1200"/>
            </a:p>
          </p:txBody>
        </p:sp>
        <p:sp>
          <p:nvSpPr>
            <p:cNvPr id="13" name="TextBox 13"/>
            <p:cNvSpPr txBox="1"/>
            <p:nvPr/>
          </p:nvSpPr>
          <p:spPr>
            <a:xfrm>
              <a:off x="0" y="-19050"/>
              <a:ext cx="1053630" cy="1087731"/>
            </a:xfrm>
            <a:prstGeom prst="rect">
              <a:avLst/>
            </a:prstGeom>
          </p:spPr>
          <p:txBody>
            <a:bodyPr lIns="33867" tIns="33867" rIns="33867" bIns="33867" rtlCol="0" anchor="ctr"/>
            <a:lstStyle/>
            <a:p>
              <a:pPr algn="ctr">
                <a:lnSpc>
                  <a:spcPts val="1493"/>
                </a:lnSpc>
              </a:pPr>
              <a:endParaRPr sz="1200"/>
            </a:p>
          </p:txBody>
        </p:sp>
      </p:grpSp>
      <p:grpSp>
        <p:nvGrpSpPr>
          <p:cNvPr id="14" name="Group 14"/>
          <p:cNvGrpSpPr/>
          <p:nvPr/>
        </p:nvGrpSpPr>
        <p:grpSpPr>
          <a:xfrm>
            <a:off x="1619072" y="1824171"/>
            <a:ext cx="1663700" cy="3098800"/>
            <a:chOff x="0" y="0"/>
            <a:chExt cx="657264" cy="1224217"/>
          </a:xfrm>
        </p:grpSpPr>
        <p:sp>
          <p:nvSpPr>
            <p:cNvPr id="15" name="Freeform 15"/>
            <p:cNvSpPr/>
            <p:nvPr/>
          </p:nvSpPr>
          <p:spPr>
            <a:xfrm>
              <a:off x="0" y="0"/>
              <a:ext cx="657264" cy="1224217"/>
            </a:xfrm>
            <a:custGeom>
              <a:avLst/>
              <a:gdLst/>
              <a:ahLst/>
              <a:cxnLst/>
              <a:rect l="l" t="t" r="r" b="b"/>
              <a:pathLst>
                <a:path w="657264" h="1224217">
                  <a:moveTo>
                    <a:pt x="155115" y="0"/>
                  </a:moveTo>
                  <a:lnTo>
                    <a:pt x="502150" y="0"/>
                  </a:lnTo>
                  <a:cubicBezTo>
                    <a:pt x="587817" y="0"/>
                    <a:pt x="657264" y="69447"/>
                    <a:pt x="657264" y="155115"/>
                  </a:cubicBezTo>
                  <a:lnTo>
                    <a:pt x="657264" y="1069103"/>
                  </a:lnTo>
                  <a:cubicBezTo>
                    <a:pt x="657264" y="1110242"/>
                    <a:pt x="640922" y="1149696"/>
                    <a:pt x="611832" y="1178785"/>
                  </a:cubicBezTo>
                  <a:cubicBezTo>
                    <a:pt x="582743" y="1207875"/>
                    <a:pt x="543289" y="1224217"/>
                    <a:pt x="502150" y="1224217"/>
                  </a:cubicBezTo>
                  <a:lnTo>
                    <a:pt x="155115" y="1224217"/>
                  </a:lnTo>
                  <a:cubicBezTo>
                    <a:pt x="69447" y="1224217"/>
                    <a:pt x="0" y="1154770"/>
                    <a:pt x="0" y="1069103"/>
                  </a:cubicBezTo>
                  <a:lnTo>
                    <a:pt x="0" y="155115"/>
                  </a:lnTo>
                  <a:cubicBezTo>
                    <a:pt x="0" y="69447"/>
                    <a:pt x="69447" y="0"/>
                    <a:pt x="155115" y="0"/>
                  </a:cubicBezTo>
                  <a:close/>
                </a:path>
              </a:pathLst>
            </a:custGeom>
            <a:ln w="19050" cap="rnd">
              <a:gradFill>
                <a:gsLst>
                  <a:gs pos="0">
                    <a:srgbClr val="FAFAFA">
                      <a:alpha val="80000"/>
                    </a:srgbClr>
                  </a:gs>
                  <a:gs pos="100000">
                    <a:srgbClr val="BCB6B6">
                      <a:alpha val="12000"/>
                    </a:srgbClr>
                  </a:gs>
                </a:gsLst>
                <a:lin ang="5400000"/>
              </a:gradFill>
              <a:prstDash val="solid"/>
              <a:round/>
            </a:ln>
          </p:spPr>
          <p:txBody>
            <a:bodyPr/>
            <a:lstStyle/>
            <a:p>
              <a:endParaRPr lang="en-GB" sz="1200"/>
            </a:p>
          </p:txBody>
        </p:sp>
        <p:sp>
          <p:nvSpPr>
            <p:cNvPr id="16" name="TextBox 16"/>
            <p:cNvSpPr txBox="1"/>
            <p:nvPr/>
          </p:nvSpPr>
          <p:spPr>
            <a:xfrm>
              <a:off x="0" y="-38100"/>
              <a:ext cx="657264" cy="1262317"/>
            </a:xfrm>
            <a:prstGeom prst="rect">
              <a:avLst/>
            </a:prstGeom>
          </p:spPr>
          <p:txBody>
            <a:bodyPr lIns="33867" tIns="33867" rIns="33867" bIns="33867" rtlCol="0" anchor="ctr"/>
            <a:lstStyle/>
            <a:p>
              <a:pPr algn="ctr">
                <a:lnSpc>
                  <a:spcPts val="1773"/>
                </a:lnSpc>
              </a:pPr>
              <a:endParaRPr sz="1200"/>
            </a:p>
          </p:txBody>
        </p:sp>
      </p:grpSp>
      <p:grpSp>
        <p:nvGrpSpPr>
          <p:cNvPr id="17" name="Group 17"/>
          <p:cNvGrpSpPr/>
          <p:nvPr/>
        </p:nvGrpSpPr>
        <p:grpSpPr>
          <a:xfrm>
            <a:off x="1619072" y="1824171"/>
            <a:ext cx="1663700" cy="3098800"/>
            <a:chOff x="0" y="0"/>
            <a:chExt cx="657279" cy="1224216"/>
          </a:xfrm>
        </p:grpSpPr>
        <p:sp>
          <p:nvSpPr>
            <p:cNvPr id="18" name="Freeform 18"/>
            <p:cNvSpPr/>
            <p:nvPr/>
          </p:nvSpPr>
          <p:spPr>
            <a:xfrm>
              <a:off x="0" y="0"/>
              <a:ext cx="657279" cy="1224216"/>
            </a:xfrm>
            <a:custGeom>
              <a:avLst/>
              <a:gdLst/>
              <a:ahLst/>
              <a:cxnLst/>
              <a:rect l="l" t="t" r="r" b="b"/>
              <a:pathLst>
                <a:path w="657279" h="1224216">
                  <a:moveTo>
                    <a:pt x="657279" y="155115"/>
                  </a:moveTo>
                  <a:lnTo>
                    <a:pt x="657279" y="1069102"/>
                  </a:lnTo>
                  <a:cubicBezTo>
                    <a:pt x="657279" y="1154769"/>
                    <a:pt x="587832" y="1224216"/>
                    <a:pt x="502164" y="1224216"/>
                  </a:cubicBezTo>
                  <a:lnTo>
                    <a:pt x="155115" y="1224216"/>
                  </a:lnTo>
                  <a:cubicBezTo>
                    <a:pt x="69447" y="1224216"/>
                    <a:pt x="0" y="1154769"/>
                    <a:pt x="0" y="1069102"/>
                  </a:cubicBezTo>
                  <a:lnTo>
                    <a:pt x="0" y="155115"/>
                  </a:lnTo>
                  <a:cubicBezTo>
                    <a:pt x="0" y="69447"/>
                    <a:pt x="69447" y="0"/>
                    <a:pt x="155115" y="0"/>
                  </a:cubicBezTo>
                  <a:lnTo>
                    <a:pt x="502164" y="0"/>
                  </a:lnTo>
                  <a:cubicBezTo>
                    <a:pt x="587832" y="0"/>
                    <a:pt x="657279" y="69447"/>
                    <a:pt x="657279" y="155115"/>
                  </a:cubicBezTo>
                  <a:close/>
                </a:path>
              </a:pathLst>
            </a:custGeom>
            <a:solidFill>
              <a:srgbClr val="FAFAFA">
                <a:alpha val="29804"/>
              </a:srgbClr>
            </a:solidFill>
            <a:ln cap="rnd">
              <a:noFill/>
              <a:prstDash val="solid"/>
              <a:round/>
            </a:ln>
          </p:spPr>
          <p:txBody>
            <a:bodyPr/>
            <a:lstStyle/>
            <a:p>
              <a:endParaRPr lang="en-GB" sz="1200"/>
            </a:p>
          </p:txBody>
        </p:sp>
        <p:sp>
          <p:nvSpPr>
            <p:cNvPr id="19" name="TextBox 19"/>
            <p:cNvSpPr txBox="1"/>
            <p:nvPr/>
          </p:nvSpPr>
          <p:spPr>
            <a:xfrm>
              <a:off x="0" y="-38100"/>
              <a:ext cx="657279" cy="1262316"/>
            </a:xfrm>
            <a:prstGeom prst="rect">
              <a:avLst/>
            </a:prstGeom>
          </p:spPr>
          <p:txBody>
            <a:bodyPr lIns="33867" tIns="33867" rIns="33867" bIns="33867" rtlCol="0" anchor="ctr"/>
            <a:lstStyle/>
            <a:p>
              <a:pPr algn="ctr">
                <a:lnSpc>
                  <a:spcPts val="1773"/>
                </a:lnSpc>
              </a:pPr>
              <a:endParaRPr sz="1200"/>
            </a:p>
          </p:txBody>
        </p:sp>
      </p:grpSp>
      <p:grpSp>
        <p:nvGrpSpPr>
          <p:cNvPr id="20" name="Group 20"/>
          <p:cNvGrpSpPr/>
          <p:nvPr/>
        </p:nvGrpSpPr>
        <p:grpSpPr>
          <a:xfrm>
            <a:off x="437972" y="1163771"/>
            <a:ext cx="2489200" cy="2527300"/>
            <a:chOff x="0" y="0"/>
            <a:chExt cx="578463" cy="587317"/>
          </a:xfrm>
        </p:grpSpPr>
        <p:sp>
          <p:nvSpPr>
            <p:cNvPr id="21" name="Freeform 21"/>
            <p:cNvSpPr/>
            <p:nvPr/>
          </p:nvSpPr>
          <p:spPr>
            <a:xfrm>
              <a:off x="0" y="0"/>
              <a:ext cx="578463" cy="587317"/>
            </a:xfrm>
            <a:custGeom>
              <a:avLst/>
              <a:gdLst/>
              <a:ahLst/>
              <a:cxnLst/>
              <a:rect l="l" t="t" r="r" b="b"/>
              <a:pathLst>
                <a:path w="578463" h="587317">
                  <a:moveTo>
                    <a:pt x="145143" y="0"/>
                  </a:moveTo>
                  <a:lnTo>
                    <a:pt x="433320" y="0"/>
                  </a:lnTo>
                  <a:cubicBezTo>
                    <a:pt x="471815" y="0"/>
                    <a:pt x="508732" y="15292"/>
                    <a:pt x="535952" y="42511"/>
                  </a:cubicBezTo>
                  <a:cubicBezTo>
                    <a:pt x="563172" y="69731"/>
                    <a:pt x="578463" y="106649"/>
                    <a:pt x="578463" y="145143"/>
                  </a:cubicBezTo>
                  <a:lnTo>
                    <a:pt x="578463" y="442175"/>
                  </a:lnTo>
                  <a:cubicBezTo>
                    <a:pt x="578463" y="522335"/>
                    <a:pt x="513481" y="587317"/>
                    <a:pt x="433320" y="587317"/>
                  </a:cubicBezTo>
                  <a:lnTo>
                    <a:pt x="145143" y="587317"/>
                  </a:lnTo>
                  <a:cubicBezTo>
                    <a:pt x="64983" y="587317"/>
                    <a:pt x="0" y="522335"/>
                    <a:pt x="0" y="442175"/>
                  </a:cubicBezTo>
                  <a:lnTo>
                    <a:pt x="0" y="145143"/>
                  </a:lnTo>
                  <a:cubicBezTo>
                    <a:pt x="0" y="64983"/>
                    <a:pt x="64983" y="0"/>
                    <a:pt x="145143" y="0"/>
                  </a:cubicBezTo>
                  <a:close/>
                </a:path>
              </a:pathLst>
            </a:custGeom>
            <a:blipFill>
              <a:blip r:embed="rId5"/>
              <a:stretch>
                <a:fillRect l="-765" r="-765"/>
              </a:stretch>
            </a:blipFill>
          </p:spPr>
          <p:txBody>
            <a:bodyPr/>
            <a:lstStyle/>
            <a:p>
              <a:endParaRPr lang="en-GB" sz="1200"/>
            </a:p>
          </p:txBody>
        </p:sp>
      </p:grpSp>
      <p:sp>
        <p:nvSpPr>
          <p:cNvPr id="22" name="Freeform 22"/>
          <p:cNvSpPr/>
          <p:nvPr/>
        </p:nvSpPr>
        <p:spPr>
          <a:xfrm>
            <a:off x="437972" y="3779971"/>
            <a:ext cx="381000" cy="381000"/>
          </a:xfrm>
          <a:custGeom>
            <a:avLst/>
            <a:gdLst/>
            <a:ahLst/>
            <a:cxnLst/>
            <a:rect l="l" t="t" r="r" b="b"/>
            <a:pathLst>
              <a:path w="571500" h="571500">
                <a:moveTo>
                  <a:pt x="0" y="0"/>
                </a:moveTo>
                <a:lnTo>
                  <a:pt x="571500" y="0"/>
                </a:lnTo>
                <a:lnTo>
                  <a:pt x="571500" y="571500"/>
                </a:lnTo>
                <a:lnTo>
                  <a:pt x="0" y="571500"/>
                </a:lnTo>
                <a:lnTo>
                  <a:pt x="0" y="0"/>
                </a:lnTo>
                <a:close/>
              </a:path>
            </a:pathLst>
          </a:custGeom>
          <a:blipFill>
            <a:blip r:embed="rId6"/>
            <a:stretch>
              <a:fillRect/>
            </a:stretch>
          </a:blipFill>
        </p:spPr>
        <p:txBody>
          <a:bodyPr/>
          <a:lstStyle/>
          <a:p>
            <a:endParaRPr lang="en-GB" sz="1200"/>
          </a:p>
        </p:txBody>
      </p:sp>
      <p:sp>
        <p:nvSpPr>
          <p:cNvPr id="23" name="Freeform 23"/>
          <p:cNvSpPr/>
          <p:nvPr/>
        </p:nvSpPr>
        <p:spPr>
          <a:xfrm>
            <a:off x="533400" y="370205"/>
            <a:ext cx="322634" cy="212090"/>
          </a:xfrm>
          <a:custGeom>
            <a:avLst/>
            <a:gdLst/>
            <a:ahLst/>
            <a:cxnLst/>
            <a:rect l="l" t="t" r="r" b="b"/>
            <a:pathLst>
              <a:path w="483951" h="318135">
                <a:moveTo>
                  <a:pt x="0" y="0"/>
                </a:moveTo>
                <a:lnTo>
                  <a:pt x="483951" y="0"/>
                </a:lnTo>
                <a:lnTo>
                  <a:pt x="483951" y="318135"/>
                </a:lnTo>
                <a:lnTo>
                  <a:pt x="0" y="31813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sz="1200"/>
          </a:p>
        </p:txBody>
      </p:sp>
      <p:grpSp>
        <p:nvGrpSpPr>
          <p:cNvPr id="24" name="Group 24"/>
          <p:cNvGrpSpPr/>
          <p:nvPr/>
        </p:nvGrpSpPr>
        <p:grpSpPr>
          <a:xfrm>
            <a:off x="2743200" y="501650"/>
            <a:ext cx="31750" cy="31750"/>
            <a:chOff x="0" y="0"/>
            <a:chExt cx="720474" cy="720474"/>
          </a:xfrm>
        </p:grpSpPr>
        <p:sp>
          <p:nvSpPr>
            <p:cNvPr id="25" name="Freeform 25"/>
            <p:cNvSpPr/>
            <p:nvPr/>
          </p:nvSpPr>
          <p:spPr>
            <a:xfrm>
              <a:off x="0" y="0"/>
              <a:ext cx="720474" cy="720474"/>
            </a:xfrm>
            <a:custGeom>
              <a:avLst/>
              <a:gdLst/>
              <a:ahLst/>
              <a:cxnLst/>
              <a:rect l="l" t="t" r="r" b="b"/>
              <a:pathLst>
                <a:path w="720474" h="720474">
                  <a:moveTo>
                    <a:pt x="360237" y="0"/>
                  </a:moveTo>
                  <a:cubicBezTo>
                    <a:pt x="161284" y="0"/>
                    <a:pt x="0" y="161284"/>
                    <a:pt x="0" y="360237"/>
                  </a:cubicBezTo>
                  <a:cubicBezTo>
                    <a:pt x="0" y="559191"/>
                    <a:pt x="161284" y="720474"/>
                    <a:pt x="360237" y="720474"/>
                  </a:cubicBezTo>
                  <a:cubicBezTo>
                    <a:pt x="559191" y="720474"/>
                    <a:pt x="720474" y="559191"/>
                    <a:pt x="720474" y="360237"/>
                  </a:cubicBezTo>
                  <a:cubicBezTo>
                    <a:pt x="720474" y="161284"/>
                    <a:pt x="559191" y="0"/>
                    <a:pt x="360237" y="0"/>
                  </a:cubicBezTo>
                  <a:close/>
                </a:path>
              </a:pathLst>
            </a:custGeom>
            <a:solidFill>
              <a:srgbClr val="FDE31A"/>
            </a:solidFill>
          </p:spPr>
          <p:txBody>
            <a:bodyPr/>
            <a:lstStyle/>
            <a:p>
              <a:endParaRPr lang="en-GB" sz="1200"/>
            </a:p>
          </p:txBody>
        </p:sp>
        <p:sp>
          <p:nvSpPr>
            <p:cNvPr id="26" name="TextBox 26"/>
            <p:cNvSpPr txBox="1"/>
            <p:nvPr/>
          </p:nvSpPr>
          <p:spPr>
            <a:xfrm>
              <a:off x="67544" y="29444"/>
              <a:ext cx="585385" cy="623485"/>
            </a:xfrm>
            <a:prstGeom prst="rect">
              <a:avLst/>
            </a:prstGeom>
          </p:spPr>
          <p:txBody>
            <a:bodyPr lIns="49385" tIns="49385" rIns="49385" bIns="49385" rtlCol="0" anchor="ctr"/>
            <a:lstStyle/>
            <a:p>
              <a:pPr algn="ctr">
                <a:lnSpc>
                  <a:spcPts val="1773"/>
                </a:lnSpc>
              </a:pPr>
              <a:endParaRPr sz="1200"/>
            </a:p>
          </p:txBody>
        </p:sp>
      </p:grpSp>
      <p:sp>
        <p:nvSpPr>
          <p:cNvPr id="27" name="TextBox 27"/>
          <p:cNvSpPr txBox="1"/>
          <p:nvPr/>
        </p:nvSpPr>
        <p:spPr>
          <a:xfrm>
            <a:off x="5124450" y="938436"/>
            <a:ext cx="5899150" cy="1025922"/>
          </a:xfrm>
          <a:prstGeom prst="rect">
            <a:avLst/>
          </a:prstGeom>
        </p:spPr>
        <p:txBody>
          <a:bodyPr lIns="0" tIns="0" rIns="0" bIns="0" rtlCol="0" anchor="t">
            <a:spAutoFit/>
          </a:bodyPr>
          <a:lstStyle/>
          <a:p>
            <a:pPr>
              <a:lnSpc>
                <a:spcPts val="3958"/>
              </a:lnSpc>
            </a:pPr>
            <a:r>
              <a:rPr lang="en-US" sz="3734" b="1">
                <a:solidFill>
                  <a:srgbClr val="353744"/>
                </a:solidFill>
                <a:latin typeface="Garet Bold"/>
                <a:ea typeface="Garet Bold"/>
                <a:cs typeface="Garet Bold"/>
                <a:sym typeface="Garet Bold"/>
              </a:rPr>
              <a:t>Why Microsoft Teams is Suitable?</a:t>
            </a:r>
          </a:p>
        </p:txBody>
      </p:sp>
      <p:sp>
        <p:nvSpPr>
          <p:cNvPr id="28" name="TextBox 28"/>
          <p:cNvSpPr txBox="1"/>
          <p:nvPr/>
        </p:nvSpPr>
        <p:spPr>
          <a:xfrm>
            <a:off x="5600344" y="2653228"/>
            <a:ext cx="5905856" cy="3499099"/>
          </a:xfrm>
          <a:prstGeom prst="rect">
            <a:avLst/>
          </a:prstGeom>
        </p:spPr>
        <p:txBody>
          <a:bodyPr lIns="0" tIns="0" rIns="0" bIns="0" rtlCol="0" anchor="t">
            <a:spAutoFit/>
          </a:bodyPr>
          <a:lstStyle/>
          <a:p>
            <a:pPr marL="316668" lvl="1" indent="-158335">
              <a:lnSpc>
                <a:spcPts val="2537"/>
              </a:lnSpc>
              <a:buFont typeface="Arial"/>
              <a:buChar char="•"/>
            </a:pPr>
            <a:r>
              <a:rPr lang="en-US" sz="1466" dirty="0">
                <a:solidFill>
                  <a:srgbClr val="FAFAFA"/>
                </a:solidFill>
                <a:latin typeface="Poppins"/>
                <a:ea typeface="Poppins"/>
                <a:cs typeface="Poppins"/>
                <a:sym typeface="Poppins"/>
              </a:rPr>
              <a:t>Communication can be made easier for staff with Microsoft Teams.</a:t>
            </a:r>
          </a:p>
          <a:p>
            <a:pPr marL="316668" lvl="1" indent="-158335">
              <a:lnSpc>
                <a:spcPts val="2537"/>
              </a:lnSpc>
              <a:buFont typeface="Arial"/>
              <a:buChar char="•"/>
            </a:pPr>
            <a:r>
              <a:rPr lang="en-US" sz="1466" dirty="0">
                <a:solidFill>
                  <a:srgbClr val="FAFAFA"/>
                </a:solidFill>
                <a:latin typeface="Poppins"/>
                <a:ea typeface="Poppins"/>
                <a:cs typeface="Poppins"/>
                <a:sym typeface="Poppins"/>
              </a:rPr>
              <a:t>This will reduce the number of staff having to switch languages between different communication tools </a:t>
            </a:r>
          </a:p>
          <a:p>
            <a:pPr marL="316668" lvl="1" indent="-158335">
              <a:lnSpc>
                <a:spcPts val="2537"/>
              </a:lnSpc>
              <a:buFont typeface="Arial"/>
              <a:buChar char="•"/>
            </a:pPr>
            <a:r>
              <a:rPr lang="en-US" sz="1466" dirty="0">
                <a:solidFill>
                  <a:srgbClr val="FAFAFA"/>
                </a:solidFill>
                <a:latin typeface="Poppins"/>
                <a:ea typeface="Poppins"/>
                <a:cs typeface="Poppins"/>
                <a:sym typeface="Poppins"/>
              </a:rPr>
              <a:t>Dedicated channels ensure chats and conversations stay </a:t>
            </a:r>
            <a:r>
              <a:rPr lang="en-US" sz="1466" dirty="0" err="1">
                <a:solidFill>
                  <a:srgbClr val="FAFAFA"/>
                </a:solidFill>
                <a:latin typeface="Poppins"/>
                <a:ea typeface="Poppins"/>
                <a:cs typeface="Poppins"/>
                <a:sym typeface="Poppins"/>
              </a:rPr>
              <a:t>organised</a:t>
            </a:r>
            <a:r>
              <a:rPr lang="en-US" sz="1466" dirty="0">
                <a:solidFill>
                  <a:srgbClr val="FAFAFA"/>
                </a:solidFill>
                <a:latin typeface="Poppins"/>
                <a:ea typeface="Poppins"/>
                <a:cs typeface="Poppins"/>
                <a:sym typeface="Poppins"/>
              </a:rPr>
              <a:t> by department and/or topic (Frey and Baloch, 2023). </a:t>
            </a:r>
          </a:p>
          <a:p>
            <a:pPr marL="316668" lvl="1" indent="-158335">
              <a:lnSpc>
                <a:spcPts val="2537"/>
              </a:lnSpc>
              <a:buFont typeface="Arial"/>
              <a:buChar char="•"/>
            </a:pPr>
            <a:r>
              <a:rPr lang="en-US" sz="1466" dirty="0">
                <a:solidFill>
                  <a:srgbClr val="FAFAFA"/>
                </a:solidFill>
                <a:latin typeface="Poppins"/>
                <a:ea typeface="Poppins"/>
                <a:cs typeface="Poppins"/>
                <a:sym typeface="Poppins"/>
              </a:rPr>
              <a:t>Teams can also be used to communicate messages to staff on different shifts or buildings.</a:t>
            </a:r>
          </a:p>
          <a:p>
            <a:pPr marL="316668" lvl="1" indent="-158335">
              <a:lnSpc>
                <a:spcPts val="2537"/>
              </a:lnSpc>
              <a:buFont typeface="Arial"/>
              <a:buChar char="•"/>
            </a:pPr>
            <a:r>
              <a:rPr lang="en-US" sz="1466" dirty="0">
                <a:solidFill>
                  <a:srgbClr val="FAFAFA"/>
                </a:solidFill>
                <a:latin typeface="Poppins"/>
                <a:ea typeface="Poppins"/>
                <a:cs typeface="Poppins"/>
                <a:sym typeface="Poppins"/>
              </a:rPr>
              <a:t>It makes collaboration better, bridges communication gaps, and keeps the residents safe.</a:t>
            </a:r>
          </a:p>
        </p:txBody>
      </p:sp>
      <p:grpSp>
        <p:nvGrpSpPr>
          <p:cNvPr id="29" name="Group 18">
            <a:extLst>
              <a:ext uri="{FF2B5EF4-FFF2-40B4-BE49-F238E27FC236}">
                <a16:creationId xmlns:a16="http://schemas.microsoft.com/office/drawing/2014/main" id="{14E54753-80F7-CEFA-6989-E29694097A14}"/>
              </a:ext>
            </a:extLst>
          </p:cNvPr>
          <p:cNvGrpSpPr/>
          <p:nvPr/>
        </p:nvGrpSpPr>
        <p:grpSpPr>
          <a:xfrm>
            <a:off x="533400" y="6063379"/>
            <a:ext cx="952500" cy="419100"/>
            <a:chOff x="0" y="0"/>
            <a:chExt cx="376296" cy="165570"/>
          </a:xfrm>
        </p:grpSpPr>
        <p:sp>
          <p:nvSpPr>
            <p:cNvPr id="30" name="Freeform 19">
              <a:extLst>
                <a:ext uri="{FF2B5EF4-FFF2-40B4-BE49-F238E27FC236}">
                  <a16:creationId xmlns:a16="http://schemas.microsoft.com/office/drawing/2014/main" id="{A3B1B500-551E-3B03-1F39-E68B2DF70C72}"/>
                </a:ext>
              </a:extLst>
            </p:cNvPr>
            <p:cNvSpPr/>
            <p:nvPr/>
          </p:nvSpPr>
          <p:spPr>
            <a:xfrm>
              <a:off x="0" y="0"/>
              <a:ext cx="376296" cy="165570"/>
            </a:xfrm>
            <a:custGeom>
              <a:avLst/>
              <a:gdLst/>
              <a:ahLst/>
              <a:cxnLst/>
              <a:rect l="l" t="t" r="r" b="b"/>
              <a:pathLst>
                <a:path w="376296" h="165570">
                  <a:moveTo>
                    <a:pt x="54187" y="0"/>
                  </a:moveTo>
                  <a:lnTo>
                    <a:pt x="322110" y="0"/>
                  </a:lnTo>
                  <a:cubicBezTo>
                    <a:pt x="336481" y="0"/>
                    <a:pt x="350263" y="5709"/>
                    <a:pt x="360425" y="15871"/>
                  </a:cubicBezTo>
                  <a:cubicBezTo>
                    <a:pt x="370587" y="26033"/>
                    <a:pt x="376296" y="39815"/>
                    <a:pt x="376296" y="54187"/>
                  </a:cubicBezTo>
                  <a:lnTo>
                    <a:pt x="376296" y="111384"/>
                  </a:lnTo>
                  <a:cubicBezTo>
                    <a:pt x="376296" y="141310"/>
                    <a:pt x="352036" y="165570"/>
                    <a:pt x="322110" y="165570"/>
                  </a:cubicBezTo>
                  <a:lnTo>
                    <a:pt x="54187" y="165570"/>
                  </a:lnTo>
                  <a:cubicBezTo>
                    <a:pt x="24260" y="165570"/>
                    <a:pt x="0" y="141310"/>
                    <a:pt x="0" y="111384"/>
                  </a:cubicBezTo>
                  <a:lnTo>
                    <a:pt x="0" y="54187"/>
                  </a:lnTo>
                  <a:cubicBezTo>
                    <a:pt x="0" y="24260"/>
                    <a:pt x="24260" y="0"/>
                    <a:pt x="54187" y="0"/>
                  </a:cubicBezTo>
                  <a:close/>
                </a:path>
              </a:pathLst>
            </a:custGeom>
            <a:ln w="38100" cap="sq">
              <a:solidFill>
                <a:srgbClr val="FDE31A"/>
              </a:solidFill>
              <a:prstDash val="solid"/>
              <a:miter/>
            </a:ln>
          </p:spPr>
          <p:txBody>
            <a:bodyPr/>
            <a:lstStyle/>
            <a:p>
              <a:endParaRPr lang="en-GB" sz="1200"/>
            </a:p>
          </p:txBody>
        </p:sp>
        <p:sp>
          <p:nvSpPr>
            <p:cNvPr id="31" name="TextBox 20">
              <a:extLst>
                <a:ext uri="{FF2B5EF4-FFF2-40B4-BE49-F238E27FC236}">
                  <a16:creationId xmlns:a16="http://schemas.microsoft.com/office/drawing/2014/main" id="{220E1F2F-F49E-260E-DC47-4B6C66CB25EE}"/>
                </a:ext>
              </a:extLst>
            </p:cNvPr>
            <p:cNvSpPr txBox="1"/>
            <p:nvPr/>
          </p:nvSpPr>
          <p:spPr>
            <a:xfrm>
              <a:off x="0" y="-9525"/>
              <a:ext cx="376296" cy="175095"/>
            </a:xfrm>
            <a:prstGeom prst="rect">
              <a:avLst/>
            </a:prstGeom>
          </p:spPr>
          <p:txBody>
            <a:bodyPr lIns="33867" tIns="33867" rIns="33867" bIns="33867" rtlCol="0" anchor="ctr"/>
            <a:lstStyle/>
            <a:p>
              <a:pPr algn="ctr">
                <a:lnSpc>
                  <a:spcPts val="1157"/>
                </a:lnSpc>
              </a:pPr>
              <a:endParaRPr sz="1200"/>
            </a:p>
          </p:txBody>
        </p:sp>
      </p:grpSp>
      <p:sp>
        <p:nvSpPr>
          <p:cNvPr id="32" name="TextBox 28">
            <a:extLst>
              <a:ext uri="{FF2B5EF4-FFF2-40B4-BE49-F238E27FC236}">
                <a16:creationId xmlns:a16="http://schemas.microsoft.com/office/drawing/2014/main" id="{CD54F15B-EAA9-7972-8688-91B494398E5E}"/>
              </a:ext>
            </a:extLst>
          </p:cNvPr>
          <p:cNvSpPr txBox="1"/>
          <p:nvPr/>
        </p:nvSpPr>
        <p:spPr>
          <a:xfrm>
            <a:off x="533400" y="6135112"/>
            <a:ext cx="952500" cy="233205"/>
          </a:xfrm>
          <a:prstGeom prst="rect">
            <a:avLst/>
          </a:prstGeom>
        </p:spPr>
        <p:txBody>
          <a:bodyPr lIns="0" tIns="0" rIns="0" bIns="0" rtlCol="0" anchor="t">
            <a:spAutoFit/>
          </a:bodyPr>
          <a:lstStyle/>
          <a:p>
            <a:pPr algn="ctr">
              <a:lnSpc>
                <a:spcPts val="1957"/>
              </a:lnSpc>
              <a:spcBef>
                <a:spcPct val="0"/>
              </a:spcBef>
            </a:pPr>
            <a:r>
              <a:rPr lang="en-US" sz="1398" dirty="0">
                <a:solidFill>
                  <a:srgbClr val="353744"/>
                </a:solidFill>
                <a:latin typeface="Garet"/>
                <a:ea typeface="Garet"/>
                <a:cs typeface="Garet"/>
                <a:sym typeface="Garet"/>
              </a:rPr>
              <a:t>No. 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3840000" flipH="1">
            <a:off x="-866129" y="1814723"/>
            <a:ext cx="8418861" cy="4025747"/>
          </a:xfrm>
          <a:custGeom>
            <a:avLst/>
            <a:gdLst/>
            <a:ahLst/>
            <a:cxnLst/>
            <a:rect l="l" t="t" r="r" b="b"/>
            <a:pathLst>
              <a:path w="12628292" h="6038620">
                <a:moveTo>
                  <a:pt x="12628292" y="0"/>
                </a:moveTo>
                <a:lnTo>
                  <a:pt x="0" y="0"/>
                </a:lnTo>
                <a:lnTo>
                  <a:pt x="0" y="6038620"/>
                </a:lnTo>
                <a:lnTo>
                  <a:pt x="12628292" y="6038620"/>
                </a:lnTo>
                <a:lnTo>
                  <a:pt x="12628292" y="0"/>
                </a:lnTo>
                <a:close/>
              </a:path>
            </a:pathLst>
          </a:custGeom>
          <a:blipFill>
            <a:blip r:embed="rId3">
              <a:alphaModFix amt="15000"/>
            </a:blip>
            <a:stretch>
              <a:fillRect/>
            </a:stretch>
          </a:blipFill>
        </p:spPr>
        <p:txBody>
          <a:bodyPr/>
          <a:lstStyle/>
          <a:p>
            <a:endParaRPr lang="en-GB" sz="1200"/>
          </a:p>
        </p:txBody>
      </p:sp>
      <p:grpSp>
        <p:nvGrpSpPr>
          <p:cNvPr id="3" name="Group 3"/>
          <p:cNvGrpSpPr/>
          <p:nvPr/>
        </p:nvGrpSpPr>
        <p:grpSpPr>
          <a:xfrm>
            <a:off x="6794500" y="2057400"/>
            <a:ext cx="6438900" cy="6438900"/>
            <a:chOff x="0" y="0"/>
            <a:chExt cx="812800" cy="812800"/>
          </a:xfrm>
        </p:grpSpPr>
        <p:sp>
          <p:nvSpPr>
            <p:cNvPr id="4" name="Freeform 4"/>
            <p:cNvSpPr/>
            <p:nvPr/>
          </p:nvSpPr>
          <p:spPr>
            <a:xfrm>
              <a:off x="0" y="0"/>
              <a:ext cx="812800" cy="812800"/>
            </a:xfrm>
            <a:custGeom>
              <a:avLst/>
              <a:gdLst/>
              <a:ahLst/>
              <a:cxnLst/>
              <a:rect l="l" t="t" r="r" b="b"/>
              <a:pathLst>
                <a:path w="812800" h="812800">
                  <a:moveTo>
                    <a:pt x="124245" y="0"/>
                  </a:moveTo>
                  <a:lnTo>
                    <a:pt x="688555" y="0"/>
                  </a:lnTo>
                  <a:cubicBezTo>
                    <a:pt x="757174" y="0"/>
                    <a:pt x="812800" y="55626"/>
                    <a:pt x="812800" y="124245"/>
                  </a:cubicBezTo>
                  <a:lnTo>
                    <a:pt x="812800" y="688555"/>
                  </a:lnTo>
                  <a:cubicBezTo>
                    <a:pt x="812800" y="757174"/>
                    <a:pt x="757174" y="812800"/>
                    <a:pt x="688555" y="812800"/>
                  </a:cubicBezTo>
                  <a:lnTo>
                    <a:pt x="124245" y="812800"/>
                  </a:lnTo>
                  <a:cubicBezTo>
                    <a:pt x="55626" y="812800"/>
                    <a:pt x="0" y="757174"/>
                    <a:pt x="0" y="688555"/>
                  </a:cubicBezTo>
                  <a:lnTo>
                    <a:pt x="0" y="124245"/>
                  </a:lnTo>
                  <a:cubicBezTo>
                    <a:pt x="0" y="55626"/>
                    <a:pt x="55626" y="0"/>
                    <a:pt x="124245" y="0"/>
                  </a:cubicBezTo>
                  <a:close/>
                </a:path>
              </a:pathLst>
            </a:custGeom>
            <a:gradFill rotWithShape="1">
              <a:gsLst>
                <a:gs pos="0">
                  <a:srgbClr val="5D5F6C">
                    <a:alpha val="100000"/>
                  </a:srgbClr>
                </a:gs>
                <a:gs pos="100000">
                  <a:srgbClr val="353744">
                    <a:alpha val="100000"/>
                  </a:srgbClr>
                </a:gs>
              </a:gsLst>
              <a:lin ang="5400000"/>
            </a:gradFill>
          </p:spPr>
          <p:txBody>
            <a:bodyPr/>
            <a:lstStyle/>
            <a:p>
              <a:endParaRPr lang="en-GB" sz="1200"/>
            </a:p>
          </p:txBody>
        </p:sp>
        <p:sp>
          <p:nvSpPr>
            <p:cNvPr id="5" name="TextBox 5"/>
            <p:cNvSpPr txBox="1"/>
            <p:nvPr/>
          </p:nvSpPr>
          <p:spPr>
            <a:xfrm>
              <a:off x="0" y="-38100"/>
              <a:ext cx="812800" cy="850900"/>
            </a:xfrm>
            <a:prstGeom prst="rect">
              <a:avLst/>
            </a:prstGeom>
          </p:spPr>
          <p:txBody>
            <a:bodyPr lIns="33867" tIns="33867" rIns="33867" bIns="33867" rtlCol="0" anchor="ctr"/>
            <a:lstStyle/>
            <a:p>
              <a:pPr algn="ctr">
                <a:lnSpc>
                  <a:spcPts val="1773"/>
                </a:lnSpc>
              </a:pPr>
              <a:endParaRPr sz="1200"/>
            </a:p>
          </p:txBody>
        </p:sp>
      </p:grpSp>
      <p:grpSp>
        <p:nvGrpSpPr>
          <p:cNvPr id="6" name="Group 6"/>
          <p:cNvGrpSpPr/>
          <p:nvPr/>
        </p:nvGrpSpPr>
        <p:grpSpPr>
          <a:xfrm>
            <a:off x="7928270" y="971932"/>
            <a:ext cx="3869475" cy="3869475"/>
            <a:chOff x="0" y="0"/>
            <a:chExt cx="812800" cy="812800"/>
          </a:xfrm>
        </p:grpSpPr>
        <p:sp>
          <p:nvSpPr>
            <p:cNvPr id="7" name="Freeform 7"/>
            <p:cNvSpPr/>
            <p:nvPr/>
          </p:nvSpPr>
          <p:spPr>
            <a:xfrm>
              <a:off x="0" y="0"/>
              <a:ext cx="812800" cy="812800"/>
            </a:xfrm>
            <a:custGeom>
              <a:avLst/>
              <a:gdLst/>
              <a:ahLst/>
              <a:cxnLst/>
              <a:rect l="l" t="t" r="r" b="b"/>
              <a:pathLst>
                <a:path w="812800" h="812800">
                  <a:moveTo>
                    <a:pt x="100038" y="0"/>
                  </a:moveTo>
                  <a:lnTo>
                    <a:pt x="712762" y="0"/>
                  </a:lnTo>
                  <a:cubicBezTo>
                    <a:pt x="739293" y="0"/>
                    <a:pt x="764739" y="10540"/>
                    <a:pt x="783499" y="29301"/>
                  </a:cubicBezTo>
                  <a:cubicBezTo>
                    <a:pt x="802260" y="48061"/>
                    <a:pt x="812800" y="73507"/>
                    <a:pt x="812800" y="100038"/>
                  </a:cubicBezTo>
                  <a:lnTo>
                    <a:pt x="812800" y="712762"/>
                  </a:lnTo>
                  <a:cubicBezTo>
                    <a:pt x="812800" y="739293"/>
                    <a:pt x="802260" y="764739"/>
                    <a:pt x="783499" y="783499"/>
                  </a:cubicBezTo>
                  <a:cubicBezTo>
                    <a:pt x="764739" y="802260"/>
                    <a:pt x="739293" y="812800"/>
                    <a:pt x="712762" y="812800"/>
                  </a:cubicBezTo>
                  <a:lnTo>
                    <a:pt x="100038" y="812800"/>
                  </a:lnTo>
                  <a:cubicBezTo>
                    <a:pt x="73507" y="812800"/>
                    <a:pt x="48061" y="802260"/>
                    <a:pt x="29301" y="783499"/>
                  </a:cubicBezTo>
                  <a:cubicBezTo>
                    <a:pt x="10540" y="764739"/>
                    <a:pt x="0" y="739293"/>
                    <a:pt x="0" y="712762"/>
                  </a:cubicBezTo>
                  <a:lnTo>
                    <a:pt x="0" y="100038"/>
                  </a:lnTo>
                  <a:cubicBezTo>
                    <a:pt x="0" y="73507"/>
                    <a:pt x="10540" y="48061"/>
                    <a:pt x="29301" y="29301"/>
                  </a:cubicBezTo>
                  <a:cubicBezTo>
                    <a:pt x="48061" y="10540"/>
                    <a:pt x="73507" y="0"/>
                    <a:pt x="100038" y="0"/>
                  </a:cubicBezTo>
                  <a:close/>
                </a:path>
              </a:pathLst>
            </a:custGeom>
            <a:blipFill>
              <a:blip r:embed="rId4"/>
              <a:stretch>
                <a:fillRect l="-37847" r="-12016"/>
              </a:stretch>
            </a:blipFill>
          </p:spPr>
          <p:txBody>
            <a:bodyPr/>
            <a:lstStyle/>
            <a:p>
              <a:endParaRPr lang="en-GB" sz="1200"/>
            </a:p>
          </p:txBody>
        </p:sp>
      </p:grpSp>
      <p:grpSp>
        <p:nvGrpSpPr>
          <p:cNvPr id="8" name="Group 8"/>
          <p:cNvGrpSpPr/>
          <p:nvPr/>
        </p:nvGrpSpPr>
        <p:grpSpPr>
          <a:xfrm>
            <a:off x="6096000" y="4243240"/>
            <a:ext cx="2361853" cy="2361853"/>
            <a:chOff x="0" y="0"/>
            <a:chExt cx="812800" cy="812800"/>
          </a:xfrm>
        </p:grpSpPr>
        <p:sp>
          <p:nvSpPr>
            <p:cNvPr id="9" name="Freeform 9"/>
            <p:cNvSpPr/>
            <p:nvPr/>
          </p:nvSpPr>
          <p:spPr>
            <a:xfrm>
              <a:off x="0" y="0"/>
              <a:ext cx="812800" cy="812800"/>
            </a:xfrm>
            <a:custGeom>
              <a:avLst/>
              <a:gdLst/>
              <a:ahLst/>
              <a:cxnLst/>
              <a:rect l="l" t="t" r="r" b="b"/>
              <a:pathLst>
                <a:path w="812800" h="812800">
                  <a:moveTo>
                    <a:pt x="120190" y="0"/>
                  </a:moveTo>
                  <a:lnTo>
                    <a:pt x="692610" y="0"/>
                  </a:lnTo>
                  <a:cubicBezTo>
                    <a:pt x="758989" y="0"/>
                    <a:pt x="812800" y="53811"/>
                    <a:pt x="812800" y="120190"/>
                  </a:cubicBezTo>
                  <a:lnTo>
                    <a:pt x="812800" y="692610"/>
                  </a:lnTo>
                  <a:cubicBezTo>
                    <a:pt x="812800" y="758989"/>
                    <a:pt x="758989" y="812800"/>
                    <a:pt x="692610" y="812800"/>
                  </a:cubicBezTo>
                  <a:lnTo>
                    <a:pt x="120190" y="812800"/>
                  </a:lnTo>
                  <a:cubicBezTo>
                    <a:pt x="53811" y="812800"/>
                    <a:pt x="0" y="758989"/>
                    <a:pt x="0" y="692610"/>
                  </a:cubicBezTo>
                  <a:lnTo>
                    <a:pt x="0" y="120190"/>
                  </a:lnTo>
                  <a:cubicBezTo>
                    <a:pt x="0" y="53811"/>
                    <a:pt x="53811" y="0"/>
                    <a:pt x="120190" y="0"/>
                  </a:cubicBezTo>
                  <a:close/>
                </a:path>
              </a:pathLst>
            </a:custGeom>
            <a:blipFill>
              <a:blip r:embed="rId5"/>
              <a:stretch>
                <a:fillRect t="-39604" b="-10489"/>
              </a:stretch>
            </a:blipFill>
          </p:spPr>
          <p:txBody>
            <a:bodyPr/>
            <a:lstStyle/>
            <a:p>
              <a:endParaRPr lang="en-GB" sz="1200"/>
            </a:p>
          </p:txBody>
        </p:sp>
      </p:grpSp>
      <p:grpSp>
        <p:nvGrpSpPr>
          <p:cNvPr id="10" name="Group 10"/>
          <p:cNvGrpSpPr/>
          <p:nvPr/>
        </p:nvGrpSpPr>
        <p:grpSpPr>
          <a:xfrm>
            <a:off x="7454900" y="2387600"/>
            <a:ext cx="1536700" cy="1536700"/>
            <a:chOff x="0" y="0"/>
            <a:chExt cx="1003457" cy="1003457"/>
          </a:xfrm>
        </p:grpSpPr>
        <p:sp>
          <p:nvSpPr>
            <p:cNvPr id="11" name="Freeform 11"/>
            <p:cNvSpPr/>
            <p:nvPr/>
          </p:nvSpPr>
          <p:spPr>
            <a:xfrm>
              <a:off x="0" y="0"/>
              <a:ext cx="1003457" cy="1003457"/>
            </a:xfrm>
            <a:custGeom>
              <a:avLst/>
              <a:gdLst/>
              <a:ahLst/>
              <a:cxnLst/>
              <a:rect l="l" t="t" r="r" b="b"/>
              <a:pathLst>
                <a:path w="1003457" h="1003457">
                  <a:moveTo>
                    <a:pt x="151140" y="0"/>
                  </a:moveTo>
                  <a:lnTo>
                    <a:pt x="852316" y="0"/>
                  </a:lnTo>
                  <a:cubicBezTo>
                    <a:pt x="935789" y="0"/>
                    <a:pt x="1003457" y="67668"/>
                    <a:pt x="1003457" y="151140"/>
                  </a:cubicBezTo>
                  <a:lnTo>
                    <a:pt x="1003457" y="852316"/>
                  </a:lnTo>
                  <a:cubicBezTo>
                    <a:pt x="1003457" y="935789"/>
                    <a:pt x="935789" y="1003457"/>
                    <a:pt x="852316" y="1003457"/>
                  </a:cubicBezTo>
                  <a:lnTo>
                    <a:pt x="151140" y="1003457"/>
                  </a:lnTo>
                  <a:cubicBezTo>
                    <a:pt x="67668" y="1003457"/>
                    <a:pt x="0" y="935789"/>
                    <a:pt x="0" y="852316"/>
                  </a:cubicBezTo>
                  <a:lnTo>
                    <a:pt x="0" y="151140"/>
                  </a:lnTo>
                  <a:cubicBezTo>
                    <a:pt x="0" y="67668"/>
                    <a:pt x="67668" y="0"/>
                    <a:pt x="151140" y="0"/>
                  </a:cubicBezTo>
                  <a:close/>
                </a:path>
              </a:pathLst>
            </a:custGeom>
            <a:ln w="19050" cap="rnd">
              <a:gradFill>
                <a:gsLst>
                  <a:gs pos="0">
                    <a:srgbClr val="FAFAFA">
                      <a:alpha val="80000"/>
                    </a:srgbClr>
                  </a:gs>
                  <a:gs pos="100000">
                    <a:srgbClr val="BCB6B6">
                      <a:alpha val="12000"/>
                    </a:srgbClr>
                  </a:gs>
                </a:gsLst>
                <a:lin ang="5400000"/>
              </a:gradFill>
              <a:prstDash val="solid"/>
              <a:round/>
            </a:ln>
          </p:spPr>
          <p:txBody>
            <a:bodyPr/>
            <a:lstStyle/>
            <a:p>
              <a:endParaRPr lang="en-GB" sz="1200"/>
            </a:p>
          </p:txBody>
        </p:sp>
        <p:sp>
          <p:nvSpPr>
            <p:cNvPr id="12" name="TextBox 12"/>
            <p:cNvSpPr txBox="1"/>
            <p:nvPr/>
          </p:nvSpPr>
          <p:spPr>
            <a:xfrm>
              <a:off x="0" y="-38100"/>
              <a:ext cx="1003457" cy="1041557"/>
            </a:xfrm>
            <a:prstGeom prst="rect">
              <a:avLst/>
            </a:prstGeom>
          </p:spPr>
          <p:txBody>
            <a:bodyPr lIns="20489" tIns="20489" rIns="20489" bIns="20489" rtlCol="0" anchor="ctr"/>
            <a:lstStyle/>
            <a:p>
              <a:pPr algn="ctr">
                <a:lnSpc>
                  <a:spcPts val="1773"/>
                </a:lnSpc>
              </a:pPr>
              <a:endParaRPr sz="1200"/>
            </a:p>
          </p:txBody>
        </p:sp>
      </p:grpSp>
      <p:grpSp>
        <p:nvGrpSpPr>
          <p:cNvPr id="13" name="Group 13"/>
          <p:cNvGrpSpPr/>
          <p:nvPr/>
        </p:nvGrpSpPr>
        <p:grpSpPr>
          <a:xfrm>
            <a:off x="7159920" y="4091381"/>
            <a:ext cx="1536700" cy="1536700"/>
            <a:chOff x="0" y="0"/>
            <a:chExt cx="1003479" cy="1003456"/>
          </a:xfrm>
        </p:grpSpPr>
        <p:sp>
          <p:nvSpPr>
            <p:cNvPr id="14" name="Freeform 14"/>
            <p:cNvSpPr/>
            <p:nvPr/>
          </p:nvSpPr>
          <p:spPr>
            <a:xfrm>
              <a:off x="0" y="0"/>
              <a:ext cx="1003479" cy="1003456"/>
            </a:xfrm>
            <a:custGeom>
              <a:avLst/>
              <a:gdLst/>
              <a:ahLst/>
              <a:cxnLst/>
              <a:rect l="l" t="t" r="r" b="b"/>
              <a:pathLst>
                <a:path w="1003479" h="1003456">
                  <a:moveTo>
                    <a:pt x="1003479" y="151140"/>
                  </a:moveTo>
                  <a:lnTo>
                    <a:pt x="1003479" y="852316"/>
                  </a:lnTo>
                  <a:cubicBezTo>
                    <a:pt x="1003479" y="935788"/>
                    <a:pt x="935811" y="1003456"/>
                    <a:pt x="852338" y="1003456"/>
                  </a:cubicBezTo>
                  <a:lnTo>
                    <a:pt x="151140" y="1003456"/>
                  </a:lnTo>
                  <a:cubicBezTo>
                    <a:pt x="67668" y="1003456"/>
                    <a:pt x="0" y="935788"/>
                    <a:pt x="0" y="852316"/>
                  </a:cubicBezTo>
                  <a:lnTo>
                    <a:pt x="0" y="151140"/>
                  </a:lnTo>
                  <a:cubicBezTo>
                    <a:pt x="0" y="67668"/>
                    <a:pt x="67668" y="0"/>
                    <a:pt x="151140" y="0"/>
                  </a:cubicBezTo>
                  <a:lnTo>
                    <a:pt x="852338" y="0"/>
                  </a:lnTo>
                  <a:cubicBezTo>
                    <a:pt x="935811" y="0"/>
                    <a:pt x="1003479" y="67668"/>
                    <a:pt x="1003479" y="151140"/>
                  </a:cubicBezTo>
                  <a:close/>
                </a:path>
              </a:pathLst>
            </a:custGeom>
            <a:solidFill>
              <a:srgbClr val="FAFAFA">
                <a:alpha val="29804"/>
              </a:srgbClr>
            </a:solidFill>
            <a:ln cap="rnd">
              <a:noFill/>
              <a:prstDash val="solid"/>
              <a:round/>
            </a:ln>
          </p:spPr>
          <p:txBody>
            <a:bodyPr/>
            <a:lstStyle/>
            <a:p>
              <a:endParaRPr lang="en-GB" sz="1200"/>
            </a:p>
          </p:txBody>
        </p:sp>
        <p:sp>
          <p:nvSpPr>
            <p:cNvPr id="15" name="TextBox 15"/>
            <p:cNvSpPr txBox="1"/>
            <p:nvPr/>
          </p:nvSpPr>
          <p:spPr>
            <a:xfrm>
              <a:off x="0" y="-38100"/>
              <a:ext cx="1003479" cy="1041556"/>
            </a:xfrm>
            <a:prstGeom prst="rect">
              <a:avLst/>
            </a:prstGeom>
          </p:spPr>
          <p:txBody>
            <a:bodyPr lIns="20489" tIns="20489" rIns="20489" bIns="20489" rtlCol="0" anchor="ctr"/>
            <a:lstStyle/>
            <a:p>
              <a:pPr algn="ctr">
                <a:lnSpc>
                  <a:spcPts val="1773"/>
                </a:lnSpc>
              </a:pPr>
              <a:endParaRPr sz="1200"/>
            </a:p>
          </p:txBody>
        </p:sp>
      </p:grpSp>
      <p:sp>
        <p:nvSpPr>
          <p:cNvPr id="16" name="Freeform 16"/>
          <p:cNvSpPr/>
          <p:nvPr/>
        </p:nvSpPr>
        <p:spPr>
          <a:xfrm>
            <a:off x="11379200" y="1841500"/>
            <a:ext cx="406400" cy="406400"/>
          </a:xfrm>
          <a:custGeom>
            <a:avLst/>
            <a:gdLst/>
            <a:ahLst/>
            <a:cxnLst/>
            <a:rect l="l" t="t" r="r" b="b"/>
            <a:pathLst>
              <a:path w="609600" h="609600">
                <a:moveTo>
                  <a:pt x="0" y="0"/>
                </a:moveTo>
                <a:lnTo>
                  <a:pt x="609600" y="0"/>
                </a:lnTo>
                <a:lnTo>
                  <a:pt x="609600" y="609600"/>
                </a:lnTo>
                <a:lnTo>
                  <a:pt x="0" y="609600"/>
                </a:lnTo>
                <a:lnTo>
                  <a:pt x="0" y="0"/>
                </a:lnTo>
                <a:close/>
              </a:path>
            </a:pathLst>
          </a:custGeom>
          <a:blipFill>
            <a:blip r:embed="rId6"/>
            <a:stretch>
              <a:fillRect/>
            </a:stretch>
          </a:blipFill>
        </p:spPr>
        <p:txBody>
          <a:bodyPr/>
          <a:lstStyle/>
          <a:p>
            <a:endParaRPr lang="en-GB" sz="1200"/>
          </a:p>
        </p:txBody>
      </p:sp>
      <p:grpSp>
        <p:nvGrpSpPr>
          <p:cNvPr id="17" name="Group 17"/>
          <p:cNvGrpSpPr/>
          <p:nvPr/>
        </p:nvGrpSpPr>
        <p:grpSpPr>
          <a:xfrm>
            <a:off x="533400" y="6134100"/>
            <a:ext cx="952500" cy="419100"/>
            <a:chOff x="0" y="0"/>
            <a:chExt cx="376296" cy="165570"/>
          </a:xfrm>
        </p:grpSpPr>
        <p:sp>
          <p:nvSpPr>
            <p:cNvPr id="18" name="Freeform 18"/>
            <p:cNvSpPr/>
            <p:nvPr/>
          </p:nvSpPr>
          <p:spPr>
            <a:xfrm>
              <a:off x="0" y="0"/>
              <a:ext cx="376296" cy="165570"/>
            </a:xfrm>
            <a:custGeom>
              <a:avLst/>
              <a:gdLst/>
              <a:ahLst/>
              <a:cxnLst/>
              <a:rect l="l" t="t" r="r" b="b"/>
              <a:pathLst>
                <a:path w="376296" h="165570">
                  <a:moveTo>
                    <a:pt x="54187" y="0"/>
                  </a:moveTo>
                  <a:lnTo>
                    <a:pt x="322110" y="0"/>
                  </a:lnTo>
                  <a:cubicBezTo>
                    <a:pt x="336481" y="0"/>
                    <a:pt x="350263" y="5709"/>
                    <a:pt x="360425" y="15871"/>
                  </a:cubicBezTo>
                  <a:cubicBezTo>
                    <a:pt x="370587" y="26033"/>
                    <a:pt x="376296" y="39815"/>
                    <a:pt x="376296" y="54187"/>
                  </a:cubicBezTo>
                  <a:lnTo>
                    <a:pt x="376296" y="111384"/>
                  </a:lnTo>
                  <a:cubicBezTo>
                    <a:pt x="376296" y="141310"/>
                    <a:pt x="352036" y="165570"/>
                    <a:pt x="322110" y="165570"/>
                  </a:cubicBezTo>
                  <a:lnTo>
                    <a:pt x="54187" y="165570"/>
                  </a:lnTo>
                  <a:cubicBezTo>
                    <a:pt x="24260" y="165570"/>
                    <a:pt x="0" y="141310"/>
                    <a:pt x="0" y="111384"/>
                  </a:cubicBezTo>
                  <a:lnTo>
                    <a:pt x="0" y="54187"/>
                  </a:lnTo>
                  <a:cubicBezTo>
                    <a:pt x="0" y="24260"/>
                    <a:pt x="24260" y="0"/>
                    <a:pt x="54187" y="0"/>
                  </a:cubicBezTo>
                  <a:close/>
                </a:path>
              </a:pathLst>
            </a:custGeom>
            <a:ln w="38100" cap="sq">
              <a:solidFill>
                <a:srgbClr val="FDE31A"/>
              </a:solidFill>
              <a:prstDash val="solid"/>
              <a:miter/>
            </a:ln>
          </p:spPr>
          <p:txBody>
            <a:bodyPr/>
            <a:lstStyle/>
            <a:p>
              <a:endParaRPr lang="en-GB" sz="1200"/>
            </a:p>
          </p:txBody>
        </p:sp>
        <p:sp>
          <p:nvSpPr>
            <p:cNvPr id="19" name="TextBox 19"/>
            <p:cNvSpPr txBox="1"/>
            <p:nvPr/>
          </p:nvSpPr>
          <p:spPr>
            <a:xfrm>
              <a:off x="0" y="-9525"/>
              <a:ext cx="376296" cy="175095"/>
            </a:xfrm>
            <a:prstGeom prst="rect">
              <a:avLst/>
            </a:prstGeom>
          </p:spPr>
          <p:txBody>
            <a:bodyPr lIns="33867" tIns="33867" rIns="33867" bIns="33867" rtlCol="0" anchor="ctr"/>
            <a:lstStyle/>
            <a:p>
              <a:pPr algn="ctr">
                <a:lnSpc>
                  <a:spcPts val="1157"/>
                </a:lnSpc>
              </a:pPr>
              <a:endParaRPr sz="1200"/>
            </a:p>
          </p:txBody>
        </p:sp>
      </p:grpSp>
      <p:sp>
        <p:nvSpPr>
          <p:cNvPr id="20" name="Freeform 20"/>
          <p:cNvSpPr/>
          <p:nvPr/>
        </p:nvSpPr>
        <p:spPr>
          <a:xfrm>
            <a:off x="533400" y="370205"/>
            <a:ext cx="322634" cy="212090"/>
          </a:xfrm>
          <a:custGeom>
            <a:avLst/>
            <a:gdLst/>
            <a:ahLst/>
            <a:cxnLst/>
            <a:rect l="l" t="t" r="r" b="b"/>
            <a:pathLst>
              <a:path w="483951" h="318135">
                <a:moveTo>
                  <a:pt x="0" y="0"/>
                </a:moveTo>
                <a:lnTo>
                  <a:pt x="483951" y="0"/>
                </a:lnTo>
                <a:lnTo>
                  <a:pt x="483951" y="318135"/>
                </a:lnTo>
                <a:lnTo>
                  <a:pt x="0" y="31813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sz="1200"/>
          </a:p>
        </p:txBody>
      </p:sp>
      <p:grpSp>
        <p:nvGrpSpPr>
          <p:cNvPr id="21" name="Group 21"/>
          <p:cNvGrpSpPr/>
          <p:nvPr/>
        </p:nvGrpSpPr>
        <p:grpSpPr>
          <a:xfrm>
            <a:off x="2743200" y="501650"/>
            <a:ext cx="31750" cy="31750"/>
            <a:chOff x="0" y="0"/>
            <a:chExt cx="720474" cy="720474"/>
          </a:xfrm>
        </p:grpSpPr>
        <p:sp>
          <p:nvSpPr>
            <p:cNvPr id="22" name="Freeform 22"/>
            <p:cNvSpPr/>
            <p:nvPr/>
          </p:nvSpPr>
          <p:spPr>
            <a:xfrm>
              <a:off x="0" y="0"/>
              <a:ext cx="720474" cy="720474"/>
            </a:xfrm>
            <a:custGeom>
              <a:avLst/>
              <a:gdLst/>
              <a:ahLst/>
              <a:cxnLst/>
              <a:rect l="l" t="t" r="r" b="b"/>
              <a:pathLst>
                <a:path w="720474" h="720474">
                  <a:moveTo>
                    <a:pt x="360237" y="0"/>
                  </a:moveTo>
                  <a:cubicBezTo>
                    <a:pt x="161284" y="0"/>
                    <a:pt x="0" y="161284"/>
                    <a:pt x="0" y="360237"/>
                  </a:cubicBezTo>
                  <a:cubicBezTo>
                    <a:pt x="0" y="559191"/>
                    <a:pt x="161284" y="720474"/>
                    <a:pt x="360237" y="720474"/>
                  </a:cubicBezTo>
                  <a:cubicBezTo>
                    <a:pt x="559191" y="720474"/>
                    <a:pt x="720474" y="559191"/>
                    <a:pt x="720474" y="360237"/>
                  </a:cubicBezTo>
                  <a:cubicBezTo>
                    <a:pt x="720474" y="161284"/>
                    <a:pt x="559191" y="0"/>
                    <a:pt x="360237" y="0"/>
                  </a:cubicBezTo>
                  <a:close/>
                </a:path>
              </a:pathLst>
            </a:custGeom>
            <a:solidFill>
              <a:srgbClr val="FDE31A"/>
            </a:solidFill>
          </p:spPr>
          <p:txBody>
            <a:bodyPr/>
            <a:lstStyle/>
            <a:p>
              <a:endParaRPr lang="en-GB" sz="1200"/>
            </a:p>
          </p:txBody>
        </p:sp>
        <p:sp>
          <p:nvSpPr>
            <p:cNvPr id="23" name="TextBox 23"/>
            <p:cNvSpPr txBox="1"/>
            <p:nvPr/>
          </p:nvSpPr>
          <p:spPr>
            <a:xfrm>
              <a:off x="67544" y="29444"/>
              <a:ext cx="585385" cy="623485"/>
            </a:xfrm>
            <a:prstGeom prst="rect">
              <a:avLst/>
            </a:prstGeom>
          </p:spPr>
          <p:txBody>
            <a:bodyPr lIns="49385" tIns="49385" rIns="49385" bIns="49385" rtlCol="0" anchor="ctr"/>
            <a:lstStyle/>
            <a:p>
              <a:pPr algn="ctr">
                <a:lnSpc>
                  <a:spcPts val="1773"/>
                </a:lnSpc>
              </a:pPr>
              <a:endParaRPr sz="1200"/>
            </a:p>
          </p:txBody>
        </p:sp>
      </p:grpSp>
      <p:sp>
        <p:nvSpPr>
          <p:cNvPr id="24" name="TextBox 24"/>
          <p:cNvSpPr txBox="1"/>
          <p:nvPr/>
        </p:nvSpPr>
        <p:spPr>
          <a:xfrm>
            <a:off x="533400" y="6205833"/>
            <a:ext cx="952500" cy="233205"/>
          </a:xfrm>
          <a:prstGeom prst="rect">
            <a:avLst/>
          </a:prstGeom>
        </p:spPr>
        <p:txBody>
          <a:bodyPr lIns="0" tIns="0" rIns="0" bIns="0" rtlCol="0" anchor="t">
            <a:spAutoFit/>
          </a:bodyPr>
          <a:lstStyle/>
          <a:p>
            <a:pPr algn="ctr">
              <a:lnSpc>
                <a:spcPts val="1957"/>
              </a:lnSpc>
              <a:spcBef>
                <a:spcPct val="0"/>
              </a:spcBef>
            </a:pPr>
            <a:r>
              <a:rPr lang="en-US" sz="1398">
                <a:solidFill>
                  <a:srgbClr val="353744"/>
                </a:solidFill>
                <a:latin typeface="Garet"/>
                <a:ea typeface="Garet"/>
                <a:cs typeface="Garet"/>
                <a:sym typeface="Garet"/>
              </a:rPr>
              <a:t>No. 5</a:t>
            </a:r>
          </a:p>
        </p:txBody>
      </p:sp>
      <p:sp>
        <p:nvSpPr>
          <p:cNvPr id="25" name="TextBox 25"/>
          <p:cNvSpPr txBox="1"/>
          <p:nvPr/>
        </p:nvSpPr>
        <p:spPr>
          <a:xfrm>
            <a:off x="826611" y="964471"/>
            <a:ext cx="5374182" cy="1346522"/>
          </a:xfrm>
          <a:prstGeom prst="rect">
            <a:avLst/>
          </a:prstGeom>
        </p:spPr>
        <p:txBody>
          <a:bodyPr lIns="0" tIns="0" rIns="0" bIns="0" rtlCol="0" anchor="t">
            <a:spAutoFit/>
          </a:bodyPr>
          <a:lstStyle/>
          <a:p>
            <a:pPr>
              <a:lnSpc>
                <a:spcPts val="3534"/>
              </a:lnSpc>
            </a:pPr>
            <a:r>
              <a:rPr lang="en-US" sz="3334" b="1">
                <a:solidFill>
                  <a:srgbClr val="353744"/>
                </a:solidFill>
                <a:latin typeface="Garet Bold"/>
                <a:ea typeface="Garet Bold"/>
                <a:cs typeface="Garet Bold"/>
                <a:sym typeface="Garet Bold"/>
              </a:rPr>
              <a:t>How Microsoft Teams Improves Efficiency and Communication </a:t>
            </a:r>
          </a:p>
        </p:txBody>
      </p:sp>
      <p:sp>
        <p:nvSpPr>
          <p:cNvPr id="26" name="TextBox 26"/>
          <p:cNvSpPr txBox="1"/>
          <p:nvPr/>
        </p:nvSpPr>
        <p:spPr>
          <a:xfrm>
            <a:off x="856034" y="2585838"/>
            <a:ext cx="5085483" cy="3053465"/>
          </a:xfrm>
          <a:prstGeom prst="rect">
            <a:avLst/>
          </a:prstGeom>
        </p:spPr>
        <p:txBody>
          <a:bodyPr lIns="0" tIns="0" rIns="0" bIns="0" rtlCol="0" anchor="t">
            <a:spAutoFit/>
          </a:bodyPr>
          <a:lstStyle/>
          <a:p>
            <a:pPr marL="316668" lvl="1" indent="-158335">
              <a:lnSpc>
                <a:spcPts val="2405"/>
              </a:lnSpc>
              <a:buFont typeface="Arial"/>
              <a:buChar char="•"/>
            </a:pPr>
            <a:r>
              <a:rPr lang="en-US" sz="1466" dirty="0">
                <a:solidFill>
                  <a:srgbClr val="1A1A1A"/>
                </a:solidFill>
                <a:latin typeface="Poppins"/>
                <a:ea typeface="Poppins"/>
                <a:cs typeface="Poppins"/>
                <a:sym typeface="Poppins"/>
              </a:rPr>
              <a:t>Teams further improves the productivity of the workplace by helping people communicate and share in real-time. </a:t>
            </a:r>
          </a:p>
          <a:p>
            <a:pPr marL="316668" lvl="1" indent="-158335">
              <a:lnSpc>
                <a:spcPts val="2405"/>
              </a:lnSpc>
              <a:buFont typeface="Arial"/>
              <a:buChar char="•"/>
            </a:pPr>
            <a:r>
              <a:rPr lang="en-US" sz="1466" dirty="0">
                <a:solidFill>
                  <a:srgbClr val="1A1A1A"/>
                </a:solidFill>
                <a:latin typeface="Poppins"/>
                <a:ea typeface="Poppins"/>
                <a:cs typeface="Poppins"/>
                <a:sym typeface="Poppins"/>
              </a:rPr>
              <a:t>Efficiency in communicating key messages or shift changes to residents (Microsoft, 2026). </a:t>
            </a:r>
          </a:p>
          <a:p>
            <a:pPr marL="316668" lvl="1" indent="-158335">
              <a:lnSpc>
                <a:spcPts val="2405"/>
              </a:lnSpc>
              <a:buFont typeface="Arial"/>
              <a:buChar char="•"/>
            </a:pPr>
            <a:r>
              <a:rPr lang="en-US" sz="1466" dirty="0">
                <a:solidFill>
                  <a:srgbClr val="1A1A1A"/>
                </a:solidFill>
                <a:latin typeface="Poppins"/>
                <a:ea typeface="Poppins"/>
                <a:cs typeface="Poppins"/>
                <a:sym typeface="Poppins"/>
              </a:rPr>
              <a:t>Provides a single place to find all conversations, files, and meeting notes</a:t>
            </a:r>
          </a:p>
          <a:p>
            <a:pPr marL="316668" lvl="1" indent="-158335">
              <a:lnSpc>
                <a:spcPts val="2405"/>
              </a:lnSpc>
              <a:buFont typeface="Arial"/>
              <a:buChar char="•"/>
            </a:pPr>
            <a:r>
              <a:rPr lang="en-US" sz="1466" dirty="0">
                <a:solidFill>
                  <a:srgbClr val="1A1A1A"/>
                </a:solidFill>
                <a:latin typeface="Poppins"/>
                <a:ea typeface="Poppins"/>
                <a:cs typeface="Poppins"/>
                <a:sym typeface="Poppins"/>
              </a:rPr>
              <a:t>This also allows staff in different buildings or on different shifts to collaborate and share the same information.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7620000" flipH="1">
            <a:off x="5600044" y="556833"/>
            <a:ext cx="8054569" cy="3851548"/>
          </a:xfrm>
          <a:custGeom>
            <a:avLst/>
            <a:gdLst/>
            <a:ahLst/>
            <a:cxnLst/>
            <a:rect l="l" t="t" r="r" b="b"/>
            <a:pathLst>
              <a:path w="12081853" h="5777322">
                <a:moveTo>
                  <a:pt x="12081853" y="0"/>
                </a:moveTo>
                <a:lnTo>
                  <a:pt x="0" y="0"/>
                </a:lnTo>
                <a:lnTo>
                  <a:pt x="0" y="5777322"/>
                </a:lnTo>
                <a:lnTo>
                  <a:pt x="12081853" y="5777322"/>
                </a:lnTo>
                <a:lnTo>
                  <a:pt x="12081853" y="0"/>
                </a:lnTo>
                <a:close/>
              </a:path>
            </a:pathLst>
          </a:custGeom>
          <a:blipFill>
            <a:blip r:embed="rId3">
              <a:alphaModFix amt="15000"/>
            </a:blip>
            <a:stretch>
              <a:fillRect/>
            </a:stretch>
          </a:blipFill>
        </p:spPr>
        <p:txBody>
          <a:bodyPr/>
          <a:lstStyle/>
          <a:p>
            <a:endParaRPr lang="en-GB" sz="1200"/>
          </a:p>
        </p:txBody>
      </p:sp>
      <p:grpSp>
        <p:nvGrpSpPr>
          <p:cNvPr id="3" name="Group 3"/>
          <p:cNvGrpSpPr/>
          <p:nvPr/>
        </p:nvGrpSpPr>
        <p:grpSpPr>
          <a:xfrm>
            <a:off x="0" y="2374900"/>
            <a:ext cx="4648200" cy="4483100"/>
            <a:chOff x="0" y="0"/>
            <a:chExt cx="842733" cy="812800"/>
          </a:xfrm>
        </p:grpSpPr>
        <p:sp>
          <p:nvSpPr>
            <p:cNvPr id="4" name="Freeform 4"/>
            <p:cNvSpPr/>
            <p:nvPr/>
          </p:nvSpPr>
          <p:spPr>
            <a:xfrm>
              <a:off x="0" y="0"/>
              <a:ext cx="842733" cy="812800"/>
            </a:xfrm>
            <a:custGeom>
              <a:avLst/>
              <a:gdLst/>
              <a:ahLst/>
              <a:cxnLst/>
              <a:rect l="l" t="t" r="r" b="b"/>
              <a:pathLst>
                <a:path w="842733" h="812800">
                  <a:moveTo>
                    <a:pt x="122142" y="0"/>
                  </a:moveTo>
                  <a:lnTo>
                    <a:pt x="720591" y="0"/>
                  </a:lnTo>
                  <a:cubicBezTo>
                    <a:pt x="788048" y="0"/>
                    <a:pt x="842733" y="54685"/>
                    <a:pt x="842733" y="122142"/>
                  </a:cubicBezTo>
                  <a:lnTo>
                    <a:pt x="842733" y="690658"/>
                  </a:lnTo>
                  <a:cubicBezTo>
                    <a:pt x="842733" y="723052"/>
                    <a:pt x="829865" y="754119"/>
                    <a:pt x="806959" y="777025"/>
                  </a:cubicBezTo>
                  <a:cubicBezTo>
                    <a:pt x="784052" y="799932"/>
                    <a:pt x="752985" y="812800"/>
                    <a:pt x="720591" y="812800"/>
                  </a:cubicBezTo>
                  <a:lnTo>
                    <a:pt x="122142" y="812800"/>
                  </a:lnTo>
                  <a:cubicBezTo>
                    <a:pt x="54685" y="812800"/>
                    <a:pt x="0" y="758115"/>
                    <a:pt x="0" y="690658"/>
                  </a:cubicBezTo>
                  <a:lnTo>
                    <a:pt x="0" y="122142"/>
                  </a:lnTo>
                  <a:cubicBezTo>
                    <a:pt x="0" y="54685"/>
                    <a:pt x="54685" y="0"/>
                    <a:pt x="122142" y="0"/>
                  </a:cubicBezTo>
                  <a:close/>
                </a:path>
              </a:pathLst>
            </a:custGeom>
            <a:gradFill rotWithShape="1">
              <a:gsLst>
                <a:gs pos="0">
                  <a:srgbClr val="5D5F6C">
                    <a:alpha val="100000"/>
                  </a:srgbClr>
                </a:gs>
                <a:gs pos="100000">
                  <a:srgbClr val="353744">
                    <a:alpha val="100000"/>
                  </a:srgbClr>
                </a:gs>
              </a:gsLst>
              <a:lin ang="5400000"/>
            </a:gradFill>
          </p:spPr>
          <p:txBody>
            <a:bodyPr/>
            <a:lstStyle/>
            <a:p>
              <a:endParaRPr lang="en-GB" sz="1200"/>
            </a:p>
          </p:txBody>
        </p:sp>
        <p:sp>
          <p:nvSpPr>
            <p:cNvPr id="5" name="TextBox 5"/>
            <p:cNvSpPr txBox="1"/>
            <p:nvPr/>
          </p:nvSpPr>
          <p:spPr>
            <a:xfrm>
              <a:off x="0" y="-19050"/>
              <a:ext cx="842733" cy="831850"/>
            </a:xfrm>
            <a:prstGeom prst="rect">
              <a:avLst/>
            </a:prstGeom>
          </p:spPr>
          <p:txBody>
            <a:bodyPr lIns="33867" tIns="33867" rIns="33867" bIns="33867" rtlCol="0" anchor="ctr"/>
            <a:lstStyle/>
            <a:p>
              <a:pPr algn="ctr">
                <a:lnSpc>
                  <a:spcPts val="1493"/>
                </a:lnSpc>
              </a:pPr>
              <a:endParaRPr sz="1200"/>
            </a:p>
          </p:txBody>
        </p:sp>
      </p:grpSp>
      <p:grpSp>
        <p:nvGrpSpPr>
          <p:cNvPr id="6" name="Group 6"/>
          <p:cNvGrpSpPr/>
          <p:nvPr/>
        </p:nvGrpSpPr>
        <p:grpSpPr>
          <a:xfrm>
            <a:off x="0" y="4800600"/>
            <a:ext cx="2057400" cy="2057400"/>
            <a:chOff x="0" y="0"/>
            <a:chExt cx="812800" cy="812800"/>
          </a:xfrm>
        </p:grpSpPr>
        <p:sp>
          <p:nvSpPr>
            <p:cNvPr id="7" name="Freeform 7"/>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gradFill rotWithShape="1">
              <a:gsLst>
                <a:gs pos="0">
                  <a:srgbClr val="474956">
                    <a:alpha val="100000"/>
                  </a:srgbClr>
                </a:gs>
                <a:gs pos="100000">
                  <a:srgbClr val="353744">
                    <a:alpha val="100000"/>
                  </a:srgbClr>
                </a:gs>
              </a:gsLst>
              <a:lin ang="5400000"/>
            </a:gradFill>
          </p:spPr>
          <p:txBody>
            <a:bodyPr/>
            <a:lstStyle/>
            <a:p>
              <a:endParaRPr lang="en-GB" sz="1200"/>
            </a:p>
          </p:txBody>
        </p:sp>
        <p:sp>
          <p:nvSpPr>
            <p:cNvPr id="8" name="TextBox 8"/>
            <p:cNvSpPr txBox="1"/>
            <p:nvPr/>
          </p:nvSpPr>
          <p:spPr>
            <a:xfrm>
              <a:off x="0" y="-19050"/>
              <a:ext cx="812800" cy="831850"/>
            </a:xfrm>
            <a:prstGeom prst="rect">
              <a:avLst/>
            </a:prstGeom>
          </p:spPr>
          <p:txBody>
            <a:bodyPr lIns="33867" tIns="33867" rIns="33867" bIns="33867" rtlCol="0" anchor="ctr"/>
            <a:lstStyle/>
            <a:p>
              <a:pPr algn="ctr">
                <a:lnSpc>
                  <a:spcPts val="1493"/>
                </a:lnSpc>
              </a:pPr>
              <a:endParaRPr sz="1200"/>
            </a:p>
          </p:txBody>
        </p:sp>
      </p:grpSp>
      <p:grpSp>
        <p:nvGrpSpPr>
          <p:cNvPr id="9" name="Group 9"/>
          <p:cNvGrpSpPr/>
          <p:nvPr/>
        </p:nvGrpSpPr>
        <p:grpSpPr>
          <a:xfrm>
            <a:off x="1104900" y="1206500"/>
            <a:ext cx="4730216" cy="4457700"/>
            <a:chOff x="0" y="0"/>
            <a:chExt cx="1099251" cy="1035922"/>
          </a:xfrm>
        </p:grpSpPr>
        <p:sp>
          <p:nvSpPr>
            <p:cNvPr id="10" name="Freeform 10"/>
            <p:cNvSpPr/>
            <p:nvPr/>
          </p:nvSpPr>
          <p:spPr>
            <a:xfrm>
              <a:off x="0" y="0"/>
              <a:ext cx="1099251" cy="1035922"/>
            </a:xfrm>
            <a:custGeom>
              <a:avLst/>
              <a:gdLst/>
              <a:ahLst/>
              <a:cxnLst/>
              <a:rect l="l" t="t" r="r" b="b"/>
              <a:pathLst>
                <a:path w="1099251" h="1035922">
                  <a:moveTo>
                    <a:pt x="60012" y="0"/>
                  </a:moveTo>
                  <a:lnTo>
                    <a:pt x="1039239" y="0"/>
                  </a:lnTo>
                  <a:cubicBezTo>
                    <a:pt x="1072383" y="0"/>
                    <a:pt x="1099251" y="26868"/>
                    <a:pt x="1099251" y="60012"/>
                  </a:cubicBezTo>
                  <a:lnTo>
                    <a:pt x="1099251" y="975909"/>
                  </a:lnTo>
                  <a:cubicBezTo>
                    <a:pt x="1099251" y="1009053"/>
                    <a:pt x="1072383" y="1035922"/>
                    <a:pt x="1039239" y="1035922"/>
                  </a:cubicBezTo>
                  <a:lnTo>
                    <a:pt x="60012" y="1035922"/>
                  </a:lnTo>
                  <a:cubicBezTo>
                    <a:pt x="26868" y="1035922"/>
                    <a:pt x="0" y="1009053"/>
                    <a:pt x="0" y="975909"/>
                  </a:cubicBezTo>
                  <a:lnTo>
                    <a:pt x="0" y="60012"/>
                  </a:lnTo>
                  <a:cubicBezTo>
                    <a:pt x="0" y="26868"/>
                    <a:pt x="26868" y="0"/>
                    <a:pt x="60012" y="0"/>
                  </a:cubicBezTo>
                  <a:close/>
                </a:path>
              </a:pathLst>
            </a:custGeom>
            <a:blipFill>
              <a:blip r:embed="rId4"/>
              <a:stretch>
                <a:fillRect l="-25391" r="-25391"/>
              </a:stretch>
            </a:blipFill>
          </p:spPr>
          <p:txBody>
            <a:bodyPr/>
            <a:lstStyle/>
            <a:p>
              <a:endParaRPr lang="en-GB" sz="1200"/>
            </a:p>
          </p:txBody>
        </p:sp>
      </p:grpSp>
      <p:grpSp>
        <p:nvGrpSpPr>
          <p:cNvPr id="11" name="Group 11"/>
          <p:cNvGrpSpPr/>
          <p:nvPr/>
        </p:nvGrpSpPr>
        <p:grpSpPr>
          <a:xfrm>
            <a:off x="977900" y="4254500"/>
            <a:ext cx="1536700" cy="1536700"/>
            <a:chOff x="0" y="0"/>
            <a:chExt cx="1003457" cy="1003457"/>
          </a:xfrm>
        </p:grpSpPr>
        <p:sp>
          <p:nvSpPr>
            <p:cNvPr id="12" name="Freeform 12"/>
            <p:cNvSpPr/>
            <p:nvPr/>
          </p:nvSpPr>
          <p:spPr>
            <a:xfrm>
              <a:off x="0" y="0"/>
              <a:ext cx="1003457" cy="1003457"/>
            </a:xfrm>
            <a:custGeom>
              <a:avLst/>
              <a:gdLst/>
              <a:ahLst/>
              <a:cxnLst/>
              <a:rect l="l" t="t" r="r" b="b"/>
              <a:pathLst>
                <a:path w="1003457" h="1003457">
                  <a:moveTo>
                    <a:pt x="151140" y="0"/>
                  </a:moveTo>
                  <a:lnTo>
                    <a:pt x="852316" y="0"/>
                  </a:lnTo>
                  <a:cubicBezTo>
                    <a:pt x="935789" y="0"/>
                    <a:pt x="1003457" y="67668"/>
                    <a:pt x="1003457" y="151140"/>
                  </a:cubicBezTo>
                  <a:lnTo>
                    <a:pt x="1003457" y="852316"/>
                  </a:lnTo>
                  <a:cubicBezTo>
                    <a:pt x="1003457" y="935789"/>
                    <a:pt x="935789" y="1003457"/>
                    <a:pt x="852316" y="1003457"/>
                  </a:cubicBezTo>
                  <a:lnTo>
                    <a:pt x="151140" y="1003457"/>
                  </a:lnTo>
                  <a:cubicBezTo>
                    <a:pt x="67668" y="1003457"/>
                    <a:pt x="0" y="935789"/>
                    <a:pt x="0" y="852316"/>
                  </a:cubicBezTo>
                  <a:lnTo>
                    <a:pt x="0" y="151140"/>
                  </a:lnTo>
                  <a:cubicBezTo>
                    <a:pt x="0" y="67668"/>
                    <a:pt x="67668" y="0"/>
                    <a:pt x="151140" y="0"/>
                  </a:cubicBezTo>
                  <a:close/>
                </a:path>
              </a:pathLst>
            </a:custGeom>
            <a:ln w="19050" cap="rnd">
              <a:gradFill>
                <a:gsLst>
                  <a:gs pos="0">
                    <a:srgbClr val="FAFAFA">
                      <a:alpha val="80000"/>
                    </a:srgbClr>
                  </a:gs>
                  <a:gs pos="100000">
                    <a:srgbClr val="BCB6B6">
                      <a:alpha val="12000"/>
                    </a:srgbClr>
                  </a:gs>
                </a:gsLst>
                <a:lin ang="5400000"/>
              </a:gradFill>
              <a:prstDash val="solid"/>
              <a:round/>
            </a:ln>
          </p:spPr>
          <p:txBody>
            <a:bodyPr/>
            <a:lstStyle/>
            <a:p>
              <a:endParaRPr lang="en-GB" sz="1200"/>
            </a:p>
          </p:txBody>
        </p:sp>
        <p:sp>
          <p:nvSpPr>
            <p:cNvPr id="13" name="TextBox 13"/>
            <p:cNvSpPr txBox="1"/>
            <p:nvPr/>
          </p:nvSpPr>
          <p:spPr>
            <a:xfrm>
              <a:off x="0" y="-38100"/>
              <a:ext cx="1003457" cy="1041557"/>
            </a:xfrm>
            <a:prstGeom prst="rect">
              <a:avLst/>
            </a:prstGeom>
          </p:spPr>
          <p:txBody>
            <a:bodyPr lIns="20489" tIns="20489" rIns="20489" bIns="20489" rtlCol="0" anchor="ctr"/>
            <a:lstStyle/>
            <a:p>
              <a:pPr algn="ctr">
                <a:lnSpc>
                  <a:spcPts val="1773"/>
                </a:lnSpc>
              </a:pPr>
              <a:endParaRPr sz="1200"/>
            </a:p>
          </p:txBody>
        </p:sp>
      </p:grpSp>
      <p:grpSp>
        <p:nvGrpSpPr>
          <p:cNvPr id="14" name="Group 14"/>
          <p:cNvGrpSpPr/>
          <p:nvPr/>
        </p:nvGrpSpPr>
        <p:grpSpPr>
          <a:xfrm>
            <a:off x="977900" y="4254500"/>
            <a:ext cx="1536700" cy="1536700"/>
            <a:chOff x="0" y="0"/>
            <a:chExt cx="1003479" cy="1003456"/>
          </a:xfrm>
        </p:grpSpPr>
        <p:sp>
          <p:nvSpPr>
            <p:cNvPr id="15" name="Freeform 15"/>
            <p:cNvSpPr/>
            <p:nvPr/>
          </p:nvSpPr>
          <p:spPr>
            <a:xfrm>
              <a:off x="0" y="0"/>
              <a:ext cx="1003479" cy="1003456"/>
            </a:xfrm>
            <a:custGeom>
              <a:avLst/>
              <a:gdLst/>
              <a:ahLst/>
              <a:cxnLst/>
              <a:rect l="l" t="t" r="r" b="b"/>
              <a:pathLst>
                <a:path w="1003479" h="1003456">
                  <a:moveTo>
                    <a:pt x="1003479" y="151140"/>
                  </a:moveTo>
                  <a:lnTo>
                    <a:pt x="1003479" y="852316"/>
                  </a:lnTo>
                  <a:cubicBezTo>
                    <a:pt x="1003479" y="935788"/>
                    <a:pt x="935811" y="1003456"/>
                    <a:pt x="852338" y="1003456"/>
                  </a:cubicBezTo>
                  <a:lnTo>
                    <a:pt x="151140" y="1003456"/>
                  </a:lnTo>
                  <a:cubicBezTo>
                    <a:pt x="67668" y="1003456"/>
                    <a:pt x="0" y="935788"/>
                    <a:pt x="0" y="852316"/>
                  </a:cubicBezTo>
                  <a:lnTo>
                    <a:pt x="0" y="151140"/>
                  </a:lnTo>
                  <a:cubicBezTo>
                    <a:pt x="0" y="67668"/>
                    <a:pt x="67668" y="0"/>
                    <a:pt x="151140" y="0"/>
                  </a:cubicBezTo>
                  <a:lnTo>
                    <a:pt x="852338" y="0"/>
                  </a:lnTo>
                  <a:cubicBezTo>
                    <a:pt x="935811" y="0"/>
                    <a:pt x="1003479" y="67668"/>
                    <a:pt x="1003479" y="151140"/>
                  </a:cubicBezTo>
                  <a:close/>
                </a:path>
              </a:pathLst>
            </a:custGeom>
            <a:solidFill>
              <a:srgbClr val="FAFAFA">
                <a:alpha val="29804"/>
              </a:srgbClr>
            </a:solidFill>
            <a:ln cap="rnd">
              <a:noFill/>
              <a:prstDash val="solid"/>
              <a:round/>
            </a:ln>
          </p:spPr>
          <p:txBody>
            <a:bodyPr/>
            <a:lstStyle/>
            <a:p>
              <a:endParaRPr lang="en-GB" sz="1200"/>
            </a:p>
          </p:txBody>
        </p:sp>
        <p:sp>
          <p:nvSpPr>
            <p:cNvPr id="16" name="TextBox 16"/>
            <p:cNvSpPr txBox="1"/>
            <p:nvPr/>
          </p:nvSpPr>
          <p:spPr>
            <a:xfrm>
              <a:off x="0" y="-38100"/>
              <a:ext cx="1003479" cy="1041556"/>
            </a:xfrm>
            <a:prstGeom prst="rect">
              <a:avLst/>
            </a:prstGeom>
          </p:spPr>
          <p:txBody>
            <a:bodyPr lIns="20489" tIns="20489" rIns="20489" bIns="20489" rtlCol="0" anchor="ctr"/>
            <a:lstStyle/>
            <a:p>
              <a:pPr algn="ctr">
                <a:lnSpc>
                  <a:spcPts val="1773"/>
                </a:lnSpc>
              </a:pPr>
              <a:endParaRPr sz="1200"/>
            </a:p>
          </p:txBody>
        </p:sp>
      </p:grpSp>
      <p:sp>
        <p:nvSpPr>
          <p:cNvPr id="17" name="Freeform 17"/>
          <p:cNvSpPr/>
          <p:nvPr/>
        </p:nvSpPr>
        <p:spPr>
          <a:xfrm>
            <a:off x="850900" y="5372100"/>
            <a:ext cx="571500" cy="571500"/>
          </a:xfrm>
          <a:custGeom>
            <a:avLst/>
            <a:gdLst/>
            <a:ahLst/>
            <a:cxnLst/>
            <a:rect l="l" t="t" r="r" b="b"/>
            <a:pathLst>
              <a:path w="857250" h="857250">
                <a:moveTo>
                  <a:pt x="0" y="0"/>
                </a:moveTo>
                <a:lnTo>
                  <a:pt x="857250" y="0"/>
                </a:lnTo>
                <a:lnTo>
                  <a:pt x="857250" y="857250"/>
                </a:lnTo>
                <a:lnTo>
                  <a:pt x="0" y="857250"/>
                </a:lnTo>
                <a:lnTo>
                  <a:pt x="0" y="0"/>
                </a:lnTo>
                <a:close/>
              </a:path>
            </a:pathLst>
          </a:custGeom>
          <a:blipFill>
            <a:blip r:embed="rId5"/>
            <a:stretch>
              <a:fillRect/>
            </a:stretch>
          </a:blipFill>
        </p:spPr>
        <p:txBody>
          <a:bodyPr/>
          <a:lstStyle/>
          <a:p>
            <a:endParaRPr lang="en-GB" sz="1200"/>
          </a:p>
        </p:txBody>
      </p:sp>
      <p:grpSp>
        <p:nvGrpSpPr>
          <p:cNvPr id="18" name="Group 18"/>
          <p:cNvGrpSpPr/>
          <p:nvPr/>
        </p:nvGrpSpPr>
        <p:grpSpPr>
          <a:xfrm>
            <a:off x="10706100" y="6134100"/>
            <a:ext cx="952500" cy="419100"/>
            <a:chOff x="0" y="0"/>
            <a:chExt cx="376296" cy="165570"/>
          </a:xfrm>
        </p:grpSpPr>
        <p:sp>
          <p:nvSpPr>
            <p:cNvPr id="19" name="Freeform 19"/>
            <p:cNvSpPr/>
            <p:nvPr/>
          </p:nvSpPr>
          <p:spPr>
            <a:xfrm>
              <a:off x="0" y="0"/>
              <a:ext cx="376296" cy="165570"/>
            </a:xfrm>
            <a:custGeom>
              <a:avLst/>
              <a:gdLst/>
              <a:ahLst/>
              <a:cxnLst/>
              <a:rect l="l" t="t" r="r" b="b"/>
              <a:pathLst>
                <a:path w="376296" h="165570">
                  <a:moveTo>
                    <a:pt x="54187" y="0"/>
                  </a:moveTo>
                  <a:lnTo>
                    <a:pt x="322110" y="0"/>
                  </a:lnTo>
                  <a:cubicBezTo>
                    <a:pt x="336481" y="0"/>
                    <a:pt x="350263" y="5709"/>
                    <a:pt x="360425" y="15871"/>
                  </a:cubicBezTo>
                  <a:cubicBezTo>
                    <a:pt x="370587" y="26033"/>
                    <a:pt x="376296" y="39815"/>
                    <a:pt x="376296" y="54187"/>
                  </a:cubicBezTo>
                  <a:lnTo>
                    <a:pt x="376296" y="111384"/>
                  </a:lnTo>
                  <a:cubicBezTo>
                    <a:pt x="376296" y="141310"/>
                    <a:pt x="352036" y="165570"/>
                    <a:pt x="322110" y="165570"/>
                  </a:cubicBezTo>
                  <a:lnTo>
                    <a:pt x="54187" y="165570"/>
                  </a:lnTo>
                  <a:cubicBezTo>
                    <a:pt x="24260" y="165570"/>
                    <a:pt x="0" y="141310"/>
                    <a:pt x="0" y="111384"/>
                  </a:cubicBezTo>
                  <a:lnTo>
                    <a:pt x="0" y="54187"/>
                  </a:lnTo>
                  <a:cubicBezTo>
                    <a:pt x="0" y="24260"/>
                    <a:pt x="24260" y="0"/>
                    <a:pt x="54187" y="0"/>
                  </a:cubicBezTo>
                  <a:close/>
                </a:path>
              </a:pathLst>
            </a:custGeom>
            <a:ln w="38100" cap="sq">
              <a:solidFill>
                <a:srgbClr val="FDE31A"/>
              </a:solidFill>
              <a:prstDash val="solid"/>
              <a:miter/>
            </a:ln>
          </p:spPr>
          <p:txBody>
            <a:bodyPr/>
            <a:lstStyle/>
            <a:p>
              <a:endParaRPr lang="en-GB" sz="1200"/>
            </a:p>
          </p:txBody>
        </p:sp>
        <p:sp>
          <p:nvSpPr>
            <p:cNvPr id="20" name="TextBox 20"/>
            <p:cNvSpPr txBox="1"/>
            <p:nvPr/>
          </p:nvSpPr>
          <p:spPr>
            <a:xfrm>
              <a:off x="0" y="-9525"/>
              <a:ext cx="376296" cy="175095"/>
            </a:xfrm>
            <a:prstGeom prst="rect">
              <a:avLst/>
            </a:prstGeom>
          </p:spPr>
          <p:txBody>
            <a:bodyPr lIns="33867" tIns="33867" rIns="33867" bIns="33867" rtlCol="0" anchor="ctr"/>
            <a:lstStyle/>
            <a:p>
              <a:pPr algn="ctr">
                <a:lnSpc>
                  <a:spcPts val="1157"/>
                </a:lnSpc>
              </a:pPr>
              <a:endParaRPr sz="1200"/>
            </a:p>
          </p:txBody>
        </p:sp>
      </p:grpSp>
      <p:sp>
        <p:nvSpPr>
          <p:cNvPr id="21" name="Freeform 21"/>
          <p:cNvSpPr/>
          <p:nvPr/>
        </p:nvSpPr>
        <p:spPr>
          <a:xfrm>
            <a:off x="533400" y="370205"/>
            <a:ext cx="322634" cy="212090"/>
          </a:xfrm>
          <a:custGeom>
            <a:avLst/>
            <a:gdLst/>
            <a:ahLst/>
            <a:cxnLst/>
            <a:rect l="l" t="t" r="r" b="b"/>
            <a:pathLst>
              <a:path w="483951" h="318135">
                <a:moveTo>
                  <a:pt x="0" y="0"/>
                </a:moveTo>
                <a:lnTo>
                  <a:pt x="483951" y="0"/>
                </a:lnTo>
                <a:lnTo>
                  <a:pt x="483951" y="318135"/>
                </a:lnTo>
                <a:lnTo>
                  <a:pt x="0" y="31813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sz="1200"/>
          </a:p>
        </p:txBody>
      </p:sp>
      <p:grpSp>
        <p:nvGrpSpPr>
          <p:cNvPr id="22" name="Group 22"/>
          <p:cNvGrpSpPr/>
          <p:nvPr/>
        </p:nvGrpSpPr>
        <p:grpSpPr>
          <a:xfrm>
            <a:off x="2743200" y="501650"/>
            <a:ext cx="31750" cy="31750"/>
            <a:chOff x="0" y="0"/>
            <a:chExt cx="720474" cy="720474"/>
          </a:xfrm>
        </p:grpSpPr>
        <p:sp>
          <p:nvSpPr>
            <p:cNvPr id="23" name="Freeform 23"/>
            <p:cNvSpPr/>
            <p:nvPr/>
          </p:nvSpPr>
          <p:spPr>
            <a:xfrm>
              <a:off x="0" y="0"/>
              <a:ext cx="720474" cy="720474"/>
            </a:xfrm>
            <a:custGeom>
              <a:avLst/>
              <a:gdLst/>
              <a:ahLst/>
              <a:cxnLst/>
              <a:rect l="l" t="t" r="r" b="b"/>
              <a:pathLst>
                <a:path w="720474" h="720474">
                  <a:moveTo>
                    <a:pt x="360237" y="0"/>
                  </a:moveTo>
                  <a:cubicBezTo>
                    <a:pt x="161284" y="0"/>
                    <a:pt x="0" y="161284"/>
                    <a:pt x="0" y="360237"/>
                  </a:cubicBezTo>
                  <a:cubicBezTo>
                    <a:pt x="0" y="559191"/>
                    <a:pt x="161284" y="720474"/>
                    <a:pt x="360237" y="720474"/>
                  </a:cubicBezTo>
                  <a:cubicBezTo>
                    <a:pt x="559191" y="720474"/>
                    <a:pt x="720474" y="559191"/>
                    <a:pt x="720474" y="360237"/>
                  </a:cubicBezTo>
                  <a:cubicBezTo>
                    <a:pt x="720474" y="161284"/>
                    <a:pt x="559191" y="0"/>
                    <a:pt x="360237" y="0"/>
                  </a:cubicBezTo>
                  <a:close/>
                </a:path>
              </a:pathLst>
            </a:custGeom>
            <a:solidFill>
              <a:srgbClr val="FDE31A"/>
            </a:solidFill>
          </p:spPr>
          <p:txBody>
            <a:bodyPr/>
            <a:lstStyle/>
            <a:p>
              <a:endParaRPr lang="en-GB" sz="1200"/>
            </a:p>
          </p:txBody>
        </p:sp>
        <p:sp>
          <p:nvSpPr>
            <p:cNvPr id="24" name="TextBox 24"/>
            <p:cNvSpPr txBox="1"/>
            <p:nvPr/>
          </p:nvSpPr>
          <p:spPr>
            <a:xfrm>
              <a:off x="67544" y="29444"/>
              <a:ext cx="585385" cy="623485"/>
            </a:xfrm>
            <a:prstGeom prst="rect">
              <a:avLst/>
            </a:prstGeom>
          </p:spPr>
          <p:txBody>
            <a:bodyPr lIns="49385" tIns="49385" rIns="49385" bIns="49385" rtlCol="0" anchor="ctr"/>
            <a:lstStyle/>
            <a:p>
              <a:pPr algn="ctr">
                <a:lnSpc>
                  <a:spcPts val="1773"/>
                </a:lnSpc>
              </a:pPr>
              <a:endParaRPr sz="1200"/>
            </a:p>
          </p:txBody>
        </p:sp>
      </p:grpSp>
      <p:sp>
        <p:nvSpPr>
          <p:cNvPr id="25" name="TextBox 25"/>
          <p:cNvSpPr txBox="1"/>
          <p:nvPr/>
        </p:nvSpPr>
        <p:spPr>
          <a:xfrm>
            <a:off x="10706100" y="6205833"/>
            <a:ext cx="952500" cy="233205"/>
          </a:xfrm>
          <a:prstGeom prst="rect">
            <a:avLst/>
          </a:prstGeom>
        </p:spPr>
        <p:txBody>
          <a:bodyPr lIns="0" tIns="0" rIns="0" bIns="0" rtlCol="0" anchor="t">
            <a:spAutoFit/>
          </a:bodyPr>
          <a:lstStyle/>
          <a:p>
            <a:pPr algn="ctr">
              <a:lnSpc>
                <a:spcPts val="1957"/>
              </a:lnSpc>
              <a:spcBef>
                <a:spcPct val="0"/>
              </a:spcBef>
            </a:pPr>
            <a:r>
              <a:rPr lang="en-US" sz="1398">
                <a:solidFill>
                  <a:srgbClr val="353744"/>
                </a:solidFill>
                <a:latin typeface="Garet"/>
                <a:ea typeface="Garet"/>
                <a:cs typeface="Garet"/>
                <a:sym typeface="Garet"/>
              </a:rPr>
              <a:t>No. 6</a:t>
            </a:r>
          </a:p>
        </p:txBody>
      </p:sp>
      <p:sp>
        <p:nvSpPr>
          <p:cNvPr id="26" name="TextBox 26"/>
          <p:cNvSpPr txBox="1"/>
          <p:nvPr/>
        </p:nvSpPr>
        <p:spPr>
          <a:xfrm>
            <a:off x="6219778" y="967267"/>
            <a:ext cx="5456697" cy="872034"/>
          </a:xfrm>
          <a:prstGeom prst="rect">
            <a:avLst/>
          </a:prstGeom>
        </p:spPr>
        <p:txBody>
          <a:bodyPr lIns="0" tIns="0" rIns="0" bIns="0" rtlCol="0" anchor="t">
            <a:spAutoFit/>
          </a:bodyPr>
          <a:lstStyle/>
          <a:p>
            <a:pPr>
              <a:lnSpc>
                <a:spcPts val="3392"/>
              </a:lnSpc>
            </a:pPr>
            <a:r>
              <a:rPr lang="en-US" sz="3200" b="1">
                <a:solidFill>
                  <a:srgbClr val="353744"/>
                </a:solidFill>
                <a:latin typeface="Garet Bold"/>
                <a:ea typeface="Garet Bold"/>
                <a:cs typeface="Garet Bold"/>
                <a:sym typeface="Garet Bold"/>
              </a:rPr>
              <a:t>Advantages and Limitations of Microsoft Teams </a:t>
            </a:r>
          </a:p>
        </p:txBody>
      </p:sp>
      <p:sp>
        <p:nvSpPr>
          <p:cNvPr id="27" name="TextBox 27"/>
          <p:cNvSpPr txBox="1"/>
          <p:nvPr/>
        </p:nvSpPr>
        <p:spPr>
          <a:xfrm>
            <a:off x="6219778" y="2596558"/>
            <a:ext cx="4739593" cy="3361241"/>
          </a:xfrm>
          <a:prstGeom prst="rect">
            <a:avLst/>
          </a:prstGeom>
        </p:spPr>
        <p:txBody>
          <a:bodyPr lIns="0" tIns="0" rIns="0" bIns="0" rtlCol="0" anchor="t">
            <a:spAutoFit/>
          </a:bodyPr>
          <a:lstStyle/>
          <a:p>
            <a:pPr algn="just">
              <a:lnSpc>
                <a:spcPts val="2405"/>
              </a:lnSpc>
            </a:pPr>
            <a:r>
              <a:rPr lang="en-US" sz="1466" b="1" dirty="0">
                <a:solidFill>
                  <a:srgbClr val="1A1A1A"/>
                </a:solidFill>
                <a:latin typeface="Poppins Bold"/>
                <a:ea typeface="Poppins Bold"/>
                <a:cs typeface="Poppins Bold"/>
                <a:sym typeface="Poppins Bold"/>
              </a:rPr>
              <a:t>Advantages</a:t>
            </a:r>
          </a:p>
          <a:p>
            <a:pPr marL="316668" lvl="1" indent="-158335">
              <a:lnSpc>
                <a:spcPts val="2405"/>
              </a:lnSpc>
              <a:buFont typeface="Arial"/>
              <a:buChar char="•"/>
            </a:pPr>
            <a:r>
              <a:rPr lang="en-US" sz="1466" dirty="0">
                <a:solidFill>
                  <a:srgbClr val="1A1A1A"/>
                </a:solidFill>
                <a:latin typeface="Poppins"/>
                <a:ea typeface="Poppins"/>
                <a:cs typeface="Poppins"/>
                <a:sym typeface="Poppins"/>
              </a:rPr>
              <a:t>Enables voice calls and video meetings any time</a:t>
            </a:r>
          </a:p>
          <a:p>
            <a:pPr marL="316668" lvl="1" indent="-158335">
              <a:lnSpc>
                <a:spcPts val="2405"/>
              </a:lnSpc>
              <a:buFont typeface="Arial"/>
              <a:buChar char="•"/>
            </a:pPr>
            <a:r>
              <a:rPr lang="en-US" sz="1466" dirty="0">
                <a:solidFill>
                  <a:srgbClr val="1A1A1A"/>
                </a:solidFill>
                <a:latin typeface="Poppins"/>
                <a:ea typeface="Poppins"/>
                <a:cs typeface="Poppins"/>
                <a:sym typeface="Poppins"/>
              </a:rPr>
              <a:t>Reduces the time lag between shifts</a:t>
            </a:r>
          </a:p>
          <a:p>
            <a:pPr marL="316668" lvl="1" indent="-158335">
              <a:lnSpc>
                <a:spcPts val="2405"/>
              </a:lnSpc>
              <a:buFont typeface="Arial"/>
              <a:buChar char="•"/>
            </a:pPr>
            <a:r>
              <a:rPr lang="en-US" sz="1466" dirty="0">
                <a:solidFill>
                  <a:srgbClr val="1A1A1A"/>
                </a:solidFill>
                <a:latin typeface="Poppins"/>
                <a:ea typeface="Poppins"/>
                <a:cs typeface="Poppins"/>
                <a:sym typeface="Poppins"/>
              </a:rPr>
              <a:t>Shares files securely and integrates easily with other Microsoft apps (Melati, 2025). </a:t>
            </a:r>
          </a:p>
          <a:p>
            <a:pPr>
              <a:lnSpc>
                <a:spcPts val="2405"/>
              </a:lnSpc>
            </a:pPr>
            <a:endParaRPr lang="en-US" sz="1466" dirty="0">
              <a:solidFill>
                <a:srgbClr val="1A1A1A"/>
              </a:solidFill>
              <a:latin typeface="Poppins"/>
              <a:ea typeface="Poppins"/>
              <a:cs typeface="Poppins"/>
              <a:sym typeface="Poppins"/>
            </a:endParaRPr>
          </a:p>
          <a:p>
            <a:pPr algn="just">
              <a:lnSpc>
                <a:spcPts val="2405"/>
              </a:lnSpc>
            </a:pPr>
            <a:r>
              <a:rPr lang="en-US" sz="1466" b="1" dirty="0">
                <a:solidFill>
                  <a:srgbClr val="1A1A1A"/>
                </a:solidFill>
                <a:latin typeface="Poppins Bold"/>
                <a:ea typeface="Poppins Bold"/>
                <a:cs typeface="Poppins Bold"/>
                <a:sym typeface="Poppins Bold"/>
              </a:rPr>
              <a:t>Limitations</a:t>
            </a:r>
          </a:p>
          <a:p>
            <a:pPr marL="316668" lvl="1" indent="-158335">
              <a:lnSpc>
                <a:spcPts val="2405"/>
              </a:lnSpc>
              <a:buFont typeface="Arial"/>
              <a:buChar char="•"/>
            </a:pPr>
            <a:r>
              <a:rPr lang="en-US" sz="1466" dirty="0">
                <a:solidFill>
                  <a:srgbClr val="1A1A1A"/>
                </a:solidFill>
                <a:latin typeface="Poppins"/>
                <a:ea typeface="Poppins"/>
                <a:cs typeface="Poppins"/>
                <a:sym typeface="Poppins"/>
              </a:rPr>
              <a:t>Needs reliable internet connection</a:t>
            </a:r>
          </a:p>
          <a:p>
            <a:pPr marL="316668" lvl="1" indent="-158335">
              <a:lnSpc>
                <a:spcPts val="2405"/>
              </a:lnSpc>
              <a:buFont typeface="Arial"/>
              <a:buChar char="•"/>
            </a:pPr>
            <a:r>
              <a:rPr lang="en-US" sz="1466" dirty="0">
                <a:solidFill>
                  <a:srgbClr val="1A1A1A"/>
                </a:solidFill>
                <a:latin typeface="Poppins"/>
                <a:ea typeface="Poppins"/>
                <a:cs typeface="Poppins"/>
                <a:sym typeface="Poppins"/>
              </a:rPr>
              <a:t>Requires proper staff training first</a:t>
            </a:r>
          </a:p>
          <a:p>
            <a:pPr marL="316668" lvl="1" indent="-158335">
              <a:lnSpc>
                <a:spcPts val="2405"/>
              </a:lnSpc>
              <a:buFont typeface="Arial"/>
              <a:buChar char="•"/>
            </a:pPr>
            <a:r>
              <a:rPr lang="en-US" sz="1466" dirty="0">
                <a:solidFill>
                  <a:srgbClr val="1A1A1A"/>
                </a:solidFill>
                <a:latin typeface="Poppins"/>
                <a:ea typeface="Poppins"/>
                <a:cs typeface="Poppins"/>
                <a:sym typeface="Poppins"/>
              </a:rPr>
              <a:t>Too many notifications can be problematic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6840000">
            <a:off x="4962238" y="1420468"/>
            <a:ext cx="8472362" cy="3835669"/>
          </a:xfrm>
          <a:custGeom>
            <a:avLst/>
            <a:gdLst/>
            <a:ahLst/>
            <a:cxnLst/>
            <a:rect l="l" t="t" r="r" b="b"/>
            <a:pathLst>
              <a:path w="12708543" h="5753504">
                <a:moveTo>
                  <a:pt x="0" y="0"/>
                </a:moveTo>
                <a:lnTo>
                  <a:pt x="12708543" y="0"/>
                </a:lnTo>
                <a:lnTo>
                  <a:pt x="12708543" y="5753504"/>
                </a:lnTo>
                <a:lnTo>
                  <a:pt x="0" y="5753504"/>
                </a:lnTo>
                <a:lnTo>
                  <a:pt x="0" y="0"/>
                </a:lnTo>
                <a:close/>
              </a:path>
            </a:pathLst>
          </a:custGeom>
          <a:blipFill>
            <a:blip r:embed="rId2">
              <a:alphaModFix amt="15000"/>
            </a:blip>
            <a:stretch>
              <a:fillRect/>
            </a:stretch>
          </a:blipFill>
        </p:spPr>
        <p:txBody>
          <a:bodyPr/>
          <a:lstStyle/>
          <a:p>
            <a:endParaRPr lang="en-GB" sz="1200"/>
          </a:p>
        </p:txBody>
      </p:sp>
      <p:sp>
        <p:nvSpPr>
          <p:cNvPr id="3" name="Freeform 3"/>
          <p:cNvSpPr/>
          <p:nvPr/>
        </p:nvSpPr>
        <p:spPr>
          <a:xfrm>
            <a:off x="10668000" y="3822700"/>
            <a:ext cx="381000" cy="381000"/>
          </a:xfrm>
          <a:custGeom>
            <a:avLst/>
            <a:gdLst/>
            <a:ahLst/>
            <a:cxnLst/>
            <a:rect l="l" t="t" r="r" b="b"/>
            <a:pathLst>
              <a:path w="571500" h="571500">
                <a:moveTo>
                  <a:pt x="0" y="0"/>
                </a:moveTo>
                <a:lnTo>
                  <a:pt x="571500" y="0"/>
                </a:lnTo>
                <a:lnTo>
                  <a:pt x="571500" y="571500"/>
                </a:lnTo>
                <a:lnTo>
                  <a:pt x="0" y="571500"/>
                </a:lnTo>
                <a:lnTo>
                  <a:pt x="0" y="0"/>
                </a:lnTo>
                <a:close/>
              </a:path>
            </a:pathLst>
          </a:custGeom>
          <a:blipFill>
            <a:blip r:embed="rId3"/>
            <a:stretch>
              <a:fillRect/>
            </a:stretch>
          </a:blipFill>
        </p:spPr>
        <p:txBody>
          <a:bodyPr/>
          <a:lstStyle/>
          <a:p>
            <a:endParaRPr lang="en-GB" sz="1200"/>
          </a:p>
        </p:txBody>
      </p:sp>
      <p:grpSp>
        <p:nvGrpSpPr>
          <p:cNvPr id="4" name="Group 4"/>
          <p:cNvGrpSpPr/>
          <p:nvPr/>
        </p:nvGrpSpPr>
        <p:grpSpPr>
          <a:xfrm>
            <a:off x="2743200" y="501650"/>
            <a:ext cx="31750" cy="31750"/>
            <a:chOff x="0" y="0"/>
            <a:chExt cx="720474" cy="720474"/>
          </a:xfrm>
        </p:grpSpPr>
        <p:sp>
          <p:nvSpPr>
            <p:cNvPr id="5" name="Freeform 5"/>
            <p:cNvSpPr/>
            <p:nvPr/>
          </p:nvSpPr>
          <p:spPr>
            <a:xfrm>
              <a:off x="0" y="0"/>
              <a:ext cx="720474" cy="720474"/>
            </a:xfrm>
            <a:custGeom>
              <a:avLst/>
              <a:gdLst/>
              <a:ahLst/>
              <a:cxnLst/>
              <a:rect l="l" t="t" r="r" b="b"/>
              <a:pathLst>
                <a:path w="720474" h="720474">
                  <a:moveTo>
                    <a:pt x="360237" y="0"/>
                  </a:moveTo>
                  <a:cubicBezTo>
                    <a:pt x="161284" y="0"/>
                    <a:pt x="0" y="161284"/>
                    <a:pt x="0" y="360237"/>
                  </a:cubicBezTo>
                  <a:cubicBezTo>
                    <a:pt x="0" y="559191"/>
                    <a:pt x="161284" y="720474"/>
                    <a:pt x="360237" y="720474"/>
                  </a:cubicBezTo>
                  <a:cubicBezTo>
                    <a:pt x="559191" y="720474"/>
                    <a:pt x="720474" y="559191"/>
                    <a:pt x="720474" y="360237"/>
                  </a:cubicBezTo>
                  <a:cubicBezTo>
                    <a:pt x="720474" y="161284"/>
                    <a:pt x="559191" y="0"/>
                    <a:pt x="360237" y="0"/>
                  </a:cubicBezTo>
                  <a:close/>
                </a:path>
              </a:pathLst>
            </a:custGeom>
            <a:solidFill>
              <a:srgbClr val="FDE31A"/>
            </a:solidFill>
          </p:spPr>
          <p:txBody>
            <a:bodyPr/>
            <a:lstStyle/>
            <a:p>
              <a:endParaRPr lang="en-GB" sz="1200"/>
            </a:p>
          </p:txBody>
        </p:sp>
        <p:sp>
          <p:nvSpPr>
            <p:cNvPr id="6" name="TextBox 6"/>
            <p:cNvSpPr txBox="1"/>
            <p:nvPr/>
          </p:nvSpPr>
          <p:spPr>
            <a:xfrm>
              <a:off x="67544" y="29444"/>
              <a:ext cx="585385" cy="623485"/>
            </a:xfrm>
            <a:prstGeom prst="rect">
              <a:avLst/>
            </a:prstGeom>
          </p:spPr>
          <p:txBody>
            <a:bodyPr lIns="49385" tIns="49385" rIns="49385" bIns="49385" rtlCol="0" anchor="ctr"/>
            <a:lstStyle/>
            <a:p>
              <a:pPr algn="ctr">
                <a:lnSpc>
                  <a:spcPts val="1773"/>
                </a:lnSpc>
              </a:pPr>
              <a:endParaRPr sz="1200"/>
            </a:p>
          </p:txBody>
        </p:sp>
      </p:grpSp>
      <p:sp>
        <p:nvSpPr>
          <p:cNvPr id="7" name="TextBox 7"/>
          <p:cNvSpPr txBox="1"/>
          <p:nvPr/>
        </p:nvSpPr>
        <p:spPr>
          <a:xfrm>
            <a:off x="984077" y="1825746"/>
            <a:ext cx="10223847" cy="3809826"/>
          </a:xfrm>
          <a:prstGeom prst="rect">
            <a:avLst/>
          </a:prstGeom>
        </p:spPr>
        <p:txBody>
          <a:bodyPr lIns="0" tIns="0" rIns="0" bIns="0" rtlCol="0" anchor="t">
            <a:spAutoFit/>
          </a:bodyPr>
          <a:lstStyle/>
          <a:p>
            <a:pPr marL="316286" lvl="1" indent="-158143">
              <a:lnSpc>
                <a:spcPts val="2534"/>
              </a:lnSpc>
              <a:buFont typeface="Arial"/>
              <a:buChar char="•"/>
            </a:pPr>
            <a:r>
              <a:rPr lang="en-US" sz="1465" dirty="0">
                <a:solidFill>
                  <a:srgbClr val="353744"/>
                </a:solidFill>
                <a:latin typeface="Garet"/>
                <a:ea typeface="Garet"/>
                <a:cs typeface="Garet"/>
                <a:sym typeface="Garet"/>
              </a:rPr>
              <a:t>Chien, L.J., Slade, D., Dahm, M.R., Brady, B., Roberts, E., Goncharov, L., Taylor, J., Eggins, S. and Thornton, A. (2022). Improving patient‐</a:t>
            </a:r>
            <a:r>
              <a:rPr lang="en-US" sz="1465" dirty="0" err="1">
                <a:solidFill>
                  <a:srgbClr val="353744"/>
                </a:solidFill>
                <a:latin typeface="Garet"/>
                <a:ea typeface="Garet"/>
                <a:cs typeface="Garet"/>
                <a:sym typeface="Garet"/>
              </a:rPr>
              <a:t>centred</a:t>
            </a:r>
            <a:r>
              <a:rPr lang="en-US" sz="1465" dirty="0">
                <a:solidFill>
                  <a:srgbClr val="353744"/>
                </a:solidFill>
                <a:latin typeface="Garet"/>
                <a:ea typeface="Garet"/>
                <a:cs typeface="Garet"/>
                <a:sym typeface="Garet"/>
              </a:rPr>
              <a:t> care through a tailored intervention addressing nursing clinical handover communication in its organizational and cultural context. Journal of advanced nursing, 78(5), pp.1413-1430.</a:t>
            </a:r>
          </a:p>
          <a:p>
            <a:pPr marL="316286" lvl="1" indent="-158143">
              <a:lnSpc>
                <a:spcPts val="2534"/>
              </a:lnSpc>
              <a:buFont typeface="Arial"/>
              <a:buChar char="•"/>
            </a:pPr>
            <a:r>
              <a:rPr lang="en-US" sz="1465" dirty="0">
                <a:solidFill>
                  <a:srgbClr val="353744"/>
                </a:solidFill>
                <a:latin typeface="Garet"/>
                <a:ea typeface="Garet"/>
                <a:cs typeface="Garet"/>
                <a:sym typeface="Garet"/>
              </a:rPr>
              <a:t>Frey, T.K. and Bloch, B.S. (2023). Using Microsoft Teams to facilitate asynchronous online focus groups. International Journal of Qualitative Methods, 22, p.16094069231211251.</a:t>
            </a:r>
          </a:p>
          <a:p>
            <a:pPr marL="316286" lvl="1" indent="-158143">
              <a:lnSpc>
                <a:spcPts val="2534"/>
              </a:lnSpc>
              <a:buFont typeface="Arial"/>
              <a:buChar char="•"/>
            </a:pPr>
            <a:r>
              <a:rPr lang="en-US" sz="1465" dirty="0">
                <a:solidFill>
                  <a:srgbClr val="353744"/>
                </a:solidFill>
                <a:latin typeface="Garet"/>
                <a:ea typeface="Garet"/>
                <a:cs typeface="Garet"/>
                <a:sym typeface="Garet"/>
              </a:rPr>
              <a:t>Mayer, C. and Simons, G. (2022). Microsoft teams: creating space for hybrid and remote staff to thrive. ATLA Summary of Proceedings, pp.260-268.</a:t>
            </a:r>
          </a:p>
          <a:p>
            <a:pPr marL="316286" lvl="1" indent="-158143">
              <a:lnSpc>
                <a:spcPts val="2534"/>
              </a:lnSpc>
              <a:buFont typeface="Arial"/>
              <a:buChar char="•"/>
            </a:pPr>
            <a:r>
              <a:rPr lang="en-US" sz="1465" dirty="0">
                <a:solidFill>
                  <a:srgbClr val="353744"/>
                </a:solidFill>
                <a:latin typeface="Garet"/>
                <a:ea typeface="Garet"/>
                <a:cs typeface="Garet"/>
                <a:sym typeface="Garet"/>
              </a:rPr>
              <a:t>Melati, R. (2025). Analysis of the advantages of Microsoft Teams as a corporate communication tool in supporting employee performance. </a:t>
            </a:r>
            <a:r>
              <a:rPr lang="en-US" sz="1465" dirty="0" err="1">
                <a:solidFill>
                  <a:srgbClr val="353744"/>
                </a:solidFill>
                <a:latin typeface="Garet"/>
                <a:ea typeface="Garet"/>
                <a:cs typeface="Garet"/>
                <a:sym typeface="Garet"/>
              </a:rPr>
              <a:t>Eduvest</a:t>
            </a:r>
            <a:r>
              <a:rPr lang="en-US" sz="1465" dirty="0">
                <a:solidFill>
                  <a:srgbClr val="353744"/>
                </a:solidFill>
                <a:latin typeface="Garet"/>
                <a:ea typeface="Garet"/>
                <a:cs typeface="Garet"/>
                <a:sym typeface="Garet"/>
              </a:rPr>
              <a:t>-Journal of Universal Studies, 5(3), pp.2893-2899.</a:t>
            </a:r>
          </a:p>
          <a:p>
            <a:pPr marL="316286" lvl="1" indent="-158143">
              <a:lnSpc>
                <a:spcPts val="2534"/>
              </a:lnSpc>
              <a:buFont typeface="Arial"/>
              <a:buChar char="•"/>
            </a:pPr>
            <a:r>
              <a:rPr lang="en-US" sz="1465" dirty="0">
                <a:solidFill>
                  <a:srgbClr val="353744"/>
                </a:solidFill>
                <a:latin typeface="Garet"/>
                <a:ea typeface="Garet"/>
                <a:cs typeface="Garet"/>
                <a:sym typeface="Garet"/>
              </a:rPr>
              <a:t>Microsoft (2026). Stay organized, communicate, and collaborate with Teams. [online] Available at: </a:t>
            </a:r>
            <a:r>
              <a:rPr lang="en-US" sz="1465" u="sng" dirty="0">
                <a:solidFill>
                  <a:srgbClr val="353744"/>
                </a:solidFill>
                <a:latin typeface="Garet"/>
                <a:ea typeface="Garet"/>
                <a:cs typeface="Garet"/>
                <a:sym typeface="Garet"/>
                <a:hlinkClick r:id="rId4" tooltip="https://support.microsoft.com/en-us/office/stay-organized-communicate-and-collaborate-with-teams-4d116240-cecc-43b4-b41e-a88bafcf1e85"/>
              </a:rPr>
              <a:t>https://support.microsoft.com/en-us/office/stay-organized-communicate-and-collaborate-with-teams-4d116240-cecc-43b4-b41e-a88bafcf1e85</a:t>
            </a:r>
            <a:r>
              <a:rPr lang="en-US" sz="1465" dirty="0">
                <a:solidFill>
                  <a:srgbClr val="353744"/>
                </a:solidFill>
                <a:latin typeface="Garet"/>
                <a:ea typeface="Garet"/>
                <a:cs typeface="Garet"/>
                <a:sym typeface="Garet"/>
              </a:rPr>
              <a:t> [Accessed 12 July 2026].</a:t>
            </a:r>
          </a:p>
        </p:txBody>
      </p:sp>
      <p:sp>
        <p:nvSpPr>
          <p:cNvPr id="8" name="TextBox 8"/>
          <p:cNvSpPr txBox="1"/>
          <p:nvPr/>
        </p:nvSpPr>
        <p:spPr>
          <a:xfrm>
            <a:off x="4089400" y="962459"/>
            <a:ext cx="4013200" cy="512961"/>
          </a:xfrm>
          <a:prstGeom prst="rect">
            <a:avLst/>
          </a:prstGeom>
        </p:spPr>
        <p:txBody>
          <a:bodyPr lIns="0" tIns="0" rIns="0" bIns="0" rtlCol="0" anchor="t">
            <a:spAutoFit/>
          </a:bodyPr>
          <a:lstStyle/>
          <a:p>
            <a:pPr algn="ctr">
              <a:lnSpc>
                <a:spcPts val="3958"/>
              </a:lnSpc>
            </a:pPr>
            <a:r>
              <a:rPr lang="en-US" sz="3734" b="1">
                <a:solidFill>
                  <a:srgbClr val="353744"/>
                </a:solidFill>
                <a:latin typeface="Garet Bold"/>
                <a:ea typeface="Garet Bold"/>
                <a:cs typeface="Garet Bold"/>
                <a:sym typeface="Garet Bold"/>
              </a:rPr>
              <a:t>References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268224"/>
            <a:ext cx="11094720" cy="1036320"/>
          </a:xfrm>
          <a:prstGeom prst="rect">
            <a:avLst/>
          </a:prstGeom>
          <a:noFill/>
          <a:ln/>
        </p:spPr>
        <p:txBody>
          <a:bodyPr wrap="square" lIns="0" tIns="0" rIns="0" bIns="0" rtlCol="0" anchor="b"/>
          <a:lstStyle/>
          <a:p>
            <a:r>
              <a:rPr lang="en-US" sz="4800" dirty="0">
                <a:solidFill>
                  <a:srgbClr val="1A1A1A"/>
                </a:solidFill>
                <a:latin typeface="Calibri" pitchFamily="34" charset="0"/>
                <a:ea typeface="Calibri" pitchFamily="34" charset="-122"/>
                <a:cs typeface="Calibri" pitchFamily="34" charset="-120"/>
              </a:rPr>
              <a:t>Conclusion</a:t>
            </a:r>
            <a:endParaRPr lang="en-US" sz="4800" dirty="0"/>
          </a:p>
        </p:txBody>
      </p:sp>
      <p:sp>
        <p:nvSpPr>
          <p:cNvPr id="3" name="Shape 1"/>
          <p:cNvSpPr/>
          <p:nvPr/>
        </p:nvSpPr>
        <p:spPr>
          <a:xfrm>
            <a:off x="548640" y="1341120"/>
            <a:ext cx="11094720" cy="0"/>
          </a:xfrm>
          <a:prstGeom prst="line">
            <a:avLst/>
          </a:prstGeom>
          <a:noFill/>
          <a:ln w="19050">
            <a:solidFill>
              <a:srgbClr val="1A1A1A"/>
            </a:solidFill>
            <a:prstDash val="solid"/>
          </a:ln>
        </p:spPr>
        <p:txBody>
          <a:bodyPr/>
          <a:lstStyle/>
          <a:p>
            <a:endParaRPr lang="en-GB" sz="2400"/>
          </a:p>
        </p:txBody>
      </p:sp>
      <p:sp>
        <p:nvSpPr>
          <p:cNvPr id="4" name="Text 2"/>
          <p:cNvSpPr/>
          <p:nvPr/>
        </p:nvSpPr>
        <p:spPr>
          <a:xfrm>
            <a:off x="548640" y="1524000"/>
            <a:ext cx="11094720" cy="4632960"/>
          </a:xfrm>
          <a:prstGeom prst="rect">
            <a:avLst/>
          </a:prstGeom>
          <a:noFill/>
          <a:ln/>
        </p:spPr>
        <p:txBody>
          <a:bodyPr wrap="square" lIns="0" tIns="0" rIns="0" bIns="0" rtlCol="0" anchor="t"/>
          <a:lstStyle/>
          <a:p>
            <a:pPr marL="457223" indent="-457223">
              <a:buSzPct val="100000"/>
              <a:buChar char="•"/>
            </a:pPr>
            <a:r>
              <a:rPr lang="en-US" sz="1867" dirty="0">
                <a:solidFill>
                  <a:schemeClr val="tx1">
                    <a:lumMod val="85000"/>
                    <a:lumOff val="15000"/>
                  </a:schemeClr>
                </a:solidFill>
                <a:latin typeface="Poppins" panose="020B0502040204020203" pitchFamily="2" charset="0"/>
                <a:ea typeface="Calibri" pitchFamily="34" charset="-122"/>
                <a:cs typeface="Poppins" panose="020B0502040204020203" pitchFamily="2" charset="0"/>
              </a:rPr>
              <a:t>Summarise the group's overall findings - what do your tool recommendations mean for Riverdale as a whole?</a:t>
            </a:r>
            <a:endParaRPr lang="en-US" sz="1867" dirty="0">
              <a:solidFill>
                <a:schemeClr val="tx1">
                  <a:lumMod val="85000"/>
                  <a:lumOff val="15000"/>
                </a:schemeClr>
              </a:solidFill>
              <a:latin typeface="Poppins" panose="020B0502040204020203" pitchFamily="2" charset="0"/>
              <a:cs typeface="Poppins" panose="020B0502040204020203" pitchFamily="2" charset="0"/>
            </a:endParaRPr>
          </a:p>
          <a:p>
            <a:pPr marL="457223" indent="-457223">
              <a:buSzPct val="100000"/>
              <a:buChar char="•"/>
            </a:pPr>
            <a:r>
              <a:rPr lang="en-US" sz="1867" dirty="0">
                <a:solidFill>
                  <a:schemeClr val="tx1">
                    <a:lumMod val="85000"/>
                    <a:lumOff val="15000"/>
                  </a:schemeClr>
                </a:solidFill>
                <a:latin typeface="Poppins" panose="020B0502040204020203" pitchFamily="2" charset="0"/>
                <a:ea typeface="Calibri" pitchFamily="34" charset="-122"/>
                <a:cs typeface="Poppins" panose="020B0502040204020203" pitchFamily="2" charset="0"/>
              </a:rPr>
              <a:t>Highlight the most significant improvement each tool brings to the nursing home's efficiency or communication.</a:t>
            </a:r>
            <a:endParaRPr lang="en-US" sz="1867" dirty="0">
              <a:solidFill>
                <a:schemeClr val="tx1">
                  <a:lumMod val="85000"/>
                  <a:lumOff val="15000"/>
                </a:schemeClr>
              </a:solidFill>
              <a:latin typeface="Poppins" panose="020B0502040204020203" pitchFamily="2" charset="0"/>
              <a:cs typeface="Poppins" panose="020B0502040204020203" pitchFamily="2" charset="0"/>
            </a:endParaRPr>
          </a:p>
          <a:p>
            <a:pPr marL="457223" indent="-457223">
              <a:buSzPct val="100000"/>
              <a:buChar char="•"/>
            </a:pPr>
            <a:r>
              <a:rPr lang="en-US" sz="1867" dirty="0">
                <a:solidFill>
                  <a:schemeClr val="tx1">
                    <a:lumMod val="85000"/>
                    <a:lumOff val="15000"/>
                  </a:schemeClr>
                </a:solidFill>
                <a:latin typeface="Poppins" panose="020B0502040204020203" pitchFamily="2" charset="0"/>
                <a:ea typeface="Calibri" pitchFamily="34" charset="-122"/>
                <a:cs typeface="Poppins" panose="020B0502040204020203" pitchFamily="2" charset="0"/>
              </a:rPr>
              <a:t>Reflect on any shared limitations across the tools (e.g. staff training, internet access, cost) and how management could address them.</a:t>
            </a:r>
            <a:endParaRPr lang="en-US" sz="1867" dirty="0">
              <a:solidFill>
                <a:schemeClr val="tx1">
                  <a:lumMod val="85000"/>
                  <a:lumOff val="15000"/>
                </a:schemeClr>
              </a:solidFill>
              <a:latin typeface="Poppins" panose="020B0502040204020203" pitchFamily="2" charset="0"/>
              <a:cs typeface="Poppins" panose="020B0502040204020203" pitchFamily="2" charset="0"/>
            </a:endParaRPr>
          </a:p>
          <a:p>
            <a:pPr marL="457223" indent="-457223">
              <a:buSzPct val="100000"/>
              <a:buChar char="•"/>
            </a:pPr>
            <a:r>
              <a:rPr lang="en-US" sz="1867" dirty="0">
                <a:solidFill>
                  <a:schemeClr val="tx1">
                    <a:lumMod val="85000"/>
                    <a:lumOff val="15000"/>
                  </a:schemeClr>
                </a:solidFill>
                <a:latin typeface="Poppins" panose="020B0502040204020203" pitchFamily="2" charset="0"/>
                <a:ea typeface="Calibri" pitchFamily="34" charset="-122"/>
                <a:cs typeface="Poppins" panose="020B0502040204020203" pitchFamily="2" charset="0"/>
              </a:rPr>
              <a:t>State your group's key recommendation to the management of Riverdale Nursing Home in one clear sentence.</a:t>
            </a:r>
            <a:endParaRPr lang="en-US" sz="1867" dirty="0">
              <a:solidFill>
                <a:schemeClr val="tx1">
                  <a:lumMod val="85000"/>
                  <a:lumOff val="15000"/>
                </a:schemeClr>
              </a:solidFill>
              <a:latin typeface="Poppins" panose="020B0502040204020203" pitchFamily="2" charset="0"/>
              <a:cs typeface="Poppins" panose="020B0502040204020203" pitchFamily="2"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2024-7C36-D52C-F4FA-A68C9DFD35EB}"/>
              </a:ext>
            </a:extLst>
          </p:cNvPr>
          <p:cNvSpPr>
            <a:spLocks noGrp="1"/>
          </p:cNvSpPr>
          <p:nvPr>
            <p:ph type="title"/>
          </p:nvPr>
        </p:nvSpPr>
        <p:spPr>
          <a:xfrm>
            <a:off x="2658446" y="261257"/>
            <a:ext cx="4228494" cy="1320800"/>
          </a:xfrm>
        </p:spPr>
        <p:txBody>
          <a:bodyPr>
            <a:noAutofit/>
          </a:bodyPr>
          <a:lstStyle/>
          <a:p>
            <a:r>
              <a:rPr lang="en-GB" sz="4800" dirty="0"/>
              <a:t>Any questions?</a:t>
            </a:r>
          </a:p>
        </p:txBody>
      </p:sp>
      <p:pic>
        <p:nvPicPr>
          <p:cNvPr id="9" name="Picture 8" descr="Congratulations! The PNG Image Has Been Downloaded (Transparent ...">
            <a:extLst>
              <a:ext uri="{FF2B5EF4-FFF2-40B4-BE49-F238E27FC236}">
                <a16:creationId xmlns:a16="http://schemas.microsoft.com/office/drawing/2014/main" id="{2E889CF3-B8EC-25B7-33A8-9981D699F6FD}"/>
              </a:ext>
            </a:extLst>
          </p:cNvPr>
          <p:cNvPicPr>
            <a:picLocks noChangeAspect="1"/>
          </p:cNvPicPr>
          <p:nvPr/>
        </p:nvPicPr>
        <p:blipFill>
          <a:blip r:embed="rId2"/>
          <a:stretch>
            <a:fillRect/>
          </a:stretch>
        </p:blipFill>
        <p:spPr>
          <a:xfrm>
            <a:off x="3857900" y="1494269"/>
            <a:ext cx="3225072" cy="5309302"/>
          </a:xfrm>
          <a:prstGeom prst="rect">
            <a:avLst/>
          </a:prstGeom>
        </p:spPr>
      </p:pic>
    </p:spTree>
    <p:extLst>
      <p:ext uri="{BB962C8B-B14F-4D97-AF65-F5344CB8AC3E}">
        <p14:creationId xmlns:p14="http://schemas.microsoft.com/office/powerpoint/2010/main" val="2980751057"/>
      </p:ext>
    </p:extLst>
  </p:cSld>
  <p:clrMapOvr>
    <a:masterClrMapping/>
  </p:clrMapOvr>
  <p:transition spd="slow">
    <p:randomBar dir="vert"/>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15fc19cd-fa26-435b-84bc-af8af48cbcc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8357CCDC245654FAB1F4DED54B9A2C2" ma:contentTypeVersion="5" ma:contentTypeDescription="Create a new document." ma:contentTypeScope="" ma:versionID="ea1afe9e0bd5f7824aedaf6b281a63f5">
  <xsd:schema xmlns:xsd="http://www.w3.org/2001/XMLSchema" xmlns:xs="http://www.w3.org/2001/XMLSchema" xmlns:p="http://schemas.microsoft.com/office/2006/metadata/properties" xmlns:ns3="15fc19cd-fa26-435b-84bc-af8af48cbcc7" targetNamespace="http://schemas.microsoft.com/office/2006/metadata/properties" ma:root="true" ma:fieldsID="8f2d7453d181a971e10ad2257bd67c41" ns3:_="">
    <xsd:import namespace="15fc19cd-fa26-435b-84bc-af8af48cbcc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5fc19cd-fa26-435b-84bc-af8af48cbcc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E09E55-4DB6-4861-ABFD-E92B1BB30B1E}">
  <ds:schemaRefs>
    <ds:schemaRef ds:uri="http://purl.org/dc/dcmitype/"/>
    <ds:schemaRef ds:uri="http://purl.org/dc/terms/"/>
    <ds:schemaRef ds:uri="http://schemas.openxmlformats.org/package/2006/metadata/core-properties"/>
    <ds:schemaRef ds:uri="http://schemas.microsoft.com/office/2006/metadata/properties"/>
    <ds:schemaRef ds:uri="http://schemas.microsoft.com/office/2006/documentManagement/types"/>
    <ds:schemaRef ds:uri="http://purl.org/dc/elements/1.1/"/>
    <ds:schemaRef ds:uri="15fc19cd-fa26-435b-84bc-af8af48cbcc7"/>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AD702C36-0C98-460B-B8FF-8CB74DF5388E}">
  <ds:schemaRefs>
    <ds:schemaRef ds:uri="http://schemas.microsoft.com/sharepoint/v3/contenttype/forms"/>
  </ds:schemaRefs>
</ds:datastoreItem>
</file>

<file path=customXml/itemProps3.xml><?xml version="1.0" encoding="utf-8"?>
<ds:datastoreItem xmlns:ds="http://schemas.openxmlformats.org/officeDocument/2006/customXml" ds:itemID="{78CB6433-0E46-4F00-9277-E4A495A011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5fc19cd-fa26-435b-84bc-af8af48cbc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65</TotalTime>
  <Words>1815</Words>
  <Application>Microsoft Office PowerPoint</Application>
  <PresentationFormat>Widescreen</PresentationFormat>
  <Paragraphs>153</Paragraphs>
  <Slides>15</Slides>
  <Notes>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15</vt:i4>
      </vt:variant>
    </vt:vector>
  </HeadingPairs>
  <TitlesOfParts>
    <vt:vector size="27" baseType="lpstr">
      <vt:lpstr>Abadi</vt:lpstr>
      <vt:lpstr>Aptos</vt:lpstr>
      <vt:lpstr>Arial</vt:lpstr>
      <vt:lpstr>Calibri</vt:lpstr>
      <vt:lpstr>Garet</vt:lpstr>
      <vt:lpstr>Garet Bold</vt:lpstr>
      <vt:lpstr>Poppins</vt:lpstr>
      <vt:lpstr>Poppins Bold</vt:lpstr>
      <vt:lpstr>Times New Roman</vt:lpstr>
      <vt:lpstr>Trebuchet MS</vt:lpstr>
      <vt:lpstr>Wingdings 3</vt:lpstr>
      <vt:lpstr>Facet</vt:lpstr>
      <vt:lpstr>     RIVERDALE NURSING                             HOME</vt:lpstr>
      <vt:lpstr>PowerPoint Presentation</vt:lpstr>
      <vt:lpstr> WRITING CARE RELATED DOCUMENTS- </vt:lpstr>
      <vt:lpstr>MICROSOFT 365 WORD</vt:lpstr>
      <vt:lpstr>WRITING CARE RELATED DOCUMENTS </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RIVERDALE NURSING                             HOME</dc:title>
  <dc:creator>Sultan Zada Shoukat (2544628)</dc:creator>
  <cp:lastModifiedBy>Elsie Ashorkor Amarh (2539663)</cp:lastModifiedBy>
  <cp:revision>4</cp:revision>
  <dcterms:created xsi:type="dcterms:W3CDTF">2026-07-07T16:50:32Z</dcterms:created>
  <dcterms:modified xsi:type="dcterms:W3CDTF">2026-07-14T15:59:14Z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0x010100C8357CCDC245654FAB1F4DED54B9A2C2</vt:lpwstr>
  </property>
</Properties>
</file>