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57" r:id="rId4"/>
    <p:sldId id="258" r:id="rId6"/>
    <p:sldId id="259" r:id="rId7"/>
    <p:sldId id="260"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4293" autoAdjust="0"/>
  </p:normalViewPr>
  <p:slideViewPr>
    <p:cSldViewPr snapToGrid="0">
      <p:cViewPr>
        <p:scale>
          <a:sx n="38" d="100"/>
          <a:sy n="38" d="100"/>
        </p:scale>
        <p:origin x="1572" y="7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6848D0-9C30-49D4-8635-8EB283FBD252}" type="datetimeFigureOut">
              <a:rPr lang="en-GB" smtClean="0"/>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49785B-A7A1-49C7-9589-DD63F876B34A}"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This presentation analyse the roles of health promotion in addressing the impacts of long-term of ACEs which is also known as adverse childhood experiences. The ACEs involves conflict, negligible, abusive languages, and many different types of  traumatic events as well. This presentation may seek to develop efficient and effective interventions which allows persons to improve their outcomes of the health. </a:t>
            </a:r>
            <a:endParaRPr lang="en-GB" dirty="0"/>
          </a:p>
        </p:txBody>
      </p:sp>
      <p:sp>
        <p:nvSpPr>
          <p:cNvPr id="4" name="Slide Number Placeholder 3"/>
          <p:cNvSpPr>
            <a:spLocks noGrp="1"/>
          </p:cNvSpPr>
          <p:nvPr>
            <p:ph type="sldNum" sz="quarter" idx="5"/>
          </p:nvPr>
        </p:nvSpPr>
        <p:spPr/>
        <p:txBody>
          <a:bodyPr/>
          <a:lstStyle/>
          <a:p>
            <a:fld id="{5A49785B-A7A1-49C7-9589-DD63F876B34A}" type="slidenum">
              <a:rPr lang="en-GB" smtClean="0"/>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5000"/>
              </a:lnSpc>
              <a:spcAft>
                <a:spcPts val="800"/>
              </a:spcAft>
            </a:pPr>
            <a:r>
              <a:rPr lang="en-GB" sz="1200" kern="100" dirty="0">
                <a:effectLst/>
                <a:latin typeface="Calibri" panose="020F0502020204030204" pitchFamily="34" charset="0"/>
                <a:ea typeface="Calibri" panose="020F0502020204030204" pitchFamily="34" charset="0"/>
                <a:cs typeface="Mangal" panose="02040503050203030202" pitchFamily="18" charset="0"/>
              </a:rPr>
              <a:t>ACEs can affect the developing brain as well as the body which leads to changes in stress reaction systems and enhanced the risk of terrible diseases, mental fitness disorders, and risky behaviours </a:t>
            </a:r>
            <a:r>
              <a:rPr lang="en-GB" sz="12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a:t>
            </a:r>
            <a:r>
              <a:rPr lang="en-GB" sz="12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Lorenc</a:t>
            </a:r>
            <a:r>
              <a:rPr lang="en-GB" sz="12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et al, 2020)</a:t>
            </a:r>
            <a:r>
              <a:rPr lang="en-GB" sz="1200" kern="100" dirty="0">
                <a:effectLst/>
                <a:latin typeface="Calibri" panose="020F0502020204030204" pitchFamily="34" charset="0"/>
                <a:ea typeface="Calibri" panose="020F0502020204030204" pitchFamily="34" charset="0"/>
                <a:cs typeface="Mangal" panose="02040503050203030202" pitchFamily="18" charset="0"/>
              </a:rPr>
              <a:t>.</a:t>
            </a:r>
            <a:endParaRPr lang="en-IN" sz="1200" kern="100" dirty="0">
              <a:effectLst/>
              <a:latin typeface="Calibri" panose="020F0502020204030204" pitchFamily="34" charset="0"/>
              <a:ea typeface="Calibri" panose="020F0502020204030204" pitchFamily="34" charset="0"/>
              <a:cs typeface="Mangal" panose="02040503050203030202" pitchFamily="18" charset="0"/>
            </a:endParaRPr>
          </a:p>
          <a:p>
            <a:pPr algn="just">
              <a:lnSpc>
                <a:spcPct val="105000"/>
              </a:lnSpc>
              <a:spcAft>
                <a:spcPts val="800"/>
              </a:spcAft>
            </a:pPr>
            <a:r>
              <a:rPr lang="en-GB" sz="1200" kern="100" dirty="0">
                <a:effectLst/>
                <a:latin typeface="Calibri" panose="020F0502020204030204" pitchFamily="34" charset="0"/>
                <a:ea typeface="Calibri" panose="020F0502020204030204" pitchFamily="34" charset="0"/>
                <a:cs typeface="Mangal" panose="02040503050203030202" pitchFamily="18" charset="0"/>
              </a:rPr>
              <a:t>ACEs can affect relationships, instructional achievement, and stability of the employment also.</a:t>
            </a:r>
            <a:endParaRPr lang="en-IN" sz="1200" kern="100" dirty="0">
              <a:effectLst/>
              <a:latin typeface="Calibri" panose="020F0502020204030204" pitchFamily="34" charset="0"/>
              <a:ea typeface="Calibri" panose="020F0502020204030204" pitchFamily="34" charset="0"/>
              <a:cs typeface="Mangal" panose="02040503050203030202" pitchFamily="18" charset="0"/>
            </a:endParaRPr>
          </a:p>
          <a:p>
            <a:pPr algn="just">
              <a:lnSpc>
                <a:spcPct val="105000"/>
              </a:lnSpc>
              <a:spcAft>
                <a:spcPts val="800"/>
              </a:spcAft>
            </a:pPr>
            <a:r>
              <a:rPr lang="en-GB" sz="1200" kern="100" dirty="0">
                <a:effectLst/>
                <a:latin typeface="Calibri" panose="020F0502020204030204" pitchFamily="34" charset="0"/>
                <a:ea typeface="Calibri" panose="020F0502020204030204" pitchFamily="34" charset="0"/>
                <a:cs typeface="Mangal" panose="02040503050203030202" pitchFamily="18" charset="0"/>
              </a:rPr>
              <a:t>Increased awareness of ACEs has brought about initiatives which promote early intervention, trauma-informed care, and help for impacted people as well </a:t>
            </a:r>
            <a:r>
              <a:rPr lang="en-GB" sz="12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(Lieberman et al, 2021)</a:t>
            </a:r>
            <a:r>
              <a:rPr lang="en-GB" sz="1200" kern="100" dirty="0">
                <a:effectLst/>
                <a:latin typeface="Calibri" panose="020F0502020204030204" pitchFamily="34" charset="0"/>
                <a:ea typeface="Calibri" panose="020F0502020204030204" pitchFamily="34" charset="0"/>
                <a:cs typeface="Mangal" panose="02040503050203030202" pitchFamily="18" charset="0"/>
              </a:rPr>
              <a:t>.</a:t>
            </a:r>
            <a:endParaRPr lang="en-IN" sz="1200" kern="100" dirty="0">
              <a:effectLst/>
              <a:latin typeface="Calibri" panose="020F0502020204030204" pitchFamily="34" charset="0"/>
              <a:ea typeface="Calibri" panose="020F0502020204030204" pitchFamily="34" charset="0"/>
              <a:cs typeface="Mangal" panose="02040503050203030202" pitchFamily="18" charset="0"/>
            </a:endParaRPr>
          </a:p>
          <a:p>
            <a:endParaRPr lang="en-GB" dirty="0"/>
          </a:p>
        </p:txBody>
      </p:sp>
      <p:sp>
        <p:nvSpPr>
          <p:cNvPr id="4" name="Slide Number Placeholder 3"/>
          <p:cNvSpPr>
            <a:spLocks noGrp="1"/>
          </p:cNvSpPr>
          <p:nvPr>
            <p:ph type="sldNum" sz="quarter" idx="5"/>
          </p:nvPr>
        </p:nvSpPr>
        <p:spPr/>
        <p:txBody>
          <a:bodyPr/>
          <a:lstStyle/>
          <a:p>
            <a:fld id="{5A49785B-A7A1-49C7-9589-DD63F876B34A}" type="slidenum">
              <a:rPr lang="en-GB" smtClean="0"/>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According to some of the study, there are direct correlation between the ACEs and various types of issues which are related to the health. When these compared to the persons with the lower scores of ACEs with the higher scores of the ACEs then higher scores of ACEs are more likely to influenced from the negative impacts of health. To completely addressing the issues of the ACEs, the promotion of health materials requires to geared at the ACEs is created which is very important. Such of the information can easily aid in improving the understanding of the ACEs and the employees of the ACEs healthcare. </a:t>
            </a:r>
            <a:endParaRPr lang="en-GB" dirty="0"/>
          </a:p>
        </p:txBody>
      </p:sp>
      <p:sp>
        <p:nvSpPr>
          <p:cNvPr id="4" name="Slide Number Placeholder 3"/>
          <p:cNvSpPr>
            <a:spLocks noGrp="1"/>
          </p:cNvSpPr>
          <p:nvPr>
            <p:ph type="sldNum" sz="quarter" idx="5"/>
          </p:nvPr>
        </p:nvSpPr>
        <p:spPr/>
        <p:txBody>
          <a:bodyPr/>
          <a:lstStyle/>
          <a:p>
            <a:fld id="{5A49785B-A7A1-49C7-9589-DD63F876B34A}" type="slidenum">
              <a:rPr lang="en-GB" smtClean="0"/>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dirty="0"/>
              <a:t>The first aim of the ACEs health promotion is to improve the deep understanding and spread awareness about the ACEs along with the desire populations which includes those populations who have faced ACEs, parents, and many more. The other aims of the health promotion is that to prevent and lessen ACEs. The other aim of the ACEs health promote is that the information and data that seek to foster resiliency and recover in those who have been influenced by the ACEs. </a:t>
            </a:r>
            <a:r>
              <a:rPr lang="en-GB" sz="1200" kern="100" dirty="0">
                <a:effectLst/>
                <a:latin typeface="Calibri" panose="020F0502020204030204" pitchFamily="34" charset="0"/>
                <a:ea typeface="Calibri" panose="020F0502020204030204" pitchFamily="34" charset="0"/>
                <a:cs typeface="Mangal" panose="02040503050203030202" pitchFamily="18" charset="0"/>
              </a:rPr>
              <a:t>Promote Healthy Lifestyles: They aim to inspire the desired population to interaction with normal physical activities, manage a well-balanced diet program, reduce stress, avoid substance abuse, and adopt other practices of a healthy lifestyle </a:t>
            </a:r>
            <a:r>
              <a:rPr lang="en-GB" sz="12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a:t>
            </a:r>
            <a:r>
              <a:rPr lang="en-GB" sz="12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Kristjansson</a:t>
            </a:r>
            <a:r>
              <a:rPr lang="en-GB" sz="12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et al, 2020)</a:t>
            </a:r>
            <a:r>
              <a:rPr lang="en-GB" sz="1200" kern="100" dirty="0">
                <a:effectLst/>
                <a:latin typeface="Calibri" panose="020F0502020204030204" pitchFamily="34" charset="0"/>
                <a:ea typeface="Calibri" panose="020F0502020204030204" pitchFamily="34" charset="0"/>
                <a:cs typeface="Mangal" panose="02040503050203030202" pitchFamily="18" charset="0"/>
              </a:rPr>
              <a:t>.</a:t>
            </a:r>
            <a:endParaRPr lang="en-IN" sz="1200" kern="100" dirty="0">
              <a:effectLst/>
              <a:latin typeface="Calibri" panose="020F0502020204030204" pitchFamily="34"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5A49785B-A7A1-49C7-9589-DD63F876B34A}" type="slidenum">
              <a:rPr lang="en-GB" smtClean="0"/>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dirty="0"/>
              <a:t>The information on the ACEs which is used to encourage the health is very important in empowering the persons to take responsibilities of their own health and their well-being. </a:t>
            </a:r>
            <a:r>
              <a:rPr lang="en-GB" sz="1200" kern="100" dirty="0">
                <a:effectLst/>
                <a:latin typeface="Calibri" panose="020F0502020204030204" pitchFamily="34" charset="0"/>
                <a:ea typeface="Calibri" panose="020F0502020204030204" pitchFamily="34" charset="0"/>
                <a:cs typeface="Mangal" panose="02040503050203030202" pitchFamily="18" charset="0"/>
              </a:rPr>
              <a:t>By presenting practical and effective tips, strategies, and resources, these substances equip people with the vital equipment to improve their health and well-being as well.</a:t>
            </a:r>
            <a:endParaRPr lang="en-IN" sz="1200" kern="100" dirty="0">
              <a:effectLst/>
              <a:latin typeface="Calibri" panose="020F0502020204030204" pitchFamily="34"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5A49785B-A7A1-49C7-9589-DD63F876B34A}"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F6D7DC-B93F-4D6D-961B-5774AF1CCE2D}" type="datetimeFigureOut">
              <a:rPr lang="en-GB" smtClean="0"/>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F10B37CA-F9B2-4A87-BFB4-F593B0E0E7D8}" type="slidenum">
              <a:rPr lang="en-GB" smtClean="0"/>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EDF6D7DC-B93F-4D6D-961B-5774AF1CCE2D}"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B37CA-F9B2-4A87-BFB4-F593B0E0E7D8}" type="slidenum">
              <a:rPr lang="en-GB" smtClean="0"/>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EDF6D7DC-B93F-4D6D-961B-5774AF1CCE2D}"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B37CA-F9B2-4A87-BFB4-F593B0E0E7D8}" type="slidenum">
              <a:rPr lang="en-GB" smtClean="0"/>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EDF6D7DC-B93F-4D6D-961B-5774AF1CCE2D}"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0B37CA-F9B2-4A87-BFB4-F593B0E0E7D8}" type="slidenum">
              <a:rPr lang="en-GB" smtClean="0"/>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EDF6D7DC-B93F-4D6D-961B-5774AF1CCE2D}"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0B37CA-F9B2-4A87-BFB4-F593B0E0E7D8}" type="slidenum">
              <a:rPr lang="en-GB" smtClean="0"/>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F6D7DC-B93F-4D6D-961B-5774AF1CCE2D}"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0B37CA-F9B2-4A87-BFB4-F593B0E0E7D8}" type="slidenum">
              <a:rPr lang="en-GB" smtClean="0"/>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6D7DC-B93F-4D6D-961B-5774AF1CCE2D}"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0B37CA-F9B2-4A87-BFB4-F593B0E0E7D8}"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EDF6D7DC-B93F-4D6D-961B-5774AF1CCE2D}"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0B37CA-F9B2-4A87-BFB4-F593B0E0E7D8}" type="slidenum">
              <a:rPr lang="en-GB" smtClean="0"/>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DF6D7DC-B93F-4D6D-961B-5774AF1CCE2D}" type="datetimeFigureOut">
              <a:rPr lang="en-GB" smtClean="0"/>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F10B37CA-F9B2-4A87-BFB4-F593B0E0E7D8}" type="slidenum">
              <a:rPr lang="en-GB" smtClean="0"/>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EDF6D7DC-B93F-4D6D-961B-5774AF1CCE2D}"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B37CA-F9B2-4A87-BFB4-F593B0E0E7D8}" type="slidenum">
              <a:rPr lang="en-GB" smtClean="0"/>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EDF6D7DC-B93F-4D6D-961B-5774AF1CCE2D}"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B37CA-F9B2-4A87-BFB4-F593B0E0E7D8}" type="slidenum">
              <a:rPr lang="en-GB" smtClean="0"/>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2">
            <a:extLst>
              <a:ext uri="{28A0092B-C50C-407E-A947-70E740481C1C}">
                <a14:useLocalDpi xmlns:a14="http://schemas.microsoft.com/office/drawing/2010/main" val="0"/>
              </a:ext>
            </a:extLst>
          </a:blip>
          <a:srcRect t="1538" b="-1538"/>
          <a:stretch>
            <a:fillRect/>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DF6D7DC-B93F-4D6D-961B-5774AF1CCE2D}" type="datetimeFigureOut">
              <a:rPr lang="en-GB" smtClean="0"/>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10B37CA-F9B2-4A87-BFB4-F593B0E0E7D8}" type="slidenum">
              <a:rPr lang="en-GB" smtClean="0"/>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4"/>
          <p:cNvSpPr txBox="1"/>
          <p:nvPr/>
        </p:nvSpPr>
        <p:spPr>
          <a:xfrm>
            <a:off x="4244340" y="3531235"/>
            <a:ext cx="2023745" cy="368300"/>
          </a:xfrm>
          <a:prstGeom prst="rect">
            <a:avLst/>
          </a:prstGeom>
          <a:noFill/>
        </p:spPr>
        <p:txBody>
          <a:bodyPr wrap="square" rtlCol="0">
            <a:spAutoFit/>
          </a:bodyPr>
          <a:p>
            <a:r>
              <a:rPr lang="en-GB" altLang="en-US"/>
              <a:t>Cristiana Roman</a:t>
            </a:r>
            <a:endParaRPr lang="en-GB" altLang="en-US"/>
          </a:p>
        </p:txBody>
      </p:sp>
      <p:sp>
        <p:nvSpPr>
          <p:cNvPr id="2" name="Title 1"/>
          <p:cNvSpPr>
            <a:spLocks noGrp="1"/>
          </p:cNvSpPr>
          <p:nvPr>
            <p:ph type="ctrTitle"/>
          </p:nvPr>
        </p:nvSpPr>
        <p:spPr/>
        <p:txBody>
          <a:bodyPr>
            <a:normAutofit fontScale="90000"/>
          </a:bodyPr>
          <a:lstStyle/>
          <a:p>
            <a:r>
              <a:rPr lang="en-GB" dirty="0"/>
              <a:t>Adverse childhood experiences</a:t>
            </a:r>
            <a:endParaRPr lang="en-GB" dirty="0"/>
          </a:p>
        </p:txBody>
      </p:sp>
      <p:sp>
        <p:nvSpPr>
          <p:cNvPr id="3" name="Subtitle 2"/>
          <p:cNvSpPr>
            <a:spLocks noGrp="1"/>
          </p:cNvSpPr>
          <p:nvPr>
            <p:ph type="subTitle" idx="1"/>
          </p:nvPr>
        </p:nvSpPr>
        <p:spPr/>
        <p:txBody>
          <a:bodyPr/>
          <a:lstStyle/>
          <a:p>
            <a:r>
              <a:rPr lang="en-GB" dirty="0"/>
              <a:t>STUDENT NAME-</a:t>
            </a:r>
            <a:endParaRPr lang="en-GB" dirty="0"/>
          </a:p>
          <a:p>
            <a:r>
              <a:rPr lang="en-GB" dirty="0"/>
              <a:t>STUDENT ID- 1920096</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GB" dirty="0"/>
          </a:p>
        </p:txBody>
      </p:sp>
      <p:sp>
        <p:nvSpPr>
          <p:cNvPr id="3" name="Content Placeholder 2"/>
          <p:cNvSpPr>
            <a:spLocks noGrp="1"/>
          </p:cNvSpPr>
          <p:nvPr>
            <p:ph idx="1"/>
          </p:nvPr>
        </p:nvSpPr>
        <p:spPr>
          <a:xfrm>
            <a:off x="1451580" y="2099733"/>
            <a:ext cx="5880553" cy="3953748"/>
          </a:xfrm>
        </p:spPr>
        <p:txBody>
          <a:bodyPr>
            <a:normAutofit/>
          </a:bodyPr>
          <a:lstStyle/>
          <a:p>
            <a:pPr marL="0" indent="0" algn="just">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Health </a:t>
            </a:r>
            <a:r>
              <a:rPr lang="en-US" sz="1600" kern="100" dirty="0">
                <a:effectLst/>
                <a:latin typeface="Arial" panose="020B0604020202020204" pitchFamily="34" charset="0"/>
                <a:ea typeface="Calibri" panose="020F0502020204030204" pitchFamily="34" charset="0"/>
                <a:cs typeface="Arial" panose="020B0604020202020204" pitchFamily="34" charset="0"/>
              </a:rPr>
              <a:t>promotion means </a:t>
            </a:r>
            <a:r>
              <a:rPr lang="en-GB" sz="1600" kern="100" dirty="0">
                <a:effectLst/>
                <a:latin typeface="Arial" panose="020B0604020202020204" pitchFamily="34" charset="0"/>
                <a:ea typeface="Calibri" panose="020F0502020204030204" pitchFamily="34" charset="0"/>
                <a:cs typeface="Arial" panose="020B0604020202020204" pitchFamily="34" charset="0"/>
              </a:rPr>
              <a:t>the technique of allowing individuals and groups to enhance their health and well-being. It includes empowering humans to take control of their health by using healthy behaviours, making knowledgeable alternatives, and developing supportive environments that encourage proper well-being. Health promotion is one of the essential elements because the main aim of this is to save from illness and any harmful diseases by addressing the underlying determinants of fitness along with factors of lifestyles, conditions of social and financial, and environmental impacts </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GB"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Kristjansson</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et al, 2020)</a:t>
            </a:r>
            <a:r>
              <a:rPr lang="en-GB" sz="1600" kern="100" dirty="0">
                <a:effectLst/>
                <a:latin typeface="Arial" panose="020B0604020202020204" pitchFamily="34" charset="0"/>
                <a:ea typeface="Calibri" panose="020F0502020204030204" pitchFamily="34" charset="0"/>
                <a:cs typeface="Arial" panose="020B0604020202020204" pitchFamily="34" charset="0"/>
              </a:rPr>
              <a:t>. </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gn="just"/>
            <a:endParaRPr lang="en-GB" sz="18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7733633" y="2327933"/>
            <a:ext cx="3321221" cy="1625684"/>
          </a:xfrm>
          <a:prstGeom prst="rect">
            <a:avLst/>
          </a:prstGeom>
        </p:spPr>
      </p:pic>
      <p:sp>
        <p:nvSpPr>
          <p:cNvPr id="6" name="TextBox 5"/>
          <p:cNvSpPr txBox="1"/>
          <p:nvPr/>
        </p:nvSpPr>
        <p:spPr>
          <a:xfrm>
            <a:off x="8495633" y="4159534"/>
            <a:ext cx="2815834" cy="276999"/>
          </a:xfrm>
          <a:prstGeom prst="rect">
            <a:avLst/>
          </a:prstGeom>
          <a:noFill/>
        </p:spPr>
        <p:txBody>
          <a:bodyPr wrap="square" rtlCol="0">
            <a:spAutoFit/>
          </a:bodyPr>
          <a:lstStyle/>
          <a:p>
            <a:pPr algn="just"/>
            <a:r>
              <a:rPr lang="en-GB" sz="1200" dirty="0">
                <a:latin typeface="Arial" panose="020B0604020202020204" pitchFamily="34" charset="0"/>
                <a:cs typeface="Arial" panose="020B0604020202020204" pitchFamily="34" charset="0"/>
              </a:rPr>
              <a:t>Fig 1.0 Health promotion</a:t>
            </a:r>
            <a:endParaRPr lang="en-GB" sz="12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dirty="0">
                <a:effectLst/>
                <a:latin typeface="Calibri" panose="020F0502020204030204" pitchFamily="34" charset="0"/>
                <a:ea typeface="Calibri" panose="020F0502020204030204" pitchFamily="34" charset="0"/>
                <a:cs typeface="Mangal" panose="02040503050203030202" pitchFamily="18" charset="0"/>
              </a:rPr>
              <a:t>BACKGROUND INFORMATION ON Adverse childhood experiences</a:t>
            </a:r>
            <a:endParaRPr lang="en-GB" dirty="0"/>
          </a:p>
        </p:txBody>
      </p:sp>
      <p:sp>
        <p:nvSpPr>
          <p:cNvPr id="3" name="Content Placeholder 2"/>
          <p:cNvSpPr>
            <a:spLocks noGrp="1"/>
          </p:cNvSpPr>
          <p:nvPr>
            <p:ph idx="1"/>
          </p:nvPr>
        </p:nvSpPr>
        <p:spPr>
          <a:xfrm>
            <a:off x="1451579" y="2056954"/>
            <a:ext cx="5423354" cy="3612591"/>
          </a:xfrm>
        </p:spPr>
        <p:txBody>
          <a:bodyPr>
            <a:normAutofit/>
          </a:bodyPr>
          <a:lstStyle/>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Adverse Childhood Experiences (ACEs) are disturbing events or reviews that occur during the stage of childhood.</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ACEs encompass abuse including bodily, emotional, or sexual, neglect which includes physical or emotional, and household dysfunction.</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The ACE Study which is carried out by the CDC and Kaiser Permanente found a robust link among ACEs and negative health consequences during adulthood.</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7546207" y="2219273"/>
            <a:ext cx="3194214" cy="2013053"/>
          </a:xfrm>
          <a:prstGeom prst="rect">
            <a:avLst/>
          </a:prstGeom>
        </p:spPr>
      </p:pic>
      <p:sp>
        <p:nvSpPr>
          <p:cNvPr id="6" name="TextBox 5"/>
          <p:cNvSpPr txBox="1"/>
          <p:nvPr/>
        </p:nvSpPr>
        <p:spPr>
          <a:xfrm>
            <a:off x="7860640" y="4413534"/>
            <a:ext cx="319421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 2.0 Background of ACEs</a:t>
            </a:r>
            <a:endParaRPr lang="en-GB" sz="12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dirty="0">
                <a:effectLst/>
                <a:latin typeface="Calibri" panose="020F0502020204030204" pitchFamily="34" charset="0"/>
                <a:ea typeface="Calibri" panose="020F0502020204030204" pitchFamily="34" charset="0"/>
                <a:cs typeface="Mangal" panose="02040503050203030202" pitchFamily="18" charset="0"/>
              </a:rPr>
              <a:t>NEED OF HEALTH PROMOTION MATERIAL</a:t>
            </a:r>
            <a:endParaRPr lang="en-GB" dirty="0"/>
          </a:p>
        </p:txBody>
      </p:sp>
      <p:sp>
        <p:nvSpPr>
          <p:cNvPr id="3" name="Content Placeholder 2"/>
          <p:cNvSpPr>
            <a:spLocks noGrp="1"/>
          </p:cNvSpPr>
          <p:nvPr>
            <p:ph idx="1"/>
          </p:nvPr>
        </p:nvSpPr>
        <p:spPr>
          <a:xfrm>
            <a:off x="1451579" y="2032000"/>
            <a:ext cx="5491087" cy="4021481"/>
          </a:xfrm>
        </p:spPr>
        <p:txBody>
          <a:bodyPr>
            <a:noAutofit/>
          </a:bodyPr>
          <a:lstStyle/>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Health-promoting material is required to elevate recognition of problems which are related to fitness in a particular area or community </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GB"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Kristjansson</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et al, 2020)</a:t>
            </a:r>
            <a:r>
              <a:rPr lang="en-GB" sz="1600" kern="100" dirty="0">
                <a:effectLst/>
                <a:latin typeface="Arial" panose="020B0604020202020204" pitchFamily="34" charset="0"/>
                <a:ea typeface="Calibri" panose="020F0502020204030204" pitchFamily="34" charset="0"/>
                <a:cs typeface="Arial" panose="020B0604020202020204" pitchFamily="34" charset="0"/>
              </a:rPr>
              <a:t>.</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Research has recognised specific issues which are related to health and highlighted the need for targeted interventions.</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The materials aim to teach and inform people about these issues related to health and their impact on people and the network as a whole.</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By offering statistics and resources, the materials empower people to make informed choices and take proactive measures towards enhancing their health.</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7519384" y="2343093"/>
            <a:ext cx="3524860" cy="2661153"/>
          </a:xfrm>
          <a:prstGeom prst="rect">
            <a:avLst/>
          </a:prstGeom>
        </p:spPr>
      </p:pic>
      <p:sp>
        <p:nvSpPr>
          <p:cNvPr id="6" name="TextBox 5"/>
          <p:cNvSpPr txBox="1"/>
          <p:nvPr/>
        </p:nvSpPr>
        <p:spPr>
          <a:xfrm>
            <a:off x="7519384" y="5199652"/>
            <a:ext cx="3351816"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Fig 3.0 Health promoting material</a:t>
            </a:r>
            <a:endParaRPr lang="en-GB" sz="12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kern="100" dirty="0">
                <a:latin typeface="Calibri" panose="020F0502020204030204" pitchFamily="34" charset="0"/>
                <a:ea typeface="Calibri" panose="020F0502020204030204" pitchFamily="34" charset="0"/>
                <a:cs typeface="Mangal" panose="02040503050203030202" pitchFamily="18" charset="0"/>
              </a:rPr>
              <a:t>AIM TO ACHIEVE </a:t>
            </a:r>
            <a:r>
              <a:rPr lang="en-GB" sz="1800" kern="100" dirty="0">
                <a:effectLst/>
                <a:latin typeface="Calibri" panose="020F0502020204030204" pitchFamily="34" charset="0"/>
                <a:ea typeface="Calibri" panose="020F0502020204030204" pitchFamily="34" charset="0"/>
                <a:cs typeface="Mangal" panose="02040503050203030202" pitchFamily="18" charset="0"/>
              </a:rPr>
              <a:t>THE HEALTH PROMOTION MATERIAL</a:t>
            </a:r>
            <a:br>
              <a:rPr lang="en-IN" sz="1800" kern="100" dirty="0">
                <a:effectLst/>
                <a:latin typeface="Calibri" panose="020F0502020204030204" pitchFamily="34" charset="0"/>
                <a:ea typeface="Calibri" panose="020F0502020204030204" pitchFamily="34" charset="0"/>
                <a:cs typeface="Mangal" panose="02040503050203030202" pitchFamily="18" charset="0"/>
              </a:rPr>
            </a:br>
            <a:endParaRPr lang="en-GB" dirty="0"/>
          </a:p>
        </p:txBody>
      </p:sp>
      <p:sp>
        <p:nvSpPr>
          <p:cNvPr id="3" name="Content Placeholder 2"/>
          <p:cNvSpPr>
            <a:spLocks noGrp="1"/>
          </p:cNvSpPr>
          <p:nvPr>
            <p:ph idx="1"/>
          </p:nvPr>
        </p:nvSpPr>
        <p:spPr>
          <a:xfrm>
            <a:off x="1451580" y="1853754"/>
            <a:ext cx="5880553" cy="4199727"/>
          </a:xfrm>
        </p:spPr>
        <p:txBody>
          <a:bodyPr>
            <a:noAutofit/>
          </a:bodyPr>
          <a:lstStyle/>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Health-promoting </a:t>
            </a:r>
            <a:r>
              <a:rPr lang="en-US" sz="1600" kern="100" dirty="0">
                <a:effectLst/>
                <a:latin typeface="Arial" panose="020B0604020202020204" pitchFamily="34" charset="0"/>
                <a:ea typeface="Calibri" panose="020F0502020204030204" pitchFamily="34" charset="0"/>
                <a:cs typeface="Arial" panose="020B0604020202020204" pitchFamily="34" charset="0"/>
              </a:rPr>
              <a:t>materials aim </a:t>
            </a:r>
            <a:r>
              <a:rPr lang="en-GB" sz="1600" kern="100" dirty="0">
                <a:effectLst/>
                <a:latin typeface="Arial" panose="020B0604020202020204" pitchFamily="34" charset="0"/>
                <a:ea typeface="Calibri" panose="020F0502020204030204" pitchFamily="34" charset="0"/>
                <a:cs typeface="Arial" panose="020B0604020202020204" pitchFamily="34" charset="0"/>
              </a:rPr>
              <a:t>to achieve the following:</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Raise Awareness: The </a:t>
            </a:r>
            <a:r>
              <a:rPr lang="en-US" sz="1600" kern="100" dirty="0">
                <a:effectLst/>
                <a:latin typeface="Arial" panose="020B0604020202020204" pitchFamily="34" charset="0"/>
                <a:ea typeface="Calibri" panose="020F0502020204030204" pitchFamily="34" charset="0"/>
                <a:cs typeface="Arial" panose="020B0604020202020204" pitchFamily="34" charset="0"/>
              </a:rPr>
              <a:t>materials intend </a:t>
            </a:r>
            <a:r>
              <a:rPr lang="en-GB" sz="1600" kern="100" dirty="0">
                <a:effectLst/>
                <a:latin typeface="Arial" panose="020B0604020202020204" pitchFamily="34" charset="0"/>
                <a:ea typeface="Calibri" panose="020F0502020204030204" pitchFamily="34" charset="0"/>
                <a:cs typeface="Arial" panose="020B0604020202020204" pitchFamily="34" charset="0"/>
              </a:rPr>
              <a:t>to improve better understanding and knowledge of the desired population about particular problems which are related to health, risk elements, and measures of preventive.</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Change Behaviours: They seek to impact the behaviours of the targeted populations by encouraging more healthy selections and inspiring the adoption of effective health practices </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GB"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Someia</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et al, 2020)</a:t>
            </a:r>
            <a:r>
              <a:rPr lang="en-GB" sz="1600" kern="100" dirty="0">
                <a:effectLst/>
                <a:latin typeface="Arial" panose="020B0604020202020204" pitchFamily="34" charset="0"/>
                <a:ea typeface="Calibri" panose="020F0502020204030204" pitchFamily="34" charset="0"/>
                <a:cs typeface="Arial" panose="020B0604020202020204" pitchFamily="34" charset="0"/>
              </a:rPr>
              <a:t>.</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Empower Individuals: </a:t>
            </a:r>
            <a:r>
              <a:rPr lang="en-US" sz="1600" kern="100" dirty="0">
                <a:effectLst/>
                <a:latin typeface="Arial" panose="020B0604020202020204" pitchFamily="34" charset="0"/>
                <a:ea typeface="Calibri" panose="020F0502020204030204" pitchFamily="34" charset="0"/>
                <a:cs typeface="Arial" panose="020B0604020202020204" pitchFamily="34" charset="0"/>
              </a:rPr>
              <a:t>Materials aim </a:t>
            </a:r>
            <a:r>
              <a:rPr lang="en-GB" sz="1600" kern="100" dirty="0">
                <a:effectLst/>
                <a:latin typeface="Arial" panose="020B0604020202020204" pitchFamily="34" charset="0"/>
                <a:ea typeface="Calibri" panose="020F0502020204030204" pitchFamily="34" charset="0"/>
                <a:cs typeface="Arial" panose="020B0604020202020204" pitchFamily="34" charset="0"/>
              </a:rPr>
              <a:t>to empower people to take control of their fitness by offering them the essential data and resources to make knowledgeable decisions about their well-being.</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7498671" y="2124788"/>
            <a:ext cx="3556183" cy="2470277"/>
          </a:xfrm>
          <a:prstGeom prst="rect">
            <a:avLst/>
          </a:prstGeom>
        </p:spPr>
      </p:pic>
      <p:sp>
        <p:nvSpPr>
          <p:cNvPr id="6" name="TextBox 5"/>
          <p:cNvSpPr txBox="1"/>
          <p:nvPr/>
        </p:nvSpPr>
        <p:spPr>
          <a:xfrm>
            <a:off x="7837338" y="4866100"/>
            <a:ext cx="3217516" cy="461665"/>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Fig 4.0 Aim to achieve health promotion material</a:t>
            </a:r>
            <a:endParaRPr lang="en-GB" sz="12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kern="100" dirty="0">
                <a:effectLst/>
                <a:latin typeface="Calibri" panose="020F0502020204030204" pitchFamily="34" charset="0"/>
                <a:ea typeface="Calibri" panose="020F0502020204030204" pitchFamily="34" charset="0"/>
                <a:cs typeface="Mangal" panose="02040503050203030202" pitchFamily="18" charset="0"/>
              </a:rPr>
              <a:t>HOW THE HEALTH PROMOTION MATERIAL ENABLES PEOPLE TO INCREASE CONTROL OVER AND IMPROVE THEIR HEALTH</a:t>
            </a:r>
            <a:br>
              <a:rPr lang="en-IN" sz="1800" kern="100" dirty="0">
                <a:effectLst/>
                <a:latin typeface="Calibri" panose="020F0502020204030204" pitchFamily="34" charset="0"/>
                <a:ea typeface="Calibri" panose="020F0502020204030204" pitchFamily="34" charset="0"/>
                <a:cs typeface="Mangal" panose="02040503050203030202" pitchFamily="18" charset="0"/>
              </a:rPr>
            </a:br>
            <a:endParaRPr lang="en-GB" dirty="0"/>
          </a:p>
        </p:txBody>
      </p:sp>
      <p:sp>
        <p:nvSpPr>
          <p:cNvPr id="3" name="Content Placeholder 2"/>
          <p:cNvSpPr>
            <a:spLocks noGrp="1"/>
          </p:cNvSpPr>
          <p:nvPr>
            <p:ph idx="1"/>
          </p:nvPr>
        </p:nvSpPr>
        <p:spPr>
          <a:xfrm>
            <a:off x="1451580" y="1853754"/>
            <a:ext cx="5423354" cy="3612591"/>
          </a:xfrm>
        </p:spPr>
        <p:txBody>
          <a:bodyPr>
            <a:normAutofit/>
          </a:bodyPr>
          <a:lstStyle/>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Health promotion of substances provide information and expertise about healthy behaviours and </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These materials train people about the significance of preventive measures which include daily exercise, well-balanced nutrition, and proper sleep, allowing them to make knowledgeable selections about their well-being </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GB"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Koçak</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and Beji, 2019)</a:t>
            </a:r>
            <a:r>
              <a:rPr lang="en-GB" sz="1600" kern="100" dirty="0">
                <a:effectLst/>
                <a:latin typeface="Arial" panose="020B0604020202020204" pitchFamily="34" charset="0"/>
                <a:ea typeface="Calibri" panose="020F0502020204030204" pitchFamily="34" charset="0"/>
                <a:cs typeface="Arial" panose="020B0604020202020204" pitchFamily="34" charset="0"/>
              </a:rPr>
              <a:t>.</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Health promotion substances emphasise the advantages of wholesome habits and motivate people to adopt healthy changes and take possession of their health </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GB"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Kristjansson</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et al, 2020)</a:t>
            </a:r>
            <a:r>
              <a:rPr lang="en-GB" sz="1600" kern="100" dirty="0">
                <a:effectLst/>
                <a:latin typeface="Arial" panose="020B0604020202020204" pitchFamily="34" charset="0"/>
                <a:ea typeface="Calibri" panose="020F0502020204030204" pitchFamily="34" charset="0"/>
                <a:cs typeface="Arial" panose="020B0604020202020204" pitchFamily="34" charset="0"/>
              </a:rPr>
              <a:t>.</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6955749" y="2095579"/>
            <a:ext cx="4099105" cy="2666842"/>
          </a:xfrm>
          <a:prstGeom prst="rect">
            <a:avLst/>
          </a:prstGeom>
        </p:spPr>
      </p:pic>
      <p:sp>
        <p:nvSpPr>
          <p:cNvPr id="6" name="TextBox 5"/>
          <p:cNvSpPr txBox="1"/>
          <p:nvPr/>
        </p:nvSpPr>
        <p:spPr>
          <a:xfrm>
            <a:off x="6874934" y="4911560"/>
            <a:ext cx="4179920"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Fig 5.0 Ways to improve Health promotion materials</a:t>
            </a:r>
            <a:endParaRPr lang="en-GB" sz="12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kern="100" dirty="0">
                <a:effectLst/>
                <a:latin typeface="Calibri" panose="020F0502020204030204" pitchFamily="34" charset="0"/>
                <a:ea typeface="Calibri" panose="020F0502020204030204" pitchFamily="34" charset="0"/>
                <a:cs typeface="Mangal" panose="02040503050203030202" pitchFamily="18" charset="0"/>
              </a:rPr>
              <a:t>REFERENCES</a:t>
            </a:r>
            <a:br>
              <a:rPr lang="en-IN" sz="1800" kern="100" dirty="0">
                <a:effectLst/>
                <a:latin typeface="Calibri" panose="020F0502020204030204" pitchFamily="34" charset="0"/>
                <a:ea typeface="Calibri" panose="020F0502020204030204" pitchFamily="34" charset="0"/>
                <a:cs typeface="Mangal" panose="02040503050203030202" pitchFamily="18" charset="0"/>
              </a:rPr>
            </a:br>
            <a:endParaRPr lang="en-GB" dirty="0"/>
          </a:p>
        </p:txBody>
      </p:sp>
      <p:sp>
        <p:nvSpPr>
          <p:cNvPr id="3" name="Content Placeholder 2"/>
          <p:cNvSpPr>
            <a:spLocks noGrp="1"/>
          </p:cNvSpPr>
          <p:nvPr>
            <p:ph idx="1"/>
          </p:nvPr>
        </p:nvSpPr>
        <p:spPr/>
        <p:txBody>
          <a:bodyPr>
            <a:normAutofit fontScale="70000" lnSpcReduction="20000"/>
          </a:bodyPr>
          <a:lstStyle/>
          <a:p>
            <a:pPr algn="just">
              <a:lnSpc>
                <a:spcPct val="105000"/>
              </a:lnSpc>
              <a:spcAft>
                <a:spcPts val="800"/>
              </a:spcAft>
            </a:pP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Koçak</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D.Y. and Beji, N.K., 2019. Effect of Health Promoting Lifestyle Education Program on reducing the menopausal symptoms of women. </a:t>
            </a:r>
            <a:r>
              <a:rPr lang="en-IN" sz="2000" i="1" kern="100" dirty="0" err="1">
                <a:effectLst/>
                <a:latin typeface="Calibri" panose="020F0502020204030204" pitchFamily="34" charset="0"/>
                <a:ea typeface="Calibri" panose="020F0502020204030204" pitchFamily="34" charset="0"/>
                <a:cs typeface="Mangal" panose="02040503050203030202" pitchFamily="18" charset="0"/>
              </a:rPr>
              <a:t>Cukurova</a:t>
            </a:r>
            <a:r>
              <a:rPr lang="en-IN" sz="2000" i="1" kern="100" dirty="0">
                <a:effectLst/>
                <a:latin typeface="Calibri" panose="020F0502020204030204" pitchFamily="34" charset="0"/>
                <a:ea typeface="Calibri" panose="020F0502020204030204" pitchFamily="34" charset="0"/>
                <a:cs typeface="Mangal" panose="02040503050203030202" pitchFamily="18" charset="0"/>
              </a:rPr>
              <a:t> Medical Journal</a:t>
            </a:r>
            <a:r>
              <a:rPr lang="en-IN" sz="2000" kern="100" dirty="0">
                <a:effectLst/>
                <a:latin typeface="Calibri" panose="020F0502020204030204" pitchFamily="34" charset="0"/>
                <a:ea typeface="Calibri" panose="020F0502020204030204" pitchFamily="34" charset="0"/>
                <a:cs typeface="Mangal" panose="02040503050203030202" pitchFamily="18" charset="0"/>
              </a:rPr>
              <a:t>, </a:t>
            </a:r>
            <a:r>
              <a:rPr lang="en-IN" sz="2000" i="1" kern="100" dirty="0">
                <a:effectLst/>
                <a:latin typeface="Calibri" panose="020F0502020204030204" pitchFamily="34" charset="0"/>
                <a:ea typeface="Calibri" panose="020F0502020204030204" pitchFamily="34" charset="0"/>
                <a:cs typeface="Mangal" panose="02040503050203030202" pitchFamily="18" charset="0"/>
              </a:rPr>
              <a:t>44</a:t>
            </a:r>
            <a:r>
              <a:rPr lang="en-IN" sz="2000" kern="100" dirty="0">
                <a:effectLst/>
                <a:latin typeface="Calibri" panose="020F0502020204030204" pitchFamily="34" charset="0"/>
                <a:ea typeface="Calibri" panose="020F0502020204030204" pitchFamily="34" charset="0"/>
                <a:cs typeface="Mangal" panose="02040503050203030202" pitchFamily="18" charset="0"/>
              </a:rPr>
              <a:t>(3), pp.850-860. </a:t>
            </a:r>
            <a:endParaRPr lang="en-IN" sz="2000" kern="100" dirty="0">
              <a:effectLst/>
              <a:latin typeface="Calibri" panose="020F0502020204030204" pitchFamily="34" charset="0"/>
              <a:ea typeface="Calibri" panose="020F0502020204030204" pitchFamily="34" charset="0"/>
              <a:cs typeface="Mangal" panose="02040503050203030202" pitchFamily="18" charset="0"/>
            </a:endParaRPr>
          </a:p>
          <a:p>
            <a:pPr algn="just">
              <a:lnSpc>
                <a:spcPct val="105000"/>
              </a:lnSpc>
              <a:spcAft>
                <a:spcPts val="800"/>
              </a:spcAft>
            </a:pP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Kristjansson</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A.L., Mann, M.J., </a:t>
            </a: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Sigfusson</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J., </a:t>
            </a: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Thorisdottir</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I.E., </a:t>
            </a: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Allegrante</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J.P. and </a:t>
            </a: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Sigfusdottir</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I.D., 2020. Development and guiding principles of the Icelandic model for preventing adolescent substance use. </a:t>
            </a:r>
            <a:r>
              <a:rPr lang="en-IN" sz="2000" i="1" kern="100" dirty="0">
                <a:effectLst/>
                <a:latin typeface="Calibri" panose="020F0502020204030204" pitchFamily="34" charset="0"/>
                <a:ea typeface="Calibri" panose="020F0502020204030204" pitchFamily="34" charset="0"/>
                <a:cs typeface="Mangal" panose="02040503050203030202" pitchFamily="18" charset="0"/>
              </a:rPr>
              <a:t>Health promotion practice</a:t>
            </a:r>
            <a:r>
              <a:rPr lang="en-IN" sz="2000" kern="100" dirty="0">
                <a:effectLst/>
                <a:latin typeface="Calibri" panose="020F0502020204030204" pitchFamily="34" charset="0"/>
                <a:ea typeface="Calibri" panose="020F0502020204030204" pitchFamily="34" charset="0"/>
                <a:cs typeface="Mangal" panose="02040503050203030202" pitchFamily="18" charset="0"/>
              </a:rPr>
              <a:t>, </a:t>
            </a:r>
            <a:r>
              <a:rPr lang="en-IN" sz="2000" i="1" kern="100" dirty="0">
                <a:effectLst/>
                <a:latin typeface="Calibri" panose="020F0502020204030204" pitchFamily="34" charset="0"/>
                <a:ea typeface="Calibri" panose="020F0502020204030204" pitchFamily="34" charset="0"/>
                <a:cs typeface="Mangal" panose="02040503050203030202" pitchFamily="18" charset="0"/>
              </a:rPr>
              <a:t>21</a:t>
            </a:r>
            <a:r>
              <a:rPr lang="en-IN" sz="2000" kern="100" dirty="0">
                <a:effectLst/>
                <a:latin typeface="Calibri" panose="020F0502020204030204" pitchFamily="34" charset="0"/>
                <a:ea typeface="Calibri" panose="020F0502020204030204" pitchFamily="34" charset="0"/>
                <a:cs typeface="Mangal" panose="02040503050203030202" pitchFamily="18" charset="0"/>
              </a:rPr>
              <a:t>(1), pp.62-69. </a:t>
            </a:r>
            <a:endParaRPr lang="en-IN" sz="2000" kern="100" dirty="0">
              <a:effectLst/>
              <a:latin typeface="Calibri" panose="020F0502020204030204" pitchFamily="34" charset="0"/>
              <a:ea typeface="Calibri" panose="020F0502020204030204" pitchFamily="34" charset="0"/>
              <a:cs typeface="Mangal" panose="02040503050203030202" pitchFamily="18" charset="0"/>
            </a:endParaRPr>
          </a:p>
          <a:p>
            <a:pPr algn="just">
              <a:lnSpc>
                <a:spcPct val="105000"/>
              </a:lnSpc>
              <a:spcAft>
                <a:spcPts val="800"/>
              </a:spcAft>
            </a:pP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Lieberman, A.J., Narayan, A.F. and </a:t>
            </a: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Masten</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A.S., 2021. Intergenerational transmission and prevention of adverse childhood experiences (ACEs). </a:t>
            </a:r>
            <a:r>
              <a:rPr lang="en-IN" sz="2000" i="1" kern="100" dirty="0">
                <a:effectLst/>
                <a:latin typeface="Calibri" panose="020F0502020204030204" pitchFamily="34" charset="0"/>
                <a:ea typeface="Calibri" panose="020F0502020204030204" pitchFamily="34" charset="0"/>
                <a:cs typeface="Mangal" panose="02040503050203030202" pitchFamily="18" charset="0"/>
              </a:rPr>
              <a:t>Clinical psychology review</a:t>
            </a:r>
            <a:r>
              <a:rPr lang="en-IN" sz="2000" kern="100" dirty="0">
                <a:effectLst/>
                <a:latin typeface="Calibri" panose="020F0502020204030204" pitchFamily="34" charset="0"/>
                <a:ea typeface="Calibri" panose="020F0502020204030204" pitchFamily="34" charset="0"/>
                <a:cs typeface="Mangal" panose="02040503050203030202" pitchFamily="18" charset="0"/>
              </a:rPr>
              <a:t>, </a:t>
            </a:r>
            <a:r>
              <a:rPr lang="en-IN" sz="2000" i="1" kern="100" dirty="0">
                <a:effectLst/>
                <a:latin typeface="Calibri" panose="020F0502020204030204" pitchFamily="34" charset="0"/>
                <a:ea typeface="Calibri" panose="020F0502020204030204" pitchFamily="34" charset="0"/>
                <a:cs typeface="Mangal" panose="02040503050203030202" pitchFamily="18" charset="0"/>
              </a:rPr>
              <a:t>85</a:t>
            </a:r>
            <a:r>
              <a:rPr lang="en-IN" sz="2000" kern="100" dirty="0">
                <a:effectLst/>
                <a:latin typeface="Calibri" panose="020F0502020204030204" pitchFamily="34" charset="0"/>
                <a:ea typeface="Calibri" panose="020F0502020204030204" pitchFamily="34" charset="0"/>
                <a:cs typeface="Mangal" panose="02040503050203030202" pitchFamily="18" charset="0"/>
              </a:rPr>
              <a:t>, p.101997. </a:t>
            </a:r>
            <a:endParaRPr lang="en-IN" sz="2000" kern="100" dirty="0">
              <a:effectLst/>
              <a:latin typeface="Calibri" panose="020F0502020204030204" pitchFamily="34" charset="0"/>
              <a:ea typeface="Calibri" panose="020F0502020204030204" pitchFamily="34" charset="0"/>
              <a:cs typeface="Mangal" panose="02040503050203030202" pitchFamily="18" charset="0"/>
            </a:endParaRPr>
          </a:p>
          <a:p>
            <a:pPr algn="just">
              <a:lnSpc>
                <a:spcPct val="105000"/>
              </a:lnSpc>
              <a:spcAft>
                <a:spcPts val="800"/>
              </a:spcAft>
            </a:pP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Lorenc</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T., Lester, S., Sutcliffe, K., Stansfield, C. and Thomas, J., 2020. Interventions to support people exposed to adverse childhood experiences: systematic review of systematic reviews. </a:t>
            </a:r>
            <a:r>
              <a:rPr lang="en-IN" sz="2000" i="1" kern="100" dirty="0">
                <a:effectLst/>
                <a:latin typeface="Calibri" panose="020F0502020204030204" pitchFamily="34" charset="0"/>
                <a:ea typeface="Calibri" panose="020F0502020204030204" pitchFamily="34" charset="0"/>
                <a:cs typeface="Mangal" panose="02040503050203030202" pitchFamily="18" charset="0"/>
              </a:rPr>
              <a:t>BMC public health</a:t>
            </a:r>
            <a:r>
              <a:rPr lang="en-IN" sz="2000" kern="100" dirty="0">
                <a:effectLst/>
                <a:latin typeface="Calibri" panose="020F0502020204030204" pitchFamily="34" charset="0"/>
                <a:ea typeface="Calibri" panose="020F0502020204030204" pitchFamily="34" charset="0"/>
                <a:cs typeface="Mangal" panose="02040503050203030202" pitchFamily="18" charset="0"/>
              </a:rPr>
              <a:t>, </a:t>
            </a:r>
            <a:r>
              <a:rPr lang="en-IN" sz="2000" i="1" kern="100" dirty="0">
                <a:effectLst/>
                <a:latin typeface="Calibri" panose="020F0502020204030204" pitchFamily="34" charset="0"/>
                <a:ea typeface="Calibri" panose="020F0502020204030204" pitchFamily="34" charset="0"/>
                <a:cs typeface="Mangal" panose="02040503050203030202" pitchFamily="18" charset="0"/>
              </a:rPr>
              <a:t>20</a:t>
            </a:r>
            <a:r>
              <a:rPr lang="en-IN" sz="2000" kern="100" dirty="0">
                <a:effectLst/>
                <a:latin typeface="Calibri" panose="020F0502020204030204" pitchFamily="34" charset="0"/>
                <a:ea typeface="Calibri" panose="020F0502020204030204" pitchFamily="34" charset="0"/>
                <a:cs typeface="Mangal" panose="02040503050203030202" pitchFamily="18" charset="0"/>
              </a:rPr>
              <a:t>, pp.1-10. </a:t>
            </a:r>
            <a:endParaRPr lang="en-IN" sz="2000" kern="100" dirty="0">
              <a:effectLst/>
              <a:latin typeface="Calibri" panose="020F0502020204030204" pitchFamily="34" charset="0"/>
              <a:ea typeface="Calibri" panose="020F0502020204030204" pitchFamily="34" charset="0"/>
              <a:cs typeface="Mangal" panose="02040503050203030202" pitchFamily="18" charset="0"/>
            </a:endParaRPr>
          </a:p>
          <a:p>
            <a:pPr algn="just">
              <a:lnSpc>
                <a:spcPct val="105000"/>
              </a:lnSpc>
              <a:spcAft>
                <a:spcPts val="800"/>
              </a:spcAft>
            </a:pP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Someia</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N.M., Atri, S.B., </a:t>
            </a: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Areshtanab</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H.N., Salehi-</a:t>
            </a: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Pourmehr</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H. and </a:t>
            </a: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Farshbaf</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-Khalili, A., 2020. Effectiveness of education based on family-</a:t>
            </a: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centered</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empowerment model on health-promoting </a:t>
            </a:r>
            <a:r>
              <a:rPr lang="en-GB" sz="2000" kern="100" dirty="0" err="1">
                <a:solidFill>
                  <a:srgbClr val="222222"/>
                </a:solidFill>
                <a:effectLst/>
                <a:latin typeface="Arial" panose="020B0604020202020204" pitchFamily="34" charset="0"/>
                <a:ea typeface="Calibri" panose="020F0502020204030204" pitchFamily="34" charset="0"/>
                <a:cs typeface="Mangal" panose="02040503050203030202" pitchFamily="18" charset="0"/>
              </a:rPr>
              <a:t>behaviors</a:t>
            </a:r>
            <a:r>
              <a:rPr lang="en-GB" sz="2000" kern="100" dirty="0">
                <a:solidFill>
                  <a:srgbClr val="222222"/>
                </a:solidFill>
                <a:effectLst/>
                <a:latin typeface="Arial" panose="020B0604020202020204" pitchFamily="34" charset="0"/>
                <a:ea typeface="Calibri" panose="020F0502020204030204" pitchFamily="34" charset="0"/>
                <a:cs typeface="Mangal" panose="02040503050203030202" pitchFamily="18" charset="0"/>
              </a:rPr>
              <a:t> and some metabolic biomarkers in elderly women: a stratified randomized clinical trial. </a:t>
            </a:r>
            <a:r>
              <a:rPr lang="en-IN" sz="2000" i="1" kern="100" dirty="0">
                <a:effectLst/>
                <a:latin typeface="Calibri" panose="020F0502020204030204" pitchFamily="34" charset="0"/>
                <a:ea typeface="Calibri" panose="020F0502020204030204" pitchFamily="34" charset="0"/>
                <a:cs typeface="Mangal" panose="02040503050203030202" pitchFamily="18" charset="0"/>
              </a:rPr>
              <a:t>Journal of Education and Health Promotion</a:t>
            </a:r>
            <a:r>
              <a:rPr lang="en-IN" sz="2000" kern="100" dirty="0">
                <a:effectLst/>
                <a:latin typeface="Calibri" panose="020F0502020204030204" pitchFamily="34" charset="0"/>
                <a:ea typeface="Calibri" panose="020F0502020204030204" pitchFamily="34" charset="0"/>
                <a:cs typeface="Mangal" panose="02040503050203030202" pitchFamily="18" charset="0"/>
              </a:rPr>
              <a:t>, </a:t>
            </a:r>
            <a:r>
              <a:rPr lang="en-IN" sz="2000" i="1" kern="100" dirty="0">
                <a:effectLst/>
                <a:latin typeface="Calibri" panose="020F0502020204030204" pitchFamily="34" charset="0"/>
                <a:ea typeface="Calibri" panose="020F0502020204030204" pitchFamily="34" charset="0"/>
                <a:cs typeface="Mangal" panose="02040503050203030202" pitchFamily="18" charset="0"/>
              </a:rPr>
              <a:t>9</a:t>
            </a:r>
            <a:r>
              <a:rPr lang="en-IN" sz="2000" kern="100" dirty="0">
                <a:effectLst/>
                <a:latin typeface="Calibri" panose="020F0502020204030204" pitchFamily="34" charset="0"/>
                <a:ea typeface="Calibri" panose="020F0502020204030204" pitchFamily="34" charset="0"/>
                <a:cs typeface="Mangal" panose="02040503050203030202" pitchFamily="18" charset="0"/>
              </a:rPr>
              <a:t>. </a:t>
            </a:r>
            <a:endParaRPr lang="en-IN" sz="2000" kern="100" dirty="0">
              <a:effectLst/>
              <a:latin typeface="Calibri" panose="020F0502020204030204" pitchFamily="34" charset="0"/>
              <a:ea typeface="Calibri" panose="020F0502020204030204" pitchFamily="34" charset="0"/>
              <a:cs typeface="Mangal" panose="02040503050203030202" pitchFamily="18" charset="0"/>
            </a:endParaRPr>
          </a:p>
          <a:p>
            <a:endParaRPr lang="en-GB" dirty="0"/>
          </a:p>
          <a:p>
            <a:endParaRPr lang="en-GB" dirty="0"/>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4434</Words>
  <Application>WPS Presentation</Application>
  <PresentationFormat>Widescreen</PresentationFormat>
  <Paragraphs>62</Paragraphs>
  <Slides>7</Slides>
  <Notes>5</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7</vt:i4>
      </vt:variant>
    </vt:vector>
  </HeadingPairs>
  <TitlesOfParts>
    <vt:vector size="17" baseType="lpstr">
      <vt:lpstr>Arial</vt:lpstr>
      <vt:lpstr>SimSun</vt:lpstr>
      <vt:lpstr>Wingdings</vt:lpstr>
      <vt:lpstr>Calibri</vt:lpstr>
      <vt:lpstr>Mangal</vt:lpstr>
      <vt:lpstr>Segoe Print</vt:lpstr>
      <vt:lpstr>Gill Sans MT</vt:lpstr>
      <vt:lpstr>Microsoft YaHei</vt:lpstr>
      <vt:lpstr>Arial Unicode MS</vt:lpstr>
      <vt:lpstr>Gallery</vt:lpstr>
      <vt:lpstr>Adverse childhood experiences</vt:lpstr>
      <vt:lpstr>INTRODUCTION</vt:lpstr>
      <vt:lpstr>BACKGROUND INFORMATION ON Adverse childhood experiences</vt:lpstr>
      <vt:lpstr>NEED OF HEALTH PROMOTION MATERIAL</vt:lpstr>
      <vt:lpstr>AIM TO ACHIEVE THE HEALTH PROMOTION MATERIAL </vt:lpstr>
      <vt:lpstr>HOW THE HEALTH PROMOTION MATERIAL ENABLES PEOPLE TO INCREASE CONTROL OVER AND IMPROVE THEIR HEALTH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dc:title>
  <dc:creator>AMAN CHAUDHARY</dc:creator>
  <cp:lastModifiedBy>Ionut</cp:lastModifiedBy>
  <cp:revision>11</cp:revision>
  <dcterms:created xsi:type="dcterms:W3CDTF">2023-07-06T11:10:00Z</dcterms:created>
  <dcterms:modified xsi:type="dcterms:W3CDTF">2023-07-21T11:31:03Z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A5BFE5E8009B4A5FB2424F686DE5657D</vt:lpwstr>
  </property>
  <property fmtid="{D5CDD505-2E9C-101B-9397-08002B2CF9AE}" pid="3" name="KSOProductBuildVer">
    <vt:lpwstr>2057-11.2.0.11537</vt:lpwstr>
  </property>
</Properties>
</file>