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9" r:id="rId1"/>
  </p:sldMasterIdLst>
  <p:notesMasterIdLst>
    <p:notesMasterId r:id="rId20"/>
  </p:notesMasterIdLst>
  <p:sldIdLst>
    <p:sldId id="256" r:id="rId2"/>
    <p:sldId id="257" r:id="rId3"/>
    <p:sldId id="277" r:id="rId4"/>
    <p:sldId id="263" r:id="rId5"/>
    <p:sldId id="268" r:id="rId6"/>
    <p:sldId id="279" r:id="rId7"/>
    <p:sldId id="278" r:id="rId8"/>
    <p:sldId id="280" r:id="rId9"/>
    <p:sldId id="281" r:id="rId10"/>
    <p:sldId id="282" r:id="rId11"/>
    <p:sldId id="287" r:id="rId12"/>
    <p:sldId id="283" r:id="rId13"/>
    <p:sldId id="284" r:id="rId14"/>
    <p:sldId id="285" r:id="rId15"/>
    <p:sldId id="286" r:id="rId16"/>
    <p:sldId id="261" r:id="rId17"/>
    <p:sldId id="274" r:id="rId18"/>
    <p:sldId id="26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BAD2"/>
    <a:srgbClr val="191B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324" autoAdjust="0"/>
    <p:restoredTop sz="94615" autoAdjust="0"/>
  </p:normalViewPr>
  <p:slideViewPr>
    <p:cSldViewPr snapToGrid="0">
      <p:cViewPr varScale="1">
        <p:scale>
          <a:sx n="72" d="100"/>
          <a:sy n="72" d="100"/>
        </p:scale>
        <p:origin x="810" y="66"/>
      </p:cViewPr>
      <p:guideLst/>
    </p:cSldViewPr>
  </p:slideViewPr>
  <p:outlineViewPr>
    <p:cViewPr>
      <p:scale>
        <a:sx n="33" d="100"/>
        <a:sy n="33" d="100"/>
      </p:scale>
      <p:origin x="0" y="-1974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E7620F-410C-4D0C-B655-2CE566692919}" type="doc">
      <dgm:prSet loTypeId="urn:microsoft.com/office/officeart/2016/7/layout/BasicProcessNew" loCatId="process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4FF6F51A-6CB4-4495-A20F-5FE42BC09F07}">
      <dgm:prSet custT="1"/>
      <dgm:spPr/>
      <dgm:t>
        <a:bodyPr/>
        <a:lstStyle/>
        <a:p>
          <a:r>
            <a:rPr lang="en-US" sz="2000" dirty="0"/>
            <a:t>Rejection</a:t>
          </a:r>
          <a:r>
            <a:rPr lang="en-US" sz="1500" dirty="0"/>
            <a:t> </a:t>
          </a:r>
        </a:p>
      </dgm:t>
    </dgm:pt>
    <dgm:pt modelId="{280F7FF3-E1BD-4DC5-83FC-60B31187AE34}" type="parTrans" cxnId="{AC5A867F-3E7B-42F1-A3D1-8D8A43AEEC2B}">
      <dgm:prSet/>
      <dgm:spPr/>
      <dgm:t>
        <a:bodyPr/>
        <a:lstStyle/>
        <a:p>
          <a:endParaRPr lang="en-US"/>
        </a:p>
      </dgm:t>
    </dgm:pt>
    <dgm:pt modelId="{2EA23929-907A-4862-8D5F-03EB4A857EF4}" type="sibTrans" cxnId="{AC5A867F-3E7B-42F1-A3D1-8D8A43AEEC2B}">
      <dgm:prSet/>
      <dgm:spPr/>
      <dgm:t>
        <a:bodyPr/>
        <a:lstStyle/>
        <a:p>
          <a:endParaRPr lang="en-US"/>
        </a:p>
      </dgm:t>
    </dgm:pt>
    <dgm:pt modelId="{773352B5-8C3F-4A4D-A7B9-7F88145F13FE}">
      <dgm:prSet custT="1"/>
      <dgm:spPr/>
      <dgm:t>
        <a:bodyPr/>
        <a:lstStyle/>
        <a:p>
          <a:r>
            <a:rPr lang="en-US" sz="2000" dirty="0"/>
            <a:t>Further deviance</a:t>
          </a:r>
        </a:p>
      </dgm:t>
    </dgm:pt>
    <dgm:pt modelId="{E2BB2959-CDBC-4C98-8165-4EA433B4DF25}" type="parTrans" cxnId="{89941E27-8AB6-4025-99D5-65670CE37858}">
      <dgm:prSet/>
      <dgm:spPr/>
      <dgm:t>
        <a:bodyPr/>
        <a:lstStyle/>
        <a:p>
          <a:endParaRPr lang="en-US"/>
        </a:p>
      </dgm:t>
    </dgm:pt>
    <dgm:pt modelId="{9F5DC965-8336-4A22-AD1B-B235E5131BC5}" type="sibTrans" cxnId="{89941E27-8AB6-4025-99D5-65670CE37858}">
      <dgm:prSet/>
      <dgm:spPr/>
      <dgm:t>
        <a:bodyPr/>
        <a:lstStyle/>
        <a:p>
          <a:endParaRPr lang="en-US"/>
        </a:p>
      </dgm:t>
    </dgm:pt>
    <dgm:pt modelId="{61AAFB96-19EA-4919-83E0-53EFC2FAB0A6}">
      <dgm:prSet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2000" dirty="0"/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dirty="0"/>
            <a:t>Organized deviant group</a:t>
          </a:r>
        </a:p>
        <a:p>
          <a:pPr marL="0" lvl="0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dirty="0"/>
        </a:p>
      </dgm:t>
    </dgm:pt>
    <dgm:pt modelId="{A470D15A-4858-4605-982D-1DF372872FEC}" type="parTrans" cxnId="{DB0C0CA9-3A90-48D6-9621-3529B3EF9A54}">
      <dgm:prSet/>
      <dgm:spPr/>
      <dgm:t>
        <a:bodyPr/>
        <a:lstStyle/>
        <a:p>
          <a:endParaRPr lang="en-US"/>
        </a:p>
      </dgm:t>
    </dgm:pt>
    <dgm:pt modelId="{FAA3A450-8A89-4C4A-BE7C-56187BCC7B80}" type="sibTrans" cxnId="{DB0C0CA9-3A90-48D6-9621-3529B3EF9A54}">
      <dgm:prSet/>
      <dgm:spPr/>
      <dgm:t>
        <a:bodyPr/>
        <a:lstStyle/>
        <a:p>
          <a:endParaRPr lang="en-US"/>
        </a:p>
      </dgm:t>
    </dgm:pt>
    <dgm:pt modelId="{A4409389-A8E9-4991-BBBC-70F6A2641AD8}">
      <dgm:prSet custT="1"/>
      <dgm:spPr/>
      <dgm:t>
        <a:bodyPr/>
        <a:lstStyle/>
        <a:p>
          <a:r>
            <a:rPr lang="en-US" sz="2000" dirty="0"/>
            <a:t>Development of deviant subculture</a:t>
          </a:r>
        </a:p>
      </dgm:t>
    </dgm:pt>
    <dgm:pt modelId="{1D3D9E13-5BAE-41E8-9E6F-1C855077CF4A}" type="parTrans" cxnId="{35C32B21-C90E-4026-8CE8-16615684F8F6}">
      <dgm:prSet/>
      <dgm:spPr/>
      <dgm:t>
        <a:bodyPr/>
        <a:lstStyle/>
        <a:p>
          <a:endParaRPr lang="en-GB"/>
        </a:p>
      </dgm:t>
    </dgm:pt>
    <dgm:pt modelId="{C06170AF-B01E-47AB-8521-DF794E92DD84}" type="sibTrans" cxnId="{35C32B21-C90E-4026-8CE8-16615684F8F6}">
      <dgm:prSet/>
      <dgm:spPr/>
      <dgm:t>
        <a:bodyPr/>
        <a:lstStyle/>
        <a:p>
          <a:endParaRPr lang="en-GB"/>
        </a:p>
      </dgm:t>
    </dgm:pt>
    <dgm:pt modelId="{844CEF65-2DC4-47C8-BEFB-807D46410331}" type="pres">
      <dgm:prSet presAssocID="{99E7620F-410C-4D0C-B655-2CE566692919}" presName="Name0" presStyleCnt="0">
        <dgm:presLayoutVars>
          <dgm:dir/>
          <dgm:resizeHandles val="exact"/>
        </dgm:presLayoutVars>
      </dgm:prSet>
      <dgm:spPr/>
    </dgm:pt>
    <dgm:pt modelId="{F43149BD-586C-451A-B63E-C3E42C1F7C65}" type="pres">
      <dgm:prSet presAssocID="{4FF6F51A-6CB4-4495-A20F-5FE42BC09F07}" presName="node" presStyleLbl="node1" presStyleIdx="0" presStyleCnt="7">
        <dgm:presLayoutVars>
          <dgm:bulletEnabled val="1"/>
        </dgm:presLayoutVars>
      </dgm:prSet>
      <dgm:spPr/>
    </dgm:pt>
    <dgm:pt modelId="{2B9794E5-1B31-4E98-98C8-402678DFD107}" type="pres">
      <dgm:prSet presAssocID="{2EA23929-907A-4862-8D5F-03EB4A857EF4}" presName="sibTransSpacerBeforeConnector" presStyleCnt="0"/>
      <dgm:spPr/>
    </dgm:pt>
    <dgm:pt modelId="{2134F79A-A0EE-4ED6-A6AE-ADA361F9A74C}" type="pres">
      <dgm:prSet presAssocID="{2EA23929-907A-4862-8D5F-03EB4A857EF4}" presName="sibTrans" presStyleLbl="node1" presStyleIdx="1" presStyleCnt="7"/>
      <dgm:spPr/>
    </dgm:pt>
    <dgm:pt modelId="{4BD706EC-3AB9-4ACA-90AE-1A254DA63607}" type="pres">
      <dgm:prSet presAssocID="{2EA23929-907A-4862-8D5F-03EB4A857EF4}" presName="sibTransSpacerAfterConnector" presStyleCnt="0"/>
      <dgm:spPr/>
    </dgm:pt>
    <dgm:pt modelId="{E1E5875E-19E0-4BD2-BE62-C9441387AF6A}" type="pres">
      <dgm:prSet presAssocID="{773352B5-8C3F-4A4D-A7B9-7F88145F13FE}" presName="node" presStyleLbl="node1" presStyleIdx="2" presStyleCnt="7">
        <dgm:presLayoutVars>
          <dgm:bulletEnabled val="1"/>
        </dgm:presLayoutVars>
      </dgm:prSet>
      <dgm:spPr/>
    </dgm:pt>
    <dgm:pt modelId="{3EA3B3A5-D761-4869-AA0A-EAF554D8F2CE}" type="pres">
      <dgm:prSet presAssocID="{9F5DC965-8336-4A22-AD1B-B235E5131BC5}" presName="sibTransSpacerBeforeConnector" presStyleCnt="0"/>
      <dgm:spPr/>
    </dgm:pt>
    <dgm:pt modelId="{8297E2A9-1E53-436A-94F3-A14A082AEA6C}" type="pres">
      <dgm:prSet presAssocID="{9F5DC965-8336-4A22-AD1B-B235E5131BC5}" presName="sibTrans" presStyleLbl="node1" presStyleIdx="3" presStyleCnt="7"/>
      <dgm:spPr/>
    </dgm:pt>
    <dgm:pt modelId="{325AA9B5-A4C3-4E36-AD97-4EA8CB4590D4}" type="pres">
      <dgm:prSet presAssocID="{9F5DC965-8336-4A22-AD1B-B235E5131BC5}" presName="sibTransSpacerAfterConnector" presStyleCnt="0"/>
      <dgm:spPr/>
    </dgm:pt>
    <dgm:pt modelId="{656A0E3B-7422-4ED4-A8B0-6B4882B556D3}" type="pres">
      <dgm:prSet presAssocID="{61AAFB96-19EA-4919-83E0-53EFC2FAB0A6}" presName="node" presStyleLbl="node1" presStyleIdx="4" presStyleCnt="7" custLinFactX="-581" custLinFactNeighborX="-100000">
        <dgm:presLayoutVars>
          <dgm:bulletEnabled val="1"/>
        </dgm:presLayoutVars>
      </dgm:prSet>
      <dgm:spPr/>
    </dgm:pt>
    <dgm:pt modelId="{F79C71F6-8CCC-45ED-8F72-90C90C2F7D02}" type="pres">
      <dgm:prSet presAssocID="{FAA3A450-8A89-4C4A-BE7C-56187BCC7B80}" presName="sibTransSpacerBeforeConnector" presStyleCnt="0"/>
      <dgm:spPr/>
    </dgm:pt>
    <dgm:pt modelId="{A3ED8DC4-17AF-4D02-8BA6-BF9291E5ADA8}" type="pres">
      <dgm:prSet presAssocID="{FAA3A450-8A89-4C4A-BE7C-56187BCC7B80}" presName="sibTrans" presStyleLbl="node1" presStyleIdx="5" presStyleCnt="7"/>
      <dgm:spPr/>
    </dgm:pt>
    <dgm:pt modelId="{2C8125CD-5515-4769-A08E-442804E99F2C}" type="pres">
      <dgm:prSet presAssocID="{FAA3A450-8A89-4C4A-BE7C-56187BCC7B80}" presName="sibTransSpacerAfterConnector" presStyleCnt="0"/>
      <dgm:spPr/>
    </dgm:pt>
    <dgm:pt modelId="{DD9D8350-C7AF-4804-94C0-C16F272B8E5B}" type="pres">
      <dgm:prSet presAssocID="{A4409389-A8E9-4991-BBBC-70F6A2641AD8}" presName="node" presStyleLbl="node1" presStyleIdx="6" presStyleCnt="7">
        <dgm:presLayoutVars>
          <dgm:bulletEnabled val="1"/>
        </dgm:presLayoutVars>
      </dgm:prSet>
      <dgm:spPr/>
    </dgm:pt>
  </dgm:ptLst>
  <dgm:cxnLst>
    <dgm:cxn modelId="{012A0208-6E70-48C1-A734-07F392EDFBAF}" type="presOf" srcId="{FAA3A450-8A89-4C4A-BE7C-56187BCC7B80}" destId="{A3ED8DC4-17AF-4D02-8BA6-BF9291E5ADA8}" srcOrd="0" destOrd="0" presId="urn:microsoft.com/office/officeart/2016/7/layout/BasicProcessNew"/>
    <dgm:cxn modelId="{D1C0DC0C-2D1A-475C-B94F-DB5471DB1FF6}" type="presOf" srcId="{A4409389-A8E9-4991-BBBC-70F6A2641AD8}" destId="{DD9D8350-C7AF-4804-94C0-C16F272B8E5B}" srcOrd="0" destOrd="0" presId="urn:microsoft.com/office/officeart/2016/7/layout/BasicProcessNew"/>
    <dgm:cxn modelId="{35C32B21-C90E-4026-8CE8-16615684F8F6}" srcId="{99E7620F-410C-4D0C-B655-2CE566692919}" destId="{A4409389-A8E9-4991-BBBC-70F6A2641AD8}" srcOrd="3" destOrd="0" parTransId="{1D3D9E13-5BAE-41E8-9E6F-1C855077CF4A}" sibTransId="{C06170AF-B01E-47AB-8521-DF794E92DD84}"/>
    <dgm:cxn modelId="{89941E27-8AB6-4025-99D5-65670CE37858}" srcId="{99E7620F-410C-4D0C-B655-2CE566692919}" destId="{773352B5-8C3F-4A4D-A7B9-7F88145F13FE}" srcOrd="1" destOrd="0" parTransId="{E2BB2959-CDBC-4C98-8165-4EA433B4DF25}" sibTransId="{9F5DC965-8336-4A22-AD1B-B235E5131BC5}"/>
    <dgm:cxn modelId="{955BD938-02C3-420B-819D-8081B28546AC}" type="presOf" srcId="{2EA23929-907A-4862-8D5F-03EB4A857EF4}" destId="{2134F79A-A0EE-4ED6-A6AE-ADA361F9A74C}" srcOrd="0" destOrd="0" presId="urn:microsoft.com/office/officeart/2016/7/layout/BasicProcessNew"/>
    <dgm:cxn modelId="{23CB595C-ADBF-43FF-B917-55B540026115}" type="presOf" srcId="{61AAFB96-19EA-4919-83E0-53EFC2FAB0A6}" destId="{656A0E3B-7422-4ED4-A8B0-6B4882B556D3}" srcOrd="0" destOrd="0" presId="urn:microsoft.com/office/officeart/2016/7/layout/BasicProcessNew"/>
    <dgm:cxn modelId="{E353F24A-638F-4AC0-A826-B423C4D44EAE}" type="presOf" srcId="{9F5DC965-8336-4A22-AD1B-B235E5131BC5}" destId="{8297E2A9-1E53-436A-94F3-A14A082AEA6C}" srcOrd="0" destOrd="0" presId="urn:microsoft.com/office/officeart/2016/7/layout/BasicProcessNew"/>
    <dgm:cxn modelId="{89E2CD75-9D6D-480F-898C-B7A01BAC8827}" type="presOf" srcId="{99E7620F-410C-4D0C-B655-2CE566692919}" destId="{844CEF65-2DC4-47C8-BEFB-807D46410331}" srcOrd="0" destOrd="0" presId="urn:microsoft.com/office/officeart/2016/7/layout/BasicProcessNew"/>
    <dgm:cxn modelId="{D4C3E77A-D75B-4063-BC24-F4F1074B70A2}" type="presOf" srcId="{773352B5-8C3F-4A4D-A7B9-7F88145F13FE}" destId="{E1E5875E-19E0-4BD2-BE62-C9441387AF6A}" srcOrd="0" destOrd="0" presId="urn:microsoft.com/office/officeart/2016/7/layout/BasicProcessNew"/>
    <dgm:cxn modelId="{AC5A867F-3E7B-42F1-A3D1-8D8A43AEEC2B}" srcId="{99E7620F-410C-4D0C-B655-2CE566692919}" destId="{4FF6F51A-6CB4-4495-A20F-5FE42BC09F07}" srcOrd="0" destOrd="0" parTransId="{280F7FF3-E1BD-4DC5-83FC-60B31187AE34}" sibTransId="{2EA23929-907A-4862-8D5F-03EB4A857EF4}"/>
    <dgm:cxn modelId="{DB0C0CA9-3A90-48D6-9621-3529B3EF9A54}" srcId="{99E7620F-410C-4D0C-B655-2CE566692919}" destId="{61AAFB96-19EA-4919-83E0-53EFC2FAB0A6}" srcOrd="2" destOrd="0" parTransId="{A470D15A-4858-4605-982D-1DF372872FEC}" sibTransId="{FAA3A450-8A89-4C4A-BE7C-56187BCC7B80}"/>
    <dgm:cxn modelId="{A8FF55E7-A455-478C-94A1-6EE3A2B6F545}" type="presOf" srcId="{4FF6F51A-6CB4-4495-A20F-5FE42BC09F07}" destId="{F43149BD-586C-451A-B63E-C3E42C1F7C65}" srcOrd="0" destOrd="0" presId="urn:microsoft.com/office/officeart/2016/7/layout/BasicProcessNew"/>
    <dgm:cxn modelId="{667CDE57-30A4-46B1-8A14-E45D8BE7BE0E}" type="presParOf" srcId="{844CEF65-2DC4-47C8-BEFB-807D46410331}" destId="{F43149BD-586C-451A-B63E-C3E42C1F7C65}" srcOrd="0" destOrd="0" presId="urn:microsoft.com/office/officeart/2016/7/layout/BasicProcessNew"/>
    <dgm:cxn modelId="{4E0DE440-369B-4EA6-95C9-00474E188D5D}" type="presParOf" srcId="{844CEF65-2DC4-47C8-BEFB-807D46410331}" destId="{2B9794E5-1B31-4E98-98C8-402678DFD107}" srcOrd="1" destOrd="0" presId="urn:microsoft.com/office/officeart/2016/7/layout/BasicProcessNew"/>
    <dgm:cxn modelId="{9314C569-9664-4B7B-AE6A-B8F3E22FA867}" type="presParOf" srcId="{844CEF65-2DC4-47C8-BEFB-807D46410331}" destId="{2134F79A-A0EE-4ED6-A6AE-ADA361F9A74C}" srcOrd="2" destOrd="0" presId="urn:microsoft.com/office/officeart/2016/7/layout/BasicProcessNew"/>
    <dgm:cxn modelId="{5892FFD6-24A3-4EE4-8718-9E1DCC496672}" type="presParOf" srcId="{844CEF65-2DC4-47C8-BEFB-807D46410331}" destId="{4BD706EC-3AB9-4ACA-90AE-1A254DA63607}" srcOrd="3" destOrd="0" presId="urn:microsoft.com/office/officeart/2016/7/layout/BasicProcessNew"/>
    <dgm:cxn modelId="{6B041BF1-4D6A-42DC-ACBA-D0A3C274EA0C}" type="presParOf" srcId="{844CEF65-2DC4-47C8-BEFB-807D46410331}" destId="{E1E5875E-19E0-4BD2-BE62-C9441387AF6A}" srcOrd="4" destOrd="0" presId="urn:microsoft.com/office/officeart/2016/7/layout/BasicProcessNew"/>
    <dgm:cxn modelId="{67535AC7-5364-461B-BB77-7C58D1FFED16}" type="presParOf" srcId="{844CEF65-2DC4-47C8-BEFB-807D46410331}" destId="{3EA3B3A5-D761-4869-AA0A-EAF554D8F2CE}" srcOrd="5" destOrd="0" presId="urn:microsoft.com/office/officeart/2016/7/layout/BasicProcessNew"/>
    <dgm:cxn modelId="{12148512-64E5-41CC-99DD-A3CF675D6FDC}" type="presParOf" srcId="{844CEF65-2DC4-47C8-BEFB-807D46410331}" destId="{8297E2A9-1E53-436A-94F3-A14A082AEA6C}" srcOrd="6" destOrd="0" presId="urn:microsoft.com/office/officeart/2016/7/layout/BasicProcessNew"/>
    <dgm:cxn modelId="{466CC0F9-CC8C-4BEC-858D-6C84009D3381}" type="presParOf" srcId="{844CEF65-2DC4-47C8-BEFB-807D46410331}" destId="{325AA9B5-A4C3-4E36-AD97-4EA8CB4590D4}" srcOrd="7" destOrd="0" presId="urn:microsoft.com/office/officeart/2016/7/layout/BasicProcessNew"/>
    <dgm:cxn modelId="{91049B10-6ADA-4330-8B04-9FB8A9886836}" type="presParOf" srcId="{844CEF65-2DC4-47C8-BEFB-807D46410331}" destId="{656A0E3B-7422-4ED4-A8B0-6B4882B556D3}" srcOrd="8" destOrd="0" presId="urn:microsoft.com/office/officeart/2016/7/layout/BasicProcessNew"/>
    <dgm:cxn modelId="{408BD5F7-4DDC-4C9C-9F14-4F9B51076DF5}" type="presParOf" srcId="{844CEF65-2DC4-47C8-BEFB-807D46410331}" destId="{F79C71F6-8CCC-45ED-8F72-90C90C2F7D02}" srcOrd="9" destOrd="0" presId="urn:microsoft.com/office/officeart/2016/7/layout/BasicProcessNew"/>
    <dgm:cxn modelId="{FF504283-72AE-47C6-A4FB-D4FB9D811F17}" type="presParOf" srcId="{844CEF65-2DC4-47C8-BEFB-807D46410331}" destId="{A3ED8DC4-17AF-4D02-8BA6-BF9291E5ADA8}" srcOrd="10" destOrd="0" presId="urn:microsoft.com/office/officeart/2016/7/layout/BasicProcessNew"/>
    <dgm:cxn modelId="{D75648DC-EFA5-4C70-B2B8-073728A2D7AC}" type="presParOf" srcId="{844CEF65-2DC4-47C8-BEFB-807D46410331}" destId="{2C8125CD-5515-4769-A08E-442804E99F2C}" srcOrd="11" destOrd="0" presId="urn:microsoft.com/office/officeart/2016/7/layout/BasicProcessNew"/>
    <dgm:cxn modelId="{7BA210B1-29C0-4164-A33E-C89EB66C57DD}" type="presParOf" srcId="{844CEF65-2DC4-47C8-BEFB-807D46410331}" destId="{DD9D8350-C7AF-4804-94C0-C16F272B8E5B}" srcOrd="12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893A9E-1FB4-4F60-AF72-7C6572A93894}" type="doc">
      <dgm:prSet loTypeId="urn:microsoft.com/office/officeart/2005/8/layout/vList2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07F33A42-9AF6-4F9B-9F11-1ED858935978}">
      <dgm:prSet custT="1"/>
      <dgm:spPr/>
      <dgm:t>
        <a:bodyPr/>
        <a:lstStyle/>
        <a:p>
          <a:pPr algn="l"/>
          <a:r>
            <a:rPr lang="en-GB" sz="2400" baseline="0" dirty="0"/>
            <a:t>Individuals may decide to be deviant  in spite of the label</a:t>
          </a:r>
          <a:br>
            <a:rPr lang="en-GB" sz="3300" baseline="0" dirty="0"/>
          </a:br>
          <a:r>
            <a:rPr lang="en-GB" sz="1200" baseline="0" dirty="0"/>
            <a:t>(</a:t>
          </a:r>
          <a:r>
            <a:rPr lang="en-GB" sz="1200" baseline="0" dirty="0" err="1"/>
            <a:t>Haralambos</a:t>
          </a:r>
          <a:r>
            <a:rPr lang="en-GB" sz="1200" baseline="0" dirty="0"/>
            <a:t> and Holborn, 2013)</a:t>
          </a:r>
          <a:endParaRPr lang="en-US" sz="3300" dirty="0"/>
        </a:p>
      </dgm:t>
    </dgm:pt>
    <dgm:pt modelId="{E9FCD837-12A1-4CCA-8B23-185B55CA2057}" type="parTrans" cxnId="{268E800D-51D5-462F-9A67-8D69E0605F3C}">
      <dgm:prSet/>
      <dgm:spPr/>
      <dgm:t>
        <a:bodyPr/>
        <a:lstStyle/>
        <a:p>
          <a:endParaRPr lang="en-US"/>
        </a:p>
      </dgm:t>
    </dgm:pt>
    <dgm:pt modelId="{03B2648D-9782-4FF4-8D1A-DB662B2F0E54}" type="sibTrans" cxnId="{268E800D-51D5-462F-9A67-8D69E0605F3C}">
      <dgm:prSet/>
      <dgm:spPr/>
      <dgm:t>
        <a:bodyPr/>
        <a:lstStyle/>
        <a:p>
          <a:endParaRPr lang="en-US"/>
        </a:p>
      </dgm:t>
    </dgm:pt>
    <dgm:pt modelId="{63D4417C-E59D-46A4-A430-08AA3746CCAC}">
      <dgm:prSet custT="1"/>
      <dgm:spPr/>
      <dgm:t>
        <a:bodyPr/>
        <a:lstStyle/>
        <a:p>
          <a:r>
            <a:rPr lang="en-GB" sz="2400" i="0" baseline="0" dirty="0"/>
            <a:t>I</a:t>
          </a:r>
          <a:r>
            <a:rPr lang="en-GB" sz="2400" baseline="0" dirty="0"/>
            <a:t>ndividuals choice to take part in deviant behaviour shows they have the choice to ignore the label</a:t>
          </a:r>
          <a:br>
            <a:rPr lang="en-GB" sz="2200" baseline="0" dirty="0"/>
          </a:br>
          <a:r>
            <a:rPr lang="en-GB" sz="1200" baseline="0" dirty="0"/>
            <a:t>(</a:t>
          </a:r>
          <a:r>
            <a:rPr lang="en-GB" sz="1200" baseline="0" dirty="0" err="1"/>
            <a:t>Gouldner</a:t>
          </a:r>
          <a:r>
            <a:rPr lang="en-GB" sz="1200" baseline="0" dirty="0"/>
            <a:t>, 1975 </a:t>
          </a:r>
          <a:r>
            <a:rPr lang="en-GB" sz="1200" i="1" baseline="0" dirty="0"/>
            <a:t>cited in </a:t>
          </a:r>
          <a:r>
            <a:rPr lang="en-GB" sz="1200" baseline="0" dirty="0" err="1"/>
            <a:t>Haralambos</a:t>
          </a:r>
          <a:r>
            <a:rPr lang="en-GB" sz="1200" baseline="0" dirty="0"/>
            <a:t> and Holborn, 2013)</a:t>
          </a:r>
          <a:endParaRPr lang="en-US" sz="2200" dirty="0"/>
        </a:p>
      </dgm:t>
    </dgm:pt>
    <dgm:pt modelId="{814B6606-4284-4C8A-918E-39280CA4DBF0}" type="parTrans" cxnId="{55811314-D226-41D4-B767-99077340069D}">
      <dgm:prSet/>
      <dgm:spPr/>
      <dgm:t>
        <a:bodyPr/>
        <a:lstStyle/>
        <a:p>
          <a:endParaRPr lang="en-US"/>
        </a:p>
      </dgm:t>
    </dgm:pt>
    <dgm:pt modelId="{1D5E0AD8-A719-4C61-9E5E-84C3A654F013}" type="sibTrans" cxnId="{55811314-D226-41D4-B767-99077340069D}">
      <dgm:prSet/>
      <dgm:spPr/>
      <dgm:t>
        <a:bodyPr/>
        <a:lstStyle/>
        <a:p>
          <a:endParaRPr lang="en-US"/>
        </a:p>
      </dgm:t>
    </dgm:pt>
    <dgm:pt modelId="{386880CF-D7D9-43BA-93C4-22417841226A}">
      <dgm:prSet custT="1"/>
      <dgm:spPr/>
      <dgm:t>
        <a:bodyPr/>
        <a:lstStyle/>
        <a:p>
          <a:r>
            <a:rPr lang="en-GB" sz="2400" baseline="0" dirty="0"/>
            <a:t>Lack of evidence to support labelling amplifies deviance</a:t>
          </a:r>
          <a:br>
            <a:rPr lang="en-GB" sz="2200" baseline="0" dirty="0"/>
          </a:br>
          <a:r>
            <a:rPr lang="en-GB" sz="1200" baseline="0" dirty="0"/>
            <a:t>(</a:t>
          </a:r>
          <a:r>
            <a:rPr lang="en-GB" sz="1200" baseline="0" dirty="0" err="1"/>
            <a:t>Knutssen</a:t>
          </a:r>
          <a:r>
            <a:rPr lang="en-GB" sz="1200" baseline="0" dirty="0"/>
            <a:t>, 1977 </a:t>
          </a:r>
          <a:r>
            <a:rPr lang="en-GB" sz="1200" i="1" baseline="0" dirty="0"/>
            <a:t>cited in </a:t>
          </a:r>
          <a:r>
            <a:rPr lang="en-GB" sz="1200" baseline="0" dirty="0" err="1"/>
            <a:t>Haralambos</a:t>
          </a:r>
          <a:r>
            <a:rPr lang="en-GB" sz="1200" baseline="0" dirty="0"/>
            <a:t> and Holborn, 2013)</a:t>
          </a:r>
          <a:endParaRPr lang="en-US" sz="2200" dirty="0"/>
        </a:p>
      </dgm:t>
    </dgm:pt>
    <dgm:pt modelId="{6878DACA-036C-4D24-A4D8-EB636E17BC75}" type="parTrans" cxnId="{0CC4551F-6AEF-4CAC-A972-8734A831CC85}">
      <dgm:prSet/>
      <dgm:spPr/>
      <dgm:t>
        <a:bodyPr/>
        <a:lstStyle/>
        <a:p>
          <a:endParaRPr lang="en-US"/>
        </a:p>
      </dgm:t>
    </dgm:pt>
    <dgm:pt modelId="{CE603033-E0FD-45F8-9762-014B38CD1042}" type="sibTrans" cxnId="{0CC4551F-6AEF-4CAC-A972-8734A831CC85}">
      <dgm:prSet/>
      <dgm:spPr/>
      <dgm:t>
        <a:bodyPr/>
        <a:lstStyle/>
        <a:p>
          <a:endParaRPr lang="en-US"/>
        </a:p>
      </dgm:t>
    </dgm:pt>
    <dgm:pt modelId="{6B0A7C8F-7ACA-442A-AA1F-A1E5DFF947C9}" type="pres">
      <dgm:prSet presAssocID="{E9893A9E-1FB4-4F60-AF72-7C6572A93894}" presName="linear" presStyleCnt="0">
        <dgm:presLayoutVars>
          <dgm:animLvl val="lvl"/>
          <dgm:resizeHandles val="exact"/>
        </dgm:presLayoutVars>
      </dgm:prSet>
      <dgm:spPr/>
    </dgm:pt>
    <dgm:pt modelId="{790673EE-8DD1-455A-98F1-6344DDE89D7A}" type="pres">
      <dgm:prSet presAssocID="{07F33A42-9AF6-4F9B-9F11-1ED85893597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B695BEF-F928-45B2-865D-8582BE8B5A46}" type="pres">
      <dgm:prSet presAssocID="{03B2648D-9782-4FF4-8D1A-DB662B2F0E54}" presName="spacer" presStyleCnt="0"/>
      <dgm:spPr/>
    </dgm:pt>
    <dgm:pt modelId="{54D07381-5172-47D6-9A3E-3F20714D5AD2}" type="pres">
      <dgm:prSet presAssocID="{63D4417C-E59D-46A4-A430-08AA3746CCA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38337A4-8033-4CAF-9306-6B10ED0B0BFE}" type="pres">
      <dgm:prSet presAssocID="{1D5E0AD8-A719-4C61-9E5E-84C3A654F013}" presName="spacer" presStyleCnt="0"/>
      <dgm:spPr/>
    </dgm:pt>
    <dgm:pt modelId="{1B8EE29A-1B6C-4EC4-9E3E-36424C1BB12E}" type="pres">
      <dgm:prSet presAssocID="{386880CF-D7D9-43BA-93C4-22417841226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68E800D-51D5-462F-9A67-8D69E0605F3C}" srcId="{E9893A9E-1FB4-4F60-AF72-7C6572A93894}" destId="{07F33A42-9AF6-4F9B-9F11-1ED858935978}" srcOrd="0" destOrd="0" parTransId="{E9FCD837-12A1-4CCA-8B23-185B55CA2057}" sibTransId="{03B2648D-9782-4FF4-8D1A-DB662B2F0E54}"/>
    <dgm:cxn modelId="{55811314-D226-41D4-B767-99077340069D}" srcId="{E9893A9E-1FB4-4F60-AF72-7C6572A93894}" destId="{63D4417C-E59D-46A4-A430-08AA3746CCAC}" srcOrd="1" destOrd="0" parTransId="{814B6606-4284-4C8A-918E-39280CA4DBF0}" sibTransId="{1D5E0AD8-A719-4C61-9E5E-84C3A654F013}"/>
    <dgm:cxn modelId="{0CC4551F-6AEF-4CAC-A972-8734A831CC85}" srcId="{E9893A9E-1FB4-4F60-AF72-7C6572A93894}" destId="{386880CF-D7D9-43BA-93C4-22417841226A}" srcOrd="2" destOrd="0" parTransId="{6878DACA-036C-4D24-A4D8-EB636E17BC75}" sibTransId="{CE603033-E0FD-45F8-9762-014B38CD1042}"/>
    <dgm:cxn modelId="{A2AD875B-303E-4FC8-AF88-63B7BD1484C5}" type="presOf" srcId="{E9893A9E-1FB4-4F60-AF72-7C6572A93894}" destId="{6B0A7C8F-7ACA-442A-AA1F-A1E5DFF947C9}" srcOrd="0" destOrd="0" presId="urn:microsoft.com/office/officeart/2005/8/layout/vList2"/>
    <dgm:cxn modelId="{160503A5-A497-47F9-9C39-6A1E8883BA6B}" type="presOf" srcId="{63D4417C-E59D-46A4-A430-08AA3746CCAC}" destId="{54D07381-5172-47D6-9A3E-3F20714D5AD2}" srcOrd="0" destOrd="0" presId="urn:microsoft.com/office/officeart/2005/8/layout/vList2"/>
    <dgm:cxn modelId="{4C3BF6E3-110F-4F11-A466-E4D6E9F3A2C2}" type="presOf" srcId="{07F33A42-9AF6-4F9B-9F11-1ED858935978}" destId="{790673EE-8DD1-455A-98F1-6344DDE89D7A}" srcOrd="0" destOrd="0" presId="urn:microsoft.com/office/officeart/2005/8/layout/vList2"/>
    <dgm:cxn modelId="{3FC5CAE7-2900-44C2-88E7-43712864371B}" type="presOf" srcId="{386880CF-D7D9-43BA-93C4-22417841226A}" destId="{1B8EE29A-1B6C-4EC4-9E3E-36424C1BB12E}" srcOrd="0" destOrd="0" presId="urn:microsoft.com/office/officeart/2005/8/layout/vList2"/>
    <dgm:cxn modelId="{CC2B22A7-1632-4E8D-873A-2546F493B4B9}" type="presParOf" srcId="{6B0A7C8F-7ACA-442A-AA1F-A1E5DFF947C9}" destId="{790673EE-8DD1-455A-98F1-6344DDE89D7A}" srcOrd="0" destOrd="0" presId="urn:microsoft.com/office/officeart/2005/8/layout/vList2"/>
    <dgm:cxn modelId="{6E21BC4D-82A4-4275-AC8D-8E96062E110A}" type="presParOf" srcId="{6B0A7C8F-7ACA-442A-AA1F-A1E5DFF947C9}" destId="{3B695BEF-F928-45B2-865D-8582BE8B5A46}" srcOrd="1" destOrd="0" presId="urn:microsoft.com/office/officeart/2005/8/layout/vList2"/>
    <dgm:cxn modelId="{CC6C1361-B6A6-4B95-9363-9A08F52631DF}" type="presParOf" srcId="{6B0A7C8F-7ACA-442A-AA1F-A1E5DFF947C9}" destId="{54D07381-5172-47D6-9A3E-3F20714D5AD2}" srcOrd="2" destOrd="0" presId="urn:microsoft.com/office/officeart/2005/8/layout/vList2"/>
    <dgm:cxn modelId="{4EC03F7F-A412-4932-B16E-0CDED6F6DFB6}" type="presParOf" srcId="{6B0A7C8F-7ACA-442A-AA1F-A1E5DFF947C9}" destId="{038337A4-8033-4CAF-9306-6B10ED0B0BFE}" srcOrd="3" destOrd="0" presId="urn:microsoft.com/office/officeart/2005/8/layout/vList2"/>
    <dgm:cxn modelId="{5B4A55E0-CBAF-466B-B773-9E64CBD106B4}" type="presParOf" srcId="{6B0A7C8F-7ACA-442A-AA1F-A1E5DFF947C9}" destId="{1B8EE29A-1B6C-4EC4-9E3E-36424C1BB12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A989CB-910E-45FD-84EE-2EFF90825C3A}" type="doc">
      <dgm:prSet loTypeId="urn:microsoft.com/office/officeart/2005/8/layout/chart3" loCatId="cycle" qsTypeId="urn:microsoft.com/office/officeart/2005/8/quickstyle/simple3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A7843C5-40A2-4CF7-9843-AD566D15F196}">
      <dgm:prSet/>
      <dgm:spPr/>
      <dgm:t>
        <a:bodyPr/>
        <a:lstStyle/>
        <a:p>
          <a:r>
            <a:rPr lang="en-US" dirty="0"/>
            <a:t>Mutual origins of a  social background, including; a shared culture, traditions, language or religious tradition</a:t>
          </a:r>
        </a:p>
      </dgm:t>
    </dgm:pt>
    <dgm:pt modelId="{39F9625D-45D7-4DCC-9906-D4A9E18FCB2F}" type="parTrans" cxnId="{BF0AA493-458A-4410-82D0-D661AC5EF378}">
      <dgm:prSet/>
      <dgm:spPr/>
      <dgm:t>
        <a:bodyPr/>
        <a:lstStyle/>
        <a:p>
          <a:endParaRPr lang="en-US"/>
        </a:p>
      </dgm:t>
    </dgm:pt>
    <dgm:pt modelId="{6BB1A8F2-41D1-4137-80B7-0A6753C81D82}" type="sibTrans" cxnId="{BF0AA493-458A-4410-82D0-D661AC5EF378}">
      <dgm:prSet/>
      <dgm:spPr/>
      <dgm:t>
        <a:bodyPr/>
        <a:lstStyle/>
        <a:p>
          <a:endParaRPr lang="en-US"/>
        </a:p>
      </dgm:t>
    </dgm:pt>
    <dgm:pt modelId="{98F967EC-AEBE-4E66-A522-765ABD87886F}">
      <dgm:prSet/>
      <dgm:spPr/>
      <dgm:t>
        <a:bodyPr/>
        <a:lstStyle/>
        <a:p>
          <a:r>
            <a:rPr lang="en-GB" baseline="0" dirty="0"/>
            <a:t>Ethnicity is complex and multi-dimensional</a:t>
          </a:r>
          <a:endParaRPr lang="en-US" dirty="0"/>
        </a:p>
      </dgm:t>
    </dgm:pt>
    <dgm:pt modelId="{12CC8429-92AD-4D38-AEFE-E2CAFB79FE43}" type="parTrans" cxnId="{042767F2-D6FB-4C10-9456-54A86F4FE0CD}">
      <dgm:prSet/>
      <dgm:spPr/>
      <dgm:t>
        <a:bodyPr/>
        <a:lstStyle/>
        <a:p>
          <a:endParaRPr lang="en-US"/>
        </a:p>
      </dgm:t>
    </dgm:pt>
    <dgm:pt modelId="{3CAF55D8-9498-4974-964F-E9D776ED45E4}" type="sibTrans" cxnId="{042767F2-D6FB-4C10-9456-54A86F4FE0CD}">
      <dgm:prSet/>
      <dgm:spPr/>
      <dgm:t>
        <a:bodyPr/>
        <a:lstStyle/>
        <a:p>
          <a:endParaRPr lang="en-US"/>
        </a:p>
      </dgm:t>
    </dgm:pt>
    <dgm:pt modelId="{7580395B-CA6D-4773-A643-03851EA7B06F}" type="pres">
      <dgm:prSet presAssocID="{42A989CB-910E-45FD-84EE-2EFF90825C3A}" presName="compositeShape" presStyleCnt="0">
        <dgm:presLayoutVars>
          <dgm:chMax val="7"/>
          <dgm:dir/>
          <dgm:resizeHandles val="exact"/>
        </dgm:presLayoutVars>
      </dgm:prSet>
      <dgm:spPr/>
    </dgm:pt>
    <dgm:pt modelId="{58376150-C861-42BA-80A6-1EDA1E01B9B6}" type="pres">
      <dgm:prSet presAssocID="{42A989CB-910E-45FD-84EE-2EFF90825C3A}" presName="wedge1" presStyleLbl="node1" presStyleIdx="0" presStyleCnt="2" custLinFactNeighborX="895" custLinFactNeighborY="0"/>
      <dgm:spPr/>
    </dgm:pt>
    <dgm:pt modelId="{8FF2C6E0-80FC-4B24-A966-B27BD3FFC9FF}" type="pres">
      <dgm:prSet presAssocID="{42A989CB-910E-45FD-84EE-2EFF90825C3A}" presName="wedge1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F7230EFD-4930-463D-8DDA-1206A661B74D}" type="pres">
      <dgm:prSet presAssocID="{42A989CB-910E-45FD-84EE-2EFF90825C3A}" presName="wedge2" presStyleLbl="node1" presStyleIdx="1" presStyleCnt="2"/>
      <dgm:spPr/>
    </dgm:pt>
    <dgm:pt modelId="{EEDA32B7-FC72-4A1E-B79A-5ADE15594ED8}" type="pres">
      <dgm:prSet presAssocID="{42A989CB-910E-45FD-84EE-2EFF90825C3A}" presName="wedge2Tx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3C534B15-A4AB-4478-9ADB-9EB1DDA5FCEF}" type="presOf" srcId="{42A989CB-910E-45FD-84EE-2EFF90825C3A}" destId="{7580395B-CA6D-4773-A643-03851EA7B06F}" srcOrd="0" destOrd="0" presId="urn:microsoft.com/office/officeart/2005/8/layout/chart3"/>
    <dgm:cxn modelId="{32AAFD39-4D26-43C1-8CCA-C5358879F6F5}" type="presOf" srcId="{1A7843C5-40A2-4CF7-9843-AD566D15F196}" destId="{58376150-C861-42BA-80A6-1EDA1E01B9B6}" srcOrd="0" destOrd="0" presId="urn:microsoft.com/office/officeart/2005/8/layout/chart3"/>
    <dgm:cxn modelId="{32E65A88-9A0E-47EE-96A3-B7DCCAE53DA1}" type="presOf" srcId="{98F967EC-AEBE-4E66-A522-765ABD87886F}" destId="{EEDA32B7-FC72-4A1E-B79A-5ADE15594ED8}" srcOrd="1" destOrd="0" presId="urn:microsoft.com/office/officeart/2005/8/layout/chart3"/>
    <dgm:cxn modelId="{BF0AA493-458A-4410-82D0-D661AC5EF378}" srcId="{42A989CB-910E-45FD-84EE-2EFF90825C3A}" destId="{1A7843C5-40A2-4CF7-9843-AD566D15F196}" srcOrd="0" destOrd="0" parTransId="{39F9625D-45D7-4DCC-9906-D4A9E18FCB2F}" sibTransId="{6BB1A8F2-41D1-4137-80B7-0A6753C81D82}"/>
    <dgm:cxn modelId="{7AD77796-31D3-466B-BB0A-040BF7AA65CF}" type="presOf" srcId="{1A7843C5-40A2-4CF7-9843-AD566D15F196}" destId="{8FF2C6E0-80FC-4B24-A966-B27BD3FFC9FF}" srcOrd="1" destOrd="0" presId="urn:microsoft.com/office/officeart/2005/8/layout/chart3"/>
    <dgm:cxn modelId="{5951F3D1-5230-445C-A7CF-F998519019F2}" type="presOf" srcId="{98F967EC-AEBE-4E66-A522-765ABD87886F}" destId="{F7230EFD-4930-463D-8DDA-1206A661B74D}" srcOrd="0" destOrd="0" presId="urn:microsoft.com/office/officeart/2005/8/layout/chart3"/>
    <dgm:cxn modelId="{042767F2-D6FB-4C10-9456-54A86F4FE0CD}" srcId="{42A989CB-910E-45FD-84EE-2EFF90825C3A}" destId="{98F967EC-AEBE-4E66-A522-765ABD87886F}" srcOrd="1" destOrd="0" parTransId="{12CC8429-92AD-4D38-AEFE-E2CAFB79FE43}" sibTransId="{3CAF55D8-9498-4974-964F-E9D776ED45E4}"/>
    <dgm:cxn modelId="{1EDE78FD-BFEE-4D61-B8C3-DD9B7E8A1778}" type="presParOf" srcId="{7580395B-CA6D-4773-A643-03851EA7B06F}" destId="{58376150-C861-42BA-80A6-1EDA1E01B9B6}" srcOrd="0" destOrd="0" presId="urn:microsoft.com/office/officeart/2005/8/layout/chart3"/>
    <dgm:cxn modelId="{4E764839-D04A-48FD-98DA-7C5C66EBE3D5}" type="presParOf" srcId="{7580395B-CA6D-4773-A643-03851EA7B06F}" destId="{8FF2C6E0-80FC-4B24-A966-B27BD3FFC9FF}" srcOrd="1" destOrd="0" presId="urn:microsoft.com/office/officeart/2005/8/layout/chart3"/>
    <dgm:cxn modelId="{DB1E2E4F-9ED2-45BF-8A96-62F89F3AB208}" type="presParOf" srcId="{7580395B-CA6D-4773-A643-03851EA7B06F}" destId="{F7230EFD-4930-463D-8DDA-1206A661B74D}" srcOrd="2" destOrd="0" presId="urn:microsoft.com/office/officeart/2005/8/layout/chart3"/>
    <dgm:cxn modelId="{D50E3F36-EBE0-493D-BB4E-3E41A3BFED32}" type="presParOf" srcId="{7580395B-CA6D-4773-A643-03851EA7B06F}" destId="{EEDA32B7-FC72-4A1E-B79A-5ADE15594ED8}" srcOrd="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510B13-7DAC-4750-AB84-C0C273BD8FB2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845E73B7-FF31-43F7-9EE5-67186595A589}">
      <dgm:prSet/>
      <dgm:spPr/>
      <dgm:t>
        <a:bodyPr/>
        <a:lstStyle/>
        <a:p>
          <a:r>
            <a:rPr lang="en-GB" baseline="0"/>
            <a:t>Media reinforces stereotypes and prejudice</a:t>
          </a:r>
          <a:endParaRPr lang="en-US"/>
        </a:p>
      </dgm:t>
    </dgm:pt>
    <dgm:pt modelId="{9F24A707-EF54-4256-9FB4-AE1A543E8CD4}" type="parTrans" cxnId="{BA3CD5AF-2F4B-4B54-B16C-4E72D473C1C4}">
      <dgm:prSet/>
      <dgm:spPr/>
      <dgm:t>
        <a:bodyPr/>
        <a:lstStyle/>
        <a:p>
          <a:endParaRPr lang="en-US"/>
        </a:p>
      </dgm:t>
    </dgm:pt>
    <dgm:pt modelId="{603BD05F-14F1-421D-953F-3D6C2CDAB345}" type="sibTrans" cxnId="{BA3CD5AF-2F4B-4B54-B16C-4E72D473C1C4}">
      <dgm:prSet/>
      <dgm:spPr/>
      <dgm:t>
        <a:bodyPr/>
        <a:lstStyle/>
        <a:p>
          <a:endParaRPr lang="en-US"/>
        </a:p>
      </dgm:t>
    </dgm:pt>
    <dgm:pt modelId="{D103BCB3-762D-4D11-8E15-D04E2FE0B268}">
      <dgm:prSet/>
      <dgm:spPr/>
      <dgm:t>
        <a:bodyPr/>
        <a:lstStyle/>
        <a:p>
          <a:r>
            <a:rPr lang="en-GB" baseline="0" dirty="0"/>
            <a:t>Stereotypes for ethnic minorities are reinforced rather than challenged</a:t>
          </a:r>
          <a:endParaRPr lang="en-US" dirty="0"/>
        </a:p>
      </dgm:t>
    </dgm:pt>
    <dgm:pt modelId="{2BED1E5E-5DDA-4059-A574-AEB61ADEE768}" type="parTrans" cxnId="{58AE0191-468B-46A4-BC25-F68AAA7DB853}">
      <dgm:prSet/>
      <dgm:spPr/>
      <dgm:t>
        <a:bodyPr/>
        <a:lstStyle/>
        <a:p>
          <a:endParaRPr lang="en-US"/>
        </a:p>
      </dgm:t>
    </dgm:pt>
    <dgm:pt modelId="{AB832ED7-1BB1-4B7E-8512-3E3AC4F03652}" type="sibTrans" cxnId="{58AE0191-468B-46A4-BC25-F68AAA7DB853}">
      <dgm:prSet/>
      <dgm:spPr/>
      <dgm:t>
        <a:bodyPr/>
        <a:lstStyle/>
        <a:p>
          <a:endParaRPr lang="en-US"/>
        </a:p>
      </dgm:t>
    </dgm:pt>
    <dgm:pt modelId="{CB091285-2A36-4B7D-A6DB-90091D980611}">
      <dgm:prSet/>
      <dgm:spPr/>
      <dgm:t>
        <a:bodyPr/>
        <a:lstStyle/>
        <a:p>
          <a:r>
            <a:rPr lang="en-GB" baseline="0" dirty="0"/>
            <a:t>Lack of representation of ethnic minorities within the mass media</a:t>
          </a:r>
          <a:endParaRPr lang="en-US" dirty="0"/>
        </a:p>
      </dgm:t>
    </dgm:pt>
    <dgm:pt modelId="{C2603F6A-1CA5-40D5-9A5A-C893FBC91F10}" type="parTrans" cxnId="{068C716D-CB12-409B-85DE-E3E415455266}">
      <dgm:prSet/>
      <dgm:spPr/>
      <dgm:t>
        <a:bodyPr/>
        <a:lstStyle/>
        <a:p>
          <a:endParaRPr lang="en-US"/>
        </a:p>
      </dgm:t>
    </dgm:pt>
    <dgm:pt modelId="{087DDC55-F153-4737-B84E-4F74B809CD4E}" type="sibTrans" cxnId="{068C716D-CB12-409B-85DE-E3E415455266}">
      <dgm:prSet/>
      <dgm:spPr/>
      <dgm:t>
        <a:bodyPr/>
        <a:lstStyle/>
        <a:p>
          <a:endParaRPr lang="en-US"/>
        </a:p>
      </dgm:t>
    </dgm:pt>
    <dgm:pt modelId="{DB9DA811-878A-46E3-8AAE-4E40B889D950}">
      <dgm:prSet/>
      <dgm:spPr/>
      <dgm:t>
        <a:bodyPr/>
        <a:lstStyle/>
        <a:p>
          <a:r>
            <a:rPr lang="en-GB" baseline="0"/>
            <a:t>Lack of positive association with ethnic minorities</a:t>
          </a:r>
          <a:endParaRPr lang="en-US"/>
        </a:p>
      </dgm:t>
    </dgm:pt>
    <dgm:pt modelId="{22D8DF07-9217-407A-92FE-4AE4B35ADB38}" type="parTrans" cxnId="{B959DC70-33E2-4E8D-9685-9117BE9E5EBD}">
      <dgm:prSet/>
      <dgm:spPr/>
      <dgm:t>
        <a:bodyPr/>
        <a:lstStyle/>
        <a:p>
          <a:endParaRPr lang="en-US"/>
        </a:p>
      </dgm:t>
    </dgm:pt>
    <dgm:pt modelId="{1B7DD0F5-FB12-4DE3-A5FC-4F0D5B1EF62D}" type="sibTrans" cxnId="{B959DC70-33E2-4E8D-9685-9117BE9E5EBD}">
      <dgm:prSet/>
      <dgm:spPr/>
      <dgm:t>
        <a:bodyPr/>
        <a:lstStyle/>
        <a:p>
          <a:endParaRPr lang="en-US"/>
        </a:p>
      </dgm:t>
    </dgm:pt>
    <dgm:pt modelId="{6368F724-B1F2-4881-823D-6357740DB2C3}" type="pres">
      <dgm:prSet presAssocID="{D7510B13-7DAC-4750-AB84-C0C273BD8FB2}" presName="linear" presStyleCnt="0">
        <dgm:presLayoutVars>
          <dgm:animLvl val="lvl"/>
          <dgm:resizeHandles val="exact"/>
        </dgm:presLayoutVars>
      </dgm:prSet>
      <dgm:spPr/>
    </dgm:pt>
    <dgm:pt modelId="{F45C3AA9-9D9E-409D-83F9-006787D9AB86}" type="pres">
      <dgm:prSet presAssocID="{845E73B7-FF31-43F7-9EE5-67186595A58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8DE3516-5D64-4C59-BFE1-1AD5D93CCB79}" type="pres">
      <dgm:prSet presAssocID="{603BD05F-14F1-421D-953F-3D6C2CDAB345}" presName="spacer" presStyleCnt="0"/>
      <dgm:spPr/>
    </dgm:pt>
    <dgm:pt modelId="{41671069-F575-43A0-9E1D-4CA939703C03}" type="pres">
      <dgm:prSet presAssocID="{D103BCB3-762D-4D11-8E15-D04E2FE0B26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4D0893F-DE47-44CC-8008-3D5051BD247B}" type="pres">
      <dgm:prSet presAssocID="{AB832ED7-1BB1-4B7E-8512-3E3AC4F03652}" presName="spacer" presStyleCnt="0"/>
      <dgm:spPr/>
    </dgm:pt>
    <dgm:pt modelId="{856A0992-A22D-429B-B501-5FC93B71E95D}" type="pres">
      <dgm:prSet presAssocID="{CB091285-2A36-4B7D-A6DB-90091D98061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1DA6088-9095-4606-9AAC-D596BC15BC1E}" type="pres">
      <dgm:prSet presAssocID="{087DDC55-F153-4737-B84E-4F74B809CD4E}" presName="spacer" presStyleCnt="0"/>
      <dgm:spPr/>
    </dgm:pt>
    <dgm:pt modelId="{67851E03-CC0C-4A78-93BF-F0C6544F7B30}" type="pres">
      <dgm:prSet presAssocID="{DB9DA811-878A-46E3-8AAE-4E40B889D95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87F1164-CB73-4264-9699-1730F1CB2117}" type="presOf" srcId="{845E73B7-FF31-43F7-9EE5-67186595A589}" destId="{F45C3AA9-9D9E-409D-83F9-006787D9AB86}" srcOrd="0" destOrd="0" presId="urn:microsoft.com/office/officeart/2005/8/layout/vList2"/>
    <dgm:cxn modelId="{068C716D-CB12-409B-85DE-E3E415455266}" srcId="{D7510B13-7DAC-4750-AB84-C0C273BD8FB2}" destId="{CB091285-2A36-4B7D-A6DB-90091D980611}" srcOrd="2" destOrd="0" parTransId="{C2603F6A-1CA5-40D5-9A5A-C893FBC91F10}" sibTransId="{087DDC55-F153-4737-B84E-4F74B809CD4E}"/>
    <dgm:cxn modelId="{CAFB746E-3823-447C-9D5B-FE71A435E119}" type="presOf" srcId="{CB091285-2A36-4B7D-A6DB-90091D980611}" destId="{856A0992-A22D-429B-B501-5FC93B71E95D}" srcOrd="0" destOrd="0" presId="urn:microsoft.com/office/officeart/2005/8/layout/vList2"/>
    <dgm:cxn modelId="{B959DC70-33E2-4E8D-9685-9117BE9E5EBD}" srcId="{D7510B13-7DAC-4750-AB84-C0C273BD8FB2}" destId="{DB9DA811-878A-46E3-8AAE-4E40B889D950}" srcOrd="3" destOrd="0" parTransId="{22D8DF07-9217-407A-92FE-4AE4B35ADB38}" sibTransId="{1B7DD0F5-FB12-4DE3-A5FC-4F0D5B1EF62D}"/>
    <dgm:cxn modelId="{10838373-C673-4AC5-B648-DE5B2611C73C}" type="presOf" srcId="{D103BCB3-762D-4D11-8E15-D04E2FE0B268}" destId="{41671069-F575-43A0-9E1D-4CA939703C03}" srcOrd="0" destOrd="0" presId="urn:microsoft.com/office/officeart/2005/8/layout/vList2"/>
    <dgm:cxn modelId="{1B9D2089-CF0F-46A8-A669-09096ED32CD6}" type="presOf" srcId="{DB9DA811-878A-46E3-8AAE-4E40B889D950}" destId="{67851E03-CC0C-4A78-93BF-F0C6544F7B30}" srcOrd="0" destOrd="0" presId="urn:microsoft.com/office/officeart/2005/8/layout/vList2"/>
    <dgm:cxn modelId="{58AE0191-468B-46A4-BC25-F68AAA7DB853}" srcId="{D7510B13-7DAC-4750-AB84-C0C273BD8FB2}" destId="{D103BCB3-762D-4D11-8E15-D04E2FE0B268}" srcOrd="1" destOrd="0" parTransId="{2BED1E5E-5DDA-4059-A574-AEB61ADEE768}" sibTransId="{AB832ED7-1BB1-4B7E-8512-3E3AC4F03652}"/>
    <dgm:cxn modelId="{BA3CD5AF-2F4B-4B54-B16C-4E72D473C1C4}" srcId="{D7510B13-7DAC-4750-AB84-C0C273BD8FB2}" destId="{845E73B7-FF31-43F7-9EE5-67186595A589}" srcOrd="0" destOrd="0" parTransId="{9F24A707-EF54-4256-9FB4-AE1A543E8CD4}" sibTransId="{603BD05F-14F1-421D-953F-3D6C2CDAB345}"/>
    <dgm:cxn modelId="{D7E4D9D5-96BF-4A2F-9BEB-2B60C8915000}" type="presOf" srcId="{D7510B13-7DAC-4750-AB84-C0C273BD8FB2}" destId="{6368F724-B1F2-4881-823D-6357740DB2C3}" srcOrd="0" destOrd="0" presId="urn:microsoft.com/office/officeart/2005/8/layout/vList2"/>
    <dgm:cxn modelId="{C3FEB087-59F4-4CCF-BC84-249D948AFFE6}" type="presParOf" srcId="{6368F724-B1F2-4881-823D-6357740DB2C3}" destId="{F45C3AA9-9D9E-409D-83F9-006787D9AB86}" srcOrd="0" destOrd="0" presId="urn:microsoft.com/office/officeart/2005/8/layout/vList2"/>
    <dgm:cxn modelId="{F06D63A6-65CF-409B-85BF-080AF23112B8}" type="presParOf" srcId="{6368F724-B1F2-4881-823D-6357740DB2C3}" destId="{E8DE3516-5D64-4C59-BFE1-1AD5D93CCB79}" srcOrd="1" destOrd="0" presId="urn:microsoft.com/office/officeart/2005/8/layout/vList2"/>
    <dgm:cxn modelId="{F4BA5DA8-EE6C-4AFD-A33A-464FE2DD9780}" type="presParOf" srcId="{6368F724-B1F2-4881-823D-6357740DB2C3}" destId="{41671069-F575-43A0-9E1D-4CA939703C03}" srcOrd="2" destOrd="0" presId="urn:microsoft.com/office/officeart/2005/8/layout/vList2"/>
    <dgm:cxn modelId="{0E72F75A-E38B-4534-A2A0-E438C1E46838}" type="presParOf" srcId="{6368F724-B1F2-4881-823D-6357740DB2C3}" destId="{C4D0893F-DE47-44CC-8008-3D5051BD247B}" srcOrd="3" destOrd="0" presId="urn:microsoft.com/office/officeart/2005/8/layout/vList2"/>
    <dgm:cxn modelId="{D734C71F-62BF-48D7-B398-5FC57BE034B2}" type="presParOf" srcId="{6368F724-B1F2-4881-823D-6357740DB2C3}" destId="{856A0992-A22D-429B-B501-5FC93B71E95D}" srcOrd="4" destOrd="0" presId="urn:microsoft.com/office/officeart/2005/8/layout/vList2"/>
    <dgm:cxn modelId="{5660D5CA-557B-4391-B4D1-43D801C88CE7}" type="presParOf" srcId="{6368F724-B1F2-4881-823D-6357740DB2C3}" destId="{41DA6088-9095-4606-9AAC-D596BC15BC1E}" srcOrd="5" destOrd="0" presId="urn:microsoft.com/office/officeart/2005/8/layout/vList2"/>
    <dgm:cxn modelId="{AA100C3D-C932-47DD-8058-5B686083809F}" type="presParOf" srcId="{6368F724-B1F2-4881-823D-6357740DB2C3}" destId="{67851E03-CC0C-4A78-93BF-F0C6544F7B3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E30C073-0C13-4712-9200-D0DECD41631F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BE6C2FC-7AB3-4DEE-BCF2-042AF4ED8806}">
      <dgm:prSet custT="1"/>
      <dgm:spPr/>
      <dgm:t>
        <a:bodyPr/>
        <a:lstStyle/>
        <a:p>
          <a:r>
            <a:rPr lang="en-GB" sz="2800" baseline="0" dirty="0"/>
            <a:t>Sense of belonging and identity</a:t>
          </a:r>
          <a:br>
            <a:rPr lang="en-GB" sz="2800" baseline="0" dirty="0"/>
          </a:br>
          <a:r>
            <a:rPr lang="en-GB" sz="1200" baseline="0" dirty="0"/>
            <a:t>(</a:t>
          </a:r>
          <a:r>
            <a:rPr lang="en-GB" sz="1200" dirty="0" err="1"/>
            <a:t>Moncrieffe</a:t>
          </a:r>
          <a:r>
            <a:rPr lang="en-GB" sz="1200" dirty="0"/>
            <a:t> and </a:t>
          </a:r>
          <a:r>
            <a:rPr lang="en-GB" sz="1200" dirty="0" err="1"/>
            <a:t>Eyben</a:t>
          </a:r>
          <a:r>
            <a:rPr lang="en-GB" sz="1200" dirty="0"/>
            <a:t>, 2007; </a:t>
          </a:r>
          <a:r>
            <a:rPr lang="en-US" sz="1200" dirty="0"/>
            <a:t>Khanna, 2004; </a:t>
          </a:r>
          <a:r>
            <a:rPr lang="en-GB" sz="1200" dirty="0"/>
            <a:t>Bhopal, 2004</a:t>
          </a:r>
          <a:r>
            <a:rPr lang="en-US" sz="1200" dirty="0"/>
            <a:t>) </a:t>
          </a:r>
          <a:endParaRPr lang="en-US" sz="2800" dirty="0"/>
        </a:p>
      </dgm:t>
    </dgm:pt>
    <dgm:pt modelId="{2BB2E56E-8699-4C33-BF3F-4F5854C2EB31}" type="parTrans" cxnId="{69390BCA-7D7D-4E6D-BEE3-6318A6E71847}">
      <dgm:prSet/>
      <dgm:spPr/>
      <dgm:t>
        <a:bodyPr/>
        <a:lstStyle/>
        <a:p>
          <a:endParaRPr lang="en-US"/>
        </a:p>
      </dgm:t>
    </dgm:pt>
    <dgm:pt modelId="{44C144D9-CD87-42FC-944B-C9D7058F3C87}" type="sibTrans" cxnId="{69390BCA-7D7D-4E6D-BEE3-6318A6E71847}">
      <dgm:prSet/>
      <dgm:spPr/>
      <dgm:t>
        <a:bodyPr/>
        <a:lstStyle/>
        <a:p>
          <a:endParaRPr lang="en-US"/>
        </a:p>
      </dgm:t>
    </dgm:pt>
    <dgm:pt modelId="{888DF522-6304-4E52-913B-EEAC27377A64}">
      <dgm:prSet custT="1"/>
      <dgm:spPr/>
      <dgm:t>
        <a:bodyPr/>
        <a:lstStyle/>
        <a:p>
          <a:r>
            <a:rPr lang="en-GB" sz="2700" baseline="0" dirty="0"/>
            <a:t>Culturally and religious support from the third sector</a:t>
          </a:r>
          <a:br>
            <a:rPr lang="en-GB" sz="2700" baseline="0" dirty="0"/>
          </a:br>
          <a:r>
            <a:rPr lang="en-GB" sz="1200" baseline="0" dirty="0"/>
            <a:t>(</a:t>
          </a:r>
          <a:r>
            <a:rPr lang="en-US" sz="1200" dirty="0"/>
            <a:t>Race Relations Unit, 2017; </a:t>
          </a:r>
          <a:r>
            <a:rPr lang="en-US" sz="1200" dirty="0" err="1"/>
            <a:t>Bhui</a:t>
          </a:r>
          <a:r>
            <a:rPr lang="en-US" sz="1200" dirty="0"/>
            <a:t>, </a:t>
          </a:r>
          <a:r>
            <a:rPr lang="en-US" sz="1200" dirty="0" err="1"/>
            <a:t>Bhugm</a:t>
          </a:r>
          <a:r>
            <a:rPr lang="en-US" sz="1200" dirty="0"/>
            <a:t> and </a:t>
          </a:r>
          <a:r>
            <a:rPr lang="en-US" sz="1200" dirty="0" err="1"/>
            <a:t>McKende</a:t>
          </a:r>
          <a:r>
            <a:rPr lang="en-US" sz="1200" dirty="0"/>
            <a:t>, 1999) </a:t>
          </a:r>
          <a:r>
            <a:rPr lang="en-GB" sz="1200" baseline="0" dirty="0"/>
            <a:t> </a:t>
          </a:r>
          <a:endParaRPr lang="en-US" sz="2700" dirty="0"/>
        </a:p>
      </dgm:t>
    </dgm:pt>
    <dgm:pt modelId="{2E467242-7D67-42C0-A240-33ABF8B1F25C}" type="parTrans" cxnId="{63225729-6F3C-4ED3-A5AF-D238D19C18D4}">
      <dgm:prSet/>
      <dgm:spPr/>
      <dgm:t>
        <a:bodyPr/>
        <a:lstStyle/>
        <a:p>
          <a:endParaRPr lang="en-US"/>
        </a:p>
      </dgm:t>
    </dgm:pt>
    <dgm:pt modelId="{617A274C-CB87-446D-A0AC-3FEE12A16A3B}" type="sibTrans" cxnId="{63225729-6F3C-4ED3-A5AF-D238D19C18D4}">
      <dgm:prSet/>
      <dgm:spPr/>
      <dgm:t>
        <a:bodyPr/>
        <a:lstStyle/>
        <a:p>
          <a:endParaRPr lang="en-US"/>
        </a:p>
      </dgm:t>
    </dgm:pt>
    <dgm:pt modelId="{E13BF71F-F14E-4381-9378-756EB65A6B96}">
      <dgm:prSet custT="1"/>
      <dgm:spPr/>
      <dgm:t>
        <a:bodyPr/>
        <a:lstStyle/>
        <a:p>
          <a:r>
            <a:rPr lang="en-GB" sz="2800" baseline="0" dirty="0"/>
            <a:t>Allows government to identify groups who need further support</a:t>
          </a:r>
          <a:br>
            <a:rPr lang="en-GB" sz="2800" baseline="0" dirty="0"/>
          </a:br>
          <a:r>
            <a:rPr lang="en-GB" sz="1200" baseline="0" dirty="0"/>
            <a:t>(</a:t>
          </a:r>
          <a:r>
            <a:rPr lang="en-US" sz="1200" dirty="0"/>
            <a:t>Weekes-Bernard, 2017; </a:t>
          </a:r>
          <a:r>
            <a:rPr lang="en-GB" sz="1200" dirty="0"/>
            <a:t>Bhopal, 2004)</a:t>
          </a:r>
          <a:endParaRPr lang="en-US" sz="2800" dirty="0"/>
        </a:p>
      </dgm:t>
    </dgm:pt>
    <dgm:pt modelId="{8700BE8A-2B71-43C6-B714-D0F1EDA396B7}" type="parTrans" cxnId="{2A087E17-D2FB-4AA9-84E4-B4B34967F29C}">
      <dgm:prSet/>
      <dgm:spPr/>
      <dgm:t>
        <a:bodyPr/>
        <a:lstStyle/>
        <a:p>
          <a:endParaRPr lang="en-US"/>
        </a:p>
      </dgm:t>
    </dgm:pt>
    <dgm:pt modelId="{3651BC24-3505-4E7A-8161-CDCD74261347}" type="sibTrans" cxnId="{2A087E17-D2FB-4AA9-84E4-B4B34967F29C}">
      <dgm:prSet/>
      <dgm:spPr/>
      <dgm:t>
        <a:bodyPr/>
        <a:lstStyle/>
        <a:p>
          <a:endParaRPr lang="en-US"/>
        </a:p>
      </dgm:t>
    </dgm:pt>
    <dgm:pt modelId="{FB8E3658-04D0-4106-836D-501911F5C9CE}" type="pres">
      <dgm:prSet presAssocID="{3E30C073-0C13-4712-9200-D0DECD41631F}" presName="linear" presStyleCnt="0">
        <dgm:presLayoutVars>
          <dgm:animLvl val="lvl"/>
          <dgm:resizeHandles val="exact"/>
        </dgm:presLayoutVars>
      </dgm:prSet>
      <dgm:spPr/>
    </dgm:pt>
    <dgm:pt modelId="{9C785131-01E7-4B25-9BBD-7401C59D2B8E}" type="pres">
      <dgm:prSet presAssocID="{3BE6C2FC-7AB3-4DEE-BCF2-042AF4ED8806}" presName="parentText" presStyleLbl="node1" presStyleIdx="0" presStyleCnt="3" custLinFactY="-342" custLinFactNeighborX="-2" custLinFactNeighborY="-100000">
        <dgm:presLayoutVars>
          <dgm:chMax val="0"/>
          <dgm:bulletEnabled val="1"/>
        </dgm:presLayoutVars>
      </dgm:prSet>
      <dgm:spPr/>
    </dgm:pt>
    <dgm:pt modelId="{CD704914-F152-4891-8BE9-03BDEB0CC47D}" type="pres">
      <dgm:prSet presAssocID="{44C144D9-CD87-42FC-944B-C9D7058F3C87}" presName="spacer" presStyleCnt="0"/>
      <dgm:spPr/>
    </dgm:pt>
    <dgm:pt modelId="{A6F5F199-1707-48CD-8CF1-34CCF166BDFA}" type="pres">
      <dgm:prSet presAssocID="{888DF522-6304-4E52-913B-EEAC27377A6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F1397C6-FD77-4DF6-8F7A-93047CE0B221}" type="pres">
      <dgm:prSet presAssocID="{617A274C-CB87-446D-A0AC-3FEE12A16A3B}" presName="spacer" presStyleCnt="0"/>
      <dgm:spPr/>
    </dgm:pt>
    <dgm:pt modelId="{A48A5C5D-F047-43E8-813B-9DC30EC11966}" type="pres">
      <dgm:prSet presAssocID="{E13BF71F-F14E-4381-9378-756EB65A6B96}" presName="parentText" presStyleLbl="node1" presStyleIdx="2" presStyleCnt="3" custLinFactNeighborX="350" custLinFactNeighborY="92032">
        <dgm:presLayoutVars>
          <dgm:chMax val="0"/>
          <dgm:bulletEnabled val="1"/>
        </dgm:presLayoutVars>
      </dgm:prSet>
      <dgm:spPr/>
    </dgm:pt>
  </dgm:ptLst>
  <dgm:cxnLst>
    <dgm:cxn modelId="{2A087E17-D2FB-4AA9-84E4-B4B34967F29C}" srcId="{3E30C073-0C13-4712-9200-D0DECD41631F}" destId="{E13BF71F-F14E-4381-9378-756EB65A6B96}" srcOrd="2" destOrd="0" parTransId="{8700BE8A-2B71-43C6-B714-D0F1EDA396B7}" sibTransId="{3651BC24-3505-4E7A-8161-CDCD74261347}"/>
    <dgm:cxn modelId="{63225729-6F3C-4ED3-A5AF-D238D19C18D4}" srcId="{3E30C073-0C13-4712-9200-D0DECD41631F}" destId="{888DF522-6304-4E52-913B-EEAC27377A64}" srcOrd="1" destOrd="0" parTransId="{2E467242-7D67-42C0-A240-33ABF8B1F25C}" sibTransId="{617A274C-CB87-446D-A0AC-3FEE12A16A3B}"/>
    <dgm:cxn modelId="{47A14562-992C-46F7-9332-68496718DEF9}" type="presOf" srcId="{3BE6C2FC-7AB3-4DEE-BCF2-042AF4ED8806}" destId="{9C785131-01E7-4B25-9BBD-7401C59D2B8E}" srcOrd="0" destOrd="0" presId="urn:microsoft.com/office/officeart/2005/8/layout/vList2"/>
    <dgm:cxn modelId="{CF5D3894-9BB8-4696-9676-FF9D5FC9F697}" type="presOf" srcId="{E13BF71F-F14E-4381-9378-756EB65A6B96}" destId="{A48A5C5D-F047-43E8-813B-9DC30EC11966}" srcOrd="0" destOrd="0" presId="urn:microsoft.com/office/officeart/2005/8/layout/vList2"/>
    <dgm:cxn modelId="{9DC62BA8-DB28-46E4-842C-CEC1A638A167}" type="presOf" srcId="{888DF522-6304-4E52-913B-EEAC27377A64}" destId="{A6F5F199-1707-48CD-8CF1-34CCF166BDFA}" srcOrd="0" destOrd="0" presId="urn:microsoft.com/office/officeart/2005/8/layout/vList2"/>
    <dgm:cxn modelId="{15E983C1-FDE1-4C01-AE66-308ECB211186}" type="presOf" srcId="{3E30C073-0C13-4712-9200-D0DECD41631F}" destId="{FB8E3658-04D0-4106-836D-501911F5C9CE}" srcOrd="0" destOrd="0" presId="urn:microsoft.com/office/officeart/2005/8/layout/vList2"/>
    <dgm:cxn modelId="{69390BCA-7D7D-4E6D-BEE3-6318A6E71847}" srcId="{3E30C073-0C13-4712-9200-D0DECD41631F}" destId="{3BE6C2FC-7AB3-4DEE-BCF2-042AF4ED8806}" srcOrd="0" destOrd="0" parTransId="{2BB2E56E-8699-4C33-BF3F-4F5854C2EB31}" sibTransId="{44C144D9-CD87-42FC-944B-C9D7058F3C87}"/>
    <dgm:cxn modelId="{9EEB06C5-8106-4376-A775-3A26E99987B7}" type="presParOf" srcId="{FB8E3658-04D0-4106-836D-501911F5C9CE}" destId="{9C785131-01E7-4B25-9BBD-7401C59D2B8E}" srcOrd="0" destOrd="0" presId="urn:microsoft.com/office/officeart/2005/8/layout/vList2"/>
    <dgm:cxn modelId="{BD04939D-10A8-47DB-AEBA-16C68F399D51}" type="presParOf" srcId="{FB8E3658-04D0-4106-836D-501911F5C9CE}" destId="{CD704914-F152-4891-8BE9-03BDEB0CC47D}" srcOrd="1" destOrd="0" presId="urn:microsoft.com/office/officeart/2005/8/layout/vList2"/>
    <dgm:cxn modelId="{BCA914F2-725E-4F60-9E50-C920E216A723}" type="presParOf" srcId="{FB8E3658-04D0-4106-836D-501911F5C9CE}" destId="{A6F5F199-1707-48CD-8CF1-34CCF166BDFA}" srcOrd="2" destOrd="0" presId="urn:microsoft.com/office/officeart/2005/8/layout/vList2"/>
    <dgm:cxn modelId="{5F1032E5-C2F0-4BC7-81CC-A35E9CE376A8}" type="presParOf" srcId="{FB8E3658-04D0-4106-836D-501911F5C9CE}" destId="{4F1397C6-FD77-4DF6-8F7A-93047CE0B221}" srcOrd="3" destOrd="0" presId="urn:microsoft.com/office/officeart/2005/8/layout/vList2"/>
    <dgm:cxn modelId="{51BB36FC-D611-4138-B253-A890C30D2795}" type="presParOf" srcId="{FB8E3658-04D0-4106-836D-501911F5C9CE}" destId="{A48A5C5D-F047-43E8-813B-9DC30EC1196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149BD-586C-451A-B63E-C3E42C1F7C65}">
      <dsp:nvSpPr>
        <dsp:cNvPr id="0" name=""/>
        <dsp:cNvSpPr/>
      </dsp:nvSpPr>
      <dsp:spPr>
        <a:xfrm>
          <a:off x="2714" y="1812580"/>
          <a:ext cx="1721369" cy="195267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Rejection</a:t>
          </a:r>
          <a:r>
            <a:rPr lang="en-US" sz="1500" kern="1200" dirty="0"/>
            <a:t> </a:t>
          </a:r>
        </a:p>
      </dsp:txBody>
      <dsp:txXfrm>
        <a:off x="2714" y="1812580"/>
        <a:ext cx="1721369" cy="1952678"/>
      </dsp:txXfrm>
    </dsp:sp>
    <dsp:sp modelId="{2134F79A-A0EE-4ED6-A6AE-ADA361F9A74C}">
      <dsp:nvSpPr>
        <dsp:cNvPr id="0" name=""/>
        <dsp:cNvSpPr/>
      </dsp:nvSpPr>
      <dsp:spPr>
        <a:xfrm>
          <a:off x="1759481" y="2667419"/>
          <a:ext cx="258205" cy="243000"/>
        </a:xfrm>
        <a:prstGeom prst="rightArrow">
          <a:avLst>
            <a:gd name="adj1" fmla="val 5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E5875E-19E0-4BD2-BE62-C9441387AF6A}">
      <dsp:nvSpPr>
        <dsp:cNvPr id="0" name=""/>
        <dsp:cNvSpPr/>
      </dsp:nvSpPr>
      <dsp:spPr>
        <a:xfrm>
          <a:off x="2053084" y="1812580"/>
          <a:ext cx="1721369" cy="195267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Further deviance</a:t>
          </a:r>
        </a:p>
      </dsp:txBody>
      <dsp:txXfrm>
        <a:off x="2053084" y="1812580"/>
        <a:ext cx="1721369" cy="1952678"/>
      </dsp:txXfrm>
    </dsp:sp>
    <dsp:sp modelId="{8297E2A9-1E53-436A-94F3-A14A082AEA6C}">
      <dsp:nvSpPr>
        <dsp:cNvPr id="0" name=""/>
        <dsp:cNvSpPr/>
      </dsp:nvSpPr>
      <dsp:spPr>
        <a:xfrm>
          <a:off x="3809851" y="2667419"/>
          <a:ext cx="258205" cy="243000"/>
        </a:xfrm>
        <a:prstGeom prst="rightArrow">
          <a:avLst>
            <a:gd name="adj1" fmla="val 5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56A0E3B-7422-4ED4-A8B0-6B4882B556D3}">
      <dsp:nvSpPr>
        <dsp:cNvPr id="0" name=""/>
        <dsp:cNvSpPr/>
      </dsp:nvSpPr>
      <dsp:spPr>
        <a:xfrm>
          <a:off x="4058056" y="1812580"/>
          <a:ext cx="1721369" cy="195267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2000" kern="1200" dirty="0"/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kern="1200" dirty="0"/>
            <a:t>Organized deviant group</a:t>
          </a:r>
        </a:p>
        <a:p>
          <a:pPr marL="0"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4058056" y="1812580"/>
        <a:ext cx="1721369" cy="1952678"/>
      </dsp:txXfrm>
    </dsp:sp>
    <dsp:sp modelId="{A3ED8DC4-17AF-4D02-8BA6-BF9291E5ADA8}">
      <dsp:nvSpPr>
        <dsp:cNvPr id="0" name=""/>
        <dsp:cNvSpPr/>
      </dsp:nvSpPr>
      <dsp:spPr>
        <a:xfrm>
          <a:off x="5860222" y="2667419"/>
          <a:ext cx="258205" cy="243000"/>
        </a:xfrm>
        <a:prstGeom prst="rightArrow">
          <a:avLst>
            <a:gd name="adj1" fmla="val 5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9D8350-C7AF-4804-94C0-C16F272B8E5B}">
      <dsp:nvSpPr>
        <dsp:cNvPr id="0" name=""/>
        <dsp:cNvSpPr/>
      </dsp:nvSpPr>
      <dsp:spPr>
        <a:xfrm>
          <a:off x="6153825" y="1812580"/>
          <a:ext cx="1721369" cy="195267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Development of deviant subculture</a:t>
          </a:r>
        </a:p>
      </dsp:txBody>
      <dsp:txXfrm>
        <a:off x="6153825" y="1812580"/>
        <a:ext cx="1721369" cy="1952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673EE-8DD1-455A-98F1-6344DDE89D7A}">
      <dsp:nvSpPr>
        <dsp:cNvPr id="0" name=""/>
        <dsp:cNvSpPr/>
      </dsp:nvSpPr>
      <dsp:spPr>
        <a:xfrm>
          <a:off x="0" y="434295"/>
          <a:ext cx="6506304" cy="1444949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 dirty="0"/>
            <a:t>Individuals may decide to be deviant  in spite of the label</a:t>
          </a:r>
          <a:br>
            <a:rPr lang="en-GB" sz="3300" kern="1200" baseline="0" dirty="0"/>
          </a:br>
          <a:r>
            <a:rPr lang="en-GB" sz="1200" kern="1200" baseline="0" dirty="0"/>
            <a:t>(</a:t>
          </a:r>
          <a:r>
            <a:rPr lang="en-GB" sz="1200" kern="1200" baseline="0" dirty="0" err="1"/>
            <a:t>Haralambos</a:t>
          </a:r>
          <a:r>
            <a:rPr lang="en-GB" sz="1200" kern="1200" baseline="0" dirty="0"/>
            <a:t> and Holborn, 2013)</a:t>
          </a:r>
          <a:endParaRPr lang="en-US" sz="3300" kern="1200" dirty="0"/>
        </a:p>
      </dsp:txBody>
      <dsp:txXfrm>
        <a:off x="70537" y="504832"/>
        <a:ext cx="6365230" cy="1303875"/>
      </dsp:txXfrm>
    </dsp:sp>
    <dsp:sp modelId="{54D07381-5172-47D6-9A3E-3F20714D5AD2}">
      <dsp:nvSpPr>
        <dsp:cNvPr id="0" name=""/>
        <dsp:cNvSpPr/>
      </dsp:nvSpPr>
      <dsp:spPr>
        <a:xfrm>
          <a:off x="0" y="2066445"/>
          <a:ext cx="6506304" cy="1444949"/>
        </a:xfrm>
        <a:prstGeom prst="roundRect">
          <a:avLst/>
        </a:prstGeom>
        <a:solidFill>
          <a:schemeClr val="accent1">
            <a:shade val="80000"/>
            <a:hueOff val="3729"/>
            <a:satOff val="-103"/>
            <a:lumOff val="11664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0" kern="1200" baseline="0" dirty="0"/>
            <a:t>I</a:t>
          </a:r>
          <a:r>
            <a:rPr lang="en-GB" sz="2400" kern="1200" baseline="0" dirty="0"/>
            <a:t>ndividuals choice to take part in deviant behaviour shows they have the choice to ignore the label</a:t>
          </a:r>
          <a:br>
            <a:rPr lang="en-GB" sz="2200" kern="1200" baseline="0" dirty="0"/>
          </a:br>
          <a:r>
            <a:rPr lang="en-GB" sz="1200" kern="1200" baseline="0" dirty="0"/>
            <a:t>(</a:t>
          </a:r>
          <a:r>
            <a:rPr lang="en-GB" sz="1200" kern="1200" baseline="0" dirty="0" err="1"/>
            <a:t>Gouldner</a:t>
          </a:r>
          <a:r>
            <a:rPr lang="en-GB" sz="1200" kern="1200" baseline="0" dirty="0"/>
            <a:t>, 1975 </a:t>
          </a:r>
          <a:r>
            <a:rPr lang="en-GB" sz="1200" i="1" kern="1200" baseline="0" dirty="0"/>
            <a:t>cited in </a:t>
          </a:r>
          <a:r>
            <a:rPr lang="en-GB" sz="1200" kern="1200" baseline="0" dirty="0" err="1"/>
            <a:t>Haralambos</a:t>
          </a:r>
          <a:r>
            <a:rPr lang="en-GB" sz="1200" kern="1200" baseline="0" dirty="0"/>
            <a:t> and Holborn, 2013)</a:t>
          </a:r>
          <a:endParaRPr lang="en-US" sz="2200" kern="1200" dirty="0"/>
        </a:p>
      </dsp:txBody>
      <dsp:txXfrm>
        <a:off x="70537" y="2136982"/>
        <a:ext cx="6365230" cy="1303875"/>
      </dsp:txXfrm>
    </dsp:sp>
    <dsp:sp modelId="{1B8EE29A-1B6C-4EC4-9E3E-36424C1BB12E}">
      <dsp:nvSpPr>
        <dsp:cNvPr id="0" name=""/>
        <dsp:cNvSpPr/>
      </dsp:nvSpPr>
      <dsp:spPr>
        <a:xfrm>
          <a:off x="0" y="3698595"/>
          <a:ext cx="6506304" cy="1444949"/>
        </a:xfrm>
        <a:prstGeom prst="roundRect">
          <a:avLst/>
        </a:prstGeom>
        <a:solidFill>
          <a:schemeClr val="accent1">
            <a:shade val="80000"/>
            <a:hueOff val="7458"/>
            <a:satOff val="-206"/>
            <a:lumOff val="23327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 dirty="0"/>
            <a:t>Lack of evidence to support labelling amplifies deviance</a:t>
          </a:r>
          <a:br>
            <a:rPr lang="en-GB" sz="2200" kern="1200" baseline="0" dirty="0"/>
          </a:br>
          <a:r>
            <a:rPr lang="en-GB" sz="1200" kern="1200" baseline="0" dirty="0"/>
            <a:t>(</a:t>
          </a:r>
          <a:r>
            <a:rPr lang="en-GB" sz="1200" kern="1200" baseline="0" dirty="0" err="1"/>
            <a:t>Knutssen</a:t>
          </a:r>
          <a:r>
            <a:rPr lang="en-GB" sz="1200" kern="1200" baseline="0" dirty="0"/>
            <a:t>, 1977 </a:t>
          </a:r>
          <a:r>
            <a:rPr lang="en-GB" sz="1200" i="1" kern="1200" baseline="0" dirty="0"/>
            <a:t>cited in </a:t>
          </a:r>
          <a:r>
            <a:rPr lang="en-GB" sz="1200" kern="1200" baseline="0" dirty="0" err="1"/>
            <a:t>Haralambos</a:t>
          </a:r>
          <a:r>
            <a:rPr lang="en-GB" sz="1200" kern="1200" baseline="0" dirty="0"/>
            <a:t> and Holborn, 2013)</a:t>
          </a:r>
          <a:endParaRPr lang="en-US" sz="2200" kern="1200" dirty="0"/>
        </a:p>
      </dsp:txBody>
      <dsp:txXfrm>
        <a:off x="70537" y="3769132"/>
        <a:ext cx="6365230" cy="1303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376150-C861-42BA-80A6-1EDA1E01B9B6}">
      <dsp:nvSpPr>
        <dsp:cNvPr id="0" name=""/>
        <dsp:cNvSpPr/>
      </dsp:nvSpPr>
      <dsp:spPr>
        <a:xfrm>
          <a:off x="1008171" y="446227"/>
          <a:ext cx="4685385" cy="4685385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67000"/>
                <a:satMod val="105000"/>
                <a:lumMod val="110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tint val="73000"/>
                <a:satMod val="103000"/>
                <a:lumMod val="105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Mutual origins of a  social background, including; a shared culture, traditions, language or religious tradition</a:t>
          </a:r>
        </a:p>
      </dsp:txBody>
      <dsp:txXfrm>
        <a:off x="3350864" y="1143457"/>
        <a:ext cx="1645462" cy="3290925"/>
      </dsp:txXfrm>
    </dsp:sp>
    <dsp:sp modelId="{F7230EFD-4930-463D-8DDA-1206A661B74D}">
      <dsp:nvSpPr>
        <dsp:cNvPr id="0" name=""/>
        <dsp:cNvSpPr/>
      </dsp:nvSpPr>
      <dsp:spPr>
        <a:xfrm>
          <a:off x="854680" y="446227"/>
          <a:ext cx="4685385" cy="4685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shade val="50000"/>
                <a:hueOff val="170078"/>
                <a:satOff val="4069"/>
                <a:lumOff val="38185"/>
                <a:alphaOff val="0"/>
                <a:tint val="67000"/>
                <a:satMod val="105000"/>
                <a:lumMod val="110000"/>
              </a:schemeClr>
            </a:gs>
            <a:gs pos="50000">
              <a:schemeClr val="accent5">
                <a:shade val="50000"/>
                <a:hueOff val="170078"/>
                <a:satOff val="4069"/>
                <a:lumOff val="38185"/>
                <a:alphaOff val="0"/>
                <a:tint val="73000"/>
                <a:satMod val="103000"/>
                <a:lumMod val="105000"/>
              </a:schemeClr>
            </a:gs>
            <a:gs pos="100000">
              <a:schemeClr val="accent5">
                <a:shade val="50000"/>
                <a:hueOff val="170078"/>
                <a:satOff val="4069"/>
                <a:lumOff val="38185"/>
                <a:alphaOff val="0"/>
                <a:tint val="81000"/>
                <a:satMod val="109000"/>
                <a:lumMod val="105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Ethnicity is complex and multi-dimensional</a:t>
          </a:r>
          <a:endParaRPr lang="en-US" sz="2200" kern="1200" dirty="0"/>
        </a:p>
      </dsp:txBody>
      <dsp:txXfrm>
        <a:off x="1524021" y="1143457"/>
        <a:ext cx="1645462" cy="32909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C3AA9-9D9E-409D-83F9-006787D9AB86}">
      <dsp:nvSpPr>
        <dsp:cNvPr id="0" name=""/>
        <dsp:cNvSpPr/>
      </dsp:nvSpPr>
      <dsp:spPr>
        <a:xfrm>
          <a:off x="0" y="492090"/>
          <a:ext cx="5959475" cy="1085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baseline="0"/>
            <a:t>Media reinforces stereotypes and prejudice</a:t>
          </a:r>
          <a:endParaRPr lang="en-US" sz="2900" kern="1200"/>
        </a:p>
      </dsp:txBody>
      <dsp:txXfrm>
        <a:off x="53002" y="545092"/>
        <a:ext cx="5853471" cy="979756"/>
      </dsp:txXfrm>
    </dsp:sp>
    <dsp:sp modelId="{41671069-F575-43A0-9E1D-4CA939703C03}">
      <dsp:nvSpPr>
        <dsp:cNvPr id="0" name=""/>
        <dsp:cNvSpPr/>
      </dsp:nvSpPr>
      <dsp:spPr>
        <a:xfrm>
          <a:off x="0" y="1661370"/>
          <a:ext cx="5959475" cy="1085760"/>
        </a:xfrm>
        <a:prstGeom prst="roundRect">
          <a:avLst/>
        </a:prstGeom>
        <a:solidFill>
          <a:schemeClr val="accent4">
            <a:hueOff val="1601170"/>
            <a:satOff val="6061"/>
            <a:lumOff val="-392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baseline="0" dirty="0"/>
            <a:t>Stereotypes for ethnic minorities are reinforced rather than challenged</a:t>
          </a:r>
          <a:endParaRPr lang="en-US" sz="2900" kern="1200" dirty="0"/>
        </a:p>
      </dsp:txBody>
      <dsp:txXfrm>
        <a:off x="53002" y="1714372"/>
        <a:ext cx="5853471" cy="979756"/>
      </dsp:txXfrm>
    </dsp:sp>
    <dsp:sp modelId="{856A0992-A22D-429B-B501-5FC93B71E95D}">
      <dsp:nvSpPr>
        <dsp:cNvPr id="0" name=""/>
        <dsp:cNvSpPr/>
      </dsp:nvSpPr>
      <dsp:spPr>
        <a:xfrm>
          <a:off x="0" y="2830650"/>
          <a:ext cx="5959475" cy="1085760"/>
        </a:xfrm>
        <a:prstGeom prst="roundRect">
          <a:avLst/>
        </a:prstGeom>
        <a:solidFill>
          <a:schemeClr val="accent4">
            <a:hueOff val="3202340"/>
            <a:satOff val="12121"/>
            <a:lumOff val="-785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baseline="0" dirty="0"/>
            <a:t>Lack of representation of ethnic minorities within the mass media</a:t>
          </a:r>
          <a:endParaRPr lang="en-US" sz="2900" kern="1200" dirty="0"/>
        </a:p>
      </dsp:txBody>
      <dsp:txXfrm>
        <a:off x="53002" y="2883652"/>
        <a:ext cx="5853471" cy="979756"/>
      </dsp:txXfrm>
    </dsp:sp>
    <dsp:sp modelId="{67851E03-CC0C-4A78-93BF-F0C6544F7B30}">
      <dsp:nvSpPr>
        <dsp:cNvPr id="0" name=""/>
        <dsp:cNvSpPr/>
      </dsp:nvSpPr>
      <dsp:spPr>
        <a:xfrm>
          <a:off x="0" y="3999930"/>
          <a:ext cx="5959475" cy="1085760"/>
        </a:xfrm>
        <a:prstGeom prst="roundRect">
          <a:avLst/>
        </a:prstGeom>
        <a:solidFill>
          <a:schemeClr val="accent4">
            <a:hueOff val="4803510"/>
            <a:satOff val="18182"/>
            <a:lumOff val="-1177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baseline="0"/>
            <a:t>Lack of positive association with ethnic minorities</a:t>
          </a:r>
          <a:endParaRPr lang="en-US" sz="2900" kern="1200"/>
        </a:p>
      </dsp:txBody>
      <dsp:txXfrm>
        <a:off x="53002" y="4052932"/>
        <a:ext cx="5853471" cy="9797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85131-01E7-4B25-9BBD-7401C59D2B8E}">
      <dsp:nvSpPr>
        <dsp:cNvPr id="0" name=""/>
        <dsp:cNvSpPr/>
      </dsp:nvSpPr>
      <dsp:spPr>
        <a:xfrm>
          <a:off x="0" y="585129"/>
          <a:ext cx="5959475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Sense of belonging and identity</a:t>
          </a:r>
          <a:br>
            <a:rPr lang="en-GB" sz="2800" kern="1200" baseline="0" dirty="0"/>
          </a:br>
          <a:r>
            <a:rPr lang="en-GB" sz="1200" kern="1200" baseline="0" dirty="0"/>
            <a:t>(</a:t>
          </a:r>
          <a:r>
            <a:rPr lang="en-GB" sz="1200" kern="1200" dirty="0" err="1"/>
            <a:t>Moncrieffe</a:t>
          </a:r>
          <a:r>
            <a:rPr lang="en-GB" sz="1200" kern="1200" dirty="0"/>
            <a:t> and </a:t>
          </a:r>
          <a:r>
            <a:rPr lang="en-GB" sz="1200" kern="1200" dirty="0" err="1"/>
            <a:t>Eyben</a:t>
          </a:r>
          <a:r>
            <a:rPr lang="en-GB" sz="1200" kern="1200" dirty="0"/>
            <a:t>, 2007; </a:t>
          </a:r>
          <a:r>
            <a:rPr lang="en-US" sz="1200" kern="1200" dirty="0"/>
            <a:t>Khanna, 2004; </a:t>
          </a:r>
          <a:r>
            <a:rPr lang="en-GB" sz="1200" kern="1200" dirty="0"/>
            <a:t>Bhopal, 2004</a:t>
          </a:r>
          <a:r>
            <a:rPr lang="en-US" sz="1200" kern="1200" dirty="0"/>
            <a:t>) </a:t>
          </a:r>
          <a:endParaRPr lang="en-US" sz="2800" kern="1200" dirty="0"/>
        </a:p>
      </dsp:txBody>
      <dsp:txXfrm>
        <a:off x="59399" y="644528"/>
        <a:ext cx="5840677" cy="1098002"/>
      </dsp:txXfrm>
    </dsp:sp>
    <dsp:sp modelId="{A6F5F199-1707-48CD-8CF1-34CCF166BDFA}">
      <dsp:nvSpPr>
        <dsp:cNvPr id="0" name=""/>
        <dsp:cNvSpPr/>
      </dsp:nvSpPr>
      <dsp:spPr>
        <a:xfrm>
          <a:off x="0" y="2180490"/>
          <a:ext cx="5959475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Culturally and religious support from the third sector</a:t>
          </a:r>
          <a:br>
            <a:rPr lang="en-GB" sz="2700" kern="1200" baseline="0" dirty="0"/>
          </a:br>
          <a:r>
            <a:rPr lang="en-GB" sz="1200" kern="1200" baseline="0" dirty="0"/>
            <a:t>(</a:t>
          </a:r>
          <a:r>
            <a:rPr lang="en-US" sz="1200" kern="1200" dirty="0"/>
            <a:t>Race Relations Unit, 2017; </a:t>
          </a:r>
          <a:r>
            <a:rPr lang="en-US" sz="1200" kern="1200" dirty="0" err="1"/>
            <a:t>Bhui</a:t>
          </a:r>
          <a:r>
            <a:rPr lang="en-US" sz="1200" kern="1200" dirty="0"/>
            <a:t>, </a:t>
          </a:r>
          <a:r>
            <a:rPr lang="en-US" sz="1200" kern="1200" dirty="0" err="1"/>
            <a:t>Bhugm</a:t>
          </a:r>
          <a:r>
            <a:rPr lang="en-US" sz="1200" kern="1200" dirty="0"/>
            <a:t> and </a:t>
          </a:r>
          <a:r>
            <a:rPr lang="en-US" sz="1200" kern="1200" dirty="0" err="1"/>
            <a:t>McKende</a:t>
          </a:r>
          <a:r>
            <a:rPr lang="en-US" sz="1200" kern="1200" dirty="0"/>
            <a:t>, 1999) </a:t>
          </a:r>
          <a:r>
            <a:rPr lang="en-GB" sz="1200" kern="1200" baseline="0" dirty="0"/>
            <a:t> </a:t>
          </a:r>
          <a:endParaRPr lang="en-US" sz="2700" kern="1200" dirty="0"/>
        </a:p>
      </dsp:txBody>
      <dsp:txXfrm>
        <a:off x="59399" y="2239889"/>
        <a:ext cx="5840677" cy="1098002"/>
      </dsp:txXfrm>
    </dsp:sp>
    <dsp:sp modelId="{A48A5C5D-F047-43E8-813B-9DC30EC11966}">
      <dsp:nvSpPr>
        <dsp:cNvPr id="0" name=""/>
        <dsp:cNvSpPr/>
      </dsp:nvSpPr>
      <dsp:spPr>
        <a:xfrm>
          <a:off x="0" y="3756774"/>
          <a:ext cx="5959475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Allows government to identify groups who need further support</a:t>
          </a:r>
          <a:br>
            <a:rPr lang="en-GB" sz="2800" kern="1200" baseline="0" dirty="0"/>
          </a:br>
          <a:r>
            <a:rPr lang="en-GB" sz="1200" kern="1200" baseline="0" dirty="0"/>
            <a:t>(</a:t>
          </a:r>
          <a:r>
            <a:rPr lang="en-US" sz="1200" kern="1200" dirty="0"/>
            <a:t>Weekes-Bernard, 2017; </a:t>
          </a:r>
          <a:r>
            <a:rPr lang="en-GB" sz="1200" kern="1200" dirty="0"/>
            <a:t>Bhopal, 2004)</a:t>
          </a:r>
          <a:endParaRPr lang="en-US" sz="2800" kern="1200" dirty="0"/>
        </a:p>
      </dsp:txBody>
      <dsp:txXfrm>
        <a:off x="59399" y="3816173"/>
        <a:ext cx="5840677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0CF82C-7DF4-4E0A-9FC0-FE8996366AAC}" type="datetimeFigureOut">
              <a:rPr lang="en-GB" smtClean="0"/>
              <a:t>07/01/2018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AE60F3-005F-48EB-87A7-01F483C5E5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025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AE60F3-005F-48EB-87A7-01F483C5E5F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979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F2DECC1-AC80-4C23-A28A-CBCC093CBE7C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8136639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92D75-B7E2-43BC-ACB1-E2359E1B416B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809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285F9B-3EEF-4801-989B-8A97488F45D3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0804924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56277-CEF6-4755-8A42-E8363D23AE27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666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15D6-BF79-4104-8620-AE540CD1F397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691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D6153-2FE4-409C-B6D2-100D8A74F13E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27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1E18D-2919-4CCC-917C-32AEDB1F06B4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4770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CAC56FA-9050-4A4B-A388-34B9E48F6278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73652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4A0CA6-E307-4B36-B52A-1D68D7956D45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6571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D257-BA88-401E-90EF-6DC44C173D3F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656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329A4-3121-4488-8219-AF006CACBC0E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563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AD05953C-B2DD-42AD-BE68-86473EC98BDB}" type="datetime1">
              <a:rPr lang="en-US" smtClean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86072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</p:sldLayoutIdLst>
  <p:hf hdr="0" dt="0"/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SJSI5018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Dan Shearing</a:t>
            </a:r>
            <a:br>
              <a:rPr lang="en-GB" dirty="0"/>
            </a:br>
            <a:r>
              <a:rPr lang="en-GB" dirty="0"/>
              <a:t>1601128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969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BA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15" y="685801"/>
            <a:ext cx="5226907" cy="5618748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Through examining both positive and negative aspects of labelling theory, critically explore why society deems it necessary to use the label of ethnicity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67352" y="862585"/>
            <a:ext cx="5212080" cy="5995415"/>
          </a:xfrm>
        </p:spPr>
        <p:txBody>
          <a:bodyPr>
            <a:normAutofit/>
          </a:bodyPr>
          <a:lstStyle/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200" b="1" dirty="0"/>
              <a:t>Why we label and labelling theory </a:t>
            </a:r>
            <a:r>
              <a:rPr lang="en-GB" sz="1200" dirty="0"/>
              <a:t>(</a:t>
            </a:r>
            <a:r>
              <a:rPr lang="en-GB" sz="1200" dirty="0" err="1"/>
              <a:t>Haralambos</a:t>
            </a:r>
            <a:r>
              <a:rPr lang="en-GB" sz="1200" dirty="0"/>
              <a:t> and Holborn, 2013; </a:t>
            </a:r>
            <a:r>
              <a:rPr lang="en-GB" sz="1200" dirty="0" err="1"/>
              <a:t>Moncrieffe</a:t>
            </a:r>
            <a:r>
              <a:rPr lang="en-GB" sz="1200" dirty="0"/>
              <a:t> and </a:t>
            </a:r>
            <a:r>
              <a:rPr lang="en-GB" sz="1200" dirty="0" err="1"/>
              <a:t>Eyben</a:t>
            </a:r>
            <a:r>
              <a:rPr lang="en-GB" sz="1200" dirty="0"/>
              <a:t>, 2007; Becker, 1963)</a:t>
            </a:r>
            <a:endParaRPr lang="en-GB" dirty="0"/>
          </a:p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200" b="1" dirty="0"/>
              <a:t>Ethnicity, Inequality and Discrimination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cs typeface="Times New Roman" panose="02020603050405020304" pitchFamily="18" charset="0"/>
              </a:rPr>
              <a:t>(Giddens and Sutton, 2017; </a:t>
            </a:r>
            <a:r>
              <a:rPr lang="en-GB" sz="1200" dirty="0" err="1">
                <a:cs typeface="Times New Roman" panose="02020603050405020304" pitchFamily="18" charset="0"/>
              </a:rPr>
              <a:t>Haralambos</a:t>
            </a:r>
            <a:r>
              <a:rPr lang="en-GB" sz="1200" dirty="0">
                <a:cs typeface="Times New Roman" panose="02020603050405020304" pitchFamily="18" charset="0"/>
              </a:rPr>
              <a:t> and Holborn, 2013; Macionis and Plummer, 2012; Paramjit </a:t>
            </a:r>
            <a:r>
              <a:rPr lang="en-GB" sz="1200" i="1" dirty="0">
                <a:cs typeface="Times New Roman" panose="02020603050405020304" pitchFamily="18" charset="0"/>
              </a:rPr>
              <a:t>et al. </a:t>
            </a:r>
            <a:r>
              <a:rPr lang="en-GB" sz="1200" dirty="0">
                <a:cs typeface="Times New Roman" panose="02020603050405020304" pitchFamily="18" charset="0"/>
              </a:rPr>
              <a:t>no date)</a:t>
            </a:r>
            <a:endParaRPr lang="en-GB" sz="1200" dirty="0"/>
          </a:p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200" b="1" dirty="0"/>
              <a:t>The mass media and anti-discrimination legislation</a:t>
            </a:r>
            <a:br>
              <a:rPr lang="en-GB" sz="2200" b="1" dirty="0"/>
            </a:br>
            <a:r>
              <a:rPr lang="en-GB" sz="1200" dirty="0"/>
              <a:t>(</a:t>
            </a:r>
            <a:r>
              <a:rPr lang="en-US" sz="1200" dirty="0"/>
              <a:t>Giddens and Sutton, 2017; </a:t>
            </a:r>
            <a:r>
              <a:rPr lang="en-US" sz="1200" dirty="0" err="1"/>
              <a:t>Haralambos</a:t>
            </a:r>
            <a:r>
              <a:rPr lang="en-US" sz="1200" dirty="0"/>
              <a:t> and </a:t>
            </a:r>
            <a:r>
              <a:rPr lang="en-US" sz="1200" dirty="0" err="1"/>
              <a:t>Holborn</a:t>
            </a:r>
            <a:r>
              <a:rPr lang="en-US" sz="1200" dirty="0"/>
              <a:t>, 2013; Macionis and Plummer, 2012; </a:t>
            </a:r>
            <a:r>
              <a:rPr lang="en-US" sz="1200" dirty="0">
                <a:cs typeface="Times New Roman" panose="02020603050405020304" pitchFamily="18" charset="0"/>
              </a:rPr>
              <a:t>The Opportunity Agenda, 2011; Equality Act, 2006</a:t>
            </a:r>
            <a:r>
              <a:rPr lang="en-US" sz="1200" dirty="0"/>
              <a:t>)</a:t>
            </a:r>
            <a:endParaRPr lang="en-GB" sz="1200" dirty="0"/>
          </a:p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200" b="1" dirty="0"/>
              <a:t>Positives of labelling</a:t>
            </a:r>
            <a:br>
              <a:rPr lang="en-GB" sz="2200" b="1" dirty="0"/>
            </a:br>
            <a:r>
              <a:rPr lang="en-GB" sz="1200" dirty="0"/>
              <a:t>(</a:t>
            </a:r>
            <a:r>
              <a:rPr lang="en-US" sz="1200" dirty="0"/>
              <a:t>Weekes-Bernard, 2017; Race Relations Unit, 2017</a:t>
            </a:r>
            <a:r>
              <a:rPr lang="en-GB" sz="1200" dirty="0"/>
              <a:t>; </a:t>
            </a:r>
            <a:r>
              <a:rPr lang="en-GB" sz="1200" dirty="0" err="1"/>
              <a:t>Moncrieffe</a:t>
            </a:r>
            <a:r>
              <a:rPr lang="en-GB" sz="1200" dirty="0"/>
              <a:t> and </a:t>
            </a:r>
            <a:r>
              <a:rPr lang="en-GB" sz="1200" dirty="0" err="1"/>
              <a:t>Eyben</a:t>
            </a:r>
            <a:r>
              <a:rPr lang="en-GB" sz="1200" dirty="0"/>
              <a:t>, 2007; </a:t>
            </a:r>
            <a:r>
              <a:rPr lang="en-US" sz="1200" dirty="0"/>
              <a:t>Khanna, 2004; </a:t>
            </a:r>
            <a:r>
              <a:rPr lang="en-GB" sz="1200" dirty="0"/>
              <a:t>Bhopal, 2004</a:t>
            </a:r>
            <a:r>
              <a:rPr lang="en-US" sz="1200" dirty="0"/>
              <a:t>) </a:t>
            </a:r>
            <a:endParaRPr lang="en-GB" sz="1200" dirty="0"/>
          </a:p>
          <a:p>
            <a:pPr marL="0" indent="0">
              <a:buClr>
                <a:schemeClr val="bg1"/>
              </a:buCl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932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title="Background Shape">
            <a:extLst>
              <a:ext uri="{FF2B5EF4-FFF2-40B4-BE49-F238E27FC236}">
                <a16:creationId xmlns:a16="http://schemas.microsoft.com/office/drawing/2014/main" id="{3362DFFC-4DCC-48EE-B781-94D04B95F1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 title="Divider Bar">
            <a:extLst>
              <a:ext uri="{FF2B5EF4-FFF2-40B4-BE49-F238E27FC236}">
                <a16:creationId xmlns:a16="http://schemas.microsoft.com/office/drawing/2014/main" id="{18B8B265-E68C-4B64-9238-781F0102C5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DCA77-96FB-4F08-AE15-1ABF22799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631373"/>
            <a:ext cx="4018839" cy="5582784"/>
          </a:xfrm>
        </p:spPr>
        <p:txBody>
          <a:bodyPr anchor="t">
            <a:normAutofit/>
          </a:bodyPr>
          <a:lstStyle/>
          <a:p>
            <a:pPr algn="r"/>
            <a:r>
              <a:rPr lang="en-GB" sz="5400" dirty="0">
                <a:solidFill>
                  <a:schemeClr val="bg2"/>
                </a:solidFill>
              </a:rPr>
              <a:t>Why do we label?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73262-A7E8-4D92-A13F-BF3D056B14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720" y="631373"/>
            <a:ext cx="4892308" cy="560614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800" dirty="0"/>
              <a:t>Labelling is central to human behaviour and interaction, as the world around us is socially constructed made up of complex processes for personal survival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dirty="0"/>
              <a:t>Social norms</a:t>
            </a:r>
          </a:p>
          <a:p>
            <a:r>
              <a:rPr lang="en-GB" dirty="0"/>
              <a:t>Values</a:t>
            </a:r>
          </a:p>
          <a:p>
            <a:r>
              <a:rPr lang="en-GB" dirty="0"/>
              <a:t>Interests</a:t>
            </a:r>
          </a:p>
          <a:p>
            <a:r>
              <a:rPr lang="en-GB" dirty="0"/>
              <a:t>Preferences</a:t>
            </a:r>
          </a:p>
          <a:p>
            <a:r>
              <a:rPr lang="en-GB" dirty="0"/>
              <a:t>Learning through repeated interactions</a:t>
            </a:r>
          </a:p>
          <a:p>
            <a:pPr marL="0" indent="0" algn="r">
              <a:buNone/>
            </a:pPr>
            <a:r>
              <a:rPr lang="en-GB" sz="1200" dirty="0"/>
              <a:t>(</a:t>
            </a:r>
            <a:r>
              <a:rPr lang="en-GB" sz="1200" dirty="0" err="1"/>
              <a:t>Moncrieffe</a:t>
            </a:r>
            <a:r>
              <a:rPr lang="en-GB" sz="1200" dirty="0"/>
              <a:t> and </a:t>
            </a:r>
            <a:r>
              <a:rPr lang="en-GB" sz="1200" dirty="0" err="1"/>
              <a:t>Eyben</a:t>
            </a:r>
            <a:r>
              <a:rPr lang="en-GB" sz="1200" dirty="0"/>
              <a:t>, 2007)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C9E476-79B6-420D-8346-31EE4BAB3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8987" y="6453386"/>
            <a:ext cx="4349933" cy="404614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>
                <a:solidFill>
                  <a:schemeClr val="bg2"/>
                </a:solidFill>
              </a:rPr>
              <a:t>SJSI5018 Ass 2 - 1601128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816B86-0F1E-4717-9EF8-2E63E2306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2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3638F2F-4688-4030-B1CC-802724443B7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 title="Background Shape">
            <a:extLst>
              <a:ext uri="{FF2B5EF4-FFF2-40B4-BE49-F238E27FC236}">
                <a16:creationId xmlns:a16="http://schemas.microsoft.com/office/drawing/2014/main" id="{AAC19CEE-435E-4643-849E-5194A57437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48C811F0-0ED8-4A7B-BFDE-6433C690ED4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973751" y="303896"/>
            <a:ext cx="1910102" cy="257067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GB" b="1" dirty="0"/>
              <a:t>Becker and Labelling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br>
              <a:rPr lang="en-GB" sz="3200" b="1" dirty="0"/>
            </a:br>
            <a:r>
              <a:rPr lang="en-GB" sz="3200" dirty="0"/>
              <a:t>‘The deviant is one to whom the label has been successfully applied; deviant behaviour is behaviour that people so label’ </a:t>
            </a:r>
            <a:r>
              <a:rPr lang="en-GB" sz="3200" b="1" dirty="0"/>
              <a:t>–</a:t>
            </a:r>
            <a:r>
              <a:rPr lang="en-GB" sz="2800" b="1" dirty="0"/>
              <a:t> </a:t>
            </a:r>
            <a:r>
              <a:rPr lang="en-GB" sz="2800" dirty="0"/>
              <a:t>(Becker, 1963,p.9) 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893564" y="6453386"/>
            <a:ext cx="6280830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191B0E"/>
                </a:solidFill>
              </a:rPr>
              <a:t>SJSI5018 Ass 2 - 1601128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>
                <a:solidFill>
                  <a:srgbClr val="191B0E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rgbClr val="191B0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970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083212"/>
            <a:ext cx="9601200" cy="108848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Possible Effects of Labelling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88620" indent="-342900"/>
            <a:r>
              <a:rPr lang="en-GB" sz="3600" dirty="0">
                <a:solidFill>
                  <a:schemeClr val="tx1"/>
                </a:solidFill>
              </a:rPr>
              <a:t>Master status </a:t>
            </a:r>
          </a:p>
          <a:p>
            <a:pPr marL="4572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Overrides other statuses held by the individual</a:t>
            </a:r>
            <a:br>
              <a:rPr lang="en-GB" sz="2800" dirty="0">
                <a:solidFill>
                  <a:schemeClr val="tx1"/>
                </a:solidFill>
              </a:rPr>
            </a:br>
            <a:endParaRPr lang="en-GB" sz="2800" dirty="0">
              <a:solidFill>
                <a:schemeClr val="tx1"/>
              </a:solidFill>
            </a:endParaRPr>
          </a:p>
          <a:p>
            <a:pPr marL="388620" indent="-342900"/>
            <a:r>
              <a:rPr lang="en-GB" sz="3600" dirty="0">
                <a:solidFill>
                  <a:schemeClr val="tx1"/>
                </a:solidFill>
              </a:rPr>
              <a:t>Self-fulfilling prophecy</a:t>
            </a:r>
          </a:p>
          <a:p>
            <a:pPr marL="4572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A deviant label becomes the ‘controlling status’</a:t>
            </a:r>
          </a:p>
          <a:p>
            <a:pPr marL="45720" indent="0" algn="r">
              <a:buNone/>
            </a:pPr>
            <a:r>
              <a:rPr lang="en-GB" sz="1300" dirty="0">
                <a:solidFill>
                  <a:schemeClr val="tx1"/>
                </a:solidFill>
              </a:rPr>
              <a:t>(</a:t>
            </a:r>
            <a:r>
              <a:rPr lang="en-GB" sz="1300" dirty="0" err="1"/>
              <a:t>Haralambos</a:t>
            </a:r>
            <a:r>
              <a:rPr lang="en-GB" sz="1300" dirty="0"/>
              <a:t> and Holborn, 2013) </a:t>
            </a:r>
            <a:endParaRPr lang="en-GB" sz="13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SJSI5018 Ass 2 - 1601128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978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0BC9609-A8AF-411F-A9E0-C3B93C8945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3FBD0-35D7-401E-A9CC-986C2279C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Self-fulfilling prophecy </a:t>
            </a:r>
          </a:p>
        </p:txBody>
      </p:sp>
      <p:graphicFrame>
        <p:nvGraphicFramePr>
          <p:cNvPr id="7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567787"/>
              </p:ext>
            </p:extLst>
          </p:nvPr>
        </p:nvGraphicFramePr>
        <p:xfrm>
          <a:off x="4065563" y="639705"/>
          <a:ext cx="7877909" cy="5577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4D78FE-E7DE-4486-A30F-93C2F5BCC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93564" y="6453386"/>
            <a:ext cx="6280830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SJSI5018 Ass 2 - 1601128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61E7F-82D3-4397-B60C-26750E862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9AFC25-56AA-4E99-9C9B-37EC3FF69CDE}"/>
              </a:ext>
            </a:extLst>
          </p:cNvPr>
          <p:cNvSpPr txBox="1"/>
          <p:nvPr/>
        </p:nvSpPr>
        <p:spPr>
          <a:xfrm>
            <a:off x="500813" y="4234376"/>
            <a:ext cx="34388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/>
              <a:t>(</a:t>
            </a:r>
            <a:r>
              <a:rPr lang="en-GB" sz="1200" dirty="0" err="1"/>
              <a:t>Haralambos</a:t>
            </a:r>
            <a:r>
              <a:rPr lang="en-GB" sz="1200" dirty="0"/>
              <a:t> and Holborn, 2013)</a:t>
            </a:r>
          </a:p>
        </p:txBody>
      </p:sp>
    </p:spTree>
    <p:extLst>
      <p:ext uri="{BB962C8B-B14F-4D97-AF65-F5344CB8AC3E}">
        <p14:creationId xmlns:p14="http://schemas.microsoft.com/office/powerpoint/2010/main" val="3592834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0BC9609-A8AF-411F-A9E0-C3B93C8945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DDE789-4E2D-439D-A47B-308EF346E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/>
              <a:t>Criticisms of Labelling Theory</a:t>
            </a:r>
          </a:p>
        </p:txBody>
      </p:sp>
      <p:graphicFrame>
        <p:nvGraphicFramePr>
          <p:cNvPr id="7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1714748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60D5C7-6071-45E0-BE1F-6222479DA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93564" y="6453386"/>
            <a:ext cx="6280830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SJSI5018 Ass 2 - 1601128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AF2337-F934-4722-B057-E9EC5F27C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030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1">
            <a:extLst>
              <a:ext uri="{FF2B5EF4-FFF2-40B4-BE49-F238E27FC236}">
                <a16:creationId xmlns:a16="http://schemas.microsoft.com/office/drawing/2014/main" id="{30BC9609-A8AF-411F-A9E0-C3B93C8945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7693C-3B15-40A6-9519-3D6730698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dirty="0"/>
              <a:t>Ethnicity</a:t>
            </a:r>
            <a:r>
              <a:rPr lang="en-GB" dirty="0"/>
              <a:t> </a:t>
            </a:r>
          </a:p>
        </p:txBody>
      </p:sp>
      <p:graphicFrame>
        <p:nvGraphicFramePr>
          <p:cNvPr id="1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5424636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C60A5F-921B-4F4F-8B89-652BBFDFC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93564" y="6439318"/>
            <a:ext cx="6280830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SJSI5018 Ass 2 - 1601128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3EB130-826E-4D70-A4C6-3B84C960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2FC457-97D9-4033-94FD-9B9EF410BA30}"/>
              </a:ext>
            </a:extLst>
          </p:cNvPr>
          <p:cNvSpPr txBox="1"/>
          <p:nvPr/>
        </p:nvSpPr>
        <p:spPr>
          <a:xfrm>
            <a:off x="9174394" y="5578248"/>
            <a:ext cx="29408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latin typeface="+mj-lt"/>
                <a:cs typeface="Times New Roman" panose="02020603050405020304" pitchFamily="18" charset="0"/>
              </a:rPr>
              <a:t>(Giddens and Sutton, 2017; </a:t>
            </a:r>
            <a:r>
              <a:rPr lang="en-GB" sz="1200" dirty="0" err="1">
                <a:latin typeface="+mj-lt"/>
                <a:cs typeface="Times New Roman" panose="02020603050405020304" pitchFamily="18" charset="0"/>
              </a:rPr>
              <a:t>Haralambos</a:t>
            </a:r>
            <a:r>
              <a:rPr lang="en-GB" sz="1200" dirty="0">
                <a:latin typeface="+mj-lt"/>
                <a:cs typeface="Times New Roman" panose="02020603050405020304" pitchFamily="18" charset="0"/>
              </a:rPr>
              <a:t> and Holborn, 2013; Macionis and Plummer, 2012; Paramjit </a:t>
            </a:r>
            <a:r>
              <a:rPr lang="en-GB" sz="1200" i="1" dirty="0">
                <a:latin typeface="+mj-lt"/>
                <a:cs typeface="Times New Roman" panose="02020603050405020304" pitchFamily="18" charset="0"/>
              </a:rPr>
              <a:t>et al. </a:t>
            </a:r>
            <a:r>
              <a:rPr lang="en-GB" sz="1200" dirty="0">
                <a:latin typeface="+mj-lt"/>
                <a:cs typeface="Times New Roman" panose="02020603050405020304" pitchFamily="18" charset="0"/>
              </a:rPr>
              <a:t>no date)</a:t>
            </a:r>
          </a:p>
        </p:txBody>
      </p:sp>
    </p:spTree>
    <p:extLst>
      <p:ext uri="{BB962C8B-B14F-4D97-AF65-F5344CB8AC3E}">
        <p14:creationId xmlns:p14="http://schemas.microsoft.com/office/powerpoint/2010/main" val="545728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9D8D6-DF59-4EB5-B2D0-38087A528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Ethnic Minority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760C5-3B0A-4112-9BDC-A5992C366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/>
          <a:lstStyle/>
          <a:p>
            <a:r>
              <a:rPr lang="en-GB" dirty="0"/>
              <a:t>Non-white ethnic minorities face inequalities in contemporary western society</a:t>
            </a:r>
          </a:p>
          <a:p>
            <a:endParaRPr lang="en-GB" dirty="0"/>
          </a:p>
          <a:p>
            <a:r>
              <a:rPr lang="en-GB" dirty="0"/>
              <a:t>Particularly, Pakistani, Bangladeshi, Black African and Black Caribbean ethnic origin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dirty="0"/>
              <a:t>Discrimination is seen as one of the biggest factors of disadvantage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sz="1400" dirty="0"/>
              <a:t>(Institute of Race Relations, 2017; Giddens and Sutton, 2017; Department of Work and Pensions, 2013; </a:t>
            </a:r>
            <a:r>
              <a:rPr lang="en-GB" sz="1400" dirty="0" err="1"/>
              <a:t>Haralambos</a:t>
            </a:r>
            <a:r>
              <a:rPr lang="en-GB" sz="1400" dirty="0"/>
              <a:t> and Holborn, 2013; Larkin, 2009)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597603-76F4-4E78-B30F-091F049C2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435E01-74B1-43CE-83DB-206A5A1A6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3EDEE-1EF4-4A55-8091-4256099B5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Stereotypes, Prejudice and Discrimination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B0654-CAD3-48CB-B68B-262E1A2674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746010"/>
            <a:ext cx="2904978" cy="3695700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/>
              <a:t>Stereotypes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Simplified, untrue, generalisations of a certain groups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B48613-AA20-4750-8BDB-96515C98A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45818" y="2743478"/>
            <a:ext cx="3057765" cy="36957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/>
              <a:t>Discrimination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dirty="0"/>
              <a:t>Actions towards a certain group due to stereotypes and prejudice</a:t>
            </a:r>
            <a:endParaRPr lang="en-GB" sz="18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0126AD-D07E-4B19-A165-23C0BB77E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A24BD-F49C-4BCA-9B53-FA090A121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10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24451F-4035-4CDF-92F1-145B1B5AB2EB}"/>
              </a:ext>
            </a:extLst>
          </p:cNvPr>
          <p:cNvSpPr txBox="1"/>
          <p:nvPr/>
        </p:nvSpPr>
        <p:spPr>
          <a:xfrm>
            <a:off x="4507522" y="2743478"/>
            <a:ext cx="3329355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Prejudice</a:t>
            </a:r>
          </a:p>
          <a:p>
            <a:pPr algn="ctr"/>
            <a:endParaRPr lang="en-GB" sz="2400" dirty="0"/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Acquired beliefs and values one group or individual holds against another</a:t>
            </a:r>
          </a:p>
          <a:p>
            <a:pPr algn="ctr"/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C93675-7A47-4F24-BC5B-C48286C19994}"/>
              </a:ext>
            </a:extLst>
          </p:cNvPr>
          <p:cNvSpPr txBox="1"/>
          <p:nvPr/>
        </p:nvSpPr>
        <p:spPr>
          <a:xfrm>
            <a:off x="5670910" y="5895201"/>
            <a:ext cx="6280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  <a:cs typeface="Times New Roman" panose="02020603050405020304" pitchFamily="18" charset="0"/>
              </a:rPr>
              <a:t>(Giddens and Sutton, 2017; </a:t>
            </a:r>
            <a:r>
              <a:rPr lang="en-GB" sz="1200" dirty="0" err="1">
                <a:latin typeface="+mj-lt"/>
                <a:cs typeface="Times New Roman" panose="02020603050405020304" pitchFamily="18" charset="0"/>
              </a:rPr>
              <a:t>Haralambos</a:t>
            </a:r>
            <a:r>
              <a:rPr lang="en-GB" sz="1200" dirty="0">
                <a:latin typeface="+mj-lt"/>
                <a:cs typeface="Times New Roman" panose="02020603050405020304" pitchFamily="18" charset="0"/>
              </a:rPr>
              <a:t> and Holborn, 2013; Macionis and Plummer, 2012)</a:t>
            </a:r>
          </a:p>
        </p:txBody>
      </p:sp>
    </p:spTree>
    <p:extLst>
      <p:ext uri="{BB962C8B-B14F-4D97-AF65-F5344CB8AC3E}">
        <p14:creationId xmlns:p14="http://schemas.microsoft.com/office/powerpoint/2010/main" val="3631080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9DB74EB-2A7D-443D-B969-8BF48F99315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 title="Side bar">
            <a:extLst>
              <a:ext uri="{FF2B5EF4-FFF2-40B4-BE49-F238E27FC236}">
                <a16:creationId xmlns:a16="http://schemas.microsoft.com/office/drawing/2014/main" id="{19036E77-5F7B-494E-A117-FEA947B357E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1">
              <a:lumMod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92A08-D657-4F01-8B2D-63B724A8F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9561" y="639704"/>
            <a:ext cx="3262358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The Mass Media</a:t>
            </a:r>
          </a:p>
        </p:txBody>
      </p:sp>
      <p:graphicFrame>
        <p:nvGraphicFramePr>
          <p:cNvPr id="7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1794698"/>
              </p:ext>
            </p:extLst>
          </p:nvPr>
        </p:nvGraphicFramePr>
        <p:xfrm>
          <a:off x="784225" y="639763"/>
          <a:ext cx="5959475" cy="5577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40D91C-59FE-49D2-8E0A-8622E83A1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8420" y="6453386"/>
            <a:ext cx="6280830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SJSI5018 Ass 2 - 1601128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A47A0B-C238-48DC-8E9C-3D5028702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B4D4B54-8512-4863-8D5A-7E404C7EC3C5}"/>
              </a:ext>
            </a:extLst>
          </p:cNvPr>
          <p:cNvSpPr/>
          <p:nvPr/>
        </p:nvSpPr>
        <p:spPr>
          <a:xfrm>
            <a:off x="7934953" y="5412135"/>
            <a:ext cx="39715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200" dirty="0">
                <a:latin typeface="+mj-lt"/>
              </a:rPr>
              <a:t>(Giddens and Sutton, 2017; </a:t>
            </a:r>
            <a:r>
              <a:rPr lang="en-US" sz="1200" dirty="0" err="1">
                <a:latin typeface="+mj-lt"/>
              </a:rPr>
              <a:t>Haralambos</a:t>
            </a:r>
            <a:r>
              <a:rPr lang="en-US" sz="1200" dirty="0">
                <a:latin typeface="+mj-lt"/>
              </a:rPr>
              <a:t> and </a:t>
            </a:r>
            <a:r>
              <a:rPr lang="en-US" sz="1200" dirty="0" err="1">
                <a:latin typeface="+mj-lt"/>
              </a:rPr>
              <a:t>Holborn</a:t>
            </a:r>
            <a:r>
              <a:rPr lang="en-US" sz="1200" dirty="0">
                <a:latin typeface="+mj-lt"/>
              </a:rPr>
              <a:t>, 2013; Macionis and Plummer, 2012; </a:t>
            </a:r>
            <a:r>
              <a:rPr lang="en-US" sz="1200" dirty="0">
                <a:latin typeface="+mj-lt"/>
                <a:cs typeface="Times New Roman" panose="02020603050405020304" pitchFamily="18" charset="0"/>
              </a:rPr>
              <a:t>The Opportunity Agenda, 2011</a:t>
            </a:r>
            <a:r>
              <a:rPr lang="en-US" sz="1200" dirty="0">
                <a:latin typeface="+mj-lt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068414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A3353-7BD2-48E8-A563-627193709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Anti-Discrimination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0312A-E85C-4511-8A50-7287C49239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599" y="2285999"/>
            <a:ext cx="4936435" cy="3581401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US" sz="2800" b="1" dirty="0"/>
              <a:t>The Equality Act (2010)</a:t>
            </a:r>
          </a:p>
          <a:p>
            <a:pPr marL="0" indent="0">
              <a:buNone/>
            </a:pPr>
            <a:r>
              <a:rPr lang="en-US" sz="2800" b="1" dirty="0"/>
              <a:t> </a:t>
            </a:r>
            <a:r>
              <a:rPr lang="en-US" sz="2400" dirty="0"/>
              <a:t>Protects against discrimination within:</a:t>
            </a:r>
          </a:p>
          <a:p>
            <a:r>
              <a:rPr lang="en-US" sz="2400" dirty="0"/>
              <a:t>employment</a:t>
            </a:r>
          </a:p>
          <a:p>
            <a:r>
              <a:rPr lang="en-US" sz="2400" dirty="0"/>
              <a:t>private and public services </a:t>
            </a:r>
          </a:p>
          <a:p>
            <a:pPr marL="0" indent="0">
              <a:buNone/>
            </a:pPr>
            <a:r>
              <a:rPr lang="en-US" sz="2400" dirty="0"/>
              <a:t>while protecting equal opportunities</a:t>
            </a:r>
          </a:p>
          <a:p>
            <a:pPr marL="0" indent="0">
              <a:buNone/>
            </a:pPr>
            <a:r>
              <a:rPr lang="en-US" sz="2400" dirty="0"/>
              <a:t> </a:t>
            </a:r>
          </a:p>
          <a:p>
            <a:pPr marL="0" indent="0" algn="r">
              <a:buNone/>
            </a:pPr>
            <a:r>
              <a:rPr lang="en-GB" sz="1200" dirty="0">
                <a:latin typeface="+mj-lt"/>
                <a:cs typeface="Times New Roman" panose="02020603050405020304" pitchFamily="18" charset="0"/>
              </a:rPr>
              <a:t>(Giddens and Sutton, 2017; </a:t>
            </a:r>
            <a:r>
              <a:rPr lang="en-GB" sz="1200" dirty="0" err="1">
                <a:latin typeface="+mj-lt"/>
                <a:cs typeface="Times New Roman" panose="02020603050405020304" pitchFamily="18" charset="0"/>
              </a:rPr>
              <a:t>Haralambos</a:t>
            </a:r>
            <a:r>
              <a:rPr lang="en-GB" sz="1200" dirty="0">
                <a:latin typeface="+mj-lt"/>
                <a:cs typeface="Times New Roman" panose="02020603050405020304" pitchFamily="18" charset="0"/>
              </a:rPr>
              <a:t> and Holborn, 2013; Macionis and Plummer, 2012; </a:t>
            </a:r>
            <a:r>
              <a:rPr lang="en-US" sz="1200" dirty="0">
                <a:latin typeface="+mj-lt"/>
                <a:cs typeface="Times New Roman" panose="02020603050405020304" pitchFamily="18" charset="0"/>
              </a:rPr>
              <a:t>Equality Act, 2006</a:t>
            </a:r>
            <a:r>
              <a:rPr lang="en-GB" sz="1200" dirty="0">
                <a:latin typeface="+mj-lt"/>
                <a:cs typeface="Times New Roman" panose="02020603050405020304" pitchFamily="18" charset="0"/>
              </a:rPr>
              <a:t>)</a:t>
            </a:r>
            <a:endParaRPr lang="en-US" sz="1200" dirty="0">
              <a:latin typeface="+mj-lt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178621-FA93-4D8A-A6D5-282804E8B5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25402" y="2285999"/>
            <a:ext cx="4936435" cy="3581401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2800" b="1" dirty="0"/>
              <a:t>Unemployment and Ethnic Minorities </a:t>
            </a:r>
          </a:p>
          <a:p>
            <a:pPr marL="0" indent="0">
              <a:buNone/>
            </a:pPr>
            <a:r>
              <a:rPr lang="en-GB" sz="2400" dirty="0"/>
              <a:t>7.8% unemployment ethnic minorities </a:t>
            </a:r>
          </a:p>
          <a:p>
            <a:pPr marL="0" indent="0">
              <a:buNone/>
            </a:pPr>
            <a:r>
              <a:rPr lang="en-GB" sz="2400" dirty="0"/>
              <a:t>4% for white ethnicity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US" sz="1200" dirty="0">
                <a:latin typeface="+mj-lt"/>
                <a:cs typeface="Times New Roman" panose="02020603050405020304" pitchFamily="18" charset="0"/>
              </a:rPr>
              <a:t>(Gov.uk, 2017)</a:t>
            </a:r>
            <a:endParaRPr lang="en-GB" sz="1200" dirty="0">
              <a:latin typeface="+mj-lt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C1B9E-1CC1-4E6A-ADB2-4330DEF52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783F6-44C6-44D7-8461-A9B2A2E3F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5934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54646-F8C6-459C-9B1A-05C74C756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Discrimination and Employment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3E9132D-94E1-4FF5-9D87-348F5A818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Brown and Gay </a:t>
            </a:r>
            <a:r>
              <a:rPr lang="en-GB" sz="1600" dirty="0"/>
              <a:t>(1985 </a:t>
            </a:r>
            <a:r>
              <a:rPr lang="en-GB" sz="1600" i="1" dirty="0"/>
              <a:t>cited in</a:t>
            </a:r>
            <a:r>
              <a:rPr lang="en-GB" sz="1600" dirty="0"/>
              <a:t> </a:t>
            </a:r>
            <a:r>
              <a:rPr lang="en-GB" sz="1600" dirty="0" err="1"/>
              <a:t>Haralambos</a:t>
            </a:r>
            <a:r>
              <a:rPr lang="en-GB" sz="1600" dirty="0"/>
              <a:t> and Holborn, 2013) f</a:t>
            </a:r>
            <a:r>
              <a:rPr lang="en-GB" dirty="0"/>
              <a:t>ound that Asian and West Indian applicants received considerably less interest compared to those of white ethnicity</a:t>
            </a:r>
          </a:p>
          <a:p>
            <a:endParaRPr lang="en-GB" dirty="0"/>
          </a:p>
          <a:p>
            <a:r>
              <a:rPr lang="en-GB" b="1" dirty="0"/>
              <a:t>BBC</a:t>
            </a:r>
            <a:r>
              <a:rPr lang="en-GB" dirty="0"/>
              <a:t> </a:t>
            </a:r>
            <a:r>
              <a:rPr lang="en-GB" sz="1600" dirty="0"/>
              <a:t>(2004 </a:t>
            </a:r>
            <a:r>
              <a:rPr lang="en-GB" sz="1600" i="1" dirty="0"/>
              <a:t>cited in </a:t>
            </a:r>
            <a:r>
              <a:rPr lang="en-GB" sz="1600" dirty="0" err="1"/>
              <a:t>Haralambos</a:t>
            </a:r>
            <a:r>
              <a:rPr lang="en-GB" sz="1600" dirty="0"/>
              <a:t> and Holborn, 2013) </a:t>
            </a:r>
            <a:r>
              <a:rPr lang="en-GB" dirty="0"/>
              <a:t>found a quarter of white individuals gained an interview contrasted to 9% of Muslim and 13% of black individuals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E72BF6-F464-4203-B87F-F274C8B2C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7F19D1-A7E9-4AFE-83A3-8F8B1074D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4223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F9DE5-F376-4A0A-AF85-B0073194D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origins of discrimination for ethnic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6F4F9-CE78-4485-AF82-5692100A57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1" y="2216833"/>
            <a:ext cx="2933114" cy="358140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/>
              <a:t>Marxist Perspective</a:t>
            </a:r>
          </a:p>
          <a:p>
            <a:r>
              <a:rPr lang="en-GB" dirty="0"/>
              <a:t>international capitalism</a:t>
            </a:r>
          </a:p>
          <a:p>
            <a:r>
              <a:rPr lang="en-GB" dirty="0"/>
              <a:t>colonies exploited for profit </a:t>
            </a:r>
          </a:p>
          <a:p>
            <a:r>
              <a:rPr lang="en-GB" dirty="0"/>
              <a:t>reinforcing the attitudes of the inferiority of other races</a:t>
            </a:r>
          </a:p>
          <a:p>
            <a:r>
              <a:rPr lang="en-GB" dirty="0"/>
              <a:t>reserve army of labour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FACAB5-CDDA-45F6-B191-EB697B4059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80751" y="2216833"/>
            <a:ext cx="3256672" cy="358140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/>
              <a:t>Functionalist Perspective</a:t>
            </a:r>
          </a:p>
          <a:p>
            <a:r>
              <a:rPr lang="en-GB" dirty="0"/>
              <a:t>accounts for assimilation of ethnic minorities</a:t>
            </a:r>
          </a:p>
          <a:p>
            <a:r>
              <a:rPr lang="en-GB" dirty="0"/>
              <a:t>do not account for persistent exclusion and economic inequalities </a:t>
            </a:r>
          </a:p>
          <a:p>
            <a:pPr marL="0" indent="0" algn="ctr">
              <a:buNone/>
            </a:pPr>
            <a:endParaRPr lang="en-GB" sz="2400" b="1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A3FA1C-CF37-4576-B6F8-434745E8E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SJSI5018 Ass 2 - 1601128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5A7BF-B644-4AD2-BF7E-CA31FF78E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E4FD10-AC5A-4331-A507-64B0512A7E7D}"/>
              </a:ext>
            </a:extLst>
          </p:cNvPr>
          <p:cNvSpPr txBox="1"/>
          <p:nvPr/>
        </p:nvSpPr>
        <p:spPr>
          <a:xfrm>
            <a:off x="4628271" y="2171700"/>
            <a:ext cx="3552480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Weberian Perspective</a:t>
            </a:r>
          </a:p>
          <a:p>
            <a:endParaRPr lang="en-GB" dirty="0"/>
          </a:p>
          <a:p>
            <a:pPr marL="342900" indent="-342900">
              <a:buSzPct val="136000"/>
              <a:buFont typeface="Wingdings" panose="05000000000000000000" pitchFamily="2" charset="2"/>
              <a:buChar char="§"/>
            </a:pPr>
            <a:r>
              <a:rPr lang="en-GB" sz="2000" dirty="0"/>
              <a:t>competition for scares resources</a:t>
            </a:r>
          </a:p>
          <a:p>
            <a:pPr marL="342900" indent="-342900">
              <a:buSzPct val="136000"/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SzPct val="136000"/>
              <a:buFont typeface="Wingdings" panose="05000000000000000000" pitchFamily="2" charset="2"/>
              <a:buChar char="§"/>
            </a:pPr>
            <a:r>
              <a:rPr lang="en-GB" sz="2000" dirty="0"/>
              <a:t>social closure</a:t>
            </a:r>
          </a:p>
          <a:p>
            <a:pPr>
              <a:buSzPct val="136000"/>
            </a:pPr>
            <a:endParaRPr lang="en-GB" sz="2000" dirty="0"/>
          </a:p>
          <a:p>
            <a:pPr marL="342900" indent="-342900">
              <a:buSzPct val="136000"/>
              <a:buFont typeface="Wingdings" panose="05000000000000000000" pitchFamily="2" charset="2"/>
              <a:buChar char="§"/>
            </a:pPr>
            <a:r>
              <a:rPr lang="en-GB" sz="2000" dirty="0"/>
              <a:t> protecting prestige by the restriction of resources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5D63B9-34FF-4E8A-A701-A7F7CEEB0FE5}"/>
              </a:ext>
            </a:extLst>
          </p:cNvPr>
          <p:cNvSpPr txBox="1"/>
          <p:nvPr/>
        </p:nvSpPr>
        <p:spPr>
          <a:xfrm>
            <a:off x="3493825" y="5895201"/>
            <a:ext cx="16217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(Larkin, 2009)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DCF1A7-CA59-462B-AC1D-CCA19A2C8319}"/>
              </a:ext>
            </a:extLst>
          </p:cNvPr>
          <p:cNvSpPr txBox="1"/>
          <p:nvPr/>
        </p:nvSpPr>
        <p:spPr>
          <a:xfrm>
            <a:off x="9809087" y="5895201"/>
            <a:ext cx="2194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latin typeface="+mj-lt"/>
                <a:cs typeface="Times New Roman" panose="02020603050405020304" pitchFamily="18" charset="0"/>
              </a:rPr>
              <a:t>(Kendall, 2017)</a:t>
            </a:r>
            <a:endParaRPr lang="en-GB" sz="1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193001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9DB74EB-2A7D-443D-B969-8BF48F99315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 title="Side bar">
            <a:extLst>
              <a:ext uri="{FF2B5EF4-FFF2-40B4-BE49-F238E27FC236}">
                <a16:creationId xmlns:a16="http://schemas.microsoft.com/office/drawing/2014/main" id="{19036E77-5F7B-494E-A117-FEA947B357E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1">
              <a:lumMod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63075-347B-4176-BFBE-1717703BD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2340" y="639704"/>
            <a:ext cx="3299579" cy="5577840"/>
          </a:xfrm>
        </p:spPr>
        <p:txBody>
          <a:bodyPr anchor="ctr">
            <a:normAutofit/>
          </a:bodyPr>
          <a:lstStyle/>
          <a:p>
            <a:r>
              <a:rPr lang="en-GB" dirty="0"/>
              <a:t>Positives of Labelling</a:t>
            </a:r>
          </a:p>
        </p:txBody>
      </p:sp>
      <p:graphicFrame>
        <p:nvGraphicFramePr>
          <p:cNvPr id="9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7362063"/>
              </p:ext>
            </p:extLst>
          </p:nvPr>
        </p:nvGraphicFramePr>
        <p:xfrm>
          <a:off x="784225" y="639763"/>
          <a:ext cx="5959475" cy="5577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F96C9-B955-47CC-8F53-7BA4F7076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8420" y="6453386"/>
            <a:ext cx="6280830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SJSI5018 Ass 2 - 1601128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5E93C-1D77-4847-8B20-612B917EF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4969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BA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191B0E"/>
          </a:solidFill>
        </p:spPr>
        <p:txBody>
          <a:bodyPr>
            <a:normAutofit/>
          </a:bodyPr>
          <a:lstStyle/>
          <a:p>
            <a:pPr algn="ctr"/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52964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Labelling is central to human behaviour</a:t>
            </a:r>
            <a:br>
              <a:rPr lang="en-GB" dirty="0"/>
            </a:br>
            <a:r>
              <a:rPr lang="en-GB" sz="1200" dirty="0"/>
              <a:t>(</a:t>
            </a:r>
            <a:r>
              <a:rPr lang="en-GB" sz="1200" dirty="0" err="1"/>
              <a:t>Moncrieffe</a:t>
            </a:r>
            <a:r>
              <a:rPr lang="en-GB" sz="1200" dirty="0"/>
              <a:t> and </a:t>
            </a:r>
            <a:r>
              <a:rPr lang="en-GB" sz="1200" dirty="0" err="1"/>
              <a:t>Eyben</a:t>
            </a:r>
            <a:r>
              <a:rPr lang="en-GB" sz="1200" dirty="0"/>
              <a:t>, 2007)</a:t>
            </a:r>
            <a:r>
              <a:rPr lang="en-GB" dirty="0"/>
              <a:t> </a:t>
            </a:r>
          </a:p>
          <a:p>
            <a:r>
              <a:rPr lang="en-GB" b="1" dirty="0"/>
              <a:t>Labelling theory argues deviance is socially constructed</a:t>
            </a:r>
            <a:br>
              <a:rPr lang="en-GB" dirty="0"/>
            </a:br>
            <a:r>
              <a:rPr lang="en-GB" sz="1200" dirty="0"/>
              <a:t>(Becker, 1963)</a:t>
            </a:r>
          </a:p>
          <a:p>
            <a:r>
              <a:rPr lang="en-GB" b="1" dirty="0"/>
              <a:t>The labelling of ethnicity contributes to inequalities</a:t>
            </a:r>
            <a:br>
              <a:rPr lang="en-GB" dirty="0"/>
            </a:br>
            <a:r>
              <a:rPr lang="en-GB" sz="1200" dirty="0"/>
              <a:t>(</a:t>
            </a:r>
            <a:r>
              <a:rPr lang="en-GB" sz="1200" dirty="0">
                <a:cs typeface="Times New Roman" panose="02020603050405020304" pitchFamily="18" charset="0"/>
              </a:rPr>
              <a:t>Giddens and Sutton, 2017; </a:t>
            </a:r>
            <a:r>
              <a:rPr lang="en-GB" sz="1200" dirty="0" err="1">
                <a:cs typeface="Times New Roman" panose="02020603050405020304" pitchFamily="18" charset="0"/>
              </a:rPr>
              <a:t>Haralambos</a:t>
            </a:r>
            <a:r>
              <a:rPr lang="en-GB" sz="1200" dirty="0">
                <a:cs typeface="Times New Roman" panose="02020603050405020304" pitchFamily="18" charset="0"/>
              </a:rPr>
              <a:t> and Holborn, 2013; Macionis and Plummer, 2012)</a:t>
            </a:r>
            <a:endParaRPr lang="en-GB" dirty="0"/>
          </a:p>
          <a:p>
            <a:r>
              <a:rPr lang="en-GB" b="1" dirty="0"/>
              <a:t>Although legislation protects those at risk, discrimination continues</a:t>
            </a:r>
            <a:br>
              <a:rPr lang="en-GB" dirty="0"/>
            </a:br>
            <a:r>
              <a:rPr lang="en-GB" sz="1200" dirty="0"/>
              <a:t>(</a:t>
            </a:r>
            <a:r>
              <a:rPr lang="en-GB" sz="1200" dirty="0">
                <a:cs typeface="Times New Roman" panose="02020603050405020304" pitchFamily="18" charset="0"/>
              </a:rPr>
              <a:t>Giddens and Sutton, 2017; </a:t>
            </a:r>
            <a:r>
              <a:rPr lang="en-GB" sz="1200" dirty="0" err="1">
                <a:cs typeface="Times New Roman" panose="02020603050405020304" pitchFamily="18" charset="0"/>
              </a:rPr>
              <a:t>Haralambos</a:t>
            </a:r>
            <a:r>
              <a:rPr lang="en-GB" sz="1200" dirty="0">
                <a:cs typeface="Times New Roman" panose="02020603050405020304" pitchFamily="18" charset="0"/>
              </a:rPr>
              <a:t> and Holborn, 2013; Macionis and Plummer, 2012;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Equality Act, 2006</a:t>
            </a:r>
            <a:r>
              <a:rPr lang="en-GB" sz="1200" dirty="0">
                <a:cs typeface="Times New Roman" panose="02020603050405020304" pitchFamily="18" charset="0"/>
              </a:rPr>
              <a:t>)</a:t>
            </a:r>
            <a:endParaRPr lang="en-GB" dirty="0"/>
          </a:p>
          <a:p>
            <a:r>
              <a:rPr lang="en-GB" b="1" dirty="0"/>
              <a:t>The mass media reinforces stereotypes</a:t>
            </a:r>
            <a:br>
              <a:rPr lang="en-GB" dirty="0"/>
            </a:br>
            <a:r>
              <a:rPr lang="en-US" sz="1200" dirty="0"/>
              <a:t>(Giddens and Sutton, 2017; </a:t>
            </a:r>
            <a:r>
              <a:rPr lang="en-US" sz="1200" dirty="0" err="1"/>
              <a:t>Haralambos</a:t>
            </a:r>
            <a:r>
              <a:rPr lang="en-US" sz="1200" dirty="0"/>
              <a:t> and </a:t>
            </a:r>
            <a:r>
              <a:rPr lang="en-US" sz="1200" dirty="0" err="1"/>
              <a:t>Holborn</a:t>
            </a:r>
            <a:r>
              <a:rPr lang="en-US" sz="1200" dirty="0"/>
              <a:t>, 2013; Macionis and Plummer, 2012; </a:t>
            </a:r>
            <a:r>
              <a:rPr lang="en-US" sz="1200" dirty="0">
                <a:cs typeface="Times New Roman" panose="02020603050405020304" pitchFamily="18" charset="0"/>
              </a:rPr>
              <a:t>The Opportunity Agenda, 2011)</a:t>
            </a:r>
            <a:endParaRPr lang="en-GB" sz="1200" dirty="0"/>
          </a:p>
          <a:p>
            <a:r>
              <a:rPr lang="en-GB" b="1" dirty="0"/>
              <a:t>Although there are many negatives labelling helps form identity and the formation of services and support for minority groups </a:t>
            </a:r>
            <a:r>
              <a:rPr lang="en-GB" sz="1300" dirty="0"/>
              <a:t>(</a:t>
            </a:r>
            <a:r>
              <a:rPr lang="en-US" sz="1300" dirty="0"/>
              <a:t>Weekes-Bernard, 2017; Race Relations Unit, 2017</a:t>
            </a:r>
            <a:r>
              <a:rPr lang="en-GB" sz="1300" dirty="0"/>
              <a:t>; </a:t>
            </a:r>
            <a:r>
              <a:rPr lang="en-GB" sz="1300" dirty="0" err="1"/>
              <a:t>Moncrieffe</a:t>
            </a:r>
            <a:r>
              <a:rPr lang="en-GB" sz="1300" dirty="0"/>
              <a:t> and </a:t>
            </a:r>
            <a:r>
              <a:rPr lang="en-GB" sz="1300" dirty="0" err="1"/>
              <a:t>Eyben</a:t>
            </a:r>
            <a:r>
              <a:rPr lang="en-GB" sz="1300" dirty="0"/>
              <a:t>, 2007; </a:t>
            </a:r>
            <a:r>
              <a:rPr lang="en-US" sz="1300" dirty="0"/>
              <a:t>Khanna, 2004; </a:t>
            </a:r>
            <a:r>
              <a:rPr lang="en-GB" sz="1300" dirty="0"/>
              <a:t>Bhopal, 2004</a:t>
            </a:r>
            <a:r>
              <a:rPr lang="en-US" sz="1300" dirty="0"/>
              <a:t>)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5749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60842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294228"/>
            <a:ext cx="10676238" cy="5303520"/>
          </a:xfrm>
        </p:spPr>
        <p:txBody>
          <a:bodyPr>
            <a:normAutofit fontScale="55000" lnSpcReduction="20000"/>
          </a:bodyPr>
          <a:lstStyle/>
          <a:p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700" dirty="0"/>
          </a:p>
          <a:p>
            <a:endParaRPr lang="en-GB" sz="3700" dirty="0"/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6400" b="1" dirty="0"/>
          </a:p>
          <a:p>
            <a:endParaRPr lang="en-GB" sz="6400" b="1" dirty="0"/>
          </a:p>
          <a:p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b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17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B02394-5131-45BE-B710-BEE53E3EBEF2}"/>
              </a:ext>
            </a:extLst>
          </p:cNvPr>
          <p:cNvSpPr/>
          <p:nvPr/>
        </p:nvSpPr>
        <p:spPr>
          <a:xfrm>
            <a:off x="874643" y="1573577"/>
            <a:ext cx="11173195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■	</a:t>
            </a:r>
            <a:r>
              <a:rPr lang="en-US" sz="1400" dirty="0"/>
              <a:t>Becker, H.S. (1963) Outsiders; Studies in the Sociology of Deviance. London: Free Press of Glencoe. </a:t>
            </a:r>
          </a:p>
          <a:p>
            <a:r>
              <a:rPr lang="en-US" sz="1400" dirty="0"/>
              <a:t>■	Bhopal, R. (2004) ‘Glossary of terms relating to ethnicity and race: for reflection and debate’, J </a:t>
            </a:r>
            <a:r>
              <a:rPr lang="en-US" sz="1400" dirty="0" err="1"/>
              <a:t>Epidemiol</a:t>
            </a:r>
            <a:r>
              <a:rPr lang="en-US" sz="1400" dirty="0"/>
              <a:t> Community Health, 58, pp.441-445. Available at: https://www.ncbi.nlm.nih.gov/pmc/articles/PMC1732794/pdf/v058p00441.pdf (Accessed: 7th January 2018). </a:t>
            </a:r>
          </a:p>
          <a:p>
            <a:r>
              <a:rPr lang="en-US" sz="1400" dirty="0"/>
              <a:t>■	</a:t>
            </a:r>
            <a:r>
              <a:rPr lang="en-US" sz="1400" dirty="0" err="1"/>
              <a:t>Bhui</a:t>
            </a:r>
            <a:r>
              <a:rPr lang="en-US" sz="1400" dirty="0"/>
              <a:t>, K., </a:t>
            </a:r>
            <a:r>
              <a:rPr lang="en-US" sz="1400" dirty="0" err="1"/>
              <a:t>Bhugm</a:t>
            </a:r>
            <a:r>
              <a:rPr lang="en-US" sz="1400" dirty="0"/>
              <a:t>, D. and </a:t>
            </a:r>
            <a:r>
              <a:rPr lang="en-US" sz="1400" dirty="0" err="1"/>
              <a:t>McKende</a:t>
            </a:r>
            <a:r>
              <a:rPr lang="en-US" sz="1400" dirty="0"/>
              <a:t>, K. (1999) Specialist Services for Minority Ethnic Groups?. Available at: https://www.kcl.ac.uk/ioppn/contact/mentalhealth/publications/discussion-papers/assets/mdp08.pdf (Accessed: 7th January 2018). </a:t>
            </a:r>
          </a:p>
          <a:p>
            <a:r>
              <a:rPr lang="en-US" sz="1400" dirty="0"/>
              <a:t>■	Department of Work and Pensions. (2013) Households Below Average Income: An analysis of the income distribution 1994/95 – 2011/12 June 2013. Available at: https://www.gov.uk/government/uploads/system/uploads/attachment_data/file/206778/full_hbai13.pdf (Accessed: 6th January 2018). </a:t>
            </a:r>
          </a:p>
          <a:p>
            <a:r>
              <a:rPr lang="en-US" sz="1400" dirty="0"/>
              <a:t>■	Equality Act 2006, c.3. Available at: https://www.legislation.gov.uk/ukpga/2006/3/pdfs/ukpga_20060003_en.pdf (Accessed: 6th January 2018). </a:t>
            </a:r>
          </a:p>
          <a:p>
            <a:r>
              <a:rPr lang="en-US" sz="1400" dirty="0"/>
              <a:t>■	Giddens, A. and Sutton, P.W. (2017) Sociology. 8th </a:t>
            </a:r>
            <a:r>
              <a:rPr lang="en-US" sz="1400" dirty="0" err="1"/>
              <a:t>edn</a:t>
            </a:r>
            <a:r>
              <a:rPr lang="en-US" sz="1400" dirty="0"/>
              <a:t>. Cambridge: Polity Press. </a:t>
            </a:r>
          </a:p>
          <a:p>
            <a:r>
              <a:rPr lang="en-US" sz="1400" dirty="0"/>
              <a:t>■	Gov.uk (2017) Unemployment. Available at: https://www.ethnicity-facts-figures.service.gov.uk/work-pay-and-benefits/unemployment-and-economic-inactivity/unemployment/latest (Accessed: 6th January 2018). </a:t>
            </a:r>
          </a:p>
          <a:p>
            <a:r>
              <a:rPr lang="en-US" sz="1400" dirty="0"/>
              <a:t>■	</a:t>
            </a:r>
            <a:r>
              <a:rPr lang="en-US" sz="1400" dirty="0" err="1"/>
              <a:t>Haralambos</a:t>
            </a:r>
            <a:r>
              <a:rPr lang="en-US" sz="1400" dirty="0"/>
              <a:t>, M. and </a:t>
            </a:r>
            <a:r>
              <a:rPr lang="en-US" sz="1400" dirty="0" err="1"/>
              <a:t>Holborn</a:t>
            </a:r>
            <a:r>
              <a:rPr lang="en-US" sz="1400" dirty="0"/>
              <a:t>, M (2013) Sociology Themes and Perspectives. 8th </a:t>
            </a:r>
            <a:r>
              <a:rPr lang="en-US" sz="1400" dirty="0" err="1"/>
              <a:t>edn</a:t>
            </a:r>
            <a:r>
              <a:rPr lang="en-US" sz="1400" dirty="0"/>
              <a:t>. London: Harper Collins Publishers ltd.</a:t>
            </a:r>
          </a:p>
          <a:p>
            <a:r>
              <a:rPr lang="en-US" sz="1400" dirty="0"/>
              <a:t>■	Institute of Race Relations. (2017) Inequality, Housing and Employment Statistics. Available at: http://www.irr.org.uk/research/statistics/poverty/ (Accessed: 6th January 2018) </a:t>
            </a:r>
          </a:p>
          <a:p>
            <a:r>
              <a:rPr lang="en-US" sz="1400" dirty="0"/>
              <a:t>■	Kendall, D. (2017) Sociology In Our Times. Boston: Cengage Learning. </a:t>
            </a:r>
          </a:p>
          <a:p>
            <a:r>
              <a:rPr lang="en-US" sz="1400" dirty="0"/>
              <a:t>■	Khanna, N. (2004) ‘The Role of Reflected Appraisals in Racial Identity: The Case of Multiracial Asians’, Social Psychology Quarterly, 67(2), pp. 115-131.  </a:t>
            </a:r>
          </a:p>
          <a:p>
            <a:r>
              <a:rPr lang="en-US" sz="1400" dirty="0"/>
              <a:t>■	Larkin, M. (2009) Vulnerable Groups in Health and Social Care. London: SAGE Publications Ltd.</a:t>
            </a:r>
          </a:p>
          <a:p>
            <a:r>
              <a:rPr lang="en-US" sz="1400" dirty="0"/>
              <a:t>■	Macionis, J.J. and Plummer, K. (2012) Sociology A Global Introduction. 5th </a:t>
            </a:r>
            <a:r>
              <a:rPr lang="en-US" sz="1400" dirty="0" err="1"/>
              <a:t>edn</a:t>
            </a:r>
            <a:r>
              <a:rPr lang="en-US" sz="1400" dirty="0"/>
              <a:t>. Essex: Pearson Education Limited.</a:t>
            </a:r>
          </a:p>
        </p:txBody>
      </p:sp>
    </p:spTree>
    <p:extLst>
      <p:ext uri="{BB962C8B-B14F-4D97-AF65-F5344CB8AC3E}">
        <p14:creationId xmlns:p14="http://schemas.microsoft.com/office/powerpoint/2010/main" val="24518645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60842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294228"/>
            <a:ext cx="10676238" cy="5303520"/>
          </a:xfrm>
        </p:spPr>
        <p:txBody>
          <a:bodyPr>
            <a:normAutofit fontScale="62500" lnSpcReduction="20000"/>
          </a:bodyPr>
          <a:lstStyle/>
          <a:p>
            <a:endParaRPr lang="en-GB" sz="6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7200" dirty="0"/>
          </a:p>
          <a:p>
            <a:endParaRPr lang="en-GB" sz="7200" b="1" dirty="0"/>
          </a:p>
          <a:p>
            <a:endParaRPr lang="en-GB" sz="7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b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219200" y="1294228"/>
            <a:ext cx="1067623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i="1" dirty="0"/>
          </a:p>
          <a:p>
            <a:endParaRPr lang="en-US" sz="1600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200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SJSI5018 Ass 2 - 1601128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18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92775E6-0C30-404D-A031-F594DEBC7B9F}"/>
              </a:ext>
            </a:extLst>
          </p:cNvPr>
          <p:cNvSpPr/>
          <p:nvPr/>
        </p:nvSpPr>
        <p:spPr>
          <a:xfrm>
            <a:off x="1219200" y="1593454"/>
            <a:ext cx="1067623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■	</a:t>
            </a:r>
            <a:r>
              <a:rPr lang="en-US" dirty="0" err="1"/>
              <a:t>Moncrieffe</a:t>
            </a:r>
            <a:r>
              <a:rPr lang="en-US" dirty="0"/>
              <a:t>, J. and </a:t>
            </a:r>
            <a:r>
              <a:rPr lang="en-US" dirty="0" err="1"/>
              <a:t>Eyben</a:t>
            </a:r>
            <a:r>
              <a:rPr lang="en-US" dirty="0"/>
              <a:t>, R. (2007) The Power of Labelling: How people are </a:t>
            </a:r>
            <a:r>
              <a:rPr lang="en-US" dirty="0" err="1"/>
              <a:t>categorised</a:t>
            </a:r>
            <a:r>
              <a:rPr lang="en-US" dirty="0"/>
              <a:t> and why it matters. Trowbridge: Cromwell Press. </a:t>
            </a:r>
          </a:p>
          <a:p>
            <a:r>
              <a:rPr lang="en-US" dirty="0"/>
              <a:t>■	Paramjit, G.S., Kai, J., Bhopal, R.S. and Wil, S. (no date) Black and Ethnic Minority Groups. Available at: https://www.birmingham.ac.uk/Documents/college-mds/haps/projects/HCNA/04HCNA3D4.pdf Accessed: 4th January 2018). </a:t>
            </a:r>
          </a:p>
          <a:p>
            <a:r>
              <a:rPr lang="en-US" dirty="0"/>
              <a:t>■	Race Relations Unit. (2017) </a:t>
            </a:r>
            <a:r>
              <a:rPr lang="en-US" dirty="0" err="1"/>
              <a:t>Programmes</a:t>
            </a:r>
            <a:r>
              <a:rPr lang="en-US" dirty="0"/>
              <a:t> and Services. Available at: http://www.had.gov.hk/rru/english/programmes/programmes_comm_sscem.html (Accessed: 7th January 2018).</a:t>
            </a:r>
          </a:p>
          <a:p>
            <a:r>
              <a:rPr lang="en-US" dirty="0"/>
              <a:t>■	The Opportunity Agenda. (2011) Social Science Literature Review: Media Representations and Impact on the Lives of Black Men and Boys. Available at: http://racialequitytools.org/resourcefiles/Media-Impact-onLives-of-Black-Men-and-Boys-OppAgenda.pdf (Accessed: 6th January 2018). </a:t>
            </a:r>
          </a:p>
          <a:p>
            <a:r>
              <a:rPr lang="en-US" dirty="0"/>
              <a:t>■	Weekes-Bernard, D. (2017) Three solutions to the challenges faced by ethnic minorities in the </a:t>
            </a:r>
            <a:r>
              <a:rPr lang="en-US" dirty="0" err="1"/>
              <a:t>labour</a:t>
            </a:r>
            <a:r>
              <a:rPr lang="en-US" dirty="0"/>
              <a:t> market. Available at: https://www.jrf.org.uk/blog/three-solutions-challenges-faced-ethnic-minorities-labour-market (Accessed: 7th January 2018). </a:t>
            </a:r>
          </a:p>
        </p:txBody>
      </p:sp>
    </p:spTree>
    <p:extLst>
      <p:ext uri="{BB962C8B-B14F-4D97-AF65-F5344CB8AC3E}">
        <p14:creationId xmlns:p14="http://schemas.microsoft.com/office/powerpoint/2010/main" val="379087069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2638</TotalTime>
  <Words>795</Words>
  <Application>Microsoft Office PowerPoint</Application>
  <PresentationFormat>Widescreen</PresentationFormat>
  <Paragraphs>192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Franklin Gothic Book</vt:lpstr>
      <vt:lpstr>Times New Roman</vt:lpstr>
      <vt:lpstr>Wingdings</vt:lpstr>
      <vt:lpstr>Crop</vt:lpstr>
      <vt:lpstr>SJSI5018</vt:lpstr>
      <vt:lpstr>Through examining both positive and negative aspects of labelling theory, critically explore why society deems it necessary to use the label of ethnicity</vt:lpstr>
      <vt:lpstr>Why do we label? </vt:lpstr>
      <vt:lpstr>Becker and Labelling Theory</vt:lpstr>
      <vt:lpstr>Possible Effects of Labelling </vt:lpstr>
      <vt:lpstr>Self-fulfilling prophecy </vt:lpstr>
      <vt:lpstr>Criticisms of Labelling Theory</vt:lpstr>
      <vt:lpstr>Ethnicity </vt:lpstr>
      <vt:lpstr>Ethnic Minority Groups</vt:lpstr>
      <vt:lpstr>Stereotypes, Prejudice and Discrimination</vt:lpstr>
      <vt:lpstr>The Mass Media</vt:lpstr>
      <vt:lpstr>Anti-Discrimination Legislation </vt:lpstr>
      <vt:lpstr>Discrimination and Employment</vt:lpstr>
      <vt:lpstr>The origins of discrimination for ethnic groups</vt:lpstr>
      <vt:lpstr>Positives of Labelling</vt:lpstr>
      <vt:lpstr>  Conclusion</vt:lpstr>
      <vt:lpstr>REFERENCE LIST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</dc:title>
  <dc:creator>dan shearing</dc:creator>
  <cp:lastModifiedBy>Daniel Shearing (1601128)</cp:lastModifiedBy>
  <cp:revision>197</cp:revision>
  <dcterms:created xsi:type="dcterms:W3CDTF">2017-01-10T12:40:17Z</dcterms:created>
  <dcterms:modified xsi:type="dcterms:W3CDTF">2018-01-07T13:17:02Z</dcterms:modified>
</cp:coreProperties>
</file>