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01D484-3244-4B3D-B30D-4697F605682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D0AF672-EF2F-4FF2-8499-96938475A0FF}">
      <dgm:prSet/>
      <dgm:spPr/>
      <dgm:t>
        <a:bodyPr/>
        <a:lstStyle/>
        <a:p>
          <a:r>
            <a:rPr lang="en-GB"/>
            <a:t>Around 5.8 million people have diabetes — about 90% have Type 2</a:t>
          </a:r>
          <a:endParaRPr lang="en-US"/>
        </a:p>
      </dgm:t>
    </dgm:pt>
    <dgm:pt modelId="{5A5A97E2-0F4E-4F98-B7CA-2464FD37C5B9}" type="parTrans" cxnId="{8DA1E928-208E-4C1F-8F03-16D529FB74C8}">
      <dgm:prSet/>
      <dgm:spPr/>
      <dgm:t>
        <a:bodyPr/>
        <a:lstStyle/>
        <a:p>
          <a:endParaRPr lang="en-US"/>
        </a:p>
      </dgm:t>
    </dgm:pt>
    <dgm:pt modelId="{47C4B6FC-D6A8-4771-ACA5-D26919FE0BEA}" type="sibTrans" cxnId="{8DA1E928-208E-4C1F-8F03-16D529FB74C8}">
      <dgm:prSet/>
      <dgm:spPr/>
      <dgm:t>
        <a:bodyPr/>
        <a:lstStyle/>
        <a:p>
          <a:endParaRPr lang="en-US"/>
        </a:p>
      </dgm:t>
    </dgm:pt>
    <dgm:pt modelId="{76734D7C-E5D8-4537-9DC2-635937C10B59}">
      <dgm:prSet/>
      <dgm:spPr/>
      <dgm:t>
        <a:bodyPr/>
        <a:lstStyle/>
        <a:p>
          <a:r>
            <a:rPr lang="en-GB"/>
            <a:t>About 1 in 14 adults in England lives with Type 2 Diabetes</a:t>
          </a:r>
          <a:endParaRPr lang="en-US"/>
        </a:p>
      </dgm:t>
    </dgm:pt>
    <dgm:pt modelId="{B17B3C98-12A7-477F-B6F7-43B80544EEDA}" type="parTrans" cxnId="{F6E0C883-EE2E-4305-94EC-66CC59969A66}">
      <dgm:prSet/>
      <dgm:spPr/>
      <dgm:t>
        <a:bodyPr/>
        <a:lstStyle/>
        <a:p>
          <a:endParaRPr lang="en-US"/>
        </a:p>
      </dgm:t>
    </dgm:pt>
    <dgm:pt modelId="{E0AD1D77-DF12-4036-8100-8DEE737BBC47}" type="sibTrans" cxnId="{F6E0C883-EE2E-4305-94EC-66CC59969A66}">
      <dgm:prSet/>
      <dgm:spPr/>
      <dgm:t>
        <a:bodyPr/>
        <a:lstStyle/>
        <a:p>
          <a:endParaRPr lang="en-US"/>
        </a:p>
      </dgm:t>
    </dgm:pt>
    <dgm:pt modelId="{613A63AE-49CB-4472-8ABC-8C76644E91AC}">
      <dgm:prSet/>
      <dgm:spPr/>
      <dgm:t>
        <a:bodyPr/>
        <a:lstStyle/>
        <a:p>
          <a:r>
            <a:rPr lang="en-GB"/>
            <a:t>Numbers are rising because more people are overweight, less active, and living longer</a:t>
          </a:r>
          <a:endParaRPr lang="en-US"/>
        </a:p>
      </dgm:t>
    </dgm:pt>
    <dgm:pt modelId="{FDC36F08-F289-4106-80CF-EB4D31377D85}" type="parTrans" cxnId="{499C0BFD-C5C8-4724-ACD8-600CBA0F5FCA}">
      <dgm:prSet/>
      <dgm:spPr/>
      <dgm:t>
        <a:bodyPr/>
        <a:lstStyle/>
        <a:p>
          <a:endParaRPr lang="en-US"/>
        </a:p>
      </dgm:t>
    </dgm:pt>
    <dgm:pt modelId="{15CFFC5E-A5C9-41C7-B5CF-1E32076D8BFD}" type="sibTrans" cxnId="{499C0BFD-C5C8-4724-ACD8-600CBA0F5FCA}">
      <dgm:prSet/>
      <dgm:spPr/>
      <dgm:t>
        <a:bodyPr/>
        <a:lstStyle/>
        <a:p>
          <a:endParaRPr lang="en-US"/>
        </a:p>
      </dgm:t>
    </dgm:pt>
    <dgm:pt modelId="{53BCACA7-C482-404C-A27C-7547873C77DF}">
      <dgm:prSet/>
      <dgm:spPr/>
      <dgm:t>
        <a:bodyPr/>
        <a:lstStyle/>
        <a:p>
          <a:r>
            <a:rPr lang="en-GB"/>
            <a:t>More common in older adults and South Asian, African, and Caribbean communities(Diabetes UK, 2024; UK Health Security Agency, 2025)</a:t>
          </a:r>
          <a:endParaRPr lang="en-US"/>
        </a:p>
      </dgm:t>
    </dgm:pt>
    <dgm:pt modelId="{099B9593-54F6-48C4-8A41-FBAC76996AE4}" type="parTrans" cxnId="{B2B6F064-7975-40C2-B403-6D88BD48EDEB}">
      <dgm:prSet/>
      <dgm:spPr/>
      <dgm:t>
        <a:bodyPr/>
        <a:lstStyle/>
        <a:p>
          <a:endParaRPr lang="en-US"/>
        </a:p>
      </dgm:t>
    </dgm:pt>
    <dgm:pt modelId="{2B34C3E5-3ADE-46D2-A352-38B8F3BD67B9}" type="sibTrans" cxnId="{B2B6F064-7975-40C2-B403-6D88BD48EDEB}">
      <dgm:prSet/>
      <dgm:spPr/>
      <dgm:t>
        <a:bodyPr/>
        <a:lstStyle/>
        <a:p>
          <a:endParaRPr lang="en-US"/>
        </a:p>
      </dgm:t>
    </dgm:pt>
    <dgm:pt modelId="{A3F06B7C-6C27-4F44-AD73-AE8B58E66AD3}" type="pres">
      <dgm:prSet presAssocID="{8401D484-3244-4B3D-B30D-4697F6056829}" presName="outerComposite" presStyleCnt="0">
        <dgm:presLayoutVars>
          <dgm:chMax val="5"/>
          <dgm:dir/>
          <dgm:resizeHandles val="exact"/>
        </dgm:presLayoutVars>
      </dgm:prSet>
      <dgm:spPr/>
    </dgm:pt>
    <dgm:pt modelId="{E9D1F192-7BE8-450A-A722-A983D24FBC80}" type="pres">
      <dgm:prSet presAssocID="{8401D484-3244-4B3D-B30D-4697F6056829}" presName="dummyMaxCanvas" presStyleCnt="0">
        <dgm:presLayoutVars/>
      </dgm:prSet>
      <dgm:spPr/>
    </dgm:pt>
    <dgm:pt modelId="{9D484889-34BE-4215-BA1A-C36A79CBD690}" type="pres">
      <dgm:prSet presAssocID="{8401D484-3244-4B3D-B30D-4697F6056829}" presName="FourNodes_1" presStyleLbl="node1" presStyleIdx="0" presStyleCnt="4">
        <dgm:presLayoutVars>
          <dgm:bulletEnabled val="1"/>
        </dgm:presLayoutVars>
      </dgm:prSet>
      <dgm:spPr/>
    </dgm:pt>
    <dgm:pt modelId="{72B256D1-9547-4CEE-B3CF-E484B980EB1B}" type="pres">
      <dgm:prSet presAssocID="{8401D484-3244-4B3D-B30D-4697F6056829}" presName="FourNodes_2" presStyleLbl="node1" presStyleIdx="1" presStyleCnt="4">
        <dgm:presLayoutVars>
          <dgm:bulletEnabled val="1"/>
        </dgm:presLayoutVars>
      </dgm:prSet>
      <dgm:spPr/>
    </dgm:pt>
    <dgm:pt modelId="{BB544276-5C96-4076-875D-376CE4CEA646}" type="pres">
      <dgm:prSet presAssocID="{8401D484-3244-4B3D-B30D-4697F6056829}" presName="FourNodes_3" presStyleLbl="node1" presStyleIdx="2" presStyleCnt="4">
        <dgm:presLayoutVars>
          <dgm:bulletEnabled val="1"/>
        </dgm:presLayoutVars>
      </dgm:prSet>
      <dgm:spPr/>
    </dgm:pt>
    <dgm:pt modelId="{8AA747FD-C613-443E-89C9-2B2C16FD4C8B}" type="pres">
      <dgm:prSet presAssocID="{8401D484-3244-4B3D-B30D-4697F6056829}" presName="FourNodes_4" presStyleLbl="node1" presStyleIdx="3" presStyleCnt="4">
        <dgm:presLayoutVars>
          <dgm:bulletEnabled val="1"/>
        </dgm:presLayoutVars>
      </dgm:prSet>
      <dgm:spPr/>
    </dgm:pt>
    <dgm:pt modelId="{C66088B6-673B-4AB5-8AE3-2FFAAFCE94AB}" type="pres">
      <dgm:prSet presAssocID="{8401D484-3244-4B3D-B30D-4697F6056829}" presName="FourConn_1-2" presStyleLbl="fgAccFollowNode1" presStyleIdx="0" presStyleCnt="3">
        <dgm:presLayoutVars>
          <dgm:bulletEnabled val="1"/>
        </dgm:presLayoutVars>
      </dgm:prSet>
      <dgm:spPr/>
    </dgm:pt>
    <dgm:pt modelId="{5BF3EF6E-213F-4FAC-99AA-E2F5C4B86C1D}" type="pres">
      <dgm:prSet presAssocID="{8401D484-3244-4B3D-B30D-4697F6056829}" presName="FourConn_2-3" presStyleLbl="fgAccFollowNode1" presStyleIdx="1" presStyleCnt="3">
        <dgm:presLayoutVars>
          <dgm:bulletEnabled val="1"/>
        </dgm:presLayoutVars>
      </dgm:prSet>
      <dgm:spPr/>
    </dgm:pt>
    <dgm:pt modelId="{DD8E37E2-4B79-421B-8B2A-8E8EAC72FF77}" type="pres">
      <dgm:prSet presAssocID="{8401D484-3244-4B3D-B30D-4697F6056829}" presName="FourConn_3-4" presStyleLbl="fgAccFollowNode1" presStyleIdx="2" presStyleCnt="3">
        <dgm:presLayoutVars>
          <dgm:bulletEnabled val="1"/>
        </dgm:presLayoutVars>
      </dgm:prSet>
      <dgm:spPr/>
    </dgm:pt>
    <dgm:pt modelId="{8E39989F-F72F-4966-8048-C6DEC3F08954}" type="pres">
      <dgm:prSet presAssocID="{8401D484-3244-4B3D-B30D-4697F6056829}" presName="FourNodes_1_text" presStyleLbl="node1" presStyleIdx="3" presStyleCnt="4">
        <dgm:presLayoutVars>
          <dgm:bulletEnabled val="1"/>
        </dgm:presLayoutVars>
      </dgm:prSet>
      <dgm:spPr/>
    </dgm:pt>
    <dgm:pt modelId="{A839FCB6-1530-40B0-9997-A9AA5ECB11D7}" type="pres">
      <dgm:prSet presAssocID="{8401D484-3244-4B3D-B30D-4697F6056829}" presName="FourNodes_2_text" presStyleLbl="node1" presStyleIdx="3" presStyleCnt="4">
        <dgm:presLayoutVars>
          <dgm:bulletEnabled val="1"/>
        </dgm:presLayoutVars>
      </dgm:prSet>
      <dgm:spPr/>
    </dgm:pt>
    <dgm:pt modelId="{059C20C7-874A-40A5-809D-C27AA0509BEE}" type="pres">
      <dgm:prSet presAssocID="{8401D484-3244-4B3D-B30D-4697F6056829}" presName="FourNodes_3_text" presStyleLbl="node1" presStyleIdx="3" presStyleCnt="4">
        <dgm:presLayoutVars>
          <dgm:bulletEnabled val="1"/>
        </dgm:presLayoutVars>
      </dgm:prSet>
      <dgm:spPr/>
    </dgm:pt>
    <dgm:pt modelId="{19F80C68-9ACD-431A-8707-CE1E19453D62}" type="pres">
      <dgm:prSet presAssocID="{8401D484-3244-4B3D-B30D-4697F605682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23EBD02-340B-4573-8536-ADD06FE05C2B}" type="presOf" srcId="{15CFFC5E-A5C9-41C7-B5CF-1E32076D8BFD}" destId="{DD8E37E2-4B79-421B-8B2A-8E8EAC72FF77}" srcOrd="0" destOrd="0" presId="urn:microsoft.com/office/officeart/2005/8/layout/vProcess5"/>
    <dgm:cxn modelId="{1024BC03-479F-419A-A52F-12F27AE371AB}" type="presOf" srcId="{9D0AF672-EF2F-4FF2-8499-96938475A0FF}" destId="{8E39989F-F72F-4966-8048-C6DEC3F08954}" srcOrd="1" destOrd="0" presId="urn:microsoft.com/office/officeart/2005/8/layout/vProcess5"/>
    <dgm:cxn modelId="{32ADD408-8FFD-4C8D-8E59-F359DE4CC9BE}" type="presOf" srcId="{613A63AE-49CB-4472-8ABC-8C76644E91AC}" destId="{BB544276-5C96-4076-875D-376CE4CEA646}" srcOrd="0" destOrd="0" presId="urn:microsoft.com/office/officeart/2005/8/layout/vProcess5"/>
    <dgm:cxn modelId="{E03F7D0B-DA2C-444B-A3A3-C5A24428B406}" type="presOf" srcId="{47C4B6FC-D6A8-4771-ACA5-D26919FE0BEA}" destId="{C66088B6-673B-4AB5-8AE3-2FFAAFCE94AB}" srcOrd="0" destOrd="0" presId="urn:microsoft.com/office/officeart/2005/8/layout/vProcess5"/>
    <dgm:cxn modelId="{9A626A14-7248-4359-8687-9F6A4E5FEDF7}" type="presOf" srcId="{76734D7C-E5D8-4537-9DC2-635937C10B59}" destId="{A839FCB6-1530-40B0-9997-A9AA5ECB11D7}" srcOrd="1" destOrd="0" presId="urn:microsoft.com/office/officeart/2005/8/layout/vProcess5"/>
    <dgm:cxn modelId="{8DA1E928-208E-4C1F-8F03-16D529FB74C8}" srcId="{8401D484-3244-4B3D-B30D-4697F6056829}" destId="{9D0AF672-EF2F-4FF2-8499-96938475A0FF}" srcOrd="0" destOrd="0" parTransId="{5A5A97E2-0F4E-4F98-B7CA-2464FD37C5B9}" sibTransId="{47C4B6FC-D6A8-4771-ACA5-D26919FE0BEA}"/>
    <dgm:cxn modelId="{F360342E-C2CE-4A02-93B1-45BC32DDC49A}" type="presOf" srcId="{76734D7C-E5D8-4537-9DC2-635937C10B59}" destId="{72B256D1-9547-4CEE-B3CF-E484B980EB1B}" srcOrd="0" destOrd="0" presId="urn:microsoft.com/office/officeart/2005/8/layout/vProcess5"/>
    <dgm:cxn modelId="{3C20E85C-A549-4272-87E8-CAE9CCC98784}" type="presOf" srcId="{53BCACA7-C482-404C-A27C-7547873C77DF}" destId="{19F80C68-9ACD-431A-8707-CE1E19453D62}" srcOrd="1" destOrd="0" presId="urn:microsoft.com/office/officeart/2005/8/layout/vProcess5"/>
    <dgm:cxn modelId="{B2B6F064-7975-40C2-B403-6D88BD48EDEB}" srcId="{8401D484-3244-4B3D-B30D-4697F6056829}" destId="{53BCACA7-C482-404C-A27C-7547873C77DF}" srcOrd="3" destOrd="0" parTransId="{099B9593-54F6-48C4-8A41-FBAC76996AE4}" sibTransId="{2B34C3E5-3ADE-46D2-A352-38B8F3BD67B9}"/>
    <dgm:cxn modelId="{7D3B3C4C-1E62-4CCA-97C3-7922D3C84C1B}" type="presOf" srcId="{8401D484-3244-4B3D-B30D-4697F6056829}" destId="{A3F06B7C-6C27-4F44-AD73-AE8B58E66AD3}" srcOrd="0" destOrd="0" presId="urn:microsoft.com/office/officeart/2005/8/layout/vProcess5"/>
    <dgm:cxn modelId="{E526BD6E-CA8A-4858-A134-5B1E5D14A33C}" type="presOf" srcId="{E0AD1D77-DF12-4036-8100-8DEE737BBC47}" destId="{5BF3EF6E-213F-4FAC-99AA-E2F5C4B86C1D}" srcOrd="0" destOrd="0" presId="urn:microsoft.com/office/officeart/2005/8/layout/vProcess5"/>
    <dgm:cxn modelId="{0B24B257-66C3-465A-805B-6F65AAEA8BF1}" type="presOf" srcId="{613A63AE-49CB-4472-8ABC-8C76644E91AC}" destId="{059C20C7-874A-40A5-809D-C27AA0509BEE}" srcOrd="1" destOrd="0" presId="urn:microsoft.com/office/officeart/2005/8/layout/vProcess5"/>
    <dgm:cxn modelId="{F6E0C883-EE2E-4305-94EC-66CC59969A66}" srcId="{8401D484-3244-4B3D-B30D-4697F6056829}" destId="{76734D7C-E5D8-4537-9DC2-635937C10B59}" srcOrd="1" destOrd="0" parTransId="{B17B3C98-12A7-477F-B6F7-43B80544EEDA}" sibTransId="{E0AD1D77-DF12-4036-8100-8DEE737BBC47}"/>
    <dgm:cxn modelId="{5223528B-716D-4F4E-8A0C-D58B6620E1C1}" type="presOf" srcId="{53BCACA7-C482-404C-A27C-7547873C77DF}" destId="{8AA747FD-C613-443E-89C9-2B2C16FD4C8B}" srcOrd="0" destOrd="0" presId="urn:microsoft.com/office/officeart/2005/8/layout/vProcess5"/>
    <dgm:cxn modelId="{49DC15DA-A05D-4368-8B74-0BBA8A6DCEEF}" type="presOf" srcId="{9D0AF672-EF2F-4FF2-8499-96938475A0FF}" destId="{9D484889-34BE-4215-BA1A-C36A79CBD690}" srcOrd="0" destOrd="0" presId="urn:microsoft.com/office/officeart/2005/8/layout/vProcess5"/>
    <dgm:cxn modelId="{499C0BFD-C5C8-4724-ACD8-600CBA0F5FCA}" srcId="{8401D484-3244-4B3D-B30D-4697F6056829}" destId="{613A63AE-49CB-4472-8ABC-8C76644E91AC}" srcOrd="2" destOrd="0" parTransId="{FDC36F08-F289-4106-80CF-EB4D31377D85}" sibTransId="{15CFFC5E-A5C9-41C7-B5CF-1E32076D8BFD}"/>
    <dgm:cxn modelId="{341BA92A-6317-4535-A793-CF259115F432}" type="presParOf" srcId="{A3F06B7C-6C27-4F44-AD73-AE8B58E66AD3}" destId="{E9D1F192-7BE8-450A-A722-A983D24FBC80}" srcOrd="0" destOrd="0" presId="urn:microsoft.com/office/officeart/2005/8/layout/vProcess5"/>
    <dgm:cxn modelId="{7C53B9E6-E3D2-4226-A148-E951D79309DA}" type="presParOf" srcId="{A3F06B7C-6C27-4F44-AD73-AE8B58E66AD3}" destId="{9D484889-34BE-4215-BA1A-C36A79CBD690}" srcOrd="1" destOrd="0" presId="urn:microsoft.com/office/officeart/2005/8/layout/vProcess5"/>
    <dgm:cxn modelId="{222ECEE3-1304-4F1F-BED9-8732F64E1BBF}" type="presParOf" srcId="{A3F06B7C-6C27-4F44-AD73-AE8B58E66AD3}" destId="{72B256D1-9547-4CEE-B3CF-E484B980EB1B}" srcOrd="2" destOrd="0" presId="urn:microsoft.com/office/officeart/2005/8/layout/vProcess5"/>
    <dgm:cxn modelId="{0046F6A9-BE74-48CE-9592-D8090C9BFE51}" type="presParOf" srcId="{A3F06B7C-6C27-4F44-AD73-AE8B58E66AD3}" destId="{BB544276-5C96-4076-875D-376CE4CEA646}" srcOrd="3" destOrd="0" presId="urn:microsoft.com/office/officeart/2005/8/layout/vProcess5"/>
    <dgm:cxn modelId="{ECEB0F7E-88BF-4D54-9B3B-3C737AC261A5}" type="presParOf" srcId="{A3F06B7C-6C27-4F44-AD73-AE8B58E66AD3}" destId="{8AA747FD-C613-443E-89C9-2B2C16FD4C8B}" srcOrd="4" destOrd="0" presId="urn:microsoft.com/office/officeart/2005/8/layout/vProcess5"/>
    <dgm:cxn modelId="{6E16C5CD-F516-4C96-A8F0-0E56C6A0F47E}" type="presParOf" srcId="{A3F06B7C-6C27-4F44-AD73-AE8B58E66AD3}" destId="{C66088B6-673B-4AB5-8AE3-2FFAAFCE94AB}" srcOrd="5" destOrd="0" presId="urn:microsoft.com/office/officeart/2005/8/layout/vProcess5"/>
    <dgm:cxn modelId="{F39B3B0F-1C14-4E9B-B935-2347E9B4D9C9}" type="presParOf" srcId="{A3F06B7C-6C27-4F44-AD73-AE8B58E66AD3}" destId="{5BF3EF6E-213F-4FAC-99AA-E2F5C4B86C1D}" srcOrd="6" destOrd="0" presId="urn:microsoft.com/office/officeart/2005/8/layout/vProcess5"/>
    <dgm:cxn modelId="{8FA3C303-5D1F-4CBD-A3AB-B6E1F9645CA5}" type="presParOf" srcId="{A3F06B7C-6C27-4F44-AD73-AE8B58E66AD3}" destId="{DD8E37E2-4B79-421B-8B2A-8E8EAC72FF77}" srcOrd="7" destOrd="0" presId="urn:microsoft.com/office/officeart/2005/8/layout/vProcess5"/>
    <dgm:cxn modelId="{AB7CF310-6E99-47F3-A48C-86540CA2D72E}" type="presParOf" srcId="{A3F06B7C-6C27-4F44-AD73-AE8B58E66AD3}" destId="{8E39989F-F72F-4966-8048-C6DEC3F08954}" srcOrd="8" destOrd="0" presId="urn:microsoft.com/office/officeart/2005/8/layout/vProcess5"/>
    <dgm:cxn modelId="{48A82737-84C7-4351-BC03-3D19FA1641B9}" type="presParOf" srcId="{A3F06B7C-6C27-4F44-AD73-AE8B58E66AD3}" destId="{A839FCB6-1530-40B0-9997-A9AA5ECB11D7}" srcOrd="9" destOrd="0" presId="urn:microsoft.com/office/officeart/2005/8/layout/vProcess5"/>
    <dgm:cxn modelId="{2C560B5F-E5B4-43F3-A2E2-6DAB60AE9E82}" type="presParOf" srcId="{A3F06B7C-6C27-4F44-AD73-AE8B58E66AD3}" destId="{059C20C7-874A-40A5-809D-C27AA0509BEE}" srcOrd="10" destOrd="0" presId="urn:microsoft.com/office/officeart/2005/8/layout/vProcess5"/>
    <dgm:cxn modelId="{51798514-651B-442C-B745-2890831990B9}" type="presParOf" srcId="{A3F06B7C-6C27-4F44-AD73-AE8B58E66AD3}" destId="{19F80C68-9ACD-431A-8707-CE1E19453D6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BACBAF-7D4F-4C12-AC6D-25272A614888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78951B6-996C-430C-8017-AFACCF2CA32B}">
      <dgm:prSet/>
      <dgm:spPr/>
      <dgm:t>
        <a:bodyPr/>
        <a:lstStyle/>
        <a:p>
          <a:r>
            <a:rPr lang="en-GB"/>
            <a:t>Type 2 Diabetes costs the NHS around £14 billion every year (NHS England, 2024).</a:t>
          </a:r>
          <a:endParaRPr lang="en-US"/>
        </a:p>
      </dgm:t>
    </dgm:pt>
    <dgm:pt modelId="{003C9E6E-9186-4BF0-A3ED-D854EDF5C8C1}" type="parTrans" cxnId="{02CC959D-CE7E-4101-82CD-A478F8D9E415}">
      <dgm:prSet/>
      <dgm:spPr/>
      <dgm:t>
        <a:bodyPr/>
        <a:lstStyle/>
        <a:p>
          <a:endParaRPr lang="en-US"/>
        </a:p>
      </dgm:t>
    </dgm:pt>
    <dgm:pt modelId="{781E7C59-032E-4899-B854-A7571FC31276}" type="sibTrans" cxnId="{02CC959D-CE7E-4101-82CD-A478F8D9E415}">
      <dgm:prSet/>
      <dgm:spPr/>
      <dgm:t>
        <a:bodyPr/>
        <a:lstStyle/>
        <a:p>
          <a:endParaRPr lang="en-US"/>
        </a:p>
      </dgm:t>
    </dgm:pt>
    <dgm:pt modelId="{7093E073-810F-49CF-A251-D0A2C675A5AC}">
      <dgm:prSet/>
      <dgm:spPr/>
      <dgm:t>
        <a:bodyPr/>
        <a:lstStyle/>
        <a:p>
          <a:r>
            <a:rPr lang="en-GB"/>
            <a:t>About 10% of the NHS budget is spent on diabetes care and treatment.</a:t>
          </a:r>
          <a:endParaRPr lang="en-US"/>
        </a:p>
      </dgm:t>
    </dgm:pt>
    <dgm:pt modelId="{32C03A75-9283-438A-B672-C4A0B3999428}" type="parTrans" cxnId="{C64ED2F4-DB2E-473C-94B4-DED879A02B1D}">
      <dgm:prSet/>
      <dgm:spPr/>
      <dgm:t>
        <a:bodyPr/>
        <a:lstStyle/>
        <a:p>
          <a:endParaRPr lang="en-US"/>
        </a:p>
      </dgm:t>
    </dgm:pt>
    <dgm:pt modelId="{F3433C96-3D08-443F-AF00-6DFBAF96B1AF}" type="sibTrans" cxnId="{C64ED2F4-DB2E-473C-94B4-DED879A02B1D}">
      <dgm:prSet/>
      <dgm:spPr/>
      <dgm:t>
        <a:bodyPr/>
        <a:lstStyle/>
        <a:p>
          <a:endParaRPr lang="en-US"/>
        </a:p>
      </dgm:t>
    </dgm:pt>
    <dgm:pt modelId="{8C6FBC2B-28E0-460F-BBA3-46892A264D81}">
      <dgm:prSet/>
      <dgm:spPr/>
      <dgm:t>
        <a:bodyPr/>
        <a:lstStyle/>
        <a:p>
          <a:r>
            <a:rPr lang="en-GB"/>
            <a:t>Most costs come from treating complications like heart disease, kidney failure, and foot problems.</a:t>
          </a:r>
          <a:endParaRPr lang="en-US"/>
        </a:p>
      </dgm:t>
    </dgm:pt>
    <dgm:pt modelId="{73F01165-D969-433A-B6D9-DFB7CFB22939}" type="parTrans" cxnId="{B733E5CF-5798-4967-BC9C-93A8535AEED0}">
      <dgm:prSet/>
      <dgm:spPr/>
      <dgm:t>
        <a:bodyPr/>
        <a:lstStyle/>
        <a:p>
          <a:endParaRPr lang="en-US"/>
        </a:p>
      </dgm:t>
    </dgm:pt>
    <dgm:pt modelId="{836B3171-9D93-421A-91FA-AD4683D7EA61}" type="sibTrans" cxnId="{B733E5CF-5798-4967-BC9C-93A8535AEED0}">
      <dgm:prSet/>
      <dgm:spPr/>
      <dgm:t>
        <a:bodyPr/>
        <a:lstStyle/>
        <a:p>
          <a:endParaRPr lang="en-US"/>
        </a:p>
      </dgm:t>
    </dgm:pt>
    <dgm:pt modelId="{C8C3885E-C19D-4B24-A2D4-2DC471712870}">
      <dgm:prSet/>
      <dgm:spPr/>
      <dgm:t>
        <a:bodyPr/>
        <a:lstStyle/>
        <a:p>
          <a:r>
            <a:rPr lang="en-GB"/>
            <a:t>Lost work days and early retirement also add to the national cost (Diabetes UK, 2024).</a:t>
          </a:r>
          <a:endParaRPr lang="en-US"/>
        </a:p>
      </dgm:t>
    </dgm:pt>
    <dgm:pt modelId="{8433B7D6-22FC-4D19-8FFE-261B853CD5B8}" type="parTrans" cxnId="{D8551781-9F43-459D-B91C-BD9BD056C8B2}">
      <dgm:prSet/>
      <dgm:spPr/>
      <dgm:t>
        <a:bodyPr/>
        <a:lstStyle/>
        <a:p>
          <a:endParaRPr lang="en-US"/>
        </a:p>
      </dgm:t>
    </dgm:pt>
    <dgm:pt modelId="{5AF38E8B-C8E0-480C-937C-66EC02499D64}" type="sibTrans" cxnId="{D8551781-9F43-459D-B91C-BD9BD056C8B2}">
      <dgm:prSet/>
      <dgm:spPr/>
      <dgm:t>
        <a:bodyPr/>
        <a:lstStyle/>
        <a:p>
          <a:endParaRPr lang="en-US"/>
        </a:p>
      </dgm:t>
    </dgm:pt>
    <dgm:pt modelId="{3BAF5A83-5090-4E57-8499-E6EB749BA0EB}" type="pres">
      <dgm:prSet presAssocID="{35BACBAF-7D4F-4C12-AC6D-25272A614888}" presName="diagram" presStyleCnt="0">
        <dgm:presLayoutVars>
          <dgm:dir/>
          <dgm:resizeHandles val="exact"/>
        </dgm:presLayoutVars>
      </dgm:prSet>
      <dgm:spPr/>
    </dgm:pt>
    <dgm:pt modelId="{F94587DB-E86D-4CDF-BF03-461BD1EDD810}" type="pres">
      <dgm:prSet presAssocID="{C78951B6-996C-430C-8017-AFACCF2CA32B}" presName="node" presStyleLbl="node1" presStyleIdx="0" presStyleCnt="4">
        <dgm:presLayoutVars>
          <dgm:bulletEnabled val="1"/>
        </dgm:presLayoutVars>
      </dgm:prSet>
      <dgm:spPr/>
    </dgm:pt>
    <dgm:pt modelId="{FDBBD7F7-8633-4E2B-BCFF-02EC35DA3BAD}" type="pres">
      <dgm:prSet presAssocID="{781E7C59-032E-4899-B854-A7571FC31276}" presName="sibTrans" presStyleLbl="sibTrans2D1" presStyleIdx="0" presStyleCnt="3"/>
      <dgm:spPr/>
    </dgm:pt>
    <dgm:pt modelId="{75C84CD3-B53D-486C-9545-EB5AFA6954D7}" type="pres">
      <dgm:prSet presAssocID="{781E7C59-032E-4899-B854-A7571FC31276}" presName="connectorText" presStyleLbl="sibTrans2D1" presStyleIdx="0" presStyleCnt="3"/>
      <dgm:spPr/>
    </dgm:pt>
    <dgm:pt modelId="{C8700132-E261-4C4A-8E6D-9FD6E8575F22}" type="pres">
      <dgm:prSet presAssocID="{7093E073-810F-49CF-A251-D0A2C675A5AC}" presName="node" presStyleLbl="node1" presStyleIdx="1" presStyleCnt="4">
        <dgm:presLayoutVars>
          <dgm:bulletEnabled val="1"/>
        </dgm:presLayoutVars>
      </dgm:prSet>
      <dgm:spPr/>
    </dgm:pt>
    <dgm:pt modelId="{2E6F0127-4660-4BE9-8111-58F15FC7E0B7}" type="pres">
      <dgm:prSet presAssocID="{F3433C96-3D08-443F-AF00-6DFBAF96B1AF}" presName="sibTrans" presStyleLbl="sibTrans2D1" presStyleIdx="1" presStyleCnt="3"/>
      <dgm:spPr/>
    </dgm:pt>
    <dgm:pt modelId="{E3BDAC01-BF25-47DE-8779-A9781396D18F}" type="pres">
      <dgm:prSet presAssocID="{F3433C96-3D08-443F-AF00-6DFBAF96B1AF}" presName="connectorText" presStyleLbl="sibTrans2D1" presStyleIdx="1" presStyleCnt="3"/>
      <dgm:spPr/>
    </dgm:pt>
    <dgm:pt modelId="{6B6FEF64-001A-426F-8205-C967519B1400}" type="pres">
      <dgm:prSet presAssocID="{8C6FBC2B-28E0-460F-BBA3-46892A264D81}" presName="node" presStyleLbl="node1" presStyleIdx="2" presStyleCnt="4">
        <dgm:presLayoutVars>
          <dgm:bulletEnabled val="1"/>
        </dgm:presLayoutVars>
      </dgm:prSet>
      <dgm:spPr/>
    </dgm:pt>
    <dgm:pt modelId="{5B667EFE-8728-4F75-9D58-9C9D6BAB7500}" type="pres">
      <dgm:prSet presAssocID="{836B3171-9D93-421A-91FA-AD4683D7EA61}" presName="sibTrans" presStyleLbl="sibTrans2D1" presStyleIdx="2" presStyleCnt="3"/>
      <dgm:spPr/>
    </dgm:pt>
    <dgm:pt modelId="{887D13D5-27C7-47B9-BA12-A85AF4AEB3A9}" type="pres">
      <dgm:prSet presAssocID="{836B3171-9D93-421A-91FA-AD4683D7EA61}" presName="connectorText" presStyleLbl="sibTrans2D1" presStyleIdx="2" presStyleCnt="3"/>
      <dgm:spPr/>
    </dgm:pt>
    <dgm:pt modelId="{EF94E6BD-E4E0-432F-BB0C-76F057F9B288}" type="pres">
      <dgm:prSet presAssocID="{C8C3885E-C19D-4B24-A2D4-2DC471712870}" presName="node" presStyleLbl="node1" presStyleIdx="3" presStyleCnt="4">
        <dgm:presLayoutVars>
          <dgm:bulletEnabled val="1"/>
        </dgm:presLayoutVars>
      </dgm:prSet>
      <dgm:spPr/>
    </dgm:pt>
  </dgm:ptLst>
  <dgm:cxnLst>
    <dgm:cxn modelId="{89809017-A619-4420-86CB-5BCB3800AE6E}" type="presOf" srcId="{F3433C96-3D08-443F-AF00-6DFBAF96B1AF}" destId="{E3BDAC01-BF25-47DE-8779-A9781396D18F}" srcOrd="1" destOrd="0" presId="urn:microsoft.com/office/officeart/2005/8/layout/process5"/>
    <dgm:cxn modelId="{4DD7591D-E74D-4975-A828-C6671B48445F}" type="presOf" srcId="{C8C3885E-C19D-4B24-A2D4-2DC471712870}" destId="{EF94E6BD-E4E0-432F-BB0C-76F057F9B288}" srcOrd="0" destOrd="0" presId="urn:microsoft.com/office/officeart/2005/8/layout/process5"/>
    <dgm:cxn modelId="{0F7A772E-E1B5-42C0-888A-323521F9AEE1}" type="presOf" srcId="{8C6FBC2B-28E0-460F-BBA3-46892A264D81}" destId="{6B6FEF64-001A-426F-8205-C967519B1400}" srcOrd="0" destOrd="0" presId="urn:microsoft.com/office/officeart/2005/8/layout/process5"/>
    <dgm:cxn modelId="{9365C15B-BAB0-4B3C-AE34-31E1D791289C}" type="presOf" srcId="{836B3171-9D93-421A-91FA-AD4683D7EA61}" destId="{5B667EFE-8728-4F75-9D58-9C9D6BAB7500}" srcOrd="0" destOrd="0" presId="urn:microsoft.com/office/officeart/2005/8/layout/process5"/>
    <dgm:cxn modelId="{C0EA6F4B-C054-41E2-99BA-23D72ABCB140}" type="presOf" srcId="{836B3171-9D93-421A-91FA-AD4683D7EA61}" destId="{887D13D5-27C7-47B9-BA12-A85AF4AEB3A9}" srcOrd="1" destOrd="0" presId="urn:microsoft.com/office/officeart/2005/8/layout/process5"/>
    <dgm:cxn modelId="{BFAFCE71-1796-42EB-A19C-32EB59C5FBAF}" type="presOf" srcId="{35BACBAF-7D4F-4C12-AC6D-25272A614888}" destId="{3BAF5A83-5090-4E57-8499-E6EB749BA0EB}" srcOrd="0" destOrd="0" presId="urn:microsoft.com/office/officeart/2005/8/layout/process5"/>
    <dgm:cxn modelId="{D8551781-9F43-459D-B91C-BD9BD056C8B2}" srcId="{35BACBAF-7D4F-4C12-AC6D-25272A614888}" destId="{C8C3885E-C19D-4B24-A2D4-2DC471712870}" srcOrd="3" destOrd="0" parTransId="{8433B7D6-22FC-4D19-8FFE-261B853CD5B8}" sibTransId="{5AF38E8B-C8E0-480C-937C-66EC02499D64}"/>
    <dgm:cxn modelId="{02CC959D-CE7E-4101-82CD-A478F8D9E415}" srcId="{35BACBAF-7D4F-4C12-AC6D-25272A614888}" destId="{C78951B6-996C-430C-8017-AFACCF2CA32B}" srcOrd="0" destOrd="0" parTransId="{003C9E6E-9186-4BF0-A3ED-D854EDF5C8C1}" sibTransId="{781E7C59-032E-4899-B854-A7571FC31276}"/>
    <dgm:cxn modelId="{DDF250A8-A6E3-49DE-9988-226CCEC629D3}" type="presOf" srcId="{C78951B6-996C-430C-8017-AFACCF2CA32B}" destId="{F94587DB-E86D-4CDF-BF03-461BD1EDD810}" srcOrd="0" destOrd="0" presId="urn:microsoft.com/office/officeart/2005/8/layout/process5"/>
    <dgm:cxn modelId="{B164D1C8-8C9F-4469-8DC6-0FFB3972B73E}" type="presOf" srcId="{7093E073-810F-49CF-A251-D0A2C675A5AC}" destId="{C8700132-E261-4C4A-8E6D-9FD6E8575F22}" srcOrd="0" destOrd="0" presId="urn:microsoft.com/office/officeart/2005/8/layout/process5"/>
    <dgm:cxn modelId="{B733E5CF-5798-4967-BC9C-93A8535AEED0}" srcId="{35BACBAF-7D4F-4C12-AC6D-25272A614888}" destId="{8C6FBC2B-28E0-460F-BBA3-46892A264D81}" srcOrd="2" destOrd="0" parTransId="{73F01165-D969-433A-B6D9-DFB7CFB22939}" sibTransId="{836B3171-9D93-421A-91FA-AD4683D7EA61}"/>
    <dgm:cxn modelId="{A87CA7F1-AC8E-408C-8FE6-ED5436521D64}" type="presOf" srcId="{781E7C59-032E-4899-B854-A7571FC31276}" destId="{FDBBD7F7-8633-4E2B-BCFF-02EC35DA3BAD}" srcOrd="0" destOrd="0" presId="urn:microsoft.com/office/officeart/2005/8/layout/process5"/>
    <dgm:cxn modelId="{817FEEF3-53D2-4635-A615-325E48574BE1}" type="presOf" srcId="{F3433C96-3D08-443F-AF00-6DFBAF96B1AF}" destId="{2E6F0127-4660-4BE9-8111-58F15FC7E0B7}" srcOrd="0" destOrd="0" presId="urn:microsoft.com/office/officeart/2005/8/layout/process5"/>
    <dgm:cxn modelId="{C64ED2F4-DB2E-473C-94B4-DED879A02B1D}" srcId="{35BACBAF-7D4F-4C12-AC6D-25272A614888}" destId="{7093E073-810F-49CF-A251-D0A2C675A5AC}" srcOrd="1" destOrd="0" parTransId="{32C03A75-9283-438A-B672-C4A0B3999428}" sibTransId="{F3433C96-3D08-443F-AF00-6DFBAF96B1AF}"/>
    <dgm:cxn modelId="{37AA9BF8-0DC2-4278-B8C5-61A729850BA6}" type="presOf" srcId="{781E7C59-032E-4899-B854-A7571FC31276}" destId="{75C84CD3-B53D-486C-9545-EB5AFA6954D7}" srcOrd="1" destOrd="0" presId="urn:microsoft.com/office/officeart/2005/8/layout/process5"/>
    <dgm:cxn modelId="{5D10F02C-0B44-44FA-B776-16AEE7111FB8}" type="presParOf" srcId="{3BAF5A83-5090-4E57-8499-E6EB749BA0EB}" destId="{F94587DB-E86D-4CDF-BF03-461BD1EDD810}" srcOrd="0" destOrd="0" presId="urn:microsoft.com/office/officeart/2005/8/layout/process5"/>
    <dgm:cxn modelId="{4A7D86AB-B181-4C65-8384-EC0C6B102775}" type="presParOf" srcId="{3BAF5A83-5090-4E57-8499-E6EB749BA0EB}" destId="{FDBBD7F7-8633-4E2B-BCFF-02EC35DA3BAD}" srcOrd="1" destOrd="0" presId="urn:microsoft.com/office/officeart/2005/8/layout/process5"/>
    <dgm:cxn modelId="{04F0D69B-2855-4FD9-9551-3A3FF958AEEA}" type="presParOf" srcId="{FDBBD7F7-8633-4E2B-BCFF-02EC35DA3BAD}" destId="{75C84CD3-B53D-486C-9545-EB5AFA6954D7}" srcOrd="0" destOrd="0" presId="urn:microsoft.com/office/officeart/2005/8/layout/process5"/>
    <dgm:cxn modelId="{ED4431A8-68DC-46CF-A549-6D6A19DD6990}" type="presParOf" srcId="{3BAF5A83-5090-4E57-8499-E6EB749BA0EB}" destId="{C8700132-E261-4C4A-8E6D-9FD6E8575F22}" srcOrd="2" destOrd="0" presId="urn:microsoft.com/office/officeart/2005/8/layout/process5"/>
    <dgm:cxn modelId="{D5C58464-A4D6-4775-ADDD-7E319C111D7D}" type="presParOf" srcId="{3BAF5A83-5090-4E57-8499-E6EB749BA0EB}" destId="{2E6F0127-4660-4BE9-8111-58F15FC7E0B7}" srcOrd="3" destOrd="0" presId="urn:microsoft.com/office/officeart/2005/8/layout/process5"/>
    <dgm:cxn modelId="{9CD40039-72F9-4E74-AC85-4149A767C60E}" type="presParOf" srcId="{2E6F0127-4660-4BE9-8111-58F15FC7E0B7}" destId="{E3BDAC01-BF25-47DE-8779-A9781396D18F}" srcOrd="0" destOrd="0" presId="urn:microsoft.com/office/officeart/2005/8/layout/process5"/>
    <dgm:cxn modelId="{351FF22D-0A18-4F04-AF54-54975FA711E3}" type="presParOf" srcId="{3BAF5A83-5090-4E57-8499-E6EB749BA0EB}" destId="{6B6FEF64-001A-426F-8205-C967519B1400}" srcOrd="4" destOrd="0" presId="urn:microsoft.com/office/officeart/2005/8/layout/process5"/>
    <dgm:cxn modelId="{22273D0C-C8A3-4E01-9ABA-A1C7E2DBEC94}" type="presParOf" srcId="{3BAF5A83-5090-4E57-8499-E6EB749BA0EB}" destId="{5B667EFE-8728-4F75-9D58-9C9D6BAB7500}" srcOrd="5" destOrd="0" presId="urn:microsoft.com/office/officeart/2005/8/layout/process5"/>
    <dgm:cxn modelId="{26F0985A-BC51-4BFE-835D-608B4728D861}" type="presParOf" srcId="{5B667EFE-8728-4F75-9D58-9C9D6BAB7500}" destId="{887D13D5-27C7-47B9-BA12-A85AF4AEB3A9}" srcOrd="0" destOrd="0" presId="urn:microsoft.com/office/officeart/2005/8/layout/process5"/>
    <dgm:cxn modelId="{B9D74125-6505-4E1B-92A1-2C996037911D}" type="presParOf" srcId="{3BAF5A83-5090-4E57-8499-E6EB749BA0EB}" destId="{EF94E6BD-E4E0-432F-BB0C-76F057F9B288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B6B3DF-95F4-4ACF-B070-70833837B6FE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5AE623E-14B4-434A-98B7-1DF9EB79E37D}">
      <dgm:prSet/>
      <dgm:spPr/>
      <dgm:t>
        <a:bodyPr/>
        <a:lstStyle/>
        <a:p>
          <a:r>
            <a:rPr lang="en-GB" b="1"/>
            <a:t>Lifestyle &amp; Education</a:t>
          </a:r>
          <a:endParaRPr lang="en-US"/>
        </a:p>
      </dgm:t>
    </dgm:pt>
    <dgm:pt modelId="{4E5F799A-6E12-45D6-808C-5087FBB65566}" type="parTrans" cxnId="{73B6F203-0793-47B7-A35C-5191E2B62DB1}">
      <dgm:prSet/>
      <dgm:spPr/>
      <dgm:t>
        <a:bodyPr/>
        <a:lstStyle/>
        <a:p>
          <a:endParaRPr lang="en-US"/>
        </a:p>
      </dgm:t>
    </dgm:pt>
    <dgm:pt modelId="{3221A7E3-7599-49B7-9092-96B5EF012350}" type="sibTrans" cxnId="{73B6F203-0793-47B7-A35C-5191E2B62DB1}">
      <dgm:prSet/>
      <dgm:spPr/>
      <dgm:t>
        <a:bodyPr/>
        <a:lstStyle/>
        <a:p>
          <a:endParaRPr lang="en-US"/>
        </a:p>
      </dgm:t>
    </dgm:pt>
    <dgm:pt modelId="{D074D93B-6E7F-406E-8BC0-DC4AC75DCFEA}">
      <dgm:prSet/>
      <dgm:spPr/>
      <dgm:t>
        <a:bodyPr/>
        <a:lstStyle/>
        <a:p>
          <a:r>
            <a:rPr lang="en-GB" b="1"/>
            <a:t>Healthy eating</a:t>
          </a:r>
          <a:r>
            <a:rPr lang="en-GB"/>
            <a:t>, regular </a:t>
          </a:r>
          <a:r>
            <a:rPr lang="en-GB" b="1"/>
            <a:t>exercise</a:t>
          </a:r>
          <a:r>
            <a:rPr lang="en-GB"/>
            <a:t> (150 mins/week), and </a:t>
          </a:r>
          <a:r>
            <a:rPr lang="en-GB" b="1"/>
            <a:t>weight loss</a:t>
          </a:r>
          <a:r>
            <a:rPr lang="en-GB"/>
            <a:t> help control blood sugar</a:t>
          </a:r>
          <a:endParaRPr lang="en-US"/>
        </a:p>
      </dgm:t>
    </dgm:pt>
    <dgm:pt modelId="{CF0335C0-382A-49AD-96CF-F7BB8A137275}" type="parTrans" cxnId="{BA7EAF5A-C8B0-4A6B-904E-072C96A9A0BB}">
      <dgm:prSet/>
      <dgm:spPr/>
      <dgm:t>
        <a:bodyPr/>
        <a:lstStyle/>
        <a:p>
          <a:endParaRPr lang="en-US"/>
        </a:p>
      </dgm:t>
    </dgm:pt>
    <dgm:pt modelId="{2C46A8D9-A7B4-48F4-B7B4-20100912223E}" type="sibTrans" cxnId="{BA7EAF5A-C8B0-4A6B-904E-072C96A9A0BB}">
      <dgm:prSet/>
      <dgm:spPr/>
      <dgm:t>
        <a:bodyPr/>
        <a:lstStyle/>
        <a:p>
          <a:endParaRPr lang="en-US"/>
        </a:p>
      </dgm:t>
    </dgm:pt>
    <dgm:pt modelId="{05E80960-64C5-40EE-A7FB-2E34BE157BAE}">
      <dgm:prSet/>
      <dgm:spPr/>
      <dgm:t>
        <a:bodyPr/>
        <a:lstStyle/>
        <a:p>
          <a:r>
            <a:rPr lang="en-GB"/>
            <a:t>Attend </a:t>
          </a:r>
          <a:r>
            <a:rPr lang="en-GB" b="1"/>
            <a:t>education courses</a:t>
          </a:r>
          <a:r>
            <a:rPr lang="en-GB"/>
            <a:t> like </a:t>
          </a:r>
          <a:r>
            <a:rPr lang="en-GB" b="1"/>
            <a:t>DESMOND</a:t>
          </a:r>
          <a:r>
            <a:rPr lang="en-GB"/>
            <a:t> for self-management support </a:t>
          </a:r>
          <a:r>
            <a:rPr lang="en-GB" i="1"/>
            <a:t>(NICE, 2024)</a:t>
          </a:r>
          <a:endParaRPr lang="en-US"/>
        </a:p>
      </dgm:t>
    </dgm:pt>
    <dgm:pt modelId="{91F4B929-D000-4854-92CF-A153B747FA08}" type="parTrans" cxnId="{85D834A4-6268-496B-834F-5D07AAEBE84F}">
      <dgm:prSet/>
      <dgm:spPr/>
      <dgm:t>
        <a:bodyPr/>
        <a:lstStyle/>
        <a:p>
          <a:endParaRPr lang="en-US"/>
        </a:p>
      </dgm:t>
    </dgm:pt>
    <dgm:pt modelId="{71C9D2F9-E611-4537-99E7-0E56313327F5}" type="sibTrans" cxnId="{85D834A4-6268-496B-834F-5D07AAEBE84F}">
      <dgm:prSet/>
      <dgm:spPr/>
      <dgm:t>
        <a:bodyPr/>
        <a:lstStyle/>
        <a:p>
          <a:endParaRPr lang="en-US"/>
        </a:p>
      </dgm:t>
    </dgm:pt>
    <dgm:pt modelId="{815FC96B-F6C1-4CDB-B0A1-1E8D93A60AEE}">
      <dgm:prSet/>
      <dgm:spPr/>
      <dgm:t>
        <a:bodyPr/>
        <a:lstStyle/>
        <a:p>
          <a:r>
            <a:rPr lang="en-GB" b="1"/>
            <a:t>Medicines (NICE NG28)</a:t>
          </a:r>
          <a:endParaRPr lang="en-US"/>
        </a:p>
      </dgm:t>
    </dgm:pt>
    <dgm:pt modelId="{A9F43EBD-056A-4BA8-B74B-7C42156EE745}" type="parTrans" cxnId="{899218C3-A9E0-4895-88AF-5FE2F02D30A7}">
      <dgm:prSet/>
      <dgm:spPr/>
      <dgm:t>
        <a:bodyPr/>
        <a:lstStyle/>
        <a:p>
          <a:endParaRPr lang="en-US"/>
        </a:p>
      </dgm:t>
    </dgm:pt>
    <dgm:pt modelId="{E8AC0584-929B-4E37-9C1C-D0750A2823A2}" type="sibTrans" cxnId="{899218C3-A9E0-4895-88AF-5FE2F02D30A7}">
      <dgm:prSet/>
      <dgm:spPr/>
      <dgm:t>
        <a:bodyPr/>
        <a:lstStyle/>
        <a:p>
          <a:endParaRPr lang="en-US"/>
        </a:p>
      </dgm:t>
    </dgm:pt>
    <dgm:pt modelId="{FD26B0CB-8499-410A-957D-F92D0CCCF8F7}">
      <dgm:prSet/>
      <dgm:spPr/>
      <dgm:t>
        <a:bodyPr/>
        <a:lstStyle/>
        <a:p>
          <a:r>
            <a:rPr lang="en-GB" b="1"/>
            <a:t>Metformin</a:t>
          </a:r>
          <a:r>
            <a:rPr lang="en-GB"/>
            <a:t> – first choice for most people</a:t>
          </a:r>
          <a:endParaRPr lang="en-US"/>
        </a:p>
      </dgm:t>
    </dgm:pt>
    <dgm:pt modelId="{EBEB893A-3EC0-4696-A3CA-AB09686E3F54}" type="parTrans" cxnId="{43B63AE5-4125-4B6E-B0FB-F2A12E609B74}">
      <dgm:prSet/>
      <dgm:spPr/>
      <dgm:t>
        <a:bodyPr/>
        <a:lstStyle/>
        <a:p>
          <a:endParaRPr lang="en-US"/>
        </a:p>
      </dgm:t>
    </dgm:pt>
    <dgm:pt modelId="{F635F261-D849-491B-91E1-0C056AAD0A5A}" type="sibTrans" cxnId="{43B63AE5-4125-4B6E-B0FB-F2A12E609B74}">
      <dgm:prSet/>
      <dgm:spPr/>
      <dgm:t>
        <a:bodyPr/>
        <a:lstStyle/>
        <a:p>
          <a:endParaRPr lang="en-US"/>
        </a:p>
      </dgm:t>
    </dgm:pt>
    <dgm:pt modelId="{4DDD710E-6FBD-4C5D-ADDF-5AD649DFF28C}">
      <dgm:prSet/>
      <dgm:spPr/>
      <dgm:t>
        <a:bodyPr/>
        <a:lstStyle/>
        <a:p>
          <a:r>
            <a:rPr lang="en-GB" b="1"/>
            <a:t>SGLT2 inhibitors</a:t>
          </a:r>
          <a:r>
            <a:rPr lang="en-GB"/>
            <a:t> – lower sugar and protect heart/kidneys</a:t>
          </a:r>
          <a:endParaRPr lang="en-US"/>
        </a:p>
      </dgm:t>
    </dgm:pt>
    <dgm:pt modelId="{556E4391-D794-4074-8FE8-E401D79CB38E}" type="parTrans" cxnId="{61A95032-A782-43CA-9696-C792D8E100A9}">
      <dgm:prSet/>
      <dgm:spPr/>
      <dgm:t>
        <a:bodyPr/>
        <a:lstStyle/>
        <a:p>
          <a:endParaRPr lang="en-US"/>
        </a:p>
      </dgm:t>
    </dgm:pt>
    <dgm:pt modelId="{F5444210-C481-4071-8E65-0530160C6E84}" type="sibTrans" cxnId="{61A95032-A782-43CA-9696-C792D8E100A9}">
      <dgm:prSet/>
      <dgm:spPr/>
      <dgm:t>
        <a:bodyPr/>
        <a:lstStyle/>
        <a:p>
          <a:endParaRPr lang="en-US"/>
        </a:p>
      </dgm:t>
    </dgm:pt>
    <dgm:pt modelId="{4E53BDD9-7D38-406F-9919-759D1EDD90A8}">
      <dgm:prSet/>
      <dgm:spPr/>
      <dgm:t>
        <a:bodyPr/>
        <a:lstStyle/>
        <a:p>
          <a:r>
            <a:rPr lang="en-GB" b="1"/>
            <a:t>GLP-1 receptor agonists</a:t>
          </a:r>
          <a:r>
            <a:rPr lang="en-GB"/>
            <a:t> – help with sugar and weight control</a:t>
          </a:r>
          <a:endParaRPr lang="en-US"/>
        </a:p>
      </dgm:t>
    </dgm:pt>
    <dgm:pt modelId="{F2C67CCF-6F10-462C-8247-9426E594F2CE}" type="parTrans" cxnId="{ECFA0A74-A525-43D1-B70D-60D5F4B39444}">
      <dgm:prSet/>
      <dgm:spPr/>
      <dgm:t>
        <a:bodyPr/>
        <a:lstStyle/>
        <a:p>
          <a:endParaRPr lang="en-US"/>
        </a:p>
      </dgm:t>
    </dgm:pt>
    <dgm:pt modelId="{C6F4D469-7E00-4F52-9E9D-2AE5C33C9AE6}" type="sibTrans" cxnId="{ECFA0A74-A525-43D1-B70D-60D5F4B39444}">
      <dgm:prSet/>
      <dgm:spPr/>
      <dgm:t>
        <a:bodyPr/>
        <a:lstStyle/>
        <a:p>
          <a:endParaRPr lang="en-US"/>
        </a:p>
      </dgm:t>
    </dgm:pt>
    <dgm:pt modelId="{AE28BAE6-F574-44F0-A0FB-5D5BCDA618B1}">
      <dgm:prSet/>
      <dgm:spPr/>
      <dgm:t>
        <a:bodyPr/>
        <a:lstStyle/>
        <a:p>
          <a:r>
            <a:rPr lang="en-GB" b="1"/>
            <a:t>Other options:</a:t>
          </a:r>
          <a:r>
            <a:rPr lang="en-GB"/>
            <a:t> DPP-4 inhibitors, Pioglitazone, Sulfonylureas</a:t>
          </a:r>
          <a:endParaRPr lang="en-US"/>
        </a:p>
      </dgm:t>
    </dgm:pt>
    <dgm:pt modelId="{48F4694D-764F-4B3C-862C-96BBD6D997EE}" type="parTrans" cxnId="{C17955BA-5C96-456A-8372-AD32E9263154}">
      <dgm:prSet/>
      <dgm:spPr/>
      <dgm:t>
        <a:bodyPr/>
        <a:lstStyle/>
        <a:p>
          <a:endParaRPr lang="en-US"/>
        </a:p>
      </dgm:t>
    </dgm:pt>
    <dgm:pt modelId="{2D0D3375-9689-4728-A86E-94F8991D689B}" type="sibTrans" cxnId="{C17955BA-5C96-456A-8372-AD32E9263154}">
      <dgm:prSet/>
      <dgm:spPr/>
      <dgm:t>
        <a:bodyPr/>
        <a:lstStyle/>
        <a:p>
          <a:endParaRPr lang="en-US"/>
        </a:p>
      </dgm:t>
    </dgm:pt>
    <dgm:pt modelId="{B6E30AB4-486B-4847-B488-0DCE335A3576}">
      <dgm:prSet/>
      <dgm:spPr/>
      <dgm:t>
        <a:bodyPr/>
        <a:lstStyle/>
        <a:p>
          <a:r>
            <a:rPr lang="en-GB" b="1"/>
            <a:t>Insulin</a:t>
          </a:r>
          <a:r>
            <a:rPr lang="en-GB"/>
            <a:t> – if tablets no longer control blood sugar </a:t>
          </a:r>
          <a:r>
            <a:rPr lang="en-GB" i="1"/>
            <a:t>(NHS England, 2024)</a:t>
          </a:r>
          <a:endParaRPr lang="en-US"/>
        </a:p>
      </dgm:t>
    </dgm:pt>
    <dgm:pt modelId="{12CAA35D-C581-4F52-B825-545DBB9E1F61}" type="parTrans" cxnId="{A03A4638-1E69-4C93-9D82-B03B34EEC2FF}">
      <dgm:prSet/>
      <dgm:spPr/>
      <dgm:t>
        <a:bodyPr/>
        <a:lstStyle/>
        <a:p>
          <a:endParaRPr lang="en-US"/>
        </a:p>
      </dgm:t>
    </dgm:pt>
    <dgm:pt modelId="{E97EFF64-1653-4A71-A531-144ACE8FD6D9}" type="sibTrans" cxnId="{A03A4638-1E69-4C93-9D82-B03B34EEC2FF}">
      <dgm:prSet/>
      <dgm:spPr/>
      <dgm:t>
        <a:bodyPr/>
        <a:lstStyle/>
        <a:p>
          <a:endParaRPr lang="en-US"/>
        </a:p>
      </dgm:t>
    </dgm:pt>
    <dgm:pt modelId="{9CB0C2BE-7D04-4A6A-AFBD-1F855A8A27BE}">
      <dgm:prSet/>
      <dgm:spPr/>
      <dgm:t>
        <a:bodyPr/>
        <a:lstStyle/>
        <a:p>
          <a:r>
            <a:rPr lang="en-GB" b="1"/>
            <a:t>Monitoring &amp; Support</a:t>
          </a:r>
          <a:endParaRPr lang="en-US"/>
        </a:p>
      </dgm:t>
    </dgm:pt>
    <dgm:pt modelId="{BC7B5576-1A1C-4EFB-A11A-A9E6F1CADD0A}" type="parTrans" cxnId="{7D47C515-1836-4718-B879-9FDADABDC69A}">
      <dgm:prSet/>
      <dgm:spPr/>
      <dgm:t>
        <a:bodyPr/>
        <a:lstStyle/>
        <a:p>
          <a:endParaRPr lang="en-US"/>
        </a:p>
      </dgm:t>
    </dgm:pt>
    <dgm:pt modelId="{B5709FA6-5C43-4148-BD30-7E321DCAB5D7}" type="sibTrans" cxnId="{7D47C515-1836-4718-B879-9FDADABDC69A}">
      <dgm:prSet/>
      <dgm:spPr/>
      <dgm:t>
        <a:bodyPr/>
        <a:lstStyle/>
        <a:p>
          <a:endParaRPr lang="en-US"/>
        </a:p>
      </dgm:t>
    </dgm:pt>
    <dgm:pt modelId="{5A0A228A-55E4-443C-8E82-C4F63AB88192}">
      <dgm:prSet/>
      <dgm:spPr/>
      <dgm:t>
        <a:bodyPr/>
        <a:lstStyle/>
        <a:p>
          <a:r>
            <a:rPr lang="en-GB" b="1"/>
            <a:t>HbA1c test</a:t>
          </a:r>
          <a:r>
            <a:rPr lang="en-GB"/>
            <a:t> every 3–6 months</a:t>
          </a:r>
          <a:endParaRPr lang="en-US"/>
        </a:p>
      </dgm:t>
    </dgm:pt>
    <dgm:pt modelId="{F150AA6A-01C9-4897-8C7D-A4D85A37D924}" type="parTrans" cxnId="{93B25147-BFF0-4AC8-BE98-68730878FAAD}">
      <dgm:prSet/>
      <dgm:spPr/>
      <dgm:t>
        <a:bodyPr/>
        <a:lstStyle/>
        <a:p>
          <a:endParaRPr lang="en-US"/>
        </a:p>
      </dgm:t>
    </dgm:pt>
    <dgm:pt modelId="{27F2C069-65EA-41B4-8DCF-984DDDDAA6E7}" type="sibTrans" cxnId="{93B25147-BFF0-4AC8-BE98-68730878FAAD}">
      <dgm:prSet/>
      <dgm:spPr/>
      <dgm:t>
        <a:bodyPr/>
        <a:lstStyle/>
        <a:p>
          <a:endParaRPr lang="en-US"/>
        </a:p>
      </dgm:t>
    </dgm:pt>
    <dgm:pt modelId="{71B4FC6C-26AC-488E-8D7B-55403E3B5F1E}">
      <dgm:prSet/>
      <dgm:spPr/>
      <dgm:t>
        <a:bodyPr/>
        <a:lstStyle/>
        <a:p>
          <a:r>
            <a:rPr lang="en-GB" b="1"/>
            <a:t>Eye and foot checks</a:t>
          </a:r>
          <a:r>
            <a:rPr lang="en-GB"/>
            <a:t> each year</a:t>
          </a:r>
          <a:endParaRPr lang="en-US"/>
        </a:p>
      </dgm:t>
    </dgm:pt>
    <dgm:pt modelId="{016DCE08-F719-4BC2-9BE7-4E1F9FBD80A9}" type="parTrans" cxnId="{2D764367-CD7E-4309-A312-1E18979338B9}">
      <dgm:prSet/>
      <dgm:spPr/>
      <dgm:t>
        <a:bodyPr/>
        <a:lstStyle/>
        <a:p>
          <a:endParaRPr lang="en-US"/>
        </a:p>
      </dgm:t>
    </dgm:pt>
    <dgm:pt modelId="{15A271B9-BC7E-4690-8B4F-B525DB3CB4A4}" type="sibTrans" cxnId="{2D764367-CD7E-4309-A312-1E18979338B9}">
      <dgm:prSet/>
      <dgm:spPr/>
      <dgm:t>
        <a:bodyPr/>
        <a:lstStyle/>
        <a:p>
          <a:endParaRPr lang="en-US"/>
        </a:p>
      </dgm:t>
    </dgm:pt>
    <dgm:pt modelId="{0B28D284-D1CA-458A-9AE6-D4DF267B2F7F}">
      <dgm:prSet/>
      <dgm:spPr/>
      <dgm:t>
        <a:bodyPr/>
        <a:lstStyle/>
        <a:p>
          <a:r>
            <a:rPr lang="en-GB" b="1"/>
            <a:t>Support from nurses, dietitians, and pharmacists</a:t>
          </a:r>
          <a:endParaRPr lang="en-US"/>
        </a:p>
      </dgm:t>
    </dgm:pt>
    <dgm:pt modelId="{A21B666F-A2BC-4219-8D6A-63E8E8854AD0}" type="parTrans" cxnId="{9C37E2A2-474E-4421-8966-8165E47E5668}">
      <dgm:prSet/>
      <dgm:spPr/>
      <dgm:t>
        <a:bodyPr/>
        <a:lstStyle/>
        <a:p>
          <a:endParaRPr lang="en-US"/>
        </a:p>
      </dgm:t>
    </dgm:pt>
    <dgm:pt modelId="{0080734A-BEB9-44FE-91BA-3BD2506D6A5B}" type="sibTrans" cxnId="{9C37E2A2-474E-4421-8966-8165E47E5668}">
      <dgm:prSet/>
      <dgm:spPr/>
      <dgm:t>
        <a:bodyPr/>
        <a:lstStyle/>
        <a:p>
          <a:endParaRPr lang="en-US"/>
        </a:p>
      </dgm:t>
    </dgm:pt>
    <dgm:pt modelId="{41C3FD65-517F-43DB-A005-AC93039D88E0}">
      <dgm:prSet/>
      <dgm:spPr/>
      <dgm:t>
        <a:bodyPr/>
        <a:lstStyle/>
        <a:p>
          <a:r>
            <a:rPr lang="en-GB" b="1"/>
            <a:t>Social prescribing</a:t>
          </a:r>
          <a:r>
            <a:rPr lang="en-GB"/>
            <a:t> for lifestyle and emotional wellbeing </a:t>
          </a:r>
          <a:r>
            <a:rPr lang="en-GB" i="1"/>
            <a:t>(Diabetes UK, 2024)</a:t>
          </a:r>
          <a:endParaRPr lang="en-US"/>
        </a:p>
      </dgm:t>
    </dgm:pt>
    <dgm:pt modelId="{E0AF02DA-4C92-45AD-8974-84B5429E04BD}" type="parTrans" cxnId="{1D2A31B6-513F-4245-9F90-5FA1A64DF236}">
      <dgm:prSet/>
      <dgm:spPr/>
      <dgm:t>
        <a:bodyPr/>
        <a:lstStyle/>
        <a:p>
          <a:endParaRPr lang="en-US"/>
        </a:p>
      </dgm:t>
    </dgm:pt>
    <dgm:pt modelId="{C08C9D85-1564-4A18-8FDA-28E5AF060981}" type="sibTrans" cxnId="{1D2A31B6-513F-4245-9F90-5FA1A64DF236}">
      <dgm:prSet/>
      <dgm:spPr/>
      <dgm:t>
        <a:bodyPr/>
        <a:lstStyle/>
        <a:p>
          <a:endParaRPr lang="en-US"/>
        </a:p>
      </dgm:t>
    </dgm:pt>
    <dgm:pt modelId="{7A8A44B9-4E24-4C55-ADC5-38AFEEF328BC}" type="pres">
      <dgm:prSet presAssocID="{47B6B3DF-95F4-4ACF-B070-70833837B6FE}" presName="Name0" presStyleCnt="0">
        <dgm:presLayoutVars>
          <dgm:dir/>
          <dgm:resizeHandles val="exact"/>
        </dgm:presLayoutVars>
      </dgm:prSet>
      <dgm:spPr/>
    </dgm:pt>
    <dgm:pt modelId="{50AF5C78-E7C5-4A74-8CAA-27E096406569}" type="pres">
      <dgm:prSet presAssocID="{05AE623E-14B4-434A-98B7-1DF9EB79E37D}" presName="node" presStyleLbl="node1" presStyleIdx="0" presStyleCnt="14">
        <dgm:presLayoutVars>
          <dgm:bulletEnabled val="1"/>
        </dgm:presLayoutVars>
      </dgm:prSet>
      <dgm:spPr/>
    </dgm:pt>
    <dgm:pt modelId="{1C99D032-FE3D-42DD-946F-B79FFCEA9F81}" type="pres">
      <dgm:prSet presAssocID="{3221A7E3-7599-49B7-9092-96B5EF012350}" presName="sibTrans" presStyleLbl="sibTrans1D1" presStyleIdx="0" presStyleCnt="13"/>
      <dgm:spPr/>
    </dgm:pt>
    <dgm:pt modelId="{BA2B9D07-1BDD-4B0B-869C-D75930536274}" type="pres">
      <dgm:prSet presAssocID="{3221A7E3-7599-49B7-9092-96B5EF012350}" presName="connectorText" presStyleLbl="sibTrans1D1" presStyleIdx="0" presStyleCnt="13"/>
      <dgm:spPr/>
    </dgm:pt>
    <dgm:pt modelId="{35EBD04F-3A1D-483C-9B64-F29392EB8088}" type="pres">
      <dgm:prSet presAssocID="{D074D93B-6E7F-406E-8BC0-DC4AC75DCFEA}" presName="node" presStyleLbl="node1" presStyleIdx="1" presStyleCnt="14">
        <dgm:presLayoutVars>
          <dgm:bulletEnabled val="1"/>
        </dgm:presLayoutVars>
      </dgm:prSet>
      <dgm:spPr/>
    </dgm:pt>
    <dgm:pt modelId="{99BC60CD-AEB7-48DF-A91C-FEA79D8E71AA}" type="pres">
      <dgm:prSet presAssocID="{2C46A8D9-A7B4-48F4-B7B4-20100912223E}" presName="sibTrans" presStyleLbl="sibTrans1D1" presStyleIdx="1" presStyleCnt="13"/>
      <dgm:spPr/>
    </dgm:pt>
    <dgm:pt modelId="{5673B78A-F6E5-418C-AE49-5FF886CE5996}" type="pres">
      <dgm:prSet presAssocID="{2C46A8D9-A7B4-48F4-B7B4-20100912223E}" presName="connectorText" presStyleLbl="sibTrans1D1" presStyleIdx="1" presStyleCnt="13"/>
      <dgm:spPr/>
    </dgm:pt>
    <dgm:pt modelId="{D0B162C4-C129-46A8-AAD7-48210DB70779}" type="pres">
      <dgm:prSet presAssocID="{05E80960-64C5-40EE-A7FB-2E34BE157BAE}" presName="node" presStyleLbl="node1" presStyleIdx="2" presStyleCnt="14">
        <dgm:presLayoutVars>
          <dgm:bulletEnabled val="1"/>
        </dgm:presLayoutVars>
      </dgm:prSet>
      <dgm:spPr/>
    </dgm:pt>
    <dgm:pt modelId="{346B2F65-2106-4D0C-BC18-F6E412C472A1}" type="pres">
      <dgm:prSet presAssocID="{71C9D2F9-E611-4537-99E7-0E56313327F5}" presName="sibTrans" presStyleLbl="sibTrans1D1" presStyleIdx="2" presStyleCnt="13"/>
      <dgm:spPr/>
    </dgm:pt>
    <dgm:pt modelId="{2703440B-85F5-4146-8168-19952A841D07}" type="pres">
      <dgm:prSet presAssocID="{71C9D2F9-E611-4537-99E7-0E56313327F5}" presName="connectorText" presStyleLbl="sibTrans1D1" presStyleIdx="2" presStyleCnt="13"/>
      <dgm:spPr/>
    </dgm:pt>
    <dgm:pt modelId="{F6182817-46E4-4192-8AE5-E5F5964153CB}" type="pres">
      <dgm:prSet presAssocID="{815FC96B-F6C1-4CDB-B0A1-1E8D93A60AEE}" presName="node" presStyleLbl="node1" presStyleIdx="3" presStyleCnt="14">
        <dgm:presLayoutVars>
          <dgm:bulletEnabled val="1"/>
        </dgm:presLayoutVars>
      </dgm:prSet>
      <dgm:spPr/>
    </dgm:pt>
    <dgm:pt modelId="{94B54337-4E0C-41C6-B82E-FC0A714EE538}" type="pres">
      <dgm:prSet presAssocID="{E8AC0584-929B-4E37-9C1C-D0750A2823A2}" presName="sibTrans" presStyleLbl="sibTrans1D1" presStyleIdx="3" presStyleCnt="13"/>
      <dgm:spPr/>
    </dgm:pt>
    <dgm:pt modelId="{C552D90E-3FD2-422E-B6E6-EF4EEFEB948C}" type="pres">
      <dgm:prSet presAssocID="{E8AC0584-929B-4E37-9C1C-D0750A2823A2}" presName="connectorText" presStyleLbl="sibTrans1D1" presStyleIdx="3" presStyleCnt="13"/>
      <dgm:spPr/>
    </dgm:pt>
    <dgm:pt modelId="{B19D2714-A329-4C41-B5F5-A5D1ECCBE7C6}" type="pres">
      <dgm:prSet presAssocID="{FD26B0CB-8499-410A-957D-F92D0CCCF8F7}" presName="node" presStyleLbl="node1" presStyleIdx="4" presStyleCnt="14">
        <dgm:presLayoutVars>
          <dgm:bulletEnabled val="1"/>
        </dgm:presLayoutVars>
      </dgm:prSet>
      <dgm:spPr/>
    </dgm:pt>
    <dgm:pt modelId="{B4DFB3D2-D217-4EE8-9EDF-04AB1ABCB5E1}" type="pres">
      <dgm:prSet presAssocID="{F635F261-D849-491B-91E1-0C056AAD0A5A}" presName="sibTrans" presStyleLbl="sibTrans1D1" presStyleIdx="4" presStyleCnt="13"/>
      <dgm:spPr/>
    </dgm:pt>
    <dgm:pt modelId="{2AEBA0CA-6322-4CC2-B236-481C7657DB44}" type="pres">
      <dgm:prSet presAssocID="{F635F261-D849-491B-91E1-0C056AAD0A5A}" presName="connectorText" presStyleLbl="sibTrans1D1" presStyleIdx="4" presStyleCnt="13"/>
      <dgm:spPr/>
    </dgm:pt>
    <dgm:pt modelId="{3833EA1A-9B3B-4D24-9E24-AD43768CB870}" type="pres">
      <dgm:prSet presAssocID="{4DDD710E-6FBD-4C5D-ADDF-5AD649DFF28C}" presName="node" presStyleLbl="node1" presStyleIdx="5" presStyleCnt="14">
        <dgm:presLayoutVars>
          <dgm:bulletEnabled val="1"/>
        </dgm:presLayoutVars>
      </dgm:prSet>
      <dgm:spPr/>
    </dgm:pt>
    <dgm:pt modelId="{2F78BB9F-DFEE-4B63-B4F3-9B2DADA00996}" type="pres">
      <dgm:prSet presAssocID="{F5444210-C481-4071-8E65-0530160C6E84}" presName="sibTrans" presStyleLbl="sibTrans1D1" presStyleIdx="5" presStyleCnt="13"/>
      <dgm:spPr/>
    </dgm:pt>
    <dgm:pt modelId="{62FA3E3E-A6B7-49E1-93F5-90960330BC54}" type="pres">
      <dgm:prSet presAssocID="{F5444210-C481-4071-8E65-0530160C6E84}" presName="connectorText" presStyleLbl="sibTrans1D1" presStyleIdx="5" presStyleCnt="13"/>
      <dgm:spPr/>
    </dgm:pt>
    <dgm:pt modelId="{92156E10-9913-4974-958B-CC6E9A3050A9}" type="pres">
      <dgm:prSet presAssocID="{4E53BDD9-7D38-406F-9919-759D1EDD90A8}" presName="node" presStyleLbl="node1" presStyleIdx="6" presStyleCnt="14">
        <dgm:presLayoutVars>
          <dgm:bulletEnabled val="1"/>
        </dgm:presLayoutVars>
      </dgm:prSet>
      <dgm:spPr/>
    </dgm:pt>
    <dgm:pt modelId="{C2FC0370-F891-4AF0-BFED-A4FC96F04C92}" type="pres">
      <dgm:prSet presAssocID="{C6F4D469-7E00-4F52-9E9D-2AE5C33C9AE6}" presName="sibTrans" presStyleLbl="sibTrans1D1" presStyleIdx="6" presStyleCnt="13"/>
      <dgm:spPr/>
    </dgm:pt>
    <dgm:pt modelId="{4A3EF780-87C7-4F20-A00A-91D10C8CD68C}" type="pres">
      <dgm:prSet presAssocID="{C6F4D469-7E00-4F52-9E9D-2AE5C33C9AE6}" presName="connectorText" presStyleLbl="sibTrans1D1" presStyleIdx="6" presStyleCnt="13"/>
      <dgm:spPr/>
    </dgm:pt>
    <dgm:pt modelId="{7C85E9FD-E37B-465E-9621-9C4BB5126283}" type="pres">
      <dgm:prSet presAssocID="{AE28BAE6-F574-44F0-A0FB-5D5BCDA618B1}" presName="node" presStyleLbl="node1" presStyleIdx="7" presStyleCnt="14">
        <dgm:presLayoutVars>
          <dgm:bulletEnabled val="1"/>
        </dgm:presLayoutVars>
      </dgm:prSet>
      <dgm:spPr/>
    </dgm:pt>
    <dgm:pt modelId="{63EA3069-BA16-4B9A-B0EB-8465BF32EC38}" type="pres">
      <dgm:prSet presAssocID="{2D0D3375-9689-4728-A86E-94F8991D689B}" presName="sibTrans" presStyleLbl="sibTrans1D1" presStyleIdx="7" presStyleCnt="13"/>
      <dgm:spPr/>
    </dgm:pt>
    <dgm:pt modelId="{9C02D869-1865-4D64-8A3E-B238F0D30B40}" type="pres">
      <dgm:prSet presAssocID="{2D0D3375-9689-4728-A86E-94F8991D689B}" presName="connectorText" presStyleLbl="sibTrans1D1" presStyleIdx="7" presStyleCnt="13"/>
      <dgm:spPr/>
    </dgm:pt>
    <dgm:pt modelId="{B5DAEE72-22EB-44B6-8C56-4351A89439AA}" type="pres">
      <dgm:prSet presAssocID="{B6E30AB4-486B-4847-B488-0DCE335A3576}" presName="node" presStyleLbl="node1" presStyleIdx="8" presStyleCnt="14">
        <dgm:presLayoutVars>
          <dgm:bulletEnabled val="1"/>
        </dgm:presLayoutVars>
      </dgm:prSet>
      <dgm:spPr/>
    </dgm:pt>
    <dgm:pt modelId="{0E45BAFD-17CE-41B1-AD78-31453025E025}" type="pres">
      <dgm:prSet presAssocID="{E97EFF64-1653-4A71-A531-144ACE8FD6D9}" presName="sibTrans" presStyleLbl="sibTrans1D1" presStyleIdx="8" presStyleCnt="13"/>
      <dgm:spPr/>
    </dgm:pt>
    <dgm:pt modelId="{0CE0472C-D917-4883-8831-8F7770088A0C}" type="pres">
      <dgm:prSet presAssocID="{E97EFF64-1653-4A71-A531-144ACE8FD6D9}" presName="connectorText" presStyleLbl="sibTrans1D1" presStyleIdx="8" presStyleCnt="13"/>
      <dgm:spPr/>
    </dgm:pt>
    <dgm:pt modelId="{FA552901-D5C7-436E-BCDB-77365F311C8A}" type="pres">
      <dgm:prSet presAssocID="{9CB0C2BE-7D04-4A6A-AFBD-1F855A8A27BE}" presName="node" presStyleLbl="node1" presStyleIdx="9" presStyleCnt="14">
        <dgm:presLayoutVars>
          <dgm:bulletEnabled val="1"/>
        </dgm:presLayoutVars>
      </dgm:prSet>
      <dgm:spPr/>
    </dgm:pt>
    <dgm:pt modelId="{A97DD805-B1D0-4C7E-9ECC-9877B70A6772}" type="pres">
      <dgm:prSet presAssocID="{B5709FA6-5C43-4148-BD30-7E321DCAB5D7}" presName="sibTrans" presStyleLbl="sibTrans1D1" presStyleIdx="9" presStyleCnt="13"/>
      <dgm:spPr/>
    </dgm:pt>
    <dgm:pt modelId="{8AAE836A-B471-4B74-8FCE-A2DF2D3D10BB}" type="pres">
      <dgm:prSet presAssocID="{B5709FA6-5C43-4148-BD30-7E321DCAB5D7}" presName="connectorText" presStyleLbl="sibTrans1D1" presStyleIdx="9" presStyleCnt="13"/>
      <dgm:spPr/>
    </dgm:pt>
    <dgm:pt modelId="{03AB5408-7651-4634-817B-F35E168D93A7}" type="pres">
      <dgm:prSet presAssocID="{5A0A228A-55E4-443C-8E82-C4F63AB88192}" presName="node" presStyleLbl="node1" presStyleIdx="10" presStyleCnt="14">
        <dgm:presLayoutVars>
          <dgm:bulletEnabled val="1"/>
        </dgm:presLayoutVars>
      </dgm:prSet>
      <dgm:spPr/>
    </dgm:pt>
    <dgm:pt modelId="{D19F0404-E0AE-4374-B44F-90ECB910517D}" type="pres">
      <dgm:prSet presAssocID="{27F2C069-65EA-41B4-8DCF-984DDDDAA6E7}" presName="sibTrans" presStyleLbl="sibTrans1D1" presStyleIdx="10" presStyleCnt="13"/>
      <dgm:spPr/>
    </dgm:pt>
    <dgm:pt modelId="{12434BB8-5EF1-42BB-A986-96FEA296DDB7}" type="pres">
      <dgm:prSet presAssocID="{27F2C069-65EA-41B4-8DCF-984DDDDAA6E7}" presName="connectorText" presStyleLbl="sibTrans1D1" presStyleIdx="10" presStyleCnt="13"/>
      <dgm:spPr/>
    </dgm:pt>
    <dgm:pt modelId="{4E7C0A14-A7B9-40F7-896E-C68E7EC8036E}" type="pres">
      <dgm:prSet presAssocID="{71B4FC6C-26AC-488E-8D7B-55403E3B5F1E}" presName="node" presStyleLbl="node1" presStyleIdx="11" presStyleCnt="14">
        <dgm:presLayoutVars>
          <dgm:bulletEnabled val="1"/>
        </dgm:presLayoutVars>
      </dgm:prSet>
      <dgm:spPr/>
    </dgm:pt>
    <dgm:pt modelId="{CEEA6C9B-C0C7-4B77-8545-C6FB73DB8230}" type="pres">
      <dgm:prSet presAssocID="{15A271B9-BC7E-4690-8B4F-B525DB3CB4A4}" presName="sibTrans" presStyleLbl="sibTrans1D1" presStyleIdx="11" presStyleCnt="13"/>
      <dgm:spPr/>
    </dgm:pt>
    <dgm:pt modelId="{88387214-3AB1-4417-80C0-9EE6CB776FCE}" type="pres">
      <dgm:prSet presAssocID="{15A271B9-BC7E-4690-8B4F-B525DB3CB4A4}" presName="connectorText" presStyleLbl="sibTrans1D1" presStyleIdx="11" presStyleCnt="13"/>
      <dgm:spPr/>
    </dgm:pt>
    <dgm:pt modelId="{86633A68-E686-4156-AC61-97C8D8AB53C1}" type="pres">
      <dgm:prSet presAssocID="{0B28D284-D1CA-458A-9AE6-D4DF267B2F7F}" presName="node" presStyleLbl="node1" presStyleIdx="12" presStyleCnt="14">
        <dgm:presLayoutVars>
          <dgm:bulletEnabled val="1"/>
        </dgm:presLayoutVars>
      </dgm:prSet>
      <dgm:spPr/>
    </dgm:pt>
    <dgm:pt modelId="{945F0FD7-6AAC-4DE5-B1B7-3BAD4711C6C0}" type="pres">
      <dgm:prSet presAssocID="{0080734A-BEB9-44FE-91BA-3BD2506D6A5B}" presName="sibTrans" presStyleLbl="sibTrans1D1" presStyleIdx="12" presStyleCnt="13"/>
      <dgm:spPr/>
    </dgm:pt>
    <dgm:pt modelId="{170FBFDF-145A-42FC-9C5A-36B34ECB995E}" type="pres">
      <dgm:prSet presAssocID="{0080734A-BEB9-44FE-91BA-3BD2506D6A5B}" presName="connectorText" presStyleLbl="sibTrans1D1" presStyleIdx="12" presStyleCnt="13"/>
      <dgm:spPr/>
    </dgm:pt>
    <dgm:pt modelId="{8BDAA9C2-B20C-467E-B55A-A41B0AF04FC1}" type="pres">
      <dgm:prSet presAssocID="{41C3FD65-517F-43DB-A005-AC93039D88E0}" presName="node" presStyleLbl="node1" presStyleIdx="13" presStyleCnt="14">
        <dgm:presLayoutVars>
          <dgm:bulletEnabled val="1"/>
        </dgm:presLayoutVars>
      </dgm:prSet>
      <dgm:spPr/>
    </dgm:pt>
  </dgm:ptLst>
  <dgm:cxnLst>
    <dgm:cxn modelId="{73B6F203-0793-47B7-A35C-5191E2B62DB1}" srcId="{47B6B3DF-95F4-4ACF-B070-70833837B6FE}" destId="{05AE623E-14B4-434A-98B7-1DF9EB79E37D}" srcOrd="0" destOrd="0" parTransId="{4E5F799A-6E12-45D6-808C-5087FBB65566}" sibTransId="{3221A7E3-7599-49B7-9092-96B5EF012350}"/>
    <dgm:cxn modelId="{E5D13D0B-E1C5-43E2-B2E2-BE98CA974697}" type="presOf" srcId="{71C9D2F9-E611-4537-99E7-0E56313327F5}" destId="{346B2F65-2106-4D0C-BC18-F6E412C472A1}" srcOrd="0" destOrd="0" presId="urn:microsoft.com/office/officeart/2016/7/layout/RepeatingBendingProcessNew"/>
    <dgm:cxn modelId="{8190240E-67EE-4783-99F9-B5894ECCADDB}" type="presOf" srcId="{41C3FD65-517F-43DB-A005-AC93039D88E0}" destId="{8BDAA9C2-B20C-467E-B55A-A41B0AF04FC1}" srcOrd="0" destOrd="0" presId="urn:microsoft.com/office/officeart/2016/7/layout/RepeatingBendingProcessNew"/>
    <dgm:cxn modelId="{7D47C515-1836-4718-B879-9FDADABDC69A}" srcId="{47B6B3DF-95F4-4ACF-B070-70833837B6FE}" destId="{9CB0C2BE-7D04-4A6A-AFBD-1F855A8A27BE}" srcOrd="9" destOrd="0" parTransId="{BC7B5576-1A1C-4EFB-A11A-A9E6F1CADD0A}" sibTransId="{B5709FA6-5C43-4148-BD30-7E321DCAB5D7}"/>
    <dgm:cxn modelId="{A28DB21A-AFCC-4266-820E-B4B8B4DC6F2F}" type="presOf" srcId="{15A271B9-BC7E-4690-8B4F-B525DB3CB4A4}" destId="{CEEA6C9B-C0C7-4B77-8545-C6FB73DB8230}" srcOrd="0" destOrd="0" presId="urn:microsoft.com/office/officeart/2016/7/layout/RepeatingBendingProcessNew"/>
    <dgm:cxn modelId="{3333DA1F-9515-4837-9C92-E966F24A11CD}" type="presOf" srcId="{71B4FC6C-26AC-488E-8D7B-55403E3B5F1E}" destId="{4E7C0A14-A7B9-40F7-896E-C68E7EC8036E}" srcOrd="0" destOrd="0" presId="urn:microsoft.com/office/officeart/2016/7/layout/RepeatingBendingProcessNew"/>
    <dgm:cxn modelId="{DD30D823-E50B-4DE4-A7A6-4CEA1488AD47}" type="presOf" srcId="{AE28BAE6-F574-44F0-A0FB-5D5BCDA618B1}" destId="{7C85E9FD-E37B-465E-9621-9C4BB5126283}" srcOrd="0" destOrd="0" presId="urn:microsoft.com/office/officeart/2016/7/layout/RepeatingBendingProcessNew"/>
    <dgm:cxn modelId="{AB0D7E27-B519-41C2-87E0-B08CA51D7665}" type="presOf" srcId="{27F2C069-65EA-41B4-8DCF-984DDDDAA6E7}" destId="{12434BB8-5EF1-42BB-A986-96FEA296DDB7}" srcOrd="1" destOrd="0" presId="urn:microsoft.com/office/officeart/2016/7/layout/RepeatingBendingProcessNew"/>
    <dgm:cxn modelId="{33542829-7ABC-49FE-B566-C1CED698CF9F}" type="presOf" srcId="{27F2C069-65EA-41B4-8DCF-984DDDDAA6E7}" destId="{D19F0404-E0AE-4374-B44F-90ECB910517D}" srcOrd="0" destOrd="0" presId="urn:microsoft.com/office/officeart/2016/7/layout/RepeatingBendingProcessNew"/>
    <dgm:cxn modelId="{8196A929-10CE-4BDD-AA1F-C6C5E6B033E5}" type="presOf" srcId="{0B28D284-D1CA-458A-9AE6-D4DF267B2F7F}" destId="{86633A68-E686-4156-AC61-97C8D8AB53C1}" srcOrd="0" destOrd="0" presId="urn:microsoft.com/office/officeart/2016/7/layout/RepeatingBendingProcessNew"/>
    <dgm:cxn modelId="{61A95032-A782-43CA-9696-C792D8E100A9}" srcId="{47B6B3DF-95F4-4ACF-B070-70833837B6FE}" destId="{4DDD710E-6FBD-4C5D-ADDF-5AD649DFF28C}" srcOrd="5" destOrd="0" parTransId="{556E4391-D794-4074-8FE8-E401D79CB38E}" sibTransId="{F5444210-C481-4071-8E65-0530160C6E84}"/>
    <dgm:cxn modelId="{21826A34-1A8C-4E82-BF92-554131156BB2}" type="presOf" srcId="{0080734A-BEB9-44FE-91BA-3BD2506D6A5B}" destId="{170FBFDF-145A-42FC-9C5A-36B34ECB995E}" srcOrd="1" destOrd="0" presId="urn:microsoft.com/office/officeart/2016/7/layout/RepeatingBendingProcessNew"/>
    <dgm:cxn modelId="{A03A4638-1E69-4C93-9D82-B03B34EEC2FF}" srcId="{47B6B3DF-95F4-4ACF-B070-70833837B6FE}" destId="{B6E30AB4-486B-4847-B488-0DCE335A3576}" srcOrd="8" destOrd="0" parTransId="{12CAA35D-C581-4F52-B825-545DBB9E1F61}" sibTransId="{E97EFF64-1653-4A71-A531-144ACE8FD6D9}"/>
    <dgm:cxn modelId="{C14C6140-BD6A-4AC1-AA1E-2FDD8570A449}" type="presOf" srcId="{05AE623E-14B4-434A-98B7-1DF9EB79E37D}" destId="{50AF5C78-E7C5-4A74-8CAA-27E096406569}" srcOrd="0" destOrd="0" presId="urn:microsoft.com/office/officeart/2016/7/layout/RepeatingBendingProcessNew"/>
    <dgm:cxn modelId="{0C37725E-AA15-405E-80AD-D642989AD33F}" type="presOf" srcId="{5A0A228A-55E4-443C-8E82-C4F63AB88192}" destId="{03AB5408-7651-4634-817B-F35E168D93A7}" srcOrd="0" destOrd="0" presId="urn:microsoft.com/office/officeart/2016/7/layout/RepeatingBendingProcessNew"/>
    <dgm:cxn modelId="{415B0F67-2F14-4E5B-9231-29BE42791AA0}" type="presOf" srcId="{2C46A8D9-A7B4-48F4-B7B4-20100912223E}" destId="{5673B78A-F6E5-418C-AE49-5FF886CE5996}" srcOrd="1" destOrd="0" presId="urn:microsoft.com/office/officeart/2016/7/layout/RepeatingBendingProcessNew"/>
    <dgm:cxn modelId="{2D764367-CD7E-4309-A312-1E18979338B9}" srcId="{47B6B3DF-95F4-4ACF-B070-70833837B6FE}" destId="{71B4FC6C-26AC-488E-8D7B-55403E3B5F1E}" srcOrd="11" destOrd="0" parTransId="{016DCE08-F719-4BC2-9BE7-4E1F9FBD80A9}" sibTransId="{15A271B9-BC7E-4690-8B4F-B525DB3CB4A4}"/>
    <dgm:cxn modelId="{93B25147-BFF0-4AC8-BE98-68730878FAAD}" srcId="{47B6B3DF-95F4-4ACF-B070-70833837B6FE}" destId="{5A0A228A-55E4-443C-8E82-C4F63AB88192}" srcOrd="10" destOrd="0" parTransId="{F150AA6A-01C9-4897-8C7D-A4D85A37D924}" sibTransId="{27F2C069-65EA-41B4-8DCF-984DDDDAA6E7}"/>
    <dgm:cxn modelId="{491DE867-8D4B-43BB-92DF-4B51C4540F9D}" type="presOf" srcId="{C6F4D469-7E00-4F52-9E9D-2AE5C33C9AE6}" destId="{4A3EF780-87C7-4F20-A00A-91D10C8CD68C}" srcOrd="1" destOrd="0" presId="urn:microsoft.com/office/officeart/2016/7/layout/RepeatingBendingProcessNew"/>
    <dgm:cxn modelId="{4B361C68-6087-43D2-AEB4-F0FF49D2841C}" type="presOf" srcId="{3221A7E3-7599-49B7-9092-96B5EF012350}" destId="{BA2B9D07-1BDD-4B0B-869C-D75930536274}" srcOrd="1" destOrd="0" presId="urn:microsoft.com/office/officeart/2016/7/layout/RepeatingBendingProcessNew"/>
    <dgm:cxn modelId="{A8FFF270-FB2B-49CC-9070-3F46DB1DCA3C}" type="presOf" srcId="{9CB0C2BE-7D04-4A6A-AFBD-1F855A8A27BE}" destId="{FA552901-D5C7-436E-BCDB-77365F311C8A}" srcOrd="0" destOrd="0" presId="urn:microsoft.com/office/officeart/2016/7/layout/RepeatingBendingProcessNew"/>
    <dgm:cxn modelId="{A89F7A72-8024-4D3F-825E-450F8AB17A25}" type="presOf" srcId="{71C9D2F9-E611-4537-99E7-0E56313327F5}" destId="{2703440B-85F5-4146-8168-19952A841D07}" srcOrd="1" destOrd="0" presId="urn:microsoft.com/office/officeart/2016/7/layout/RepeatingBendingProcessNew"/>
    <dgm:cxn modelId="{73D1C752-D556-4946-8CEC-590C192B02C3}" type="presOf" srcId="{47B6B3DF-95F4-4ACF-B070-70833837B6FE}" destId="{7A8A44B9-4E24-4C55-ADC5-38AFEEF328BC}" srcOrd="0" destOrd="0" presId="urn:microsoft.com/office/officeart/2016/7/layout/RepeatingBendingProcessNew"/>
    <dgm:cxn modelId="{C50F8553-0534-4442-A488-388BC2545BE1}" type="presOf" srcId="{0080734A-BEB9-44FE-91BA-3BD2506D6A5B}" destId="{945F0FD7-6AAC-4DE5-B1B7-3BAD4711C6C0}" srcOrd="0" destOrd="0" presId="urn:microsoft.com/office/officeart/2016/7/layout/RepeatingBendingProcessNew"/>
    <dgm:cxn modelId="{ECFA0A74-A525-43D1-B70D-60D5F4B39444}" srcId="{47B6B3DF-95F4-4ACF-B070-70833837B6FE}" destId="{4E53BDD9-7D38-406F-9919-759D1EDD90A8}" srcOrd="6" destOrd="0" parTransId="{F2C67CCF-6F10-462C-8247-9426E594F2CE}" sibTransId="{C6F4D469-7E00-4F52-9E9D-2AE5C33C9AE6}"/>
    <dgm:cxn modelId="{DAD16A75-C5DA-4520-A88B-77EE4789343A}" type="presOf" srcId="{4E53BDD9-7D38-406F-9919-759D1EDD90A8}" destId="{92156E10-9913-4974-958B-CC6E9A3050A9}" srcOrd="0" destOrd="0" presId="urn:microsoft.com/office/officeart/2016/7/layout/RepeatingBendingProcessNew"/>
    <dgm:cxn modelId="{BA7EAF5A-C8B0-4A6B-904E-072C96A9A0BB}" srcId="{47B6B3DF-95F4-4ACF-B070-70833837B6FE}" destId="{D074D93B-6E7F-406E-8BC0-DC4AC75DCFEA}" srcOrd="1" destOrd="0" parTransId="{CF0335C0-382A-49AD-96CF-F7BB8A137275}" sibTransId="{2C46A8D9-A7B4-48F4-B7B4-20100912223E}"/>
    <dgm:cxn modelId="{90FAE285-7BA2-43D0-A082-300213108FEB}" type="presOf" srcId="{3221A7E3-7599-49B7-9092-96B5EF012350}" destId="{1C99D032-FE3D-42DD-946F-B79FFCEA9F81}" srcOrd="0" destOrd="0" presId="urn:microsoft.com/office/officeart/2016/7/layout/RepeatingBendingProcessNew"/>
    <dgm:cxn modelId="{51E9B586-A9DF-4779-A80B-694A3ED3BA3B}" type="presOf" srcId="{F5444210-C481-4071-8E65-0530160C6E84}" destId="{62FA3E3E-A6B7-49E1-93F5-90960330BC54}" srcOrd="1" destOrd="0" presId="urn:microsoft.com/office/officeart/2016/7/layout/RepeatingBendingProcessNew"/>
    <dgm:cxn modelId="{16C4C790-EAC3-4D9B-810C-B765C4947922}" type="presOf" srcId="{2C46A8D9-A7B4-48F4-B7B4-20100912223E}" destId="{99BC60CD-AEB7-48DF-A91C-FEA79D8E71AA}" srcOrd="0" destOrd="0" presId="urn:microsoft.com/office/officeart/2016/7/layout/RepeatingBendingProcessNew"/>
    <dgm:cxn modelId="{D89F8191-105B-4332-81F6-18C2A5D44BA6}" type="presOf" srcId="{15A271B9-BC7E-4690-8B4F-B525DB3CB4A4}" destId="{88387214-3AB1-4417-80C0-9EE6CB776FCE}" srcOrd="1" destOrd="0" presId="urn:microsoft.com/office/officeart/2016/7/layout/RepeatingBendingProcessNew"/>
    <dgm:cxn modelId="{365F9299-0506-4140-A88E-B6105ECFFE9F}" type="presOf" srcId="{2D0D3375-9689-4728-A86E-94F8991D689B}" destId="{63EA3069-BA16-4B9A-B0EB-8465BF32EC38}" srcOrd="0" destOrd="0" presId="urn:microsoft.com/office/officeart/2016/7/layout/RepeatingBendingProcessNew"/>
    <dgm:cxn modelId="{465C249E-91FD-423C-9319-5FB9781012EA}" type="presOf" srcId="{B5709FA6-5C43-4148-BD30-7E321DCAB5D7}" destId="{8AAE836A-B471-4B74-8FCE-A2DF2D3D10BB}" srcOrd="1" destOrd="0" presId="urn:microsoft.com/office/officeart/2016/7/layout/RepeatingBendingProcessNew"/>
    <dgm:cxn modelId="{9C37E2A2-474E-4421-8966-8165E47E5668}" srcId="{47B6B3DF-95F4-4ACF-B070-70833837B6FE}" destId="{0B28D284-D1CA-458A-9AE6-D4DF267B2F7F}" srcOrd="12" destOrd="0" parTransId="{A21B666F-A2BC-4219-8D6A-63E8E8854AD0}" sibTransId="{0080734A-BEB9-44FE-91BA-3BD2506D6A5B}"/>
    <dgm:cxn modelId="{47E42FA4-A7CF-472B-B16E-98DD1A1FF94E}" type="presOf" srcId="{C6F4D469-7E00-4F52-9E9D-2AE5C33C9AE6}" destId="{C2FC0370-F891-4AF0-BFED-A4FC96F04C92}" srcOrd="0" destOrd="0" presId="urn:microsoft.com/office/officeart/2016/7/layout/RepeatingBendingProcessNew"/>
    <dgm:cxn modelId="{85D834A4-6268-496B-834F-5D07AAEBE84F}" srcId="{47B6B3DF-95F4-4ACF-B070-70833837B6FE}" destId="{05E80960-64C5-40EE-A7FB-2E34BE157BAE}" srcOrd="2" destOrd="0" parTransId="{91F4B929-D000-4854-92CF-A153B747FA08}" sibTransId="{71C9D2F9-E611-4537-99E7-0E56313327F5}"/>
    <dgm:cxn modelId="{81B5AEB0-C9EA-4303-A0B3-EF4CF26F5D09}" type="presOf" srcId="{2D0D3375-9689-4728-A86E-94F8991D689B}" destId="{9C02D869-1865-4D64-8A3E-B238F0D30B40}" srcOrd="1" destOrd="0" presId="urn:microsoft.com/office/officeart/2016/7/layout/RepeatingBendingProcessNew"/>
    <dgm:cxn modelId="{1D2A31B6-513F-4245-9F90-5FA1A64DF236}" srcId="{47B6B3DF-95F4-4ACF-B070-70833837B6FE}" destId="{41C3FD65-517F-43DB-A005-AC93039D88E0}" srcOrd="13" destOrd="0" parTransId="{E0AF02DA-4C92-45AD-8974-84B5429E04BD}" sibTransId="{C08C9D85-1564-4A18-8FDA-28E5AF060981}"/>
    <dgm:cxn modelId="{20AD43B7-35D3-4CC0-A59E-4ADEC3CD841D}" type="presOf" srcId="{815FC96B-F6C1-4CDB-B0A1-1E8D93A60AEE}" destId="{F6182817-46E4-4192-8AE5-E5F5964153CB}" srcOrd="0" destOrd="0" presId="urn:microsoft.com/office/officeart/2016/7/layout/RepeatingBendingProcessNew"/>
    <dgm:cxn modelId="{C17955BA-5C96-456A-8372-AD32E9263154}" srcId="{47B6B3DF-95F4-4ACF-B070-70833837B6FE}" destId="{AE28BAE6-F574-44F0-A0FB-5D5BCDA618B1}" srcOrd="7" destOrd="0" parTransId="{48F4694D-764F-4B3C-862C-96BBD6D997EE}" sibTransId="{2D0D3375-9689-4728-A86E-94F8991D689B}"/>
    <dgm:cxn modelId="{D9F7ABBF-2932-4604-A93D-6AB37DA72C8F}" type="presOf" srcId="{FD26B0CB-8499-410A-957D-F92D0CCCF8F7}" destId="{B19D2714-A329-4C41-B5F5-A5D1ECCBE7C6}" srcOrd="0" destOrd="0" presId="urn:microsoft.com/office/officeart/2016/7/layout/RepeatingBendingProcessNew"/>
    <dgm:cxn modelId="{899218C3-A9E0-4895-88AF-5FE2F02D30A7}" srcId="{47B6B3DF-95F4-4ACF-B070-70833837B6FE}" destId="{815FC96B-F6C1-4CDB-B0A1-1E8D93A60AEE}" srcOrd="3" destOrd="0" parTransId="{A9F43EBD-056A-4BA8-B74B-7C42156EE745}" sibTransId="{E8AC0584-929B-4E37-9C1C-D0750A2823A2}"/>
    <dgm:cxn modelId="{B4951BC3-A271-44E7-B03C-E7FD72F333EA}" type="presOf" srcId="{05E80960-64C5-40EE-A7FB-2E34BE157BAE}" destId="{D0B162C4-C129-46A8-AAD7-48210DB70779}" srcOrd="0" destOrd="0" presId="urn:microsoft.com/office/officeart/2016/7/layout/RepeatingBendingProcessNew"/>
    <dgm:cxn modelId="{06026CCE-3E78-4B9A-B413-8C78FDE5EDF7}" type="presOf" srcId="{E97EFF64-1653-4A71-A531-144ACE8FD6D9}" destId="{0CE0472C-D917-4883-8831-8F7770088A0C}" srcOrd="1" destOrd="0" presId="urn:microsoft.com/office/officeart/2016/7/layout/RepeatingBendingProcessNew"/>
    <dgm:cxn modelId="{52694CD1-C954-4CDF-842A-C5C89A896B78}" type="presOf" srcId="{F635F261-D849-491B-91E1-0C056AAD0A5A}" destId="{B4DFB3D2-D217-4EE8-9EDF-04AB1ABCB5E1}" srcOrd="0" destOrd="0" presId="urn:microsoft.com/office/officeart/2016/7/layout/RepeatingBendingProcessNew"/>
    <dgm:cxn modelId="{5BD294D1-C716-4A8B-98F6-893492CD28B9}" type="presOf" srcId="{E97EFF64-1653-4A71-A531-144ACE8FD6D9}" destId="{0E45BAFD-17CE-41B1-AD78-31453025E025}" srcOrd="0" destOrd="0" presId="urn:microsoft.com/office/officeart/2016/7/layout/RepeatingBendingProcessNew"/>
    <dgm:cxn modelId="{5FE5F4D1-71B8-4E44-8F35-2B12185DB2BD}" type="presOf" srcId="{E8AC0584-929B-4E37-9C1C-D0750A2823A2}" destId="{C552D90E-3FD2-422E-B6E6-EF4EEFEB948C}" srcOrd="1" destOrd="0" presId="urn:microsoft.com/office/officeart/2016/7/layout/RepeatingBendingProcessNew"/>
    <dgm:cxn modelId="{BB017DDB-DA0E-435C-8E34-971C83258172}" type="presOf" srcId="{D074D93B-6E7F-406E-8BC0-DC4AC75DCFEA}" destId="{35EBD04F-3A1D-483C-9B64-F29392EB8088}" srcOrd="0" destOrd="0" presId="urn:microsoft.com/office/officeart/2016/7/layout/RepeatingBendingProcessNew"/>
    <dgm:cxn modelId="{20BE6DE1-3B42-4D53-B97E-3726D84C14C8}" type="presOf" srcId="{F635F261-D849-491B-91E1-0C056AAD0A5A}" destId="{2AEBA0CA-6322-4CC2-B236-481C7657DB44}" srcOrd="1" destOrd="0" presId="urn:microsoft.com/office/officeart/2016/7/layout/RepeatingBendingProcessNew"/>
    <dgm:cxn modelId="{43B63AE5-4125-4B6E-B0FB-F2A12E609B74}" srcId="{47B6B3DF-95F4-4ACF-B070-70833837B6FE}" destId="{FD26B0CB-8499-410A-957D-F92D0CCCF8F7}" srcOrd="4" destOrd="0" parTransId="{EBEB893A-3EC0-4696-A3CA-AB09686E3F54}" sibTransId="{F635F261-D849-491B-91E1-0C056AAD0A5A}"/>
    <dgm:cxn modelId="{9EC47EEA-F7E9-4490-8F19-681B836A1721}" type="presOf" srcId="{B6E30AB4-486B-4847-B488-0DCE335A3576}" destId="{B5DAEE72-22EB-44B6-8C56-4351A89439AA}" srcOrd="0" destOrd="0" presId="urn:microsoft.com/office/officeart/2016/7/layout/RepeatingBendingProcessNew"/>
    <dgm:cxn modelId="{8AA6C7EE-A669-470B-ADB1-9825D61ACBDA}" type="presOf" srcId="{B5709FA6-5C43-4148-BD30-7E321DCAB5D7}" destId="{A97DD805-B1D0-4C7E-9ECC-9877B70A6772}" srcOrd="0" destOrd="0" presId="urn:microsoft.com/office/officeart/2016/7/layout/RepeatingBendingProcessNew"/>
    <dgm:cxn modelId="{2D9458F0-7F41-44AF-961B-99727CEA090B}" type="presOf" srcId="{E8AC0584-929B-4E37-9C1C-D0750A2823A2}" destId="{94B54337-4E0C-41C6-B82E-FC0A714EE538}" srcOrd="0" destOrd="0" presId="urn:microsoft.com/office/officeart/2016/7/layout/RepeatingBendingProcessNew"/>
    <dgm:cxn modelId="{B2AACFF4-E3D2-45E7-AD0D-63AB68797DFC}" type="presOf" srcId="{F5444210-C481-4071-8E65-0530160C6E84}" destId="{2F78BB9F-DFEE-4B63-B4F3-9B2DADA00996}" srcOrd="0" destOrd="0" presId="urn:microsoft.com/office/officeart/2016/7/layout/RepeatingBendingProcessNew"/>
    <dgm:cxn modelId="{29041BFB-4100-47DD-863B-1D1288CC320A}" type="presOf" srcId="{4DDD710E-6FBD-4C5D-ADDF-5AD649DFF28C}" destId="{3833EA1A-9B3B-4D24-9E24-AD43768CB870}" srcOrd="0" destOrd="0" presId="urn:microsoft.com/office/officeart/2016/7/layout/RepeatingBendingProcessNew"/>
    <dgm:cxn modelId="{F48681FD-D518-489A-80B7-D3C01CE04558}" type="presParOf" srcId="{7A8A44B9-4E24-4C55-ADC5-38AFEEF328BC}" destId="{50AF5C78-E7C5-4A74-8CAA-27E096406569}" srcOrd="0" destOrd="0" presId="urn:microsoft.com/office/officeart/2016/7/layout/RepeatingBendingProcessNew"/>
    <dgm:cxn modelId="{F275365B-E483-4E4A-AE5C-EA6466E30385}" type="presParOf" srcId="{7A8A44B9-4E24-4C55-ADC5-38AFEEF328BC}" destId="{1C99D032-FE3D-42DD-946F-B79FFCEA9F81}" srcOrd="1" destOrd="0" presId="urn:microsoft.com/office/officeart/2016/7/layout/RepeatingBendingProcessNew"/>
    <dgm:cxn modelId="{334D7576-0AC8-4A77-9F73-BBB30E767FFA}" type="presParOf" srcId="{1C99D032-FE3D-42DD-946F-B79FFCEA9F81}" destId="{BA2B9D07-1BDD-4B0B-869C-D75930536274}" srcOrd="0" destOrd="0" presId="urn:microsoft.com/office/officeart/2016/7/layout/RepeatingBendingProcessNew"/>
    <dgm:cxn modelId="{22242CE4-328A-44D2-A89A-E8B9C3177C38}" type="presParOf" srcId="{7A8A44B9-4E24-4C55-ADC5-38AFEEF328BC}" destId="{35EBD04F-3A1D-483C-9B64-F29392EB8088}" srcOrd="2" destOrd="0" presId="urn:microsoft.com/office/officeart/2016/7/layout/RepeatingBendingProcessNew"/>
    <dgm:cxn modelId="{2032109F-30C9-4EF1-9925-69A2570DA86C}" type="presParOf" srcId="{7A8A44B9-4E24-4C55-ADC5-38AFEEF328BC}" destId="{99BC60CD-AEB7-48DF-A91C-FEA79D8E71AA}" srcOrd="3" destOrd="0" presId="urn:microsoft.com/office/officeart/2016/7/layout/RepeatingBendingProcessNew"/>
    <dgm:cxn modelId="{7D406FE3-77A3-4FB5-8709-27887928228D}" type="presParOf" srcId="{99BC60CD-AEB7-48DF-A91C-FEA79D8E71AA}" destId="{5673B78A-F6E5-418C-AE49-5FF886CE5996}" srcOrd="0" destOrd="0" presId="urn:microsoft.com/office/officeart/2016/7/layout/RepeatingBendingProcessNew"/>
    <dgm:cxn modelId="{78019B81-F0B4-45BF-AF2F-8A74A779664A}" type="presParOf" srcId="{7A8A44B9-4E24-4C55-ADC5-38AFEEF328BC}" destId="{D0B162C4-C129-46A8-AAD7-48210DB70779}" srcOrd="4" destOrd="0" presId="urn:microsoft.com/office/officeart/2016/7/layout/RepeatingBendingProcessNew"/>
    <dgm:cxn modelId="{92DD1B9A-4D97-45E1-868F-EB5FB645EA49}" type="presParOf" srcId="{7A8A44B9-4E24-4C55-ADC5-38AFEEF328BC}" destId="{346B2F65-2106-4D0C-BC18-F6E412C472A1}" srcOrd="5" destOrd="0" presId="urn:microsoft.com/office/officeart/2016/7/layout/RepeatingBendingProcessNew"/>
    <dgm:cxn modelId="{7042C390-E59C-4741-AD5D-6D87157136B8}" type="presParOf" srcId="{346B2F65-2106-4D0C-BC18-F6E412C472A1}" destId="{2703440B-85F5-4146-8168-19952A841D07}" srcOrd="0" destOrd="0" presId="urn:microsoft.com/office/officeart/2016/7/layout/RepeatingBendingProcessNew"/>
    <dgm:cxn modelId="{448041B5-9BFF-44A9-88BB-50EEF14BDB65}" type="presParOf" srcId="{7A8A44B9-4E24-4C55-ADC5-38AFEEF328BC}" destId="{F6182817-46E4-4192-8AE5-E5F5964153CB}" srcOrd="6" destOrd="0" presId="urn:microsoft.com/office/officeart/2016/7/layout/RepeatingBendingProcessNew"/>
    <dgm:cxn modelId="{57B5F6CA-921F-45B4-941C-C850E23442E5}" type="presParOf" srcId="{7A8A44B9-4E24-4C55-ADC5-38AFEEF328BC}" destId="{94B54337-4E0C-41C6-B82E-FC0A714EE538}" srcOrd="7" destOrd="0" presId="urn:microsoft.com/office/officeart/2016/7/layout/RepeatingBendingProcessNew"/>
    <dgm:cxn modelId="{D9AD7B1A-69EA-48B3-90C2-51115A8844DD}" type="presParOf" srcId="{94B54337-4E0C-41C6-B82E-FC0A714EE538}" destId="{C552D90E-3FD2-422E-B6E6-EF4EEFEB948C}" srcOrd="0" destOrd="0" presId="urn:microsoft.com/office/officeart/2016/7/layout/RepeatingBendingProcessNew"/>
    <dgm:cxn modelId="{F5F4DAE1-22C1-4B65-B062-0096213508CD}" type="presParOf" srcId="{7A8A44B9-4E24-4C55-ADC5-38AFEEF328BC}" destId="{B19D2714-A329-4C41-B5F5-A5D1ECCBE7C6}" srcOrd="8" destOrd="0" presId="urn:microsoft.com/office/officeart/2016/7/layout/RepeatingBendingProcessNew"/>
    <dgm:cxn modelId="{EFBE3910-2038-4C16-A171-60EC3B7E82F6}" type="presParOf" srcId="{7A8A44B9-4E24-4C55-ADC5-38AFEEF328BC}" destId="{B4DFB3D2-D217-4EE8-9EDF-04AB1ABCB5E1}" srcOrd="9" destOrd="0" presId="urn:microsoft.com/office/officeart/2016/7/layout/RepeatingBendingProcessNew"/>
    <dgm:cxn modelId="{9B705C18-72CA-4D2F-A092-FD42670D2181}" type="presParOf" srcId="{B4DFB3D2-D217-4EE8-9EDF-04AB1ABCB5E1}" destId="{2AEBA0CA-6322-4CC2-B236-481C7657DB44}" srcOrd="0" destOrd="0" presId="urn:microsoft.com/office/officeart/2016/7/layout/RepeatingBendingProcessNew"/>
    <dgm:cxn modelId="{C120CBF4-C1DF-48F4-B152-4B954BEBD8F6}" type="presParOf" srcId="{7A8A44B9-4E24-4C55-ADC5-38AFEEF328BC}" destId="{3833EA1A-9B3B-4D24-9E24-AD43768CB870}" srcOrd="10" destOrd="0" presId="urn:microsoft.com/office/officeart/2016/7/layout/RepeatingBendingProcessNew"/>
    <dgm:cxn modelId="{CF739A8C-09E1-4D6B-8DFC-EB3747FAEA4E}" type="presParOf" srcId="{7A8A44B9-4E24-4C55-ADC5-38AFEEF328BC}" destId="{2F78BB9F-DFEE-4B63-B4F3-9B2DADA00996}" srcOrd="11" destOrd="0" presId="urn:microsoft.com/office/officeart/2016/7/layout/RepeatingBendingProcessNew"/>
    <dgm:cxn modelId="{52D0240F-6B66-4C7E-8FA6-DD3E61B6CAF0}" type="presParOf" srcId="{2F78BB9F-DFEE-4B63-B4F3-9B2DADA00996}" destId="{62FA3E3E-A6B7-49E1-93F5-90960330BC54}" srcOrd="0" destOrd="0" presId="urn:microsoft.com/office/officeart/2016/7/layout/RepeatingBendingProcessNew"/>
    <dgm:cxn modelId="{713559F5-BD52-4FE5-A7BA-B415FB21A75E}" type="presParOf" srcId="{7A8A44B9-4E24-4C55-ADC5-38AFEEF328BC}" destId="{92156E10-9913-4974-958B-CC6E9A3050A9}" srcOrd="12" destOrd="0" presId="urn:microsoft.com/office/officeart/2016/7/layout/RepeatingBendingProcessNew"/>
    <dgm:cxn modelId="{F9136FF9-453A-4510-A65A-A08BC06120D6}" type="presParOf" srcId="{7A8A44B9-4E24-4C55-ADC5-38AFEEF328BC}" destId="{C2FC0370-F891-4AF0-BFED-A4FC96F04C92}" srcOrd="13" destOrd="0" presId="urn:microsoft.com/office/officeart/2016/7/layout/RepeatingBendingProcessNew"/>
    <dgm:cxn modelId="{F044C07D-8735-4E73-AC21-7C6625D1865B}" type="presParOf" srcId="{C2FC0370-F891-4AF0-BFED-A4FC96F04C92}" destId="{4A3EF780-87C7-4F20-A00A-91D10C8CD68C}" srcOrd="0" destOrd="0" presId="urn:microsoft.com/office/officeart/2016/7/layout/RepeatingBendingProcessNew"/>
    <dgm:cxn modelId="{0C7AB1BA-61CA-4C37-8C78-EB049C65BA5F}" type="presParOf" srcId="{7A8A44B9-4E24-4C55-ADC5-38AFEEF328BC}" destId="{7C85E9FD-E37B-465E-9621-9C4BB5126283}" srcOrd="14" destOrd="0" presId="urn:microsoft.com/office/officeart/2016/7/layout/RepeatingBendingProcessNew"/>
    <dgm:cxn modelId="{4C16806A-17E1-4439-A244-B694E992C01A}" type="presParOf" srcId="{7A8A44B9-4E24-4C55-ADC5-38AFEEF328BC}" destId="{63EA3069-BA16-4B9A-B0EB-8465BF32EC38}" srcOrd="15" destOrd="0" presId="urn:microsoft.com/office/officeart/2016/7/layout/RepeatingBendingProcessNew"/>
    <dgm:cxn modelId="{5C71094E-C71A-4FB9-978D-196ABB689505}" type="presParOf" srcId="{63EA3069-BA16-4B9A-B0EB-8465BF32EC38}" destId="{9C02D869-1865-4D64-8A3E-B238F0D30B40}" srcOrd="0" destOrd="0" presId="urn:microsoft.com/office/officeart/2016/7/layout/RepeatingBendingProcessNew"/>
    <dgm:cxn modelId="{0BEA38BB-7C67-4041-80C2-A4E5C948800D}" type="presParOf" srcId="{7A8A44B9-4E24-4C55-ADC5-38AFEEF328BC}" destId="{B5DAEE72-22EB-44B6-8C56-4351A89439AA}" srcOrd="16" destOrd="0" presId="urn:microsoft.com/office/officeart/2016/7/layout/RepeatingBendingProcessNew"/>
    <dgm:cxn modelId="{BE2DD0E0-19C9-4272-9EE1-A22C097C6591}" type="presParOf" srcId="{7A8A44B9-4E24-4C55-ADC5-38AFEEF328BC}" destId="{0E45BAFD-17CE-41B1-AD78-31453025E025}" srcOrd="17" destOrd="0" presId="urn:microsoft.com/office/officeart/2016/7/layout/RepeatingBendingProcessNew"/>
    <dgm:cxn modelId="{B8C44B5B-5766-4A01-985F-93071FB931A4}" type="presParOf" srcId="{0E45BAFD-17CE-41B1-AD78-31453025E025}" destId="{0CE0472C-D917-4883-8831-8F7770088A0C}" srcOrd="0" destOrd="0" presId="urn:microsoft.com/office/officeart/2016/7/layout/RepeatingBendingProcessNew"/>
    <dgm:cxn modelId="{14649AFF-8E42-4E01-BCB2-229CE635710C}" type="presParOf" srcId="{7A8A44B9-4E24-4C55-ADC5-38AFEEF328BC}" destId="{FA552901-D5C7-436E-BCDB-77365F311C8A}" srcOrd="18" destOrd="0" presId="urn:microsoft.com/office/officeart/2016/7/layout/RepeatingBendingProcessNew"/>
    <dgm:cxn modelId="{62EEE32C-C932-4FF6-BE23-2E9E35D6A17A}" type="presParOf" srcId="{7A8A44B9-4E24-4C55-ADC5-38AFEEF328BC}" destId="{A97DD805-B1D0-4C7E-9ECC-9877B70A6772}" srcOrd="19" destOrd="0" presId="urn:microsoft.com/office/officeart/2016/7/layout/RepeatingBendingProcessNew"/>
    <dgm:cxn modelId="{423A0FB8-2B21-4B5B-B494-E6302350CFF8}" type="presParOf" srcId="{A97DD805-B1D0-4C7E-9ECC-9877B70A6772}" destId="{8AAE836A-B471-4B74-8FCE-A2DF2D3D10BB}" srcOrd="0" destOrd="0" presId="urn:microsoft.com/office/officeart/2016/7/layout/RepeatingBendingProcessNew"/>
    <dgm:cxn modelId="{BA95ABA0-5E51-45C7-B08F-B1AC432F236A}" type="presParOf" srcId="{7A8A44B9-4E24-4C55-ADC5-38AFEEF328BC}" destId="{03AB5408-7651-4634-817B-F35E168D93A7}" srcOrd="20" destOrd="0" presId="urn:microsoft.com/office/officeart/2016/7/layout/RepeatingBendingProcessNew"/>
    <dgm:cxn modelId="{53E632AB-A2EC-4FBC-8F86-E619C4047C3F}" type="presParOf" srcId="{7A8A44B9-4E24-4C55-ADC5-38AFEEF328BC}" destId="{D19F0404-E0AE-4374-B44F-90ECB910517D}" srcOrd="21" destOrd="0" presId="urn:microsoft.com/office/officeart/2016/7/layout/RepeatingBendingProcessNew"/>
    <dgm:cxn modelId="{4D867CF5-AB49-458C-B186-9789AD99B3D2}" type="presParOf" srcId="{D19F0404-E0AE-4374-B44F-90ECB910517D}" destId="{12434BB8-5EF1-42BB-A986-96FEA296DDB7}" srcOrd="0" destOrd="0" presId="urn:microsoft.com/office/officeart/2016/7/layout/RepeatingBendingProcessNew"/>
    <dgm:cxn modelId="{B1F6865E-51E2-4AA9-94D2-7E25662C4F59}" type="presParOf" srcId="{7A8A44B9-4E24-4C55-ADC5-38AFEEF328BC}" destId="{4E7C0A14-A7B9-40F7-896E-C68E7EC8036E}" srcOrd="22" destOrd="0" presId="urn:microsoft.com/office/officeart/2016/7/layout/RepeatingBendingProcessNew"/>
    <dgm:cxn modelId="{41CF2C70-651C-48D4-A63C-B6A7AD058978}" type="presParOf" srcId="{7A8A44B9-4E24-4C55-ADC5-38AFEEF328BC}" destId="{CEEA6C9B-C0C7-4B77-8545-C6FB73DB8230}" srcOrd="23" destOrd="0" presId="urn:microsoft.com/office/officeart/2016/7/layout/RepeatingBendingProcessNew"/>
    <dgm:cxn modelId="{23943B21-CC75-49AF-BA83-C89530AC93A1}" type="presParOf" srcId="{CEEA6C9B-C0C7-4B77-8545-C6FB73DB8230}" destId="{88387214-3AB1-4417-80C0-9EE6CB776FCE}" srcOrd="0" destOrd="0" presId="urn:microsoft.com/office/officeart/2016/7/layout/RepeatingBendingProcessNew"/>
    <dgm:cxn modelId="{37DECB67-DBD4-43C4-BB0A-458316765EF6}" type="presParOf" srcId="{7A8A44B9-4E24-4C55-ADC5-38AFEEF328BC}" destId="{86633A68-E686-4156-AC61-97C8D8AB53C1}" srcOrd="24" destOrd="0" presId="urn:microsoft.com/office/officeart/2016/7/layout/RepeatingBendingProcessNew"/>
    <dgm:cxn modelId="{E38420D3-6B66-4DFF-955D-8154360BC489}" type="presParOf" srcId="{7A8A44B9-4E24-4C55-ADC5-38AFEEF328BC}" destId="{945F0FD7-6AAC-4DE5-B1B7-3BAD4711C6C0}" srcOrd="25" destOrd="0" presId="urn:microsoft.com/office/officeart/2016/7/layout/RepeatingBendingProcessNew"/>
    <dgm:cxn modelId="{6F6439AC-795B-4CF8-BBD1-423C0252B182}" type="presParOf" srcId="{945F0FD7-6AAC-4DE5-B1B7-3BAD4711C6C0}" destId="{170FBFDF-145A-42FC-9C5A-36B34ECB995E}" srcOrd="0" destOrd="0" presId="urn:microsoft.com/office/officeart/2016/7/layout/RepeatingBendingProcessNew"/>
    <dgm:cxn modelId="{A931678B-F760-428A-9A9A-E634E7B5D1E8}" type="presParOf" srcId="{7A8A44B9-4E24-4C55-ADC5-38AFEEF328BC}" destId="{8BDAA9C2-B20C-467E-B55A-A41B0AF04FC1}" srcOrd="2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69261F-CB5F-492A-8806-DAA061FEE22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A0BE9D-B0D6-4CCE-BD08-E9B8E111471F}">
      <dgm:prSet/>
      <dgm:spPr/>
      <dgm:t>
        <a:bodyPr/>
        <a:lstStyle/>
        <a:p>
          <a:r>
            <a:rPr lang="en-GB"/>
            <a:t>Type 2 Diabetes often occurs with other health problems called </a:t>
          </a:r>
          <a:r>
            <a:rPr lang="en-GB" b="1"/>
            <a:t>comorbidities</a:t>
          </a:r>
          <a:r>
            <a:rPr lang="en-GB"/>
            <a:t>. These can make care more complex and increase health risks.</a:t>
          </a:r>
          <a:endParaRPr lang="en-US"/>
        </a:p>
      </dgm:t>
    </dgm:pt>
    <dgm:pt modelId="{425FD6BF-3443-4A87-A140-78B6560E956E}" type="parTrans" cxnId="{2C3BC521-C3F1-429C-A679-001F1E60C80F}">
      <dgm:prSet/>
      <dgm:spPr/>
      <dgm:t>
        <a:bodyPr/>
        <a:lstStyle/>
        <a:p>
          <a:endParaRPr lang="en-US"/>
        </a:p>
      </dgm:t>
    </dgm:pt>
    <dgm:pt modelId="{CD763B5F-3E10-4254-9986-C44D675FFED3}" type="sibTrans" cxnId="{2C3BC521-C3F1-429C-A679-001F1E60C80F}">
      <dgm:prSet/>
      <dgm:spPr/>
      <dgm:t>
        <a:bodyPr/>
        <a:lstStyle/>
        <a:p>
          <a:endParaRPr lang="en-US"/>
        </a:p>
      </dgm:t>
    </dgm:pt>
    <dgm:pt modelId="{43A9CCB5-0EA7-44B1-AD0E-08B52203DE3D}">
      <dgm:prSet/>
      <dgm:spPr/>
      <dgm:t>
        <a:bodyPr/>
        <a:lstStyle/>
        <a:p>
          <a:r>
            <a:rPr lang="en-GB" b="1"/>
            <a:t>Common Comorbidities:</a:t>
          </a:r>
          <a:endParaRPr lang="en-US"/>
        </a:p>
      </dgm:t>
    </dgm:pt>
    <dgm:pt modelId="{6C7F9661-A462-4584-85CE-EAFE0AC50333}" type="parTrans" cxnId="{14DB0B5A-7A38-443E-9104-CFD1C489712D}">
      <dgm:prSet/>
      <dgm:spPr/>
      <dgm:t>
        <a:bodyPr/>
        <a:lstStyle/>
        <a:p>
          <a:endParaRPr lang="en-US"/>
        </a:p>
      </dgm:t>
    </dgm:pt>
    <dgm:pt modelId="{3522A954-C93D-4168-9D91-59C40751C964}" type="sibTrans" cxnId="{14DB0B5A-7A38-443E-9104-CFD1C489712D}">
      <dgm:prSet/>
      <dgm:spPr/>
      <dgm:t>
        <a:bodyPr/>
        <a:lstStyle/>
        <a:p>
          <a:endParaRPr lang="en-US"/>
        </a:p>
      </dgm:t>
    </dgm:pt>
    <dgm:pt modelId="{8B7B019C-24DC-4692-B2A1-627220EECF6F}">
      <dgm:prSet/>
      <dgm:spPr/>
      <dgm:t>
        <a:bodyPr/>
        <a:lstStyle/>
        <a:p>
          <a:r>
            <a:rPr lang="en-GB" b="1"/>
            <a:t>Heart disease</a:t>
          </a:r>
          <a:r>
            <a:rPr lang="en-GB"/>
            <a:t> – high risk of heart attack and stroke</a:t>
          </a:r>
          <a:endParaRPr lang="en-US"/>
        </a:p>
      </dgm:t>
    </dgm:pt>
    <dgm:pt modelId="{C456DE8B-99E9-4096-9BEA-C9F5DBA8DE20}" type="parTrans" cxnId="{102AE7F9-41C6-486E-9B93-DEBCC354DF93}">
      <dgm:prSet/>
      <dgm:spPr/>
      <dgm:t>
        <a:bodyPr/>
        <a:lstStyle/>
        <a:p>
          <a:endParaRPr lang="en-US"/>
        </a:p>
      </dgm:t>
    </dgm:pt>
    <dgm:pt modelId="{72DB1BB0-3F0C-462C-BE42-F4CBCF8AA361}" type="sibTrans" cxnId="{102AE7F9-41C6-486E-9B93-DEBCC354DF93}">
      <dgm:prSet/>
      <dgm:spPr/>
      <dgm:t>
        <a:bodyPr/>
        <a:lstStyle/>
        <a:p>
          <a:endParaRPr lang="en-US"/>
        </a:p>
      </dgm:t>
    </dgm:pt>
    <dgm:pt modelId="{FD5EB98B-4534-450C-BA56-313FC363B6F5}">
      <dgm:prSet/>
      <dgm:spPr/>
      <dgm:t>
        <a:bodyPr/>
        <a:lstStyle/>
        <a:p>
          <a:r>
            <a:rPr lang="en-GB" b="1"/>
            <a:t>High blood pressure</a:t>
          </a:r>
          <a:r>
            <a:rPr lang="en-GB"/>
            <a:t> – common in people with diabetes</a:t>
          </a:r>
          <a:endParaRPr lang="en-US"/>
        </a:p>
      </dgm:t>
    </dgm:pt>
    <dgm:pt modelId="{DC48FD2B-89AD-4ED1-9C8A-5C9241758AE2}" type="parTrans" cxnId="{4875D4B2-9387-4E3A-8D7F-E786EB4C3527}">
      <dgm:prSet/>
      <dgm:spPr/>
      <dgm:t>
        <a:bodyPr/>
        <a:lstStyle/>
        <a:p>
          <a:endParaRPr lang="en-US"/>
        </a:p>
      </dgm:t>
    </dgm:pt>
    <dgm:pt modelId="{C82E5E98-55DE-4953-A949-5750F083FEDA}" type="sibTrans" cxnId="{4875D4B2-9387-4E3A-8D7F-E786EB4C3527}">
      <dgm:prSet/>
      <dgm:spPr/>
      <dgm:t>
        <a:bodyPr/>
        <a:lstStyle/>
        <a:p>
          <a:endParaRPr lang="en-US"/>
        </a:p>
      </dgm:t>
    </dgm:pt>
    <dgm:pt modelId="{4B6D745B-03E5-49EB-898B-572847EF8588}">
      <dgm:prSet/>
      <dgm:spPr/>
      <dgm:t>
        <a:bodyPr/>
        <a:lstStyle/>
        <a:p>
          <a:r>
            <a:rPr lang="en-GB" b="1"/>
            <a:t>High cholesterol</a:t>
          </a:r>
          <a:r>
            <a:rPr lang="en-GB"/>
            <a:t> – increases the chance of heart problems</a:t>
          </a:r>
          <a:endParaRPr lang="en-US"/>
        </a:p>
      </dgm:t>
    </dgm:pt>
    <dgm:pt modelId="{728C1596-27BB-47EE-BD5E-D70B6EF3350B}" type="parTrans" cxnId="{325ECFCD-AEB3-48C4-91D1-379C1CE16DB8}">
      <dgm:prSet/>
      <dgm:spPr/>
      <dgm:t>
        <a:bodyPr/>
        <a:lstStyle/>
        <a:p>
          <a:endParaRPr lang="en-US"/>
        </a:p>
      </dgm:t>
    </dgm:pt>
    <dgm:pt modelId="{CD3AE523-E39A-41AA-A3B1-FF0B31E69078}" type="sibTrans" cxnId="{325ECFCD-AEB3-48C4-91D1-379C1CE16DB8}">
      <dgm:prSet/>
      <dgm:spPr/>
      <dgm:t>
        <a:bodyPr/>
        <a:lstStyle/>
        <a:p>
          <a:endParaRPr lang="en-US"/>
        </a:p>
      </dgm:t>
    </dgm:pt>
    <dgm:pt modelId="{DD0DE535-9E66-49FA-A16D-06E48F179CDF}">
      <dgm:prSet/>
      <dgm:spPr/>
      <dgm:t>
        <a:bodyPr/>
        <a:lstStyle/>
        <a:p>
          <a:r>
            <a:rPr lang="en-GB" b="1"/>
            <a:t>Kidney disease (CKD)</a:t>
          </a:r>
          <a:r>
            <a:rPr lang="en-GB"/>
            <a:t> – from long-term high blood sugar</a:t>
          </a:r>
          <a:endParaRPr lang="en-US"/>
        </a:p>
      </dgm:t>
    </dgm:pt>
    <dgm:pt modelId="{A3FC1999-334A-40D1-89D9-6ACABDC7E01E}" type="parTrans" cxnId="{BE3FAFC0-2C7A-4E8E-ABBE-2B88770F89CF}">
      <dgm:prSet/>
      <dgm:spPr/>
      <dgm:t>
        <a:bodyPr/>
        <a:lstStyle/>
        <a:p>
          <a:endParaRPr lang="en-US"/>
        </a:p>
      </dgm:t>
    </dgm:pt>
    <dgm:pt modelId="{D43CE1C4-7611-407B-8590-71B3BD82CC65}" type="sibTrans" cxnId="{BE3FAFC0-2C7A-4E8E-ABBE-2B88770F89CF}">
      <dgm:prSet/>
      <dgm:spPr/>
      <dgm:t>
        <a:bodyPr/>
        <a:lstStyle/>
        <a:p>
          <a:endParaRPr lang="en-US"/>
        </a:p>
      </dgm:t>
    </dgm:pt>
    <dgm:pt modelId="{899B832D-9CA7-43F1-A7A4-2C63716BEE08}">
      <dgm:prSet/>
      <dgm:spPr/>
      <dgm:t>
        <a:bodyPr/>
        <a:lstStyle/>
        <a:p>
          <a:r>
            <a:rPr lang="en-GB" b="1"/>
            <a:t>Nerve damage (neuropathy)</a:t>
          </a:r>
          <a:r>
            <a:rPr lang="en-GB"/>
            <a:t> – causes pain or numbness in feet and hands</a:t>
          </a:r>
          <a:endParaRPr lang="en-US"/>
        </a:p>
      </dgm:t>
    </dgm:pt>
    <dgm:pt modelId="{DAD2E730-94B8-4A6B-89BC-02F12220700B}" type="parTrans" cxnId="{7EEE1FB0-B22A-4DA7-897F-B257D6895BC1}">
      <dgm:prSet/>
      <dgm:spPr/>
      <dgm:t>
        <a:bodyPr/>
        <a:lstStyle/>
        <a:p>
          <a:endParaRPr lang="en-US"/>
        </a:p>
      </dgm:t>
    </dgm:pt>
    <dgm:pt modelId="{DDF479D0-B0F5-41AD-BF27-711533CB3E25}" type="sibTrans" cxnId="{7EEE1FB0-B22A-4DA7-897F-B257D6895BC1}">
      <dgm:prSet/>
      <dgm:spPr/>
      <dgm:t>
        <a:bodyPr/>
        <a:lstStyle/>
        <a:p>
          <a:endParaRPr lang="en-US"/>
        </a:p>
      </dgm:t>
    </dgm:pt>
    <dgm:pt modelId="{C338CB33-D902-4EA7-B028-39F43D73F533}">
      <dgm:prSet/>
      <dgm:spPr/>
      <dgm:t>
        <a:bodyPr/>
        <a:lstStyle/>
        <a:p>
          <a:r>
            <a:rPr lang="en-GB" b="1"/>
            <a:t>Eye problems (retinopathy)</a:t>
          </a:r>
          <a:r>
            <a:rPr lang="en-GB"/>
            <a:t> – can lead to vision loss</a:t>
          </a:r>
          <a:endParaRPr lang="en-US"/>
        </a:p>
      </dgm:t>
    </dgm:pt>
    <dgm:pt modelId="{51983550-E81B-43C2-A478-BBD91FF828DE}" type="parTrans" cxnId="{BCED423B-89A3-473B-AE7B-AF4F1E6F85D2}">
      <dgm:prSet/>
      <dgm:spPr/>
      <dgm:t>
        <a:bodyPr/>
        <a:lstStyle/>
        <a:p>
          <a:endParaRPr lang="en-US"/>
        </a:p>
      </dgm:t>
    </dgm:pt>
    <dgm:pt modelId="{6B213108-96E7-439F-8BD8-E47501863DC9}" type="sibTrans" cxnId="{BCED423B-89A3-473B-AE7B-AF4F1E6F85D2}">
      <dgm:prSet/>
      <dgm:spPr/>
      <dgm:t>
        <a:bodyPr/>
        <a:lstStyle/>
        <a:p>
          <a:endParaRPr lang="en-US"/>
        </a:p>
      </dgm:t>
    </dgm:pt>
    <dgm:pt modelId="{5B28A334-F410-4F7E-B061-0C74A23A12BB}">
      <dgm:prSet/>
      <dgm:spPr/>
      <dgm:t>
        <a:bodyPr/>
        <a:lstStyle/>
        <a:p>
          <a:r>
            <a:rPr lang="en-GB" b="1"/>
            <a:t>Foot ulcers or infections</a:t>
          </a:r>
          <a:r>
            <a:rPr lang="en-GB"/>
            <a:t> – slow healing and risk of amputation</a:t>
          </a:r>
          <a:endParaRPr lang="en-US"/>
        </a:p>
      </dgm:t>
    </dgm:pt>
    <dgm:pt modelId="{101F3751-F3AE-4B70-8799-5697493F8C83}" type="parTrans" cxnId="{67790CA1-B433-4B58-B35D-86AE2FC83796}">
      <dgm:prSet/>
      <dgm:spPr/>
      <dgm:t>
        <a:bodyPr/>
        <a:lstStyle/>
        <a:p>
          <a:endParaRPr lang="en-US"/>
        </a:p>
      </dgm:t>
    </dgm:pt>
    <dgm:pt modelId="{5B1E3866-9F01-45DE-AA96-BA7677EBFE2E}" type="sibTrans" cxnId="{67790CA1-B433-4B58-B35D-86AE2FC83796}">
      <dgm:prSet/>
      <dgm:spPr/>
      <dgm:t>
        <a:bodyPr/>
        <a:lstStyle/>
        <a:p>
          <a:endParaRPr lang="en-US"/>
        </a:p>
      </dgm:t>
    </dgm:pt>
    <dgm:pt modelId="{F5350789-206C-4818-894B-26A33D79D7DD}">
      <dgm:prSet/>
      <dgm:spPr/>
      <dgm:t>
        <a:bodyPr/>
        <a:lstStyle/>
        <a:p>
          <a:r>
            <a:rPr lang="en-GB" b="1"/>
            <a:t>Depression and anxiety</a:t>
          </a:r>
          <a:r>
            <a:rPr lang="en-GB"/>
            <a:t> – often linked to living with a long-term illness </a:t>
          </a:r>
          <a:r>
            <a:rPr lang="en-GB" i="1"/>
            <a:t>(NICE, 2024; Diabetes UK, 2024)</a:t>
          </a:r>
          <a:endParaRPr lang="en-US"/>
        </a:p>
      </dgm:t>
    </dgm:pt>
    <dgm:pt modelId="{8FC38604-2C50-4463-9D47-8E2B48C19489}" type="parTrans" cxnId="{258F3DE8-AAC6-4758-9102-68ECD7DE2903}">
      <dgm:prSet/>
      <dgm:spPr/>
      <dgm:t>
        <a:bodyPr/>
        <a:lstStyle/>
        <a:p>
          <a:endParaRPr lang="en-US"/>
        </a:p>
      </dgm:t>
    </dgm:pt>
    <dgm:pt modelId="{8335374B-2F3B-458D-AFA2-0F000A1DF165}" type="sibTrans" cxnId="{258F3DE8-AAC6-4758-9102-68ECD7DE2903}">
      <dgm:prSet/>
      <dgm:spPr/>
      <dgm:t>
        <a:bodyPr/>
        <a:lstStyle/>
        <a:p>
          <a:endParaRPr lang="en-US"/>
        </a:p>
      </dgm:t>
    </dgm:pt>
    <dgm:pt modelId="{04D607FB-0EAB-4814-91EC-8CE06C52FA29}" type="pres">
      <dgm:prSet presAssocID="{8569261F-CB5F-492A-8806-DAA061FEE22A}" presName="linear" presStyleCnt="0">
        <dgm:presLayoutVars>
          <dgm:animLvl val="lvl"/>
          <dgm:resizeHandles val="exact"/>
        </dgm:presLayoutVars>
      </dgm:prSet>
      <dgm:spPr/>
    </dgm:pt>
    <dgm:pt modelId="{50E8D2DD-D012-48E0-AF40-A3379D0CC103}" type="pres">
      <dgm:prSet presAssocID="{D4A0BE9D-B0D6-4CCE-BD08-E9B8E111471F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8BC9B311-B9AD-459A-8CB1-4A324C5460A8}" type="pres">
      <dgm:prSet presAssocID="{CD763B5F-3E10-4254-9986-C44D675FFED3}" presName="spacer" presStyleCnt="0"/>
      <dgm:spPr/>
    </dgm:pt>
    <dgm:pt modelId="{FF751F55-4026-4776-B578-8C8EA7BDEAAA}" type="pres">
      <dgm:prSet presAssocID="{43A9CCB5-0EA7-44B1-AD0E-08B52203DE3D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1C5CB51E-959F-4C68-9D63-E15644EAD703}" type="pres">
      <dgm:prSet presAssocID="{3522A954-C93D-4168-9D91-59C40751C964}" presName="spacer" presStyleCnt="0"/>
      <dgm:spPr/>
    </dgm:pt>
    <dgm:pt modelId="{DD5B1D99-56A3-4762-A319-9314AB7D96E2}" type="pres">
      <dgm:prSet presAssocID="{8B7B019C-24DC-4692-B2A1-627220EECF6F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D99E3061-1139-463B-BC81-5A5FAAD44C75}" type="pres">
      <dgm:prSet presAssocID="{72DB1BB0-3F0C-462C-BE42-F4CBCF8AA361}" presName="spacer" presStyleCnt="0"/>
      <dgm:spPr/>
    </dgm:pt>
    <dgm:pt modelId="{C1958166-D277-4893-9DE1-C6CDD8A027DA}" type="pres">
      <dgm:prSet presAssocID="{FD5EB98B-4534-450C-BA56-313FC363B6F5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2E088BA0-484B-44D3-A084-6BEA57D3E170}" type="pres">
      <dgm:prSet presAssocID="{C82E5E98-55DE-4953-A949-5750F083FEDA}" presName="spacer" presStyleCnt="0"/>
      <dgm:spPr/>
    </dgm:pt>
    <dgm:pt modelId="{81409C21-2407-49C8-9E3C-ECF8CE02CC46}" type="pres">
      <dgm:prSet presAssocID="{4B6D745B-03E5-49EB-898B-572847EF8588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86BE352C-F9D7-47F3-91EE-538FFB3DD9B5}" type="pres">
      <dgm:prSet presAssocID="{CD3AE523-E39A-41AA-A3B1-FF0B31E69078}" presName="spacer" presStyleCnt="0"/>
      <dgm:spPr/>
    </dgm:pt>
    <dgm:pt modelId="{E0FD7924-18CA-4A89-8F13-F4CB08FC8604}" type="pres">
      <dgm:prSet presAssocID="{DD0DE535-9E66-49FA-A16D-06E48F179CDF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7468A78C-BF36-4BDC-A699-B99ED2218006}" type="pres">
      <dgm:prSet presAssocID="{D43CE1C4-7611-407B-8590-71B3BD82CC65}" presName="spacer" presStyleCnt="0"/>
      <dgm:spPr/>
    </dgm:pt>
    <dgm:pt modelId="{7CAAD72A-BD38-4BFE-B90E-6818B70F62D7}" type="pres">
      <dgm:prSet presAssocID="{899B832D-9CA7-43F1-A7A4-2C63716BEE08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BC22B116-B837-4168-A224-E5E91375D789}" type="pres">
      <dgm:prSet presAssocID="{DDF479D0-B0F5-41AD-BF27-711533CB3E25}" presName="spacer" presStyleCnt="0"/>
      <dgm:spPr/>
    </dgm:pt>
    <dgm:pt modelId="{BA56A439-9CD9-4FE3-A77D-2C14295F0A38}" type="pres">
      <dgm:prSet presAssocID="{C338CB33-D902-4EA7-B028-39F43D73F533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96B7C1EE-C6E0-4E66-BDDC-C8EB264168EF}" type="pres">
      <dgm:prSet presAssocID="{6B213108-96E7-439F-8BD8-E47501863DC9}" presName="spacer" presStyleCnt="0"/>
      <dgm:spPr/>
    </dgm:pt>
    <dgm:pt modelId="{CC9AAE13-8DFF-4AB9-9160-503CF826B4E6}" type="pres">
      <dgm:prSet presAssocID="{5B28A334-F410-4F7E-B061-0C74A23A12B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8CDC5BE7-837D-4765-BF3A-65A138C98B1B}" type="pres">
      <dgm:prSet presAssocID="{5B1E3866-9F01-45DE-AA96-BA7677EBFE2E}" presName="spacer" presStyleCnt="0"/>
      <dgm:spPr/>
    </dgm:pt>
    <dgm:pt modelId="{DA5848DB-13C0-4E32-9B84-35BE27B821D1}" type="pres">
      <dgm:prSet presAssocID="{F5350789-206C-4818-894B-26A33D79D7DD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8E03D212-C2EF-465F-859B-B2697F3521A0}" type="presOf" srcId="{DD0DE535-9E66-49FA-A16D-06E48F179CDF}" destId="{E0FD7924-18CA-4A89-8F13-F4CB08FC8604}" srcOrd="0" destOrd="0" presId="urn:microsoft.com/office/officeart/2005/8/layout/vList2"/>
    <dgm:cxn modelId="{2C3BC521-C3F1-429C-A679-001F1E60C80F}" srcId="{8569261F-CB5F-492A-8806-DAA061FEE22A}" destId="{D4A0BE9D-B0D6-4CCE-BD08-E9B8E111471F}" srcOrd="0" destOrd="0" parTransId="{425FD6BF-3443-4A87-A140-78B6560E956E}" sibTransId="{CD763B5F-3E10-4254-9986-C44D675FFED3}"/>
    <dgm:cxn modelId="{19510A24-77A9-4FFA-BCB6-347FE50B3E93}" type="presOf" srcId="{899B832D-9CA7-43F1-A7A4-2C63716BEE08}" destId="{7CAAD72A-BD38-4BFE-B90E-6818B70F62D7}" srcOrd="0" destOrd="0" presId="urn:microsoft.com/office/officeart/2005/8/layout/vList2"/>
    <dgm:cxn modelId="{E8864B24-698B-40E2-BCBE-50F62A2BF305}" type="presOf" srcId="{F5350789-206C-4818-894B-26A33D79D7DD}" destId="{DA5848DB-13C0-4E32-9B84-35BE27B821D1}" srcOrd="0" destOrd="0" presId="urn:microsoft.com/office/officeart/2005/8/layout/vList2"/>
    <dgm:cxn modelId="{BCED423B-89A3-473B-AE7B-AF4F1E6F85D2}" srcId="{8569261F-CB5F-492A-8806-DAA061FEE22A}" destId="{C338CB33-D902-4EA7-B028-39F43D73F533}" srcOrd="7" destOrd="0" parTransId="{51983550-E81B-43C2-A478-BBD91FF828DE}" sibTransId="{6B213108-96E7-439F-8BD8-E47501863DC9}"/>
    <dgm:cxn modelId="{CCBBFC5E-D2E7-481C-9F96-BD7B24376EA4}" type="presOf" srcId="{8B7B019C-24DC-4692-B2A1-627220EECF6F}" destId="{DD5B1D99-56A3-4762-A319-9314AB7D96E2}" srcOrd="0" destOrd="0" presId="urn:microsoft.com/office/officeart/2005/8/layout/vList2"/>
    <dgm:cxn modelId="{D15C8971-8132-4CFA-984B-929545285B22}" type="presOf" srcId="{FD5EB98B-4534-450C-BA56-313FC363B6F5}" destId="{C1958166-D277-4893-9DE1-C6CDD8A027DA}" srcOrd="0" destOrd="0" presId="urn:microsoft.com/office/officeart/2005/8/layout/vList2"/>
    <dgm:cxn modelId="{A556DA77-5D8E-434C-943B-44EB6E8A02BF}" type="presOf" srcId="{D4A0BE9D-B0D6-4CCE-BD08-E9B8E111471F}" destId="{50E8D2DD-D012-48E0-AF40-A3379D0CC103}" srcOrd="0" destOrd="0" presId="urn:microsoft.com/office/officeart/2005/8/layout/vList2"/>
    <dgm:cxn modelId="{14DB0B5A-7A38-443E-9104-CFD1C489712D}" srcId="{8569261F-CB5F-492A-8806-DAA061FEE22A}" destId="{43A9CCB5-0EA7-44B1-AD0E-08B52203DE3D}" srcOrd="1" destOrd="0" parTransId="{6C7F9661-A462-4584-85CE-EAFE0AC50333}" sibTransId="{3522A954-C93D-4168-9D91-59C40751C964}"/>
    <dgm:cxn modelId="{353E467F-867B-4144-B442-7A4633A73320}" type="presOf" srcId="{C338CB33-D902-4EA7-B028-39F43D73F533}" destId="{BA56A439-9CD9-4FE3-A77D-2C14295F0A38}" srcOrd="0" destOrd="0" presId="urn:microsoft.com/office/officeart/2005/8/layout/vList2"/>
    <dgm:cxn modelId="{84700385-19F0-44E9-942C-C4198DA16135}" type="presOf" srcId="{4B6D745B-03E5-49EB-898B-572847EF8588}" destId="{81409C21-2407-49C8-9E3C-ECF8CE02CC46}" srcOrd="0" destOrd="0" presId="urn:microsoft.com/office/officeart/2005/8/layout/vList2"/>
    <dgm:cxn modelId="{67790CA1-B433-4B58-B35D-86AE2FC83796}" srcId="{8569261F-CB5F-492A-8806-DAA061FEE22A}" destId="{5B28A334-F410-4F7E-B061-0C74A23A12BB}" srcOrd="8" destOrd="0" parTransId="{101F3751-F3AE-4B70-8799-5697493F8C83}" sibTransId="{5B1E3866-9F01-45DE-AA96-BA7677EBFE2E}"/>
    <dgm:cxn modelId="{7EE054A6-F4FC-4B1F-B63B-7E2A54E0FC71}" type="presOf" srcId="{5B28A334-F410-4F7E-B061-0C74A23A12BB}" destId="{CC9AAE13-8DFF-4AB9-9160-503CF826B4E6}" srcOrd="0" destOrd="0" presId="urn:microsoft.com/office/officeart/2005/8/layout/vList2"/>
    <dgm:cxn modelId="{7EEE1FB0-B22A-4DA7-897F-B257D6895BC1}" srcId="{8569261F-CB5F-492A-8806-DAA061FEE22A}" destId="{899B832D-9CA7-43F1-A7A4-2C63716BEE08}" srcOrd="6" destOrd="0" parTransId="{DAD2E730-94B8-4A6B-89BC-02F12220700B}" sibTransId="{DDF479D0-B0F5-41AD-BF27-711533CB3E25}"/>
    <dgm:cxn modelId="{4875D4B2-9387-4E3A-8D7F-E786EB4C3527}" srcId="{8569261F-CB5F-492A-8806-DAA061FEE22A}" destId="{FD5EB98B-4534-450C-BA56-313FC363B6F5}" srcOrd="3" destOrd="0" parTransId="{DC48FD2B-89AD-4ED1-9C8A-5C9241758AE2}" sibTransId="{C82E5E98-55DE-4953-A949-5750F083FEDA}"/>
    <dgm:cxn modelId="{BE3FAFC0-2C7A-4E8E-ABBE-2B88770F89CF}" srcId="{8569261F-CB5F-492A-8806-DAA061FEE22A}" destId="{DD0DE535-9E66-49FA-A16D-06E48F179CDF}" srcOrd="5" destOrd="0" parTransId="{A3FC1999-334A-40D1-89D9-6ACABDC7E01E}" sibTransId="{D43CE1C4-7611-407B-8590-71B3BD82CC65}"/>
    <dgm:cxn modelId="{325ECFCD-AEB3-48C4-91D1-379C1CE16DB8}" srcId="{8569261F-CB5F-492A-8806-DAA061FEE22A}" destId="{4B6D745B-03E5-49EB-898B-572847EF8588}" srcOrd="4" destOrd="0" parTransId="{728C1596-27BB-47EE-BD5E-D70B6EF3350B}" sibTransId="{CD3AE523-E39A-41AA-A3B1-FF0B31E69078}"/>
    <dgm:cxn modelId="{91C599CE-8934-4EC4-92FB-1657A7705127}" type="presOf" srcId="{8569261F-CB5F-492A-8806-DAA061FEE22A}" destId="{04D607FB-0EAB-4814-91EC-8CE06C52FA29}" srcOrd="0" destOrd="0" presId="urn:microsoft.com/office/officeart/2005/8/layout/vList2"/>
    <dgm:cxn modelId="{258F3DE8-AAC6-4758-9102-68ECD7DE2903}" srcId="{8569261F-CB5F-492A-8806-DAA061FEE22A}" destId="{F5350789-206C-4818-894B-26A33D79D7DD}" srcOrd="9" destOrd="0" parTransId="{8FC38604-2C50-4463-9D47-8E2B48C19489}" sibTransId="{8335374B-2F3B-458D-AFA2-0F000A1DF165}"/>
    <dgm:cxn modelId="{97F0C1F2-4A44-44F5-9A3D-9CA5150D98E1}" type="presOf" srcId="{43A9CCB5-0EA7-44B1-AD0E-08B52203DE3D}" destId="{FF751F55-4026-4776-B578-8C8EA7BDEAAA}" srcOrd="0" destOrd="0" presId="urn:microsoft.com/office/officeart/2005/8/layout/vList2"/>
    <dgm:cxn modelId="{102AE7F9-41C6-486E-9B93-DEBCC354DF93}" srcId="{8569261F-CB5F-492A-8806-DAA061FEE22A}" destId="{8B7B019C-24DC-4692-B2A1-627220EECF6F}" srcOrd="2" destOrd="0" parTransId="{C456DE8B-99E9-4096-9BEA-C9F5DBA8DE20}" sibTransId="{72DB1BB0-3F0C-462C-BE42-F4CBCF8AA361}"/>
    <dgm:cxn modelId="{94E3E99D-F709-4950-86D0-4E204D13F4F7}" type="presParOf" srcId="{04D607FB-0EAB-4814-91EC-8CE06C52FA29}" destId="{50E8D2DD-D012-48E0-AF40-A3379D0CC103}" srcOrd="0" destOrd="0" presId="urn:microsoft.com/office/officeart/2005/8/layout/vList2"/>
    <dgm:cxn modelId="{635206D3-F143-403C-8682-750B4BB7712B}" type="presParOf" srcId="{04D607FB-0EAB-4814-91EC-8CE06C52FA29}" destId="{8BC9B311-B9AD-459A-8CB1-4A324C5460A8}" srcOrd="1" destOrd="0" presId="urn:microsoft.com/office/officeart/2005/8/layout/vList2"/>
    <dgm:cxn modelId="{98BE0016-8F5C-46B8-9F45-9738D6B281F9}" type="presParOf" srcId="{04D607FB-0EAB-4814-91EC-8CE06C52FA29}" destId="{FF751F55-4026-4776-B578-8C8EA7BDEAAA}" srcOrd="2" destOrd="0" presId="urn:microsoft.com/office/officeart/2005/8/layout/vList2"/>
    <dgm:cxn modelId="{B57E5545-B1CB-48C6-ABA3-C70BEC08E59F}" type="presParOf" srcId="{04D607FB-0EAB-4814-91EC-8CE06C52FA29}" destId="{1C5CB51E-959F-4C68-9D63-E15644EAD703}" srcOrd="3" destOrd="0" presId="urn:microsoft.com/office/officeart/2005/8/layout/vList2"/>
    <dgm:cxn modelId="{024D1581-1462-4A76-805A-33A4B5239D8D}" type="presParOf" srcId="{04D607FB-0EAB-4814-91EC-8CE06C52FA29}" destId="{DD5B1D99-56A3-4762-A319-9314AB7D96E2}" srcOrd="4" destOrd="0" presId="urn:microsoft.com/office/officeart/2005/8/layout/vList2"/>
    <dgm:cxn modelId="{9CE60768-8E89-477C-926A-38FA086FD07C}" type="presParOf" srcId="{04D607FB-0EAB-4814-91EC-8CE06C52FA29}" destId="{D99E3061-1139-463B-BC81-5A5FAAD44C75}" srcOrd="5" destOrd="0" presId="urn:microsoft.com/office/officeart/2005/8/layout/vList2"/>
    <dgm:cxn modelId="{F96BA2DA-63C6-40C2-ADA4-4784D1A1F733}" type="presParOf" srcId="{04D607FB-0EAB-4814-91EC-8CE06C52FA29}" destId="{C1958166-D277-4893-9DE1-C6CDD8A027DA}" srcOrd="6" destOrd="0" presId="urn:microsoft.com/office/officeart/2005/8/layout/vList2"/>
    <dgm:cxn modelId="{5AD0D018-CC0C-4275-ACA9-5D986B26E4F8}" type="presParOf" srcId="{04D607FB-0EAB-4814-91EC-8CE06C52FA29}" destId="{2E088BA0-484B-44D3-A084-6BEA57D3E170}" srcOrd="7" destOrd="0" presId="urn:microsoft.com/office/officeart/2005/8/layout/vList2"/>
    <dgm:cxn modelId="{DC3DF0CD-7151-4B21-A3BD-C862838E3180}" type="presParOf" srcId="{04D607FB-0EAB-4814-91EC-8CE06C52FA29}" destId="{81409C21-2407-49C8-9E3C-ECF8CE02CC46}" srcOrd="8" destOrd="0" presId="urn:microsoft.com/office/officeart/2005/8/layout/vList2"/>
    <dgm:cxn modelId="{8E3F264B-DE1B-4CBE-8456-609F1FCC198D}" type="presParOf" srcId="{04D607FB-0EAB-4814-91EC-8CE06C52FA29}" destId="{86BE352C-F9D7-47F3-91EE-538FFB3DD9B5}" srcOrd="9" destOrd="0" presId="urn:microsoft.com/office/officeart/2005/8/layout/vList2"/>
    <dgm:cxn modelId="{F3EE35CE-B6EF-4DAC-8FB2-474553B846A9}" type="presParOf" srcId="{04D607FB-0EAB-4814-91EC-8CE06C52FA29}" destId="{E0FD7924-18CA-4A89-8F13-F4CB08FC8604}" srcOrd="10" destOrd="0" presId="urn:microsoft.com/office/officeart/2005/8/layout/vList2"/>
    <dgm:cxn modelId="{500D8CEA-42A4-466A-ACB2-21AED2B47A0D}" type="presParOf" srcId="{04D607FB-0EAB-4814-91EC-8CE06C52FA29}" destId="{7468A78C-BF36-4BDC-A699-B99ED2218006}" srcOrd="11" destOrd="0" presId="urn:microsoft.com/office/officeart/2005/8/layout/vList2"/>
    <dgm:cxn modelId="{1A314CB9-D07A-44AB-8E66-2A55F53A5103}" type="presParOf" srcId="{04D607FB-0EAB-4814-91EC-8CE06C52FA29}" destId="{7CAAD72A-BD38-4BFE-B90E-6818B70F62D7}" srcOrd="12" destOrd="0" presId="urn:microsoft.com/office/officeart/2005/8/layout/vList2"/>
    <dgm:cxn modelId="{C8AED090-2481-42A8-872A-06ECCDB45DD1}" type="presParOf" srcId="{04D607FB-0EAB-4814-91EC-8CE06C52FA29}" destId="{BC22B116-B837-4168-A224-E5E91375D789}" srcOrd="13" destOrd="0" presId="urn:microsoft.com/office/officeart/2005/8/layout/vList2"/>
    <dgm:cxn modelId="{767A4E8E-5494-4762-B20D-E650FCBC7472}" type="presParOf" srcId="{04D607FB-0EAB-4814-91EC-8CE06C52FA29}" destId="{BA56A439-9CD9-4FE3-A77D-2C14295F0A38}" srcOrd="14" destOrd="0" presId="urn:microsoft.com/office/officeart/2005/8/layout/vList2"/>
    <dgm:cxn modelId="{48088DDC-4745-4E6C-B054-55818FA5D315}" type="presParOf" srcId="{04D607FB-0EAB-4814-91EC-8CE06C52FA29}" destId="{96B7C1EE-C6E0-4E66-BDDC-C8EB264168EF}" srcOrd="15" destOrd="0" presId="urn:microsoft.com/office/officeart/2005/8/layout/vList2"/>
    <dgm:cxn modelId="{B1BEC0FB-1778-496B-B6E9-B3ABC4E38E3D}" type="presParOf" srcId="{04D607FB-0EAB-4814-91EC-8CE06C52FA29}" destId="{CC9AAE13-8DFF-4AB9-9160-503CF826B4E6}" srcOrd="16" destOrd="0" presId="urn:microsoft.com/office/officeart/2005/8/layout/vList2"/>
    <dgm:cxn modelId="{5EBD0AB1-AECF-47C9-82E9-50CAA4575F31}" type="presParOf" srcId="{04D607FB-0EAB-4814-91EC-8CE06C52FA29}" destId="{8CDC5BE7-837D-4765-BF3A-65A138C98B1B}" srcOrd="17" destOrd="0" presId="urn:microsoft.com/office/officeart/2005/8/layout/vList2"/>
    <dgm:cxn modelId="{E77491C5-7F9D-44B4-A3F4-B5CF7DC5F377}" type="presParOf" srcId="{04D607FB-0EAB-4814-91EC-8CE06C52FA29}" destId="{DA5848DB-13C0-4E32-9B84-35BE27B821D1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484889-34BE-4215-BA1A-C36A79CBD690}">
      <dsp:nvSpPr>
        <dsp:cNvPr id="0" name=""/>
        <dsp:cNvSpPr/>
      </dsp:nvSpPr>
      <dsp:spPr>
        <a:xfrm>
          <a:off x="0" y="0"/>
          <a:ext cx="4126229" cy="8106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Around 5.8 million people have diabetes — about 90% have Type 2</a:t>
          </a:r>
          <a:endParaRPr lang="en-US" sz="1200" kern="1200"/>
        </a:p>
      </dsp:txBody>
      <dsp:txXfrm>
        <a:off x="23742" y="23742"/>
        <a:ext cx="3183022" cy="763125"/>
      </dsp:txXfrm>
    </dsp:sp>
    <dsp:sp modelId="{72B256D1-9547-4CEE-B3CF-E484B980EB1B}">
      <dsp:nvSpPr>
        <dsp:cNvPr id="0" name=""/>
        <dsp:cNvSpPr/>
      </dsp:nvSpPr>
      <dsp:spPr>
        <a:xfrm>
          <a:off x="345571" y="957992"/>
          <a:ext cx="4126229" cy="8106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About 1 in 14 adults in England lives with Type 2 Diabetes</a:t>
          </a:r>
          <a:endParaRPr lang="en-US" sz="1200" kern="1200"/>
        </a:p>
      </dsp:txBody>
      <dsp:txXfrm>
        <a:off x="369313" y="981734"/>
        <a:ext cx="3206277" cy="763125"/>
      </dsp:txXfrm>
    </dsp:sp>
    <dsp:sp modelId="{BB544276-5C96-4076-875D-376CE4CEA646}">
      <dsp:nvSpPr>
        <dsp:cNvPr id="0" name=""/>
        <dsp:cNvSpPr/>
      </dsp:nvSpPr>
      <dsp:spPr>
        <a:xfrm>
          <a:off x="685985" y="1915985"/>
          <a:ext cx="4126229" cy="8106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Numbers are rising because more people are overweight, less active, and living longer</a:t>
          </a:r>
          <a:endParaRPr lang="en-US" sz="1200" kern="1200"/>
        </a:p>
      </dsp:txBody>
      <dsp:txXfrm>
        <a:off x="709727" y="1939727"/>
        <a:ext cx="3211435" cy="763125"/>
      </dsp:txXfrm>
    </dsp:sp>
    <dsp:sp modelId="{8AA747FD-C613-443E-89C9-2B2C16FD4C8B}">
      <dsp:nvSpPr>
        <dsp:cNvPr id="0" name=""/>
        <dsp:cNvSpPr/>
      </dsp:nvSpPr>
      <dsp:spPr>
        <a:xfrm>
          <a:off x="1031557" y="2873978"/>
          <a:ext cx="4126229" cy="8106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More common in older adults and South Asian, African, and Caribbean communities(Diabetes UK, 2024; UK Health Security Agency, 2025)</a:t>
          </a:r>
          <a:endParaRPr lang="en-US" sz="1200" kern="1200"/>
        </a:p>
      </dsp:txBody>
      <dsp:txXfrm>
        <a:off x="1055299" y="2897720"/>
        <a:ext cx="3206277" cy="763125"/>
      </dsp:txXfrm>
    </dsp:sp>
    <dsp:sp modelId="{C66088B6-673B-4AB5-8AE3-2FFAAFCE94AB}">
      <dsp:nvSpPr>
        <dsp:cNvPr id="0" name=""/>
        <dsp:cNvSpPr/>
      </dsp:nvSpPr>
      <dsp:spPr>
        <a:xfrm>
          <a:off x="3599333" y="620853"/>
          <a:ext cx="526896" cy="52689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3717885" y="620853"/>
        <a:ext cx="289792" cy="396489"/>
      </dsp:txXfrm>
    </dsp:sp>
    <dsp:sp modelId="{5BF3EF6E-213F-4FAC-99AA-E2F5C4B86C1D}">
      <dsp:nvSpPr>
        <dsp:cNvPr id="0" name=""/>
        <dsp:cNvSpPr/>
      </dsp:nvSpPr>
      <dsp:spPr>
        <a:xfrm>
          <a:off x="3944905" y="1578845"/>
          <a:ext cx="526896" cy="52689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4063457" y="1578845"/>
        <a:ext cx="289792" cy="396489"/>
      </dsp:txXfrm>
    </dsp:sp>
    <dsp:sp modelId="{DD8E37E2-4B79-421B-8B2A-8E8EAC72FF77}">
      <dsp:nvSpPr>
        <dsp:cNvPr id="0" name=""/>
        <dsp:cNvSpPr/>
      </dsp:nvSpPr>
      <dsp:spPr>
        <a:xfrm>
          <a:off x="4285319" y="2536838"/>
          <a:ext cx="526896" cy="52689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4403871" y="2536838"/>
        <a:ext cx="289792" cy="3964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4587DB-E86D-4CDF-BF03-461BD1EDD810}">
      <dsp:nvSpPr>
        <dsp:cNvPr id="0" name=""/>
        <dsp:cNvSpPr/>
      </dsp:nvSpPr>
      <dsp:spPr>
        <a:xfrm>
          <a:off x="1007" y="123703"/>
          <a:ext cx="2148238" cy="12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Type 2 Diabetes costs the NHS around £14 billion every year (NHS England, 2024).</a:t>
          </a:r>
          <a:endParaRPr lang="en-US" sz="1500" kern="1200"/>
        </a:p>
      </dsp:txBody>
      <dsp:txXfrm>
        <a:off x="38759" y="161455"/>
        <a:ext cx="2072734" cy="1213439"/>
      </dsp:txXfrm>
    </dsp:sp>
    <dsp:sp modelId="{FDBBD7F7-8633-4E2B-BCFF-02EC35DA3BAD}">
      <dsp:nvSpPr>
        <dsp:cNvPr id="0" name=""/>
        <dsp:cNvSpPr/>
      </dsp:nvSpPr>
      <dsp:spPr>
        <a:xfrm>
          <a:off x="2338290" y="501793"/>
          <a:ext cx="455426" cy="5327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338290" y="608346"/>
        <a:ext cx="318798" cy="319657"/>
      </dsp:txXfrm>
    </dsp:sp>
    <dsp:sp modelId="{C8700132-E261-4C4A-8E6D-9FD6E8575F22}">
      <dsp:nvSpPr>
        <dsp:cNvPr id="0" name=""/>
        <dsp:cNvSpPr/>
      </dsp:nvSpPr>
      <dsp:spPr>
        <a:xfrm>
          <a:off x="3008541" y="123703"/>
          <a:ext cx="2148238" cy="12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About 10% of the NHS budget is spent on diabetes care and treatment.</a:t>
          </a:r>
          <a:endParaRPr lang="en-US" sz="1500" kern="1200"/>
        </a:p>
      </dsp:txBody>
      <dsp:txXfrm>
        <a:off x="3046293" y="161455"/>
        <a:ext cx="2072734" cy="1213439"/>
      </dsp:txXfrm>
    </dsp:sp>
    <dsp:sp modelId="{2E6F0127-4660-4BE9-8111-58F15FC7E0B7}">
      <dsp:nvSpPr>
        <dsp:cNvPr id="0" name=""/>
        <dsp:cNvSpPr/>
      </dsp:nvSpPr>
      <dsp:spPr>
        <a:xfrm rot="5400000">
          <a:off x="3854947" y="1563023"/>
          <a:ext cx="455426" cy="5327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-5400000">
        <a:off x="3922832" y="1601691"/>
        <a:ext cx="319657" cy="318798"/>
      </dsp:txXfrm>
    </dsp:sp>
    <dsp:sp modelId="{6B6FEF64-001A-426F-8205-C967519B1400}">
      <dsp:nvSpPr>
        <dsp:cNvPr id="0" name=""/>
        <dsp:cNvSpPr/>
      </dsp:nvSpPr>
      <dsp:spPr>
        <a:xfrm>
          <a:off x="3008541" y="2271941"/>
          <a:ext cx="2148238" cy="12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Most costs come from treating complications like heart disease, kidney failure, and foot problems.</a:t>
          </a:r>
          <a:endParaRPr lang="en-US" sz="1500" kern="1200"/>
        </a:p>
      </dsp:txBody>
      <dsp:txXfrm>
        <a:off x="3046293" y="2309693"/>
        <a:ext cx="2072734" cy="1213439"/>
      </dsp:txXfrm>
    </dsp:sp>
    <dsp:sp modelId="{5B667EFE-8728-4F75-9D58-9C9D6BAB7500}">
      <dsp:nvSpPr>
        <dsp:cNvPr id="0" name=""/>
        <dsp:cNvSpPr/>
      </dsp:nvSpPr>
      <dsp:spPr>
        <a:xfrm rot="10800000">
          <a:off x="2364069" y="2650031"/>
          <a:ext cx="455426" cy="5327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2500697" y="2756584"/>
        <a:ext cx="318798" cy="319657"/>
      </dsp:txXfrm>
    </dsp:sp>
    <dsp:sp modelId="{EF94E6BD-E4E0-432F-BB0C-76F057F9B288}">
      <dsp:nvSpPr>
        <dsp:cNvPr id="0" name=""/>
        <dsp:cNvSpPr/>
      </dsp:nvSpPr>
      <dsp:spPr>
        <a:xfrm>
          <a:off x="1007" y="2271941"/>
          <a:ext cx="2148238" cy="1288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Lost work days and early retirement also add to the national cost (Diabetes UK, 2024).</a:t>
          </a:r>
          <a:endParaRPr lang="en-US" sz="1500" kern="1200"/>
        </a:p>
      </dsp:txBody>
      <dsp:txXfrm>
        <a:off x="38759" y="2309693"/>
        <a:ext cx="2072734" cy="12134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9D032-FE3D-42DD-946F-B79FFCEA9F81}">
      <dsp:nvSpPr>
        <dsp:cNvPr id="0" name=""/>
        <dsp:cNvSpPr/>
      </dsp:nvSpPr>
      <dsp:spPr>
        <a:xfrm>
          <a:off x="1778971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57480" y="701213"/>
        <a:ext cx="20400" cy="4080"/>
      </dsp:txXfrm>
    </dsp:sp>
    <dsp:sp modelId="{50AF5C78-E7C5-4A74-8CAA-27E096406569}">
      <dsp:nvSpPr>
        <dsp:cNvPr id="0" name=""/>
        <dsp:cNvSpPr/>
      </dsp:nvSpPr>
      <dsp:spPr>
        <a:xfrm>
          <a:off x="6777" y="171055"/>
          <a:ext cx="1773994" cy="106439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Lifestyle &amp; Education</a:t>
          </a:r>
          <a:endParaRPr lang="en-US" sz="1200" kern="1200"/>
        </a:p>
      </dsp:txBody>
      <dsp:txXfrm>
        <a:off x="6777" y="171055"/>
        <a:ext cx="1773994" cy="1064396"/>
      </dsp:txXfrm>
    </dsp:sp>
    <dsp:sp modelId="{99BC60CD-AEB7-48DF-A91C-FEA79D8E71AA}">
      <dsp:nvSpPr>
        <dsp:cNvPr id="0" name=""/>
        <dsp:cNvSpPr/>
      </dsp:nvSpPr>
      <dsp:spPr>
        <a:xfrm>
          <a:off x="3960984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93" y="701213"/>
        <a:ext cx="20400" cy="4080"/>
      </dsp:txXfrm>
    </dsp:sp>
    <dsp:sp modelId="{35EBD04F-3A1D-483C-9B64-F29392EB8088}">
      <dsp:nvSpPr>
        <dsp:cNvPr id="0" name=""/>
        <dsp:cNvSpPr/>
      </dsp:nvSpPr>
      <dsp:spPr>
        <a:xfrm>
          <a:off x="2188790" y="171055"/>
          <a:ext cx="1773994" cy="106439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Healthy eating</a:t>
          </a:r>
          <a:r>
            <a:rPr lang="en-GB" sz="1200" kern="1200"/>
            <a:t>, regular </a:t>
          </a:r>
          <a:r>
            <a:rPr lang="en-GB" sz="1200" b="1" kern="1200"/>
            <a:t>exercise</a:t>
          </a:r>
          <a:r>
            <a:rPr lang="en-GB" sz="1200" kern="1200"/>
            <a:t> (150 mins/week), and </a:t>
          </a:r>
          <a:r>
            <a:rPr lang="en-GB" sz="1200" b="1" kern="1200"/>
            <a:t>weight loss</a:t>
          </a:r>
          <a:r>
            <a:rPr lang="en-GB" sz="1200" kern="1200"/>
            <a:t> help control blood sugar</a:t>
          </a:r>
          <a:endParaRPr lang="en-US" sz="1200" kern="1200"/>
        </a:p>
      </dsp:txBody>
      <dsp:txXfrm>
        <a:off x="2188790" y="171055"/>
        <a:ext cx="1773994" cy="1064396"/>
      </dsp:txXfrm>
    </dsp:sp>
    <dsp:sp modelId="{346B2F65-2106-4D0C-BC18-F6E412C472A1}">
      <dsp:nvSpPr>
        <dsp:cNvPr id="0" name=""/>
        <dsp:cNvSpPr/>
      </dsp:nvSpPr>
      <dsp:spPr>
        <a:xfrm>
          <a:off x="6142997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21505" y="701213"/>
        <a:ext cx="20400" cy="4080"/>
      </dsp:txXfrm>
    </dsp:sp>
    <dsp:sp modelId="{D0B162C4-C129-46A8-AAD7-48210DB70779}">
      <dsp:nvSpPr>
        <dsp:cNvPr id="0" name=""/>
        <dsp:cNvSpPr/>
      </dsp:nvSpPr>
      <dsp:spPr>
        <a:xfrm>
          <a:off x="4370802" y="171055"/>
          <a:ext cx="1773994" cy="106439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Attend </a:t>
          </a:r>
          <a:r>
            <a:rPr lang="en-GB" sz="1200" b="1" kern="1200"/>
            <a:t>education courses</a:t>
          </a:r>
          <a:r>
            <a:rPr lang="en-GB" sz="1200" kern="1200"/>
            <a:t> like </a:t>
          </a:r>
          <a:r>
            <a:rPr lang="en-GB" sz="1200" b="1" kern="1200"/>
            <a:t>DESMOND</a:t>
          </a:r>
          <a:r>
            <a:rPr lang="en-GB" sz="1200" kern="1200"/>
            <a:t> for self-management support </a:t>
          </a:r>
          <a:r>
            <a:rPr lang="en-GB" sz="1200" i="1" kern="1200"/>
            <a:t>(NICE, 2024)</a:t>
          </a:r>
          <a:endParaRPr lang="en-US" sz="1200" kern="1200"/>
        </a:p>
      </dsp:txBody>
      <dsp:txXfrm>
        <a:off x="4370802" y="171055"/>
        <a:ext cx="1773994" cy="1064396"/>
      </dsp:txXfrm>
    </dsp:sp>
    <dsp:sp modelId="{94B54337-4E0C-41C6-B82E-FC0A714EE538}">
      <dsp:nvSpPr>
        <dsp:cNvPr id="0" name=""/>
        <dsp:cNvSpPr/>
      </dsp:nvSpPr>
      <dsp:spPr>
        <a:xfrm>
          <a:off x="8325009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503518" y="701213"/>
        <a:ext cx="20400" cy="4080"/>
      </dsp:txXfrm>
    </dsp:sp>
    <dsp:sp modelId="{F6182817-46E4-4192-8AE5-E5F5964153CB}">
      <dsp:nvSpPr>
        <dsp:cNvPr id="0" name=""/>
        <dsp:cNvSpPr/>
      </dsp:nvSpPr>
      <dsp:spPr>
        <a:xfrm>
          <a:off x="6552815" y="171055"/>
          <a:ext cx="1773994" cy="106439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Medicines (NICE NG28)</a:t>
          </a:r>
          <a:endParaRPr lang="en-US" sz="1200" kern="1200"/>
        </a:p>
      </dsp:txBody>
      <dsp:txXfrm>
        <a:off x="6552815" y="171055"/>
        <a:ext cx="1773994" cy="1064396"/>
      </dsp:txXfrm>
    </dsp:sp>
    <dsp:sp modelId="{B4DFB3D2-D217-4EE8-9EDF-04AB1ABCB5E1}">
      <dsp:nvSpPr>
        <dsp:cNvPr id="0" name=""/>
        <dsp:cNvSpPr/>
      </dsp:nvSpPr>
      <dsp:spPr>
        <a:xfrm>
          <a:off x="893774" y="1233652"/>
          <a:ext cx="8728050" cy="377418"/>
        </a:xfrm>
        <a:custGeom>
          <a:avLst/>
          <a:gdLst/>
          <a:ahLst/>
          <a:cxnLst/>
          <a:rect l="0" t="0" r="0" b="0"/>
          <a:pathLst>
            <a:path>
              <a:moveTo>
                <a:pt x="8728050" y="0"/>
              </a:moveTo>
              <a:lnTo>
                <a:pt x="8728050" y="205809"/>
              </a:lnTo>
              <a:lnTo>
                <a:pt x="0" y="205809"/>
              </a:lnTo>
              <a:lnTo>
                <a:pt x="0" y="37741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39360" y="1420321"/>
        <a:ext cx="436879" cy="4080"/>
      </dsp:txXfrm>
    </dsp:sp>
    <dsp:sp modelId="{B19D2714-A329-4C41-B5F5-A5D1ECCBE7C6}">
      <dsp:nvSpPr>
        <dsp:cNvPr id="0" name=""/>
        <dsp:cNvSpPr/>
      </dsp:nvSpPr>
      <dsp:spPr>
        <a:xfrm>
          <a:off x="8734828" y="171055"/>
          <a:ext cx="1773994" cy="106439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Metformin</a:t>
          </a:r>
          <a:r>
            <a:rPr lang="en-GB" sz="1200" kern="1200"/>
            <a:t> – first choice for most people</a:t>
          </a:r>
          <a:endParaRPr lang="en-US" sz="1200" kern="1200"/>
        </a:p>
      </dsp:txBody>
      <dsp:txXfrm>
        <a:off x="8734828" y="171055"/>
        <a:ext cx="1773994" cy="1064396"/>
      </dsp:txXfrm>
    </dsp:sp>
    <dsp:sp modelId="{2F78BB9F-DFEE-4B63-B4F3-9B2DADA00996}">
      <dsp:nvSpPr>
        <dsp:cNvPr id="0" name=""/>
        <dsp:cNvSpPr/>
      </dsp:nvSpPr>
      <dsp:spPr>
        <a:xfrm>
          <a:off x="1778971" y="2129948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57480" y="2173628"/>
        <a:ext cx="20400" cy="4080"/>
      </dsp:txXfrm>
    </dsp:sp>
    <dsp:sp modelId="{3833EA1A-9B3B-4D24-9E24-AD43768CB870}">
      <dsp:nvSpPr>
        <dsp:cNvPr id="0" name=""/>
        <dsp:cNvSpPr/>
      </dsp:nvSpPr>
      <dsp:spPr>
        <a:xfrm>
          <a:off x="6777" y="1643470"/>
          <a:ext cx="1773994" cy="106439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SGLT2 inhibitors</a:t>
          </a:r>
          <a:r>
            <a:rPr lang="en-GB" sz="1200" kern="1200"/>
            <a:t> – lower sugar and protect heart/kidneys</a:t>
          </a:r>
          <a:endParaRPr lang="en-US" sz="1200" kern="1200"/>
        </a:p>
      </dsp:txBody>
      <dsp:txXfrm>
        <a:off x="6777" y="1643470"/>
        <a:ext cx="1773994" cy="1064396"/>
      </dsp:txXfrm>
    </dsp:sp>
    <dsp:sp modelId="{C2FC0370-F891-4AF0-BFED-A4FC96F04C92}">
      <dsp:nvSpPr>
        <dsp:cNvPr id="0" name=""/>
        <dsp:cNvSpPr/>
      </dsp:nvSpPr>
      <dsp:spPr>
        <a:xfrm>
          <a:off x="3960984" y="2129948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93" y="2173628"/>
        <a:ext cx="20400" cy="4080"/>
      </dsp:txXfrm>
    </dsp:sp>
    <dsp:sp modelId="{92156E10-9913-4974-958B-CC6E9A3050A9}">
      <dsp:nvSpPr>
        <dsp:cNvPr id="0" name=""/>
        <dsp:cNvSpPr/>
      </dsp:nvSpPr>
      <dsp:spPr>
        <a:xfrm>
          <a:off x="2188790" y="1643470"/>
          <a:ext cx="1773994" cy="106439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GLP-1 receptor agonists</a:t>
          </a:r>
          <a:r>
            <a:rPr lang="en-GB" sz="1200" kern="1200"/>
            <a:t> – help with sugar and weight control</a:t>
          </a:r>
          <a:endParaRPr lang="en-US" sz="1200" kern="1200"/>
        </a:p>
      </dsp:txBody>
      <dsp:txXfrm>
        <a:off x="2188790" y="1643470"/>
        <a:ext cx="1773994" cy="1064396"/>
      </dsp:txXfrm>
    </dsp:sp>
    <dsp:sp modelId="{63EA3069-BA16-4B9A-B0EB-8465BF32EC38}">
      <dsp:nvSpPr>
        <dsp:cNvPr id="0" name=""/>
        <dsp:cNvSpPr/>
      </dsp:nvSpPr>
      <dsp:spPr>
        <a:xfrm>
          <a:off x="6142997" y="2129948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21505" y="2173628"/>
        <a:ext cx="20400" cy="4080"/>
      </dsp:txXfrm>
    </dsp:sp>
    <dsp:sp modelId="{7C85E9FD-E37B-465E-9621-9C4BB5126283}">
      <dsp:nvSpPr>
        <dsp:cNvPr id="0" name=""/>
        <dsp:cNvSpPr/>
      </dsp:nvSpPr>
      <dsp:spPr>
        <a:xfrm>
          <a:off x="4370802" y="1643470"/>
          <a:ext cx="1773994" cy="106439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Other options:</a:t>
          </a:r>
          <a:r>
            <a:rPr lang="en-GB" sz="1200" kern="1200"/>
            <a:t> DPP-4 inhibitors, Pioglitazone, Sulfonylureas</a:t>
          </a:r>
          <a:endParaRPr lang="en-US" sz="1200" kern="1200"/>
        </a:p>
      </dsp:txBody>
      <dsp:txXfrm>
        <a:off x="4370802" y="1643470"/>
        <a:ext cx="1773994" cy="1064396"/>
      </dsp:txXfrm>
    </dsp:sp>
    <dsp:sp modelId="{0E45BAFD-17CE-41B1-AD78-31453025E025}">
      <dsp:nvSpPr>
        <dsp:cNvPr id="0" name=""/>
        <dsp:cNvSpPr/>
      </dsp:nvSpPr>
      <dsp:spPr>
        <a:xfrm>
          <a:off x="8325009" y="2129948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503518" y="2173628"/>
        <a:ext cx="20400" cy="4080"/>
      </dsp:txXfrm>
    </dsp:sp>
    <dsp:sp modelId="{B5DAEE72-22EB-44B6-8C56-4351A89439AA}">
      <dsp:nvSpPr>
        <dsp:cNvPr id="0" name=""/>
        <dsp:cNvSpPr/>
      </dsp:nvSpPr>
      <dsp:spPr>
        <a:xfrm>
          <a:off x="6552815" y="1643470"/>
          <a:ext cx="1773994" cy="106439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Insulin</a:t>
          </a:r>
          <a:r>
            <a:rPr lang="en-GB" sz="1200" kern="1200"/>
            <a:t> – if tablets no longer control blood sugar </a:t>
          </a:r>
          <a:r>
            <a:rPr lang="en-GB" sz="1200" i="1" kern="1200"/>
            <a:t>(NHS England, 2024)</a:t>
          </a:r>
          <a:endParaRPr lang="en-US" sz="1200" kern="1200"/>
        </a:p>
      </dsp:txBody>
      <dsp:txXfrm>
        <a:off x="6552815" y="1643470"/>
        <a:ext cx="1773994" cy="1064396"/>
      </dsp:txXfrm>
    </dsp:sp>
    <dsp:sp modelId="{A97DD805-B1D0-4C7E-9ECC-9877B70A6772}">
      <dsp:nvSpPr>
        <dsp:cNvPr id="0" name=""/>
        <dsp:cNvSpPr/>
      </dsp:nvSpPr>
      <dsp:spPr>
        <a:xfrm>
          <a:off x="893774" y="2706067"/>
          <a:ext cx="8728050" cy="377418"/>
        </a:xfrm>
        <a:custGeom>
          <a:avLst/>
          <a:gdLst/>
          <a:ahLst/>
          <a:cxnLst/>
          <a:rect l="0" t="0" r="0" b="0"/>
          <a:pathLst>
            <a:path>
              <a:moveTo>
                <a:pt x="8728050" y="0"/>
              </a:moveTo>
              <a:lnTo>
                <a:pt x="8728050" y="205809"/>
              </a:lnTo>
              <a:lnTo>
                <a:pt x="0" y="205809"/>
              </a:lnTo>
              <a:lnTo>
                <a:pt x="0" y="37741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39360" y="2892736"/>
        <a:ext cx="436879" cy="4080"/>
      </dsp:txXfrm>
    </dsp:sp>
    <dsp:sp modelId="{FA552901-D5C7-436E-BCDB-77365F311C8A}">
      <dsp:nvSpPr>
        <dsp:cNvPr id="0" name=""/>
        <dsp:cNvSpPr/>
      </dsp:nvSpPr>
      <dsp:spPr>
        <a:xfrm>
          <a:off x="8734828" y="1643470"/>
          <a:ext cx="1773994" cy="106439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Monitoring &amp; Support</a:t>
          </a:r>
          <a:endParaRPr lang="en-US" sz="1200" kern="1200"/>
        </a:p>
      </dsp:txBody>
      <dsp:txXfrm>
        <a:off x="8734828" y="1643470"/>
        <a:ext cx="1773994" cy="1064396"/>
      </dsp:txXfrm>
    </dsp:sp>
    <dsp:sp modelId="{D19F0404-E0AE-4374-B44F-90ECB910517D}">
      <dsp:nvSpPr>
        <dsp:cNvPr id="0" name=""/>
        <dsp:cNvSpPr/>
      </dsp:nvSpPr>
      <dsp:spPr>
        <a:xfrm>
          <a:off x="1778971" y="3602364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57480" y="3646043"/>
        <a:ext cx="20400" cy="4080"/>
      </dsp:txXfrm>
    </dsp:sp>
    <dsp:sp modelId="{03AB5408-7651-4634-817B-F35E168D93A7}">
      <dsp:nvSpPr>
        <dsp:cNvPr id="0" name=""/>
        <dsp:cNvSpPr/>
      </dsp:nvSpPr>
      <dsp:spPr>
        <a:xfrm>
          <a:off x="6777" y="3115885"/>
          <a:ext cx="1773994" cy="106439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HbA1c test</a:t>
          </a:r>
          <a:r>
            <a:rPr lang="en-GB" sz="1200" kern="1200"/>
            <a:t> every 3–6 months</a:t>
          </a:r>
          <a:endParaRPr lang="en-US" sz="1200" kern="1200"/>
        </a:p>
      </dsp:txBody>
      <dsp:txXfrm>
        <a:off x="6777" y="3115885"/>
        <a:ext cx="1773994" cy="1064396"/>
      </dsp:txXfrm>
    </dsp:sp>
    <dsp:sp modelId="{CEEA6C9B-C0C7-4B77-8545-C6FB73DB8230}">
      <dsp:nvSpPr>
        <dsp:cNvPr id="0" name=""/>
        <dsp:cNvSpPr/>
      </dsp:nvSpPr>
      <dsp:spPr>
        <a:xfrm>
          <a:off x="3960984" y="3602364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93" y="3646043"/>
        <a:ext cx="20400" cy="4080"/>
      </dsp:txXfrm>
    </dsp:sp>
    <dsp:sp modelId="{4E7C0A14-A7B9-40F7-896E-C68E7EC8036E}">
      <dsp:nvSpPr>
        <dsp:cNvPr id="0" name=""/>
        <dsp:cNvSpPr/>
      </dsp:nvSpPr>
      <dsp:spPr>
        <a:xfrm>
          <a:off x="2188790" y="3115885"/>
          <a:ext cx="1773994" cy="106439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Eye and foot checks</a:t>
          </a:r>
          <a:r>
            <a:rPr lang="en-GB" sz="1200" kern="1200"/>
            <a:t> each year</a:t>
          </a:r>
          <a:endParaRPr lang="en-US" sz="1200" kern="1200"/>
        </a:p>
      </dsp:txBody>
      <dsp:txXfrm>
        <a:off x="2188790" y="3115885"/>
        <a:ext cx="1773994" cy="1064396"/>
      </dsp:txXfrm>
    </dsp:sp>
    <dsp:sp modelId="{945F0FD7-6AAC-4DE5-B1B7-3BAD4711C6C0}">
      <dsp:nvSpPr>
        <dsp:cNvPr id="0" name=""/>
        <dsp:cNvSpPr/>
      </dsp:nvSpPr>
      <dsp:spPr>
        <a:xfrm>
          <a:off x="6142997" y="3602364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21505" y="3646043"/>
        <a:ext cx="20400" cy="4080"/>
      </dsp:txXfrm>
    </dsp:sp>
    <dsp:sp modelId="{86633A68-E686-4156-AC61-97C8D8AB53C1}">
      <dsp:nvSpPr>
        <dsp:cNvPr id="0" name=""/>
        <dsp:cNvSpPr/>
      </dsp:nvSpPr>
      <dsp:spPr>
        <a:xfrm>
          <a:off x="4370802" y="3115885"/>
          <a:ext cx="1773994" cy="106439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Support from nurses, dietitians, and pharmacists</a:t>
          </a:r>
          <a:endParaRPr lang="en-US" sz="1200" kern="1200"/>
        </a:p>
      </dsp:txBody>
      <dsp:txXfrm>
        <a:off x="4370802" y="3115885"/>
        <a:ext cx="1773994" cy="1064396"/>
      </dsp:txXfrm>
    </dsp:sp>
    <dsp:sp modelId="{8BDAA9C2-B20C-467E-B55A-A41B0AF04FC1}">
      <dsp:nvSpPr>
        <dsp:cNvPr id="0" name=""/>
        <dsp:cNvSpPr/>
      </dsp:nvSpPr>
      <dsp:spPr>
        <a:xfrm>
          <a:off x="6552815" y="3115885"/>
          <a:ext cx="1773994" cy="106439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Social prescribing</a:t>
          </a:r>
          <a:r>
            <a:rPr lang="en-GB" sz="1200" kern="1200"/>
            <a:t> for lifestyle and emotional wellbeing </a:t>
          </a:r>
          <a:r>
            <a:rPr lang="en-GB" sz="1200" i="1" kern="1200"/>
            <a:t>(Diabetes UK, 2024)</a:t>
          </a:r>
          <a:endParaRPr lang="en-US" sz="1200" kern="1200"/>
        </a:p>
      </dsp:txBody>
      <dsp:txXfrm>
        <a:off x="6552815" y="3115885"/>
        <a:ext cx="1773994" cy="10643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E8D2DD-D012-48E0-AF40-A3379D0CC103}">
      <dsp:nvSpPr>
        <dsp:cNvPr id="0" name=""/>
        <dsp:cNvSpPr/>
      </dsp:nvSpPr>
      <dsp:spPr>
        <a:xfrm>
          <a:off x="0" y="410138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Type 2 Diabetes often occurs with other health problems called </a:t>
          </a:r>
          <a:r>
            <a:rPr lang="en-GB" sz="1300" b="1" kern="1200"/>
            <a:t>comorbidities</a:t>
          </a:r>
          <a:r>
            <a:rPr lang="en-GB" sz="1300" kern="1200"/>
            <a:t>. These can make care more complex and increase health risks.</a:t>
          </a:r>
          <a:endParaRPr lang="en-US" sz="1300" kern="1200"/>
        </a:p>
      </dsp:txBody>
      <dsp:txXfrm>
        <a:off x="15592" y="425730"/>
        <a:ext cx="10484416" cy="288226"/>
      </dsp:txXfrm>
    </dsp:sp>
    <dsp:sp modelId="{FF751F55-4026-4776-B578-8C8EA7BDEAAA}">
      <dsp:nvSpPr>
        <dsp:cNvPr id="0" name=""/>
        <dsp:cNvSpPr/>
      </dsp:nvSpPr>
      <dsp:spPr>
        <a:xfrm>
          <a:off x="0" y="766988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Common Comorbidities:</a:t>
          </a:r>
          <a:endParaRPr lang="en-US" sz="1300" kern="1200"/>
        </a:p>
      </dsp:txBody>
      <dsp:txXfrm>
        <a:off x="15592" y="782580"/>
        <a:ext cx="10484416" cy="288226"/>
      </dsp:txXfrm>
    </dsp:sp>
    <dsp:sp modelId="{DD5B1D99-56A3-4762-A319-9314AB7D96E2}">
      <dsp:nvSpPr>
        <dsp:cNvPr id="0" name=""/>
        <dsp:cNvSpPr/>
      </dsp:nvSpPr>
      <dsp:spPr>
        <a:xfrm>
          <a:off x="0" y="1123838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Heart disease</a:t>
          </a:r>
          <a:r>
            <a:rPr lang="en-GB" sz="1300" kern="1200"/>
            <a:t> – high risk of heart attack and stroke</a:t>
          </a:r>
          <a:endParaRPr lang="en-US" sz="1300" kern="1200"/>
        </a:p>
      </dsp:txBody>
      <dsp:txXfrm>
        <a:off x="15592" y="1139430"/>
        <a:ext cx="10484416" cy="288226"/>
      </dsp:txXfrm>
    </dsp:sp>
    <dsp:sp modelId="{C1958166-D277-4893-9DE1-C6CDD8A027DA}">
      <dsp:nvSpPr>
        <dsp:cNvPr id="0" name=""/>
        <dsp:cNvSpPr/>
      </dsp:nvSpPr>
      <dsp:spPr>
        <a:xfrm>
          <a:off x="0" y="1480688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High blood pressure</a:t>
          </a:r>
          <a:r>
            <a:rPr lang="en-GB" sz="1300" kern="1200"/>
            <a:t> – common in people with diabetes</a:t>
          </a:r>
          <a:endParaRPr lang="en-US" sz="1300" kern="1200"/>
        </a:p>
      </dsp:txBody>
      <dsp:txXfrm>
        <a:off x="15592" y="1496280"/>
        <a:ext cx="10484416" cy="288226"/>
      </dsp:txXfrm>
    </dsp:sp>
    <dsp:sp modelId="{81409C21-2407-49C8-9E3C-ECF8CE02CC46}">
      <dsp:nvSpPr>
        <dsp:cNvPr id="0" name=""/>
        <dsp:cNvSpPr/>
      </dsp:nvSpPr>
      <dsp:spPr>
        <a:xfrm>
          <a:off x="0" y="1837538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High cholesterol</a:t>
          </a:r>
          <a:r>
            <a:rPr lang="en-GB" sz="1300" kern="1200"/>
            <a:t> – increases the chance of heart problems</a:t>
          </a:r>
          <a:endParaRPr lang="en-US" sz="1300" kern="1200"/>
        </a:p>
      </dsp:txBody>
      <dsp:txXfrm>
        <a:off x="15592" y="1853130"/>
        <a:ext cx="10484416" cy="288226"/>
      </dsp:txXfrm>
    </dsp:sp>
    <dsp:sp modelId="{E0FD7924-18CA-4A89-8F13-F4CB08FC8604}">
      <dsp:nvSpPr>
        <dsp:cNvPr id="0" name=""/>
        <dsp:cNvSpPr/>
      </dsp:nvSpPr>
      <dsp:spPr>
        <a:xfrm>
          <a:off x="0" y="2194388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Kidney disease (CKD)</a:t>
          </a:r>
          <a:r>
            <a:rPr lang="en-GB" sz="1300" kern="1200"/>
            <a:t> – from long-term high blood sugar</a:t>
          </a:r>
          <a:endParaRPr lang="en-US" sz="1300" kern="1200"/>
        </a:p>
      </dsp:txBody>
      <dsp:txXfrm>
        <a:off x="15592" y="2209980"/>
        <a:ext cx="10484416" cy="288226"/>
      </dsp:txXfrm>
    </dsp:sp>
    <dsp:sp modelId="{7CAAD72A-BD38-4BFE-B90E-6818B70F62D7}">
      <dsp:nvSpPr>
        <dsp:cNvPr id="0" name=""/>
        <dsp:cNvSpPr/>
      </dsp:nvSpPr>
      <dsp:spPr>
        <a:xfrm>
          <a:off x="0" y="2551239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Nerve damage (neuropathy)</a:t>
          </a:r>
          <a:r>
            <a:rPr lang="en-GB" sz="1300" kern="1200"/>
            <a:t> – causes pain or numbness in feet and hands</a:t>
          </a:r>
          <a:endParaRPr lang="en-US" sz="1300" kern="1200"/>
        </a:p>
      </dsp:txBody>
      <dsp:txXfrm>
        <a:off x="15592" y="2566831"/>
        <a:ext cx="10484416" cy="288226"/>
      </dsp:txXfrm>
    </dsp:sp>
    <dsp:sp modelId="{BA56A439-9CD9-4FE3-A77D-2C14295F0A38}">
      <dsp:nvSpPr>
        <dsp:cNvPr id="0" name=""/>
        <dsp:cNvSpPr/>
      </dsp:nvSpPr>
      <dsp:spPr>
        <a:xfrm>
          <a:off x="0" y="2908089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Eye problems (retinopathy)</a:t>
          </a:r>
          <a:r>
            <a:rPr lang="en-GB" sz="1300" kern="1200"/>
            <a:t> – can lead to vision loss</a:t>
          </a:r>
          <a:endParaRPr lang="en-US" sz="1300" kern="1200"/>
        </a:p>
      </dsp:txBody>
      <dsp:txXfrm>
        <a:off x="15592" y="2923681"/>
        <a:ext cx="10484416" cy="288226"/>
      </dsp:txXfrm>
    </dsp:sp>
    <dsp:sp modelId="{CC9AAE13-8DFF-4AB9-9160-503CF826B4E6}">
      <dsp:nvSpPr>
        <dsp:cNvPr id="0" name=""/>
        <dsp:cNvSpPr/>
      </dsp:nvSpPr>
      <dsp:spPr>
        <a:xfrm>
          <a:off x="0" y="3264939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Foot ulcers or infections</a:t>
          </a:r>
          <a:r>
            <a:rPr lang="en-GB" sz="1300" kern="1200"/>
            <a:t> – slow healing and risk of amputation</a:t>
          </a:r>
          <a:endParaRPr lang="en-US" sz="1300" kern="1200"/>
        </a:p>
      </dsp:txBody>
      <dsp:txXfrm>
        <a:off x="15592" y="3280531"/>
        <a:ext cx="10484416" cy="288226"/>
      </dsp:txXfrm>
    </dsp:sp>
    <dsp:sp modelId="{DA5848DB-13C0-4E32-9B84-35BE27B821D1}">
      <dsp:nvSpPr>
        <dsp:cNvPr id="0" name=""/>
        <dsp:cNvSpPr/>
      </dsp:nvSpPr>
      <dsp:spPr>
        <a:xfrm>
          <a:off x="0" y="3621789"/>
          <a:ext cx="10515600" cy="3194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Depression and anxiety</a:t>
          </a:r>
          <a:r>
            <a:rPr lang="en-GB" sz="1300" kern="1200"/>
            <a:t> – often linked to living with a long-term illness </a:t>
          </a:r>
          <a:r>
            <a:rPr lang="en-GB" sz="1300" i="1" kern="1200"/>
            <a:t>(NICE, 2024; Diabetes UK, 2024)</a:t>
          </a:r>
          <a:endParaRPr lang="en-US" sz="1300" kern="1200"/>
        </a:p>
      </dsp:txBody>
      <dsp:txXfrm>
        <a:off x="15592" y="3637381"/>
        <a:ext cx="10484416" cy="2882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7E534-1354-5C7B-47D9-842B87045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4178E0-75B9-B834-7492-A8E2E0922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22064-4356-1498-C86D-1E01B06CD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170CB-35D9-7731-D050-606F674B9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E7C79-E8B2-68DB-62E1-D1DBC5A0A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481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D9871-EC48-4BE4-C9D6-6B09A35B7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3C02B-2DD8-5831-CCEC-BBDC5DAB86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04F8C-90CB-93C7-691D-0091E5C7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682F3-3914-E4A7-48E8-8682DFCAE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1A468-C55F-0470-7151-7FC28E559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036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1F528-9E0B-0607-AC84-33F0BB38A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CDE10-0B09-EA99-1E39-49DAB5721D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D92195-7F60-9D13-B78E-2031A71C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26874-5610-2999-2750-1FE3784FF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BD32A6-3B8D-5980-FF97-746C3E5E7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93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0863B-61D1-9BDA-E09F-19AF49958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7A42F-C6CF-075F-79EE-59F1B5A360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3A14FB-B4E8-2EB5-91B5-695B05A86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0522D3-FD16-6620-209C-E559BA65D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E13F1-0639-BB36-6DAB-5C67C131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32A4F3-8CD2-464C-B42B-9B4D3B122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753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2CD0C-461C-6163-7518-29FE0BDB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C0E78-EE72-6423-766B-323E12524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B2D9D-29E2-A124-CC9B-1AAC68A9CB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35DB6F-CB97-23FD-B23D-4F1856AC57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456E15-9F43-8564-5F74-DC3BDFCFF4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9FB47B-0DC2-0373-87F0-5C542CE42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CE265A-1644-A44E-56B1-075139CDB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ED3A7F-B0ED-56CA-99D0-4F06953EB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463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7F189-9ED9-AC00-87AF-84B3B2580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C77874-5516-795B-6A01-D431603BB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E9169C-228B-1734-17E4-1F2DC2570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41E7F-3E6E-83F4-E43A-9176DEC50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736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B02204-BA11-B2E3-DCA5-9C32826A9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1818D9-47DD-F5C9-DCA7-99FC63F67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505740-DFF1-2516-07A4-778837EBC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37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3F6C3-005A-A7C9-2425-FED67DBDC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39602-1657-7117-BD2B-466E3DAE4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A0922-9B13-FB0F-F147-C7429B98BD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47F19D-73EB-C24E-1C87-D65C0554E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2C2723-0829-6189-9A19-FFCE0C99B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0105D4-3178-91B1-17B2-04FC3781A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090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F512B-2759-4E8E-DBAF-39D62032F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FAD646-A9BE-C3EB-01AE-4641BA98F8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93A910-33EB-B28D-AB9A-8E71AE9BB6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6C8D21-1795-CEC0-88BB-B27F5EFD7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48F269-B8AB-2F9B-D3B0-A680FD98B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8B4F9F-E95E-6FB9-3858-66B1ABD5F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27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A9841-B5A6-CB92-546F-A755D2A1F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E8B2D3-CBC3-3B08-D92D-9A02343FC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82DE15-F0D2-79DB-9981-5995EC6BF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45F51-5E9F-844E-671E-29FB2DDD5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47EB2-C26C-7B68-A6F7-0187D97BC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7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BFB62E-143D-8BDE-4FE0-F6D4AB9749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FB13F4-8EF0-4439-B86B-4447FAA007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4FBA7-AFD4-3804-6B2A-B5F1C6C8F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0E8E2-88D1-4E4B-A987-72BE2F12C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8E10A4-E5DF-6BD3-279F-CC219EECA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34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EEB578-DE7E-3B2E-7CAE-E3D76F695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779F1F-CB8A-B1C7-E2D4-249B59B88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399AA-3B20-4F55-5AC0-19D61C47F3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2A3BC3-5DEA-4DEF-97FE-67B3F95AB612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AF55C-4F3C-1D41-32E6-8874E47CDC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35433-808D-0197-BFBD-77E83C8EE9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37A995-BC25-4FDB-AD68-FB5669D3A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530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515D20E-1AB7-4E74-9236-2B72B63D6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A0A16F-251C-1308-1E0C-F33C06F6F5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5028" y="1336329"/>
            <a:ext cx="3892732" cy="43825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Understanding and Managing Type 2 Diabetes: A Guide for Community Support Workers”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6346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982976"/>
            <a:ext cx="6009366" cy="51206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2F8A5-C552-A6E8-65BB-777BBE942E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1" y="1336329"/>
            <a:ext cx="5260848" cy="43825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Name: Mohammad Ilyas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Student Number: 2029045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Lecturer Name: Dr Aishat </a:t>
            </a:r>
            <a:r>
              <a:rPr lang="en-US" sz="2000" dirty="0" err="1"/>
              <a:t>Bakre</a:t>
            </a:r>
            <a:endParaRPr lang="en-US" sz="2000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Module: Community Care and Management of Longer-term Conditions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Module code: LCHS7003_Birm</a:t>
            </a:r>
          </a:p>
        </p:txBody>
      </p:sp>
    </p:spTree>
    <p:extLst>
      <p:ext uri="{BB962C8B-B14F-4D97-AF65-F5344CB8AC3E}">
        <p14:creationId xmlns:p14="http://schemas.microsoft.com/office/powerpoint/2010/main" val="839819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749779-332C-F371-5EC5-5CC4F9CB9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Audience: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377A5-961E-4F10-5CCF-B3687B45A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200"/>
              <a:t>This presentation is for </a:t>
            </a:r>
            <a:r>
              <a:rPr lang="en-GB" sz="2200" b="1"/>
              <a:t>community support workers</a:t>
            </a:r>
            <a:r>
              <a:rPr lang="en-GB" sz="2200"/>
              <a:t> who help people in their homes or community settings. It will help them understand Type 2 Diabetes and how to support people living with it.</a:t>
            </a:r>
          </a:p>
        </p:txBody>
      </p:sp>
      <p:pic>
        <p:nvPicPr>
          <p:cNvPr id="4" name="Picture 3" descr="A group of people sitting on a couch&#10;&#10;AI-generated content may be incorrect.">
            <a:extLst>
              <a:ext uri="{FF2B5EF4-FFF2-40B4-BE49-F238E27FC236}">
                <a16:creationId xmlns:a16="http://schemas.microsoft.com/office/drawing/2014/main" id="{4AB41798-6812-23C7-7649-3863A98ACA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03"/>
          <a:stretch>
            <a:fillRect/>
          </a:stretch>
        </p:blipFill>
        <p:spPr>
          <a:xfrm>
            <a:off x="6873077" y="10"/>
            <a:ext cx="5317400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80629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9650CA-2BA8-7CDF-8654-DE904FC96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Overview of Type 2 Diabetes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A7FCE6-7294-D2E8-FCDD-6A184363B3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917" r="37883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A3ACA-2B88-7F81-C4E3-3271AD922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GB" sz="2200" b="1"/>
              <a:t>Definition:</a:t>
            </a:r>
            <a:br>
              <a:rPr lang="en-GB" sz="2200"/>
            </a:br>
            <a:r>
              <a:rPr lang="en-GB" sz="2200"/>
              <a:t>Type 2 Diabetes is a </a:t>
            </a:r>
            <a:r>
              <a:rPr lang="en-GB" sz="2200" b="1"/>
              <a:t>long-term health condition</a:t>
            </a:r>
            <a:r>
              <a:rPr lang="en-GB" sz="2200"/>
              <a:t> where the body </a:t>
            </a:r>
            <a:r>
              <a:rPr lang="en-GB" sz="2200" b="1"/>
              <a:t>cannot use insulin properly</a:t>
            </a:r>
            <a:r>
              <a:rPr lang="en-GB" sz="2200"/>
              <a:t> or </a:t>
            </a:r>
            <a:r>
              <a:rPr lang="en-GB" sz="2200" b="1"/>
              <a:t>does not make enough insulin</a:t>
            </a:r>
            <a:r>
              <a:rPr lang="en-GB" sz="2200"/>
              <a:t>.</a:t>
            </a:r>
            <a:br>
              <a:rPr lang="en-GB" sz="2200"/>
            </a:br>
            <a:r>
              <a:rPr lang="en-GB" sz="2200"/>
              <a:t>Insulin is a hormone that helps move sugar from the blood into the body’s cells to make energy.</a:t>
            </a:r>
            <a:br>
              <a:rPr lang="en-GB" sz="2200"/>
            </a:br>
            <a:r>
              <a:rPr lang="en-GB" sz="2200"/>
              <a:t>When insulin doesn’t work well, </a:t>
            </a:r>
            <a:r>
              <a:rPr lang="en-GB" sz="2200" b="1"/>
              <a:t>sugar builds up in the blood</a:t>
            </a:r>
            <a:r>
              <a:rPr lang="en-GB" sz="2200"/>
              <a:t>, which can cause health problems over time.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794214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EF085B8-A2C0-4A6F-B663-CCC56F3CD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3">
            <a:extLst>
              <a:ext uri="{FF2B5EF4-FFF2-40B4-BE49-F238E27FC236}">
                <a16:creationId xmlns:a16="http://schemas.microsoft.com/office/drawing/2014/main" id="{2658F6D6-96E0-421A-96D6-3DF404008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3CF62545-93A0-4FD5-9B48-48DCA794C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B33E0-381B-CCEF-11DB-43825E4789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0833"/>
            <a:ext cx="5096934" cy="41661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1900" b="1"/>
              <a:t>Symptoms:</a:t>
            </a:r>
            <a:br>
              <a:rPr lang="en-GB" sz="1900"/>
            </a:br>
            <a:r>
              <a:rPr lang="en-GB" sz="1900"/>
              <a:t>People with Type 2 Diabetes may: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/>
              <a:t>Feel </a:t>
            </a:r>
            <a:r>
              <a:rPr lang="en-GB" sz="1900" b="1"/>
              <a:t>very thirsty</a:t>
            </a:r>
            <a:endParaRPr lang="en-GB" sz="1900"/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1"/>
              <a:t>Wee (urinate) a lot</a:t>
            </a:r>
            <a:r>
              <a:rPr lang="en-GB" sz="1900"/>
              <a:t>, especially at night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/>
              <a:t>Feel </a:t>
            </a:r>
            <a:r>
              <a:rPr lang="en-GB" sz="1900" b="1"/>
              <a:t>very tired</a:t>
            </a:r>
            <a:endParaRPr lang="en-GB" sz="1900"/>
          </a:p>
          <a:p>
            <a:pPr>
              <a:buFont typeface="Arial" panose="020B0604020202020204" pitchFamily="34" charset="0"/>
              <a:buChar char="•"/>
            </a:pPr>
            <a:r>
              <a:rPr lang="en-GB" sz="1900"/>
              <a:t>Have </a:t>
            </a:r>
            <a:r>
              <a:rPr lang="en-GB" sz="1900" b="1"/>
              <a:t>blurred vision</a:t>
            </a:r>
            <a:endParaRPr lang="en-GB" sz="1900"/>
          </a:p>
          <a:p>
            <a:pPr>
              <a:buFont typeface="Arial" panose="020B0604020202020204" pitchFamily="34" charset="0"/>
              <a:buChar char="•"/>
            </a:pPr>
            <a:r>
              <a:rPr lang="en-GB" sz="1900"/>
              <a:t>Notice </a:t>
            </a:r>
            <a:r>
              <a:rPr lang="en-GB" sz="1900" b="1"/>
              <a:t>cuts or wounds take a long time to heal</a:t>
            </a:r>
            <a:endParaRPr lang="en-GB" sz="1900"/>
          </a:p>
          <a:p>
            <a:pPr>
              <a:buFont typeface="Arial" panose="020B0604020202020204" pitchFamily="34" charset="0"/>
              <a:buChar char="•"/>
            </a:pPr>
            <a:r>
              <a:rPr lang="en-GB" sz="1900"/>
              <a:t>Get </a:t>
            </a:r>
            <a:r>
              <a:rPr lang="en-GB" sz="1900" b="1"/>
              <a:t>infections often</a:t>
            </a:r>
            <a:r>
              <a:rPr lang="en-GB" sz="1900"/>
              <a:t>, such as skin or mouth infections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/>
              <a:t>Sometimes have </a:t>
            </a:r>
            <a:r>
              <a:rPr lang="en-GB" sz="1900" b="1"/>
              <a:t>no symptoms at all</a:t>
            </a:r>
            <a:r>
              <a:rPr lang="en-GB" sz="1900"/>
              <a:t> at first</a:t>
            </a:r>
          </a:p>
          <a:p>
            <a:endParaRPr lang="en-GB" sz="19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EF611B-B4FC-D6D0-F4D0-FA92FC2C7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866" y="2010833"/>
            <a:ext cx="5096933" cy="41661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1400" b="1"/>
              <a:t>Causes (Aetiology):</a:t>
            </a:r>
            <a:br>
              <a:rPr lang="en-GB" sz="1400"/>
            </a:br>
            <a:r>
              <a:rPr lang="en-GB" sz="1400"/>
              <a:t>Type 2 Diabetes is caused by a mix of </a:t>
            </a:r>
            <a:r>
              <a:rPr lang="en-GB" sz="1400" b="1"/>
              <a:t>genetic</a:t>
            </a:r>
            <a:r>
              <a:rPr lang="en-GB" sz="1400"/>
              <a:t>, </a:t>
            </a:r>
            <a:r>
              <a:rPr lang="en-GB" sz="1400" b="1"/>
              <a:t>lifestyle</a:t>
            </a:r>
            <a:r>
              <a:rPr lang="en-GB" sz="1400"/>
              <a:t>, and </a:t>
            </a:r>
            <a:r>
              <a:rPr lang="en-GB" sz="1400" b="1"/>
              <a:t>environmental</a:t>
            </a:r>
            <a:r>
              <a:rPr lang="en-GB" sz="1400"/>
              <a:t> factors.</a:t>
            </a:r>
          </a:p>
          <a:p>
            <a:pPr>
              <a:buNone/>
            </a:pPr>
            <a:r>
              <a:rPr lang="en-GB" sz="1400"/>
              <a:t>Main causes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Having a </a:t>
            </a:r>
            <a:r>
              <a:rPr lang="en-GB" sz="1400" b="1"/>
              <a:t>family history</a:t>
            </a:r>
            <a:r>
              <a:rPr lang="en-GB" sz="1400"/>
              <a:t> of diabetes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Being </a:t>
            </a:r>
            <a:r>
              <a:rPr lang="en-GB" sz="1400" b="1"/>
              <a:t>overweight</a:t>
            </a:r>
            <a:r>
              <a:rPr lang="en-GB" sz="1400"/>
              <a:t>, especially around the tummy area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b="1"/>
              <a:t>Not being active enough</a:t>
            </a:r>
            <a:endParaRPr lang="en-GB" sz="1400"/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Eating a </a:t>
            </a:r>
            <a:r>
              <a:rPr lang="en-GB" sz="1400" b="1"/>
              <a:t>diet high in sugar or fatty foods</a:t>
            </a:r>
            <a:endParaRPr lang="en-GB" sz="1400"/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Getting </a:t>
            </a:r>
            <a:r>
              <a:rPr lang="en-GB" sz="1400" b="1"/>
              <a:t>older</a:t>
            </a:r>
            <a:r>
              <a:rPr lang="en-GB" sz="1400"/>
              <a:t> (risk increases after 40 years)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Being from a </a:t>
            </a:r>
            <a:r>
              <a:rPr lang="en-GB" sz="1400" b="1"/>
              <a:t>South Asian, African, or Caribbean background</a:t>
            </a:r>
            <a:endParaRPr lang="en-GB" sz="1400"/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Having had </a:t>
            </a:r>
            <a:r>
              <a:rPr lang="en-GB" sz="1400" b="1"/>
              <a:t>gestational diabetes</a:t>
            </a:r>
            <a:r>
              <a:rPr lang="en-GB" sz="1400"/>
              <a:t> during pregnancy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/>
              <a:t>Taking some </a:t>
            </a:r>
            <a:r>
              <a:rPr lang="en-GB" sz="1400" b="1"/>
              <a:t>medicines</a:t>
            </a:r>
            <a:r>
              <a:rPr lang="en-GB" sz="1400"/>
              <a:t> such as steroids or antipsychotics</a:t>
            </a:r>
          </a:p>
          <a:p>
            <a:pPr>
              <a:buNone/>
            </a:pP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38132343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0D1A4-A688-A08E-A935-ED1F08FE8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Common is Type 2 Diabetes?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A3AEF5-E76E-846C-C9C3-98EB60872D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the UK:</a:t>
            </a: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9D8C9236-D1B2-67E4-B7DC-85CA66ECDF8F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C13CD3-B8A0-E4ED-38BB-2F05EBEF0E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Worldwide: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A74F38-B451-7F15-3B38-5E4A13F3E24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Around 589 million adults have diabetes</a:t>
            </a:r>
          </a:p>
          <a:p>
            <a:r>
              <a:rPr lang="en-GB" dirty="0"/>
              <a:t>Could reach 850 million by 2050</a:t>
            </a:r>
          </a:p>
          <a:p>
            <a:r>
              <a:rPr lang="en-GB" dirty="0"/>
              <a:t>Rising fastest in countries with less access to healthy food and healthcare(NHS England, 2024; NICE, 2024)</a:t>
            </a:r>
          </a:p>
        </p:txBody>
      </p:sp>
    </p:spTree>
    <p:extLst>
      <p:ext uri="{BB962C8B-B14F-4D97-AF65-F5344CB8AC3E}">
        <p14:creationId xmlns:p14="http://schemas.microsoft.com/office/powerpoint/2010/main" val="275012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3FDA-4FCD-4885-468F-D595CB6FC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Economic and Social Burden of Type 2 Diabetes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F6903E-1BA0-E60D-E3BF-1E2FF46D49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Economic Impact (UK):</a:t>
            </a: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A7E50335-9458-7450-4FFC-72C03429359B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96797E-07AA-BF85-A3FC-33A6EEB7B7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Social Impact: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7C6D61-C738-FBA2-E191-CC4543AD88A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People may face mental health issues such as anxiety or depression.</a:t>
            </a:r>
          </a:p>
          <a:p>
            <a:r>
              <a:rPr lang="en-GB" dirty="0"/>
              <a:t>Diabetes can affect daily life, work, and social activities.</a:t>
            </a:r>
          </a:p>
          <a:p>
            <a:r>
              <a:rPr lang="en-GB" dirty="0"/>
              <a:t>Healthy eating and medication can be expensive for some families.</a:t>
            </a:r>
          </a:p>
          <a:p>
            <a:r>
              <a:rPr lang="en-GB" dirty="0"/>
              <a:t>It can cause stress and affect relationships when care routines are difficult to manage.</a:t>
            </a:r>
          </a:p>
        </p:txBody>
      </p:sp>
    </p:spTree>
    <p:extLst>
      <p:ext uri="{BB962C8B-B14F-4D97-AF65-F5344CB8AC3E}">
        <p14:creationId xmlns:p14="http://schemas.microsoft.com/office/powerpoint/2010/main" val="3111847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C32DF3D-3F59-481D-A237-77C31AD49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D5426B-FD34-8423-5ADB-3D2930682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643467"/>
            <a:ext cx="3840480" cy="5571066"/>
          </a:xfrm>
        </p:spPr>
        <p:txBody>
          <a:bodyPr anchor="ctr">
            <a:normAutofit/>
          </a:bodyPr>
          <a:lstStyle/>
          <a:p>
            <a:r>
              <a:rPr lang="en-GB" sz="5400" b="1"/>
              <a:t>Diagnosis and Initial Assessment of Type 2 Diabetes</a:t>
            </a:r>
            <a:endParaRPr lang="en-GB" sz="54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2F02326-30C4-4095-988F-932A425AE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39686" y="0"/>
            <a:ext cx="7152315" cy="6858000"/>
          </a:xfrm>
          <a:custGeom>
            <a:avLst/>
            <a:gdLst>
              <a:gd name="connsiteX0" fmla="*/ 17101 w 7152315"/>
              <a:gd name="connsiteY0" fmla="*/ 0 h 6858000"/>
              <a:gd name="connsiteX1" fmla="*/ 7152315 w 7152315"/>
              <a:gd name="connsiteY1" fmla="*/ 0 h 6858000"/>
              <a:gd name="connsiteX2" fmla="*/ 7152315 w 7152315"/>
              <a:gd name="connsiteY2" fmla="*/ 6858000 h 6858000"/>
              <a:gd name="connsiteX3" fmla="*/ 15999 w 7152315"/>
              <a:gd name="connsiteY3" fmla="*/ 6858000 h 6858000"/>
              <a:gd name="connsiteX4" fmla="*/ 9729 w 7152315"/>
              <a:gd name="connsiteY4" fmla="*/ 6734157 h 6858000"/>
              <a:gd name="connsiteX5" fmla="*/ 15819 w 7152315"/>
              <a:gd name="connsiteY5" fmla="*/ 6122264 h 6858000"/>
              <a:gd name="connsiteX6" fmla="*/ 11379 w 7152315"/>
              <a:gd name="connsiteY6" fmla="*/ 5614784 h 6858000"/>
              <a:gd name="connsiteX7" fmla="*/ 20006 w 7152315"/>
              <a:gd name="connsiteY7" fmla="*/ 5204359 h 6858000"/>
              <a:gd name="connsiteX8" fmla="*/ 16962 w 7152315"/>
              <a:gd name="connsiteY8" fmla="*/ 4811696 h 6858000"/>
              <a:gd name="connsiteX9" fmla="*/ 13409 w 7152315"/>
              <a:gd name="connsiteY9" fmla="*/ 4358135 h 6858000"/>
              <a:gd name="connsiteX10" fmla="*/ 12774 w 7152315"/>
              <a:gd name="connsiteY10" fmla="*/ 4038423 h 6858000"/>
              <a:gd name="connsiteX11" fmla="*/ 10110 w 7152315"/>
              <a:gd name="connsiteY11" fmla="*/ 3630663 h 6858000"/>
              <a:gd name="connsiteX12" fmla="*/ 16581 w 7152315"/>
              <a:gd name="connsiteY12" fmla="*/ 3275427 h 6858000"/>
              <a:gd name="connsiteX13" fmla="*/ 27872 w 7152315"/>
              <a:gd name="connsiteY13" fmla="*/ 2871219 h 6858000"/>
              <a:gd name="connsiteX14" fmla="*/ 17596 w 7152315"/>
              <a:gd name="connsiteY14" fmla="*/ 2235600 h 6858000"/>
              <a:gd name="connsiteX15" fmla="*/ 14170 w 7152315"/>
              <a:gd name="connsiteY15" fmla="*/ 1894827 h 6858000"/>
              <a:gd name="connsiteX16" fmla="*/ 11632 w 7152315"/>
              <a:gd name="connsiteY16" fmla="*/ 1603026 h 6858000"/>
              <a:gd name="connsiteX17" fmla="*/ 14551 w 7152315"/>
              <a:gd name="connsiteY17" fmla="*/ 1307799 h 6858000"/>
              <a:gd name="connsiteX18" fmla="*/ 14551 w 7152315"/>
              <a:gd name="connsiteY18" fmla="*/ 887733 h 6858000"/>
              <a:gd name="connsiteX19" fmla="*/ 849 w 7152315"/>
              <a:gd name="connsiteY19" fmla="*/ 349169 h 6858000"/>
              <a:gd name="connsiteX20" fmla="*/ 1404 w 7152315"/>
              <a:gd name="connsiteY20" fmla="*/ 16059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52315" h="6858000">
                <a:moveTo>
                  <a:pt x="17101" y="0"/>
                </a:moveTo>
                <a:lnTo>
                  <a:pt x="7152315" y="0"/>
                </a:lnTo>
                <a:lnTo>
                  <a:pt x="7152315" y="6858000"/>
                </a:lnTo>
                <a:lnTo>
                  <a:pt x="15999" y="6858000"/>
                </a:lnTo>
                <a:lnTo>
                  <a:pt x="9729" y="6734157"/>
                </a:lnTo>
                <a:cubicBezTo>
                  <a:pt x="5924" y="6530150"/>
                  <a:pt x="12521" y="6326271"/>
                  <a:pt x="15819" y="6122264"/>
                </a:cubicBezTo>
                <a:cubicBezTo>
                  <a:pt x="18484" y="5952766"/>
                  <a:pt x="-1689" y="5783013"/>
                  <a:pt x="11379" y="5614784"/>
                </a:cubicBezTo>
                <a:cubicBezTo>
                  <a:pt x="22112" y="5478259"/>
                  <a:pt x="24992" y="5341214"/>
                  <a:pt x="20006" y="5204359"/>
                </a:cubicBezTo>
                <a:cubicBezTo>
                  <a:pt x="14932" y="5073429"/>
                  <a:pt x="13917" y="4942537"/>
                  <a:pt x="16962" y="4811696"/>
                </a:cubicBezTo>
                <a:cubicBezTo>
                  <a:pt x="20640" y="4660467"/>
                  <a:pt x="16962" y="4509238"/>
                  <a:pt x="13409" y="4358135"/>
                </a:cubicBezTo>
                <a:cubicBezTo>
                  <a:pt x="10872" y="4251565"/>
                  <a:pt x="10998" y="4144994"/>
                  <a:pt x="12774" y="4038423"/>
                </a:cubicBezTo>
                <a:cubicBezTo>
                  <a:pt x="15185" y="3902545"/>
                  <a:pt x="19879" y="3766540"/>
                  <a:pt x="10110" y="3630663"/>
                </a:cubicBezTo>
                <a:cubicBezTo>
                  <a:pt x="1178" y="3512306"/>
                  <a:pt x="3347" y="3393378"/>
                  <a:pt x="16581" y="3275427"/>
                </a:cubicBezTo>
                <a:cubicBezTo>
                  <a:pt x="33403" y="3141377"/>
                  <a:pt x="37183" y="3006006"/>
                  <a:pt x="27872" y="2871219"/>
                </a:cubicBezTo>
                <a:cubicBezTo>
                  <a:pt x="11315" y="2659765"/>
                  <a:pt x="7890" y="2447486"/>
                  <a:pt x="17596" y="2235600"/>
                </a:cubicBezTo>
                <a:cubicBezTo>
                  <a:pt x="22797" y="2122038"/>
                  <a:pt x="21655" y="2008261"/>
                  <a:pt x="14170" y="1894827"/>
                </a:cubicBezTo>
                <a:cubicBezTo>
                  <a:pt x="8144" y="1797670"/>
                  <a:pt x="7294" y="1700272"/>
                  <a:pt x="11632" y="1603026"/>
                </a:cubicBezTo>
                <a:cubicBezTo>
                  <a:pt x="15566" y="1504575"/>
                  <a:pt x="17215" y="1406124"/>
                  <a:pt x="14551" y="1307799"/>
                </a:cubicBezTo>
                <a:cubicBezTo>
                  <a:pt x="10872" y="1168242"/>
                  <a:pt x="10110" y="1027798"/>
                  <a:pt x="14551" y="887733"/>
                </a:cubicBezTo>
                <a:cubicBezTo>
                  <a:pt x="20894" y="708085"/>
                  <a:pt x="3132" y="528817"/>
                  <a:pt x="849" y="349169"/>
                </a:cubicBezTo>
                <a:cubicBezTo>
                  <a:pt x="24" y="286241"/>
                  <a:pt x="-769" y="223346"/>
                  <a:pt x="1404" y="1605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BFC43-B81A-A453-8A05-A0E17120A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696" y="643467"/>
            <a:ext cx="5788152" cy="5571066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1500" b="1">
                <a:solidFill>
                  <a:srgbClr val="FFFFFF"/>
                </a:solidFill>
              </a:rPr>
              <a:t>Diagnosis:</a:t>
            </a:r>
            <a:endParaRPr lang="en-GB" sz="15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>
                <a:solidFill>
                  <a:srgbClr val="FFFFFF"/>
                </a:solidFill>
              </a:rPr>
              <a:t>Blood tests are used to confirm Type 2 Diabetes: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HbA1c test</a:t>
            </a:r>
            <a:r>
              <a:rPr lang="en-GB" sz="1500">
                <a:solidFill>
                  <a:srgbClr val="FFFFFF"/>
                </a:solidFill>
              </a:rPr>
              <a:t>: 48 mmol/mol (6.5%) or higher shows diabetes.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Fasting blood sugar</a:t>
            </a:r>
            <a:r>
              <a:rPr lang="en-GB" sz="1500">
                <a:solidFill>
                  <a:srgbClr val="FFFFFF"/>
                </a:solidFill>
              </a:rPr>
              <a:t>: 7.0 mmol/L or higher.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Random blood sugar</a:t>
            </a:r>
            <a:r>
              <a:rPr lang="en-GB" sz="1500">
                <a:solidFill>
                  <a:srgbClr val="FFFFFF"/>
                </a:solidFill>
              </a:rPr>
              <a:t>: 11.1 mmol/L or higher with symptoms.</a:t>
            </a:r>
            <a:br>
              <a:rPr lang="en-GB" sz="1500">
                <a:solidFill>
                  <a:srgbClr val="FFFFFF"/>
                </a:solidFill>
              </a:rPr>
            </a:br>
            <a:r>
              <a:rPr lang="en-GB" sz="1500" i="1">
                <a:solidFill>
                  <a:srgbClr val="FFFFFF"/>
                </a:solidFill>
              </a:rPr>
              <a:t>(NICE, 2024)</a:t>
            </a:r>
            <a:endParaRPr lang="en-GB" sz="15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>
                <a:solidFill>
                  <a:srgbClr val="FFFFFF"/>
                </a:solidFill>
              </a:rPr>
              <a:t>If results are close to these levels, the test is usually repeated to confirm.</a:t>
            </a:r>
          </a:p>
          <a:p>
            <a:pPr>
              <a:buNone/>
            </a:pPr>
            <a:r>
              <a:rPr lang="en-GB" sz="1500" b="1">
                <a:solidFill>
                  <a:srgbClr val="FFFFFF"/>
                </a:solidFill>
              </a:rPr>
              <a:t>Initial Assessment:</a:t>
            </a:r>
            <a:br>
              <a:rPr lang="en-GB" sz="1500">
                <a:solidFill>
                  <a:srgbClr val="FFFFFF"/>
                </a:solidFill>
              </a:rPr>
            </a:br>
            <a:r>
              <a:rPr lang="en-GB" sz="1500">
                <a:solidFill>
                  <a:srgbClr val="FFFFFF"/>
                </a:solidFill>
              </a:rPr>
              <a:t>After diagnosis, the healthcare team checks: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Weight, waist size, and blood pressure</a:t>
            </a:r>
            <a:endParaRPr lang="en-GB" sz="15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Eyes and feet</a:t>
            </a:r>
            <a:r>
              <a:rPr lang="en-GB" sz="1500">
                <a:solidFill>
                  <a:srgbClr val="FFFFFF"/>
                </a:solidFill>
              </a:rPr>
              <a:t> for early signs of damage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Kidney and liver function</a:t>
            </a:r>
            <a:r>
              <a:rPr lang="en-GB" sz="1500">
                <a:solidFill>
                  <a:srgbClr val="FFFFFF"/>
                </a:solidFill>
              </a:rPr>
              <a:t> with blood and urine tests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Mental health</a:t>
            </a:r>
            <a:r>
              <a:rPr lang="en-GB" sz="1500">
                <a:solidFill>
                  <a:srgbClr val="FFFFFF"/>
                </a:solidFill>
              </a:rPr>
              <a:t> and how the person feels about managing the condition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>
                <a:solidFill>
                  <a:srgbClr val="FFFFFF"/>
                </a:solidFill>
              </a:rPr>
              <a:t>Lifestyle factors</a:t>
            </a:r>
            <a:r>
              <a:rPr lang="en-GB" sz="1500">
                <a:solidFill>
                  <a:srgbClr val="FFFFFF"/>
                </a:solidFill>
              </a:rPr>
              <a:t>, such as diet, exercise, smoking, and alcohol use</a:t>
            </a:r>
            <a:br>
              <a:rPr lang="en-GB" sz="1500">
                <a:solidFill>
                  <a:srgbClr val="FFFFFF"/>
                </a:solidFill>
              </a:rPr>
            </a:br>
            <a:r>
              <a:rPr lang="en-GB" sz="1500" i="1">
                <a:solidFill>
                  <a:srgbClr val="FFFFFF"/>
                </a:solidFill>
              </a:rPr>
              <a:t>(UK Health Security Agency, 2025)</a:t>
            </a:r>
            <a:endParaRPr lang="en-GB" sz="1500">
              <a:solidFill>
                <a:srgbClr val="FFFFFF"/>
              </a:solidFill>
            </a:endParaRPr>
          </a:p>
          <a:p>
            <a:endParaRPr lang="en-GB" sz="15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91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112AC23-F046-4DC5-9B92-07CA6CC7C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75AAFE7-143D-45AC-B616-09521E0F5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A5DB72-E109-4D37-B6DD-C328D5397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C34EE77-74D1-42B4-801B-40B35A68C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2152B4E-1BCF-43D1-814C-F560CEB52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5486774-B7FC-480F-9AAF-9F55F4C43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8FA6A4C-BA1F-4EF8-B3BD-F28CB66DE6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BF89DB3-EA73-4FD0-AACB-5FE32C149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BAB203A-25C6-422F-9DB6-C69F0EE9F6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74730A1-7A3A-4ACF-965D-A6DCEC7DB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EB2D1A1F-B200-4444-AE01-EFC97AF7B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4" y="1042604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0E4CB9D-2256-4786-8DDF-ADFBF353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80841E3-DFCC-429A-B907-8B06EDB1E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54698A1-0C53-4620-97E1-B4689288C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DBDFF7F-BD40-4085-952D-F6EC5908D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F29CA06-4FE5-44A6-8D40-A9C36449C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68E6F37-AE05-46BF-A77F-5505926E92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D6F5ECB-975C-4A38-BD48-A3C2B38E9E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BF36011-C922-4FD6-B09D-781A87054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1FD3DC2-6A33-4C9E-B0F5-5D6209717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E4F800E-82BC-4AEF-9F07-7F95C8B8C3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FE6CAF9-AD5F-1196-BDB9-627A7F83E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6"/>
            <a:ext cx="4989918" cy="5478640"/>
          </a:xfrm>
          <a:noFill/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Management of Type 2 Diabetes (UK Guidance)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8D9C5DD-B8B3-46A0-8FBC-EE462F96C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801066" y="497785"/>
            <a:ext cx="5678424" cy="567484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115ED-077F-0E15-41AC-F2C7F3081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1946" y="630936"/>
            <a:ext cx="4982273" cy="5478672"/>
          </a:xfrm>
          <a:noFill/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900" b="1" dirty="0">
                <a:solidFill>
                  <a:schemeClr val="bg1"/>
                </a:solidFill>
              </a:rPr>
              <a:t>Goals: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/>
                </a:solidFill>
              </a:rPr>
              <a:t>Keep blood sugar to a safe target, protect </a:t>
            </a:r>
            <a:r>
              <a:rPr lang="en-GB" sz="900" b="1" dirty="0">
                <a:solidFill>
                  <a:schemeClr val="bg1"/>
                </a:solidFill>
              </a:rPr>
              <a:t>heart and kidneys</a:t>
            </a:r>
            <a:r>
              <a:rPr lang="en-GB" sz="900" dirty="0">
                <a:solidFill>
                  <a:schemeClr val="bg1"/>
                </a:solidFill>
              </a:rPr>
              <a:t>, and </a:t>
            </a:r>
            <a:r>
              <a:rPr lang="en-GB" sz="900" b="1" dirty="0">
                <a:solidFill>
                  <a:schemeClr val="bg1"/>
                </a:solidFill>
              </a:rPr>
              <a:t>prevent complications</a:t>
            </a:r>
            <a:r>
              <a:rPr lang="en-GB" sz="900" dirty="0">
                <a:solidFill>
                  <a:schemeClr val="bg1"/>
                </a:solidFill>
              </a:rPr>
              <a:t> (NICE, 2024).</a:t>
            </a:r>
          </a:p>
          <a:p>
            <a:pPr>
              <a:buNone/>
            </a:pPr>
            <a:r>
              <a:rPr lang="en-GB" sz="900" b="1" dirty="0">
                <a:solidFill>
                  <a:schemeClr val="bg1"/>
                </a:solidFill>
              </a:rPr>
              <a:t>1) First steps for everyone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Education:</a:t>
            </a:r>
            <a:r>
              <a:rPr lang="en-GB" sz="900" dirty="0">
                <a:solidFill>
                  <a:schemeClr val="bg1"/>
                </a:solidFill>
              </a:rPr>
              <a:t> join a structured course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Lifestyle:</a:t>
            </a:r>
            <a:r>
              <a:rPr lang="en-GB" sz="900" dirty="0">
                <a:solidFill>
                  <a:schemeClr val="bg1"/>
                </a:solidFill>
              </a:rPr>
              <a:t> healthy eating, weight loss if needed, </a:t>
            </a:r>
            <a:r>
              <a:rPr lang="en-GB" sz="900" b="1" dirty="0">
                <a:solidFill>
                  <a:schemeClr val="bg1"/>
                </a:solidFill>
              </a:rPr>
              <a:t>150 mins/week</a:t>
            </a:r>
            <a:r>
              <a:rPr lang="en-GB" sz="900" dirty="0">
                <a:solidFill>
                  <a:schemeClr val="bg1"/>
                </a:solidFill>
              </a:rPr>
              <a:t> activity, stop smoking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Vaccines &amp; wellbeing:</a:t>
            </a:r>
            <a:r>
              <a:rPr lang="en-GB" sz="900" dirty="0">
                <a:solidFill>
                  <a:schemeClr val="bg1"/>
                </a:solidFill>
              </a:rPr>
              <a:t> flu/COVID/</a:t>
            </a:r>
            <a:r>
              <a:rPr lang="en-GB" sz="900" dirty="0" err="1">
                <a:solidFill>
                  <a:schemeClr val="bg1"/>
                </a:solidFill>
              </a:rPr>
              <a:t>pneumo</a:t>
            </a:r>
            <a:r>
              <a:rPr lang="en-GB" sz="900" dirty="0">
                <a:solidFill>
                  <a:schemeClr val="bg1"/>
                </a:solidFill>
              </a:rPr>
              <a:t> as advised; support for </a:t>
            </a:r>
            <a:r>
              <a:rPr lang="en-GB" sz="900" b="1" dirty="0">
                <a:solidFill>
                  <a:schemeClr val="bg1"/>
                </a:solidFill>
              </a:rPr>
              <a:t>mental health</a:t>
            </a:r>
            <a:r>
              <a:rPr lang="en-GB" sz="900" dirty="0">
                <a:solidFill>
                  <a:schemeClr val="bg1"/>
                </a:solidFill>
              </a:rPr>
              <a:t> and stress (NHS England, 2024)</a:t>
            </a:r>
          </a:p>
          <a:p>
            <a:pPr>
              <a:buNone/>
            </a:pPr>
            <a:r>
              <a:rPr lang="en-GB" sz="900" b="1" dirty="0">
                <a:solidFill>
                  <a:schemeClr val="bg1"/>
                </a:solidFill>
              </a:rPr>
              <a:t>2) Medicines (follow NICE NG28)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Start:</a:t>
            </a:r>
            <a:r>
              <a:rPr lang="en-GB" sz="900" dirty="0">
                <a:solidFill>
                  <a:schemeClr val="bg1"/>
                </a:solidFill>
              </a:rPr>
              <a:t> Metformin (if suitable)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Add if needed / by risk:</a:t>
            </a:r>
            <a:endParaRPr lang="en-GB" sz="900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SGLT2 inhibitor</a:t>
            </a:r>
            <a:r>
              <a:rPr lang="en-GB" sz="900" dirty="0">
                <a:solidFill>
                  <a:schemeClr val="bg1"/>
                </a:solidFill>
              </a:rPr>
              <a:t> for people with </a:t>
            </a:r>
            <a:r>
              <a:rPr lang="en-GB" sz="900" b="1" dirty="0">
                <a:solidFill>
                  <a:schemeClr val="bg1"/>
                </a:solidFill>
              </a:rPr>
              <a:t>CKD/heart disease</a:t>
            </a:r>
            <a:r>
              <a:rPr lang="en-GB" sz="900" dirty="0">
                <a:solidFill>
                  <a:schemeClr val="bg1"/>
                </a:solidFill>
              </a:rPr>
              <a:t> or high risk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GLP-1 receptor agonist</a:t>
            </a:r>
            <a:r>
              <a:rPr lang="en-GB" sz="900" dirty="0">
                <a:solidFill>
                  <a:schemeClr val="bg1"/>
                </a:solidFill>
              </a:rPr>
              <a:t> when weight loss or heart protection is a priority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/>
                </a:solidFill>
              </a:rPr>
              <a:t>Other options: </a:t>
            </a:r>
            <a:r>
              <a:rPr lang="en-GB" sz="900" b="1" dirty="0">
                <a:solidFill>
                  <a:schemeClr val="bg1"/>
                </a:solidFill>
              </a:rPr>
              <a:t>DPP-4 inhibitor, pioglitazone, sulfonylurea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Insulin</a:t>
            </a:r>
            <a:r>
              <a:rPr lang="en-GB" sz="900" dirty="0">
                <a:solidFill>
                  <a:schemeClr val="bg1"/>
                </a:solidFill>
              </a:rPr>
              <a:t> if sugars remain high or symptoms persist (NICE, 2024)</a:t>
            </a:r>
          </a:p>
          <a:p>
            <a:pPr>
              <a:buNone/>
            </a:pPr>
            <a:r>
              <a:rPr lang="en-GB" sz="900" b="1" dirty="0">
                <a:solidFill>
                  <a:schemeClr val="bg1"/>
                </a:solidFill>
              </a:rPr>
              <a:t>3) Cardio-renal protection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Blood pressure</a:t>
            </a:r>
            <a:r>
              <a:rPr lang="en-GB" sz="900" dirty="0">
                <a:solidFill>
                  <a:schemeClr val="bg1"/>
                </a:solidFill>
              </a:rPr>
              <a:t> control (ACE-</a:t>
            </a:r>
            <a:r>
              <a:rPr lang="en-GB" sz="900" dirty="0" err="1">
                <a:solidFill>
                  <a:schemeClr val="bg1"/>
                </a:solidFill>
              </a:rPr>
              <a:t>i</a:t>
            </a:r>
            <a:r>
              <a:rPr lang="en-GB" sz="900" dirty="0">
                <a:solidFill>
                  <a:schemeClr val="bg1"/>
                </a:solidFill>
              </a:rPr>
              <a:t>/ARB if </a:t>
            </a:r>
            <a:r>
              <a:rPr lang="en-GB" sz="900" b="1" dirty="0">
                <a:solidFill>
                  <a:schemeClr val="bg1"/>
                </a:solidFill>
              </a:rPr>
              <a:t>albuminuria</a:t>
            </a:r>
            <a:r>
              <a:rPr lang="en-GB" sz="900" dirty="0">
                <a:solidFill>
                  <a:schemeClr val="bg1"/>
                </a:solidFill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Statin</a:t>
            </a:r>
            <a:r>
              <a:rPr lang="en-GB" sz="900" dirty="0">
                <a:solidFill>
                  <a:schemeClr val="bg1"/>
                </a:solidFill>
              </a:rPr>
              <a:t> based on CVD risk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/>
                </a:solidFill>
              </a:rPr>
              <a:t>Regular checks of </a:t>
            </a:r>
            <a:r>
              <a:rPr lang="en-GB" sz="900" b="1" dirty="0">
                <a:solidFill>
                  <a:schemeClr val="bg1"/>
                </a:solidFill>
              </a:rPr>
              <a:t>kidney function</a:t>
            </a:r>
            <a:r>
              <a:rPr lang="en-GB" sz="900" dirty="0">
                <a:solidFill>
                  <a:schemeClr val="bg1"/>
                </a:solidFill>
              </a:rPr>
              <a:t> and </a:t>
            </a:r>
            <a:r>
              <a:rPr lang="en-GB" sz="900" b="1" dirty="0">
                <a:solidFill>
                  <a:schemeClr val="bg1"/>
                </a:solidFill>
              </a:rPr>
              <a:t>urine ACR</a:t>
            </a:r>
            <a:r>
              <a:rPr lang="en-GB" sz="900" dirty="0">
                <a:solidFill>
                  <a:schemeClr val="bg1"/>
                </a:solidFill>
              </a:rPr>
              <a:t> (NICE, 2024)</a:t>
            </a:r>
          </a:p>
          <a:p>
            <a:pPr>
              <a:buNone/>
            </a:pPr>
            <a:r>
              <a:rPr lang="en-GB" sz="900" b="1" dirty="0">
                <a:solidFill>
                  <a:schemeClr val="bg1"/>
                </a:solidFill>
              </a:rPr>
              <a:t>4) Reviews &amp; safety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bg1"/>
                </a:solidFill>
              </a:rPr>
              <a:t>HbA1c every 3–6 months</a:t>
            </a:r>
            <a:endParaRPr lang="en-GB" sz="900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/>
                </a:solidFill>
              </a:rPr>
              <a:t>The </a:t>
            </a:r>
            <a:r>
              <a:rPr lang="en-GB" sz="900" b="1" dirty="0">
                <a:solidFill>
                  <a:schemeClr val="bg1"/>
                </a:solidFill>
              </a:rPr>
              <a:t>Nine Care Processes</a:t>
            </a:r>
            <a:r>
              <a:rPr lang="en-GB" sz="900" dirty="0">
                <a:solidFill>
                  <a:schemeClr val="bg1"/>
                </a:solidFill>
              </a:rPr>
              <a:t> each year: HbA1c, BP, cholesterol, </a:t>
            </a:r>
            <a:r>
              <a:rPr lang="en-GB" sz="900" b="1" dirty="0">
                <a:solidFill>
                  <a:schemeClr val="bg1"/>
                </a:solidFill>
              </a:rPr>
              <a:t>kidney tests/ACR</a:t>
            </a:r>
            <a:r>
              <a:rPr lang="en-GB" sz="900" dirty="0">
                <a:solidFill>
                  <a:schemeClr val="bg1"/>
                </a:solidFill>
              </a:rPr>
              <a:t>, </a:t>
            </a:r>
            <a:r>
              <a:rPr lang="en-GB" sz="900" b="1" dirty="0">
                <a:solidFill>
                  <a:schemeClr val="bg1"/>
                </a:solidFill>
              </a:rPr>
              <a:t>eye screening</a:t>
            </a:r>
            <a:r>
              <a:rPr lang="en-GB" sz="900" dirty="0">
                <a:solidFill>
                  <a:schemeClr val="bg1"/>
                </a:solidFill>
              </a:rPr>
              <a:t>, </a:t>
            </a:r>
            <a:r>
              <a:rPr lang="en-GB" sz="900" b="1" dirty="0">
                <a:solidFill>
                  <a:schemeClr val="bg1"/>
                </a:solidFill>
              </a:rPr>
              <a:t>foot check</a:t>
            </a:r>
            <a:r>
              <a:rPr lang="en-GB" sz="900" dirty="0">
                <a:solidFill>
                  <a:schemeClr val="bg1"/>
                </a:solidFill>
              </a:rPr>
              <a:t>, BMI, smoking status, and </a:t>
            </a:r>
            <a:r>
              <a:rPr lang="en-GB" sz="900" b="1" dirty="0">
                <a:solidFill>
                  <a:schemeClr val="bg1"/>
                </a:solidFill>
              </a:rPr>
              <a:t>personalised care plan</a:t>
            </a:r>
            <a:r>
              <a:rPr lang="en-GB" sz="900" dirty="0">
                <a:solidFill>
                  <a:schemeClr val="bg1"/>
                </a:solidFill>
              </a:rPr>
              <a:t> (NHS England, 2024)</a:t>
            </a:r>
          </a:p>
          <a:p>
            <a:endParaRPr lang="en-GB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648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F79AB3-DF90-67C4-B85D-A8E1F8F577F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25325" b="945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49263E-0E0F-8781-2A74-1DE1AEC0C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Treatment Options for Type 2 Diabetes (UK)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C181A59-78E9-3B2B-7334-08A7A9150C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843539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42434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00D7B-3883-CF04-9E2E-95FD7498C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Comorbidities with Type 2 Diabetes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DAFF36-6224-85D1-4F26-DBC3F5AEA19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6285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56AD21CA-472C-4EA1-A897-F639017AF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29A5F49-8CEE-44D2-A717-96965326A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A4758941-095E-4760-9F3E-0E9F079AA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9BA7B350-F1EB-47CD-8531-349F4BD68B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37D5BC-D20D-5FEC-940A-EF49E0D34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Prevention of Type 2 Diabetes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5FE506-AB9A-470B-89C8-008269966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5300" y="252484"/>
            <a:ext cx="6244113" cy="6244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0E1E7-7FA4-8912-5EC7-A673BCF10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1584" y="540048"/>
            <a:ext cx="5652097" cy="5641293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1500" dirty="0">
                <a:solidFill>
                  <a:schemeClr val="tx2"/>
                </a:solidFill>
              </a:rPr>
              <a:t>Although Type 2 Diabetes is common, </a:t>
            </a:r>
            <a:r>
              <a:rPr lang="en-GB" sz="1500" b="1" dirty="0">
                <a:solidFill>
                  <a:schemeClr val="tx2"/>
                </a:solidFill>
              </a:rPr>
              <a:t>many cases can be prevented</a:t>
            </a:r>
            <a:r>
              <a:rPr lang="en-GB" sz="1500" dirty="0">
                <a:solidFill>
                  <a:schemeClr val="tx2"/>
                </a:solidFill>
              </a:rPr>
              <a:t> with healthy lifestyle changes.</a:t>
            </a:r>
          </a:p>
          <a:p>
            <a:pPr>
              <a:buNone/>
            </a:pPr>
            <a:r>
              <a:rPr lang="en-GB" sz="1500" b="1" dirty="0">
                <a:solidFill>
                  <a:schemeClr val="tx2"/>
                </a:solidFill>
              </a:rPr>
              <a:t>1️⃣ Healthy Lifestyle</a:t>
            </a:r>
            <a:endParaRPr lang="en-GB" sz="1500" dirty="0">
              <a:solidFill>
                <a:schemeClr val="tx2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 dirty="0">
                <a:solidFill>
                  <a:schemeClr val="tx2"/>
                </a:solidFill>
              </a:rPr>
              <a:t>Eat balanced meals</a:t>
            </a:r>
            <a:r>
              <a:rPr lang="en-GB" sz="1500" dirty="0">
                <a:solidFill>
                  <a:schemeClr val="tx2"/>
                </a:solidFill>
              </a:rPr>
              <a:t> – more fruit, vegetables, whole grains, and less sugar and fat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 dirty="0">
                <a:solidFill>
                  <a:schemeClr val="tx2"/>
                </a:solidFill>
              </a:rPr>
              <a:t>Stay active</a:t>
            </a:r>
            <a:r>
              <a:rPr lang="en-GB" sz="1500" dirty="0">
                <a:solidFill>
                  <a:schemeClr val="tx2"/>
                </a:solidFill>
              </a:rPr>
              <a:t> – at least </a:t>
            </a:r>
            <a:r>
              <a:rPr lang="en-GB" sz="1500" b="1" dirty="0">
                <a:solidFill>
                  <a:schemeClr val="tx2"/>
                </a:solidFill>
              </a:rPr>
              <a:t>30 minutes of exercise a day</a:t>
            </a:r>
            <a:r>
              <a:rPr lang="en-GB" sz="1500" dirty="0">
                <a:solidFill>
                  <a:schemeClr val="tx2"/>
                </a:solidFill>
              </a:rPr>
              <a:t>, 5 days a week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 dirty="0">
                <a:solidFill>
                  <a:schemeClr val="tx2"/>
                </a:solidFill>
              </a:rPr>
              <a:t>Maintain a healthy weight</a:t>
            </a:r>
            <a:r>
              <a:rPr lang="en-GB" sz="1500" dirty="0">
                <a:solidFill>
                  <a:schemeClr val="tx2"/>
                </a:solidFill>
              </a:rPr>
              <a:t> – losing even a small amount helps lower risk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1" dirty="0">
                <a:solidFill>
                  <a:schemeClr val="tx2"/>
                </a:solidFill>
              </a:rPr>
              <a:t>Avoid smoking</a:t>
            </a:r>
            <a:r>
              <a:rPr lang="en-GB" sz="1500" dirty="0">
                <a:solidFill>
                  <a:schemeClr val="tx2"/>
                </a:solidFill>
              </a:rPr>
              <a:t> and </a:t>
            </a:r>
            <a:r>
              <a:rPr lang="en-GB" sz="1500" b="1" dirty="0">
                <a:solidFill>
                  <a:schemeClr val="tx2"/>
                </a:solidFill>
              </a:rPr>
              <a:t>limit alcohol</a:t>
            </a:r>
            <a:endParaRPr lang="en-GB" sz="15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1500" b="1" dirty="0">
                <a:solidFill>
                  <a:schemeClr val="tx2"/>
                </a:solidFill>
              </a:rPr>
              <a:t>2️⃣ Regular Health Checks</a:t>
            </a:r>
            <a:endParaRPr lang="en-GB" sz="1500" dirty="0">
              <a:solidFill>
                <a:schemeClr val="tx2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chemeClr val="tx2"/>
                </a:solidFill>
              </a:rPr>
              <a:t>Get a </a:t>
            </a:r>
            <a:r>
              <a:rPr lang="en-GB" sz="1500" b="1" dirty="0">
                <a:solidFill>
                  <a:schemeClr val="tx2"/>
                </a:solidFill>
              </a:rPr>
              <a:t>blood sugar test</a:t>
            </a:r>
            <a:r>
              <a:rPr lang="en-GB" sz="1500" dirty="0">
                <a:solidFill>
                  <a:schemeClr val="tx2"/>
                </a:solidFill>
              </a:rPr>
              <a:t> if you are at risk (over 40, overweight, or family history)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chemeClr val="tx2"/>
                </a:solidFill>
              </a:rPr>
              <a:t>Attend the </a:t>
            </a:r>
            <a:r>
              <a:rPr lang="en-GB" sz="1500" b="1" dirty="0">
                <a:solidFill>
                  <a:schemeClr val="tx2"/>
                </a:solidFill>
              </a:rPr>
              <a:t>NHS Health Check</a:t>
            </a:r>
            <a:r>
              <a:rPr lang="en-GB" sz="1500" dirty="0">
                <a:solidFill>
                  <a:schemeClr val="tx2"/>
                </a:solidFill>
              </a:rPr>
              <a:t> and </a:t>
            </a:r>
            <a:r>
              <a:rPr lang="en-GB" sz="1500" b="1" dirty="0">
                <a:solidFill>
                  <a:schemeClr val="tx2"/>
                </a:solidFill>
              </a:rPr>
              <a:t>screening programmes</a:t>
            </a:r>
            <a:r>
              <a:rPr lang="en-GB" sz="1500" dirty="0">
                <a:solidFill>
                  <a:schemeClr val="tx2"/>
                </a:solidFill>
              </a:rPr>
              <a:t> </a:t>
            </a:r>
            <a:r>
              <a:rPr lang="en-GB" sz="1500" i="1" dirty="0">
                <a:solidFill>
                  <a:schemeClr val="tx2"/>
                </a:solidFill>
              </a:rPr>
              <a:t>(NHS England, 2024)</a:t>
            </a:r>
            <a:endParaRPr lang="en-GB" sz="15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1500" b="1" dirty="0">
                <a:solidFill>
                  <a:schemeClr val="tx2"/>
                </a:solidFill>
              </a:rPr>
              <a:t>3️⃣ Early Support Programmes</a:t>
            </a:r>
            <a:endParaRPr lang="en-GB" sz="1500" dirty="0">
              <a:solidFill>
                <a:schemeClr val="tx2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chemeClr val="tx2"/>
                </a:solidFill>
              </a:rPr>
              <a:t>Join the </a:t>
            </a:r>
            <a:r>
              <a:rPr lang="en-GB" sz="1500" b="1" dirty="0">
                <a:solidFill>
                  <a:schemeClr val="tx2"/>
                </a:solidFill>
              </a:rPr>
              <a:t>NHS Diabetes Prevention Programme (NDPP)</a:t>
            </a:r>
            <a:r>
              <a:rPr lang="en-GB" sz="1500" dirty="0">
                <a:solidFill>
                  <a:schemeClr val="tx2"/>
                </a:solidFill>
              </a:rPr>
              <a:t> to learn about healthy eating and exercise </a:t>
            </a:r>
            <a:r>
              <a:rPr lang="en-GB" sz="1500" i="1" dirty="0">
                <a:solidFill>
                  <a:schemeClr val="tx2"/>
                </a:solidFill>
              </a:rPr>
              <a:t>(NICE, 2024)</a:t>
            </a:r>
            <a:endParaRPr lang="en-GB" sz="1500" dirty="0">
              <a:solidFill>
                <a:schemeClr val="tx2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chemeClr val="tx2"/>
                </a:solidFill>
              </a:rPr>
              <a:t>Some areas also offer a </a:t>
            </a:r>
            <a:r>
              <a:rPr lang="en-GB" sz="1500" b="1" dirty="0">
                <a:solidFill>
                  <a:schemeClr val="tx2"/>
                </a:solidFill>
              </a:rPr>
              <a:t>Low-Calorie Diet Programme</a:t>
            </a:r>
            <a:r>
              <a:rPr lang="en-GB" sz="1500" dirty="0">
                <a:solidFill>
                  <a:schemeClr val="tx2"/>
                </a:solidFill>
              </a:rPr>
              <a:t> for people at high risk </a:t>
            </a:r>
            <a:r>
              <a:rPr lang="en-GB" sz="1500" i="1" dirty="0">
                <a:solidFill>
                  <a:schemeClr val="tx2"/>
                </a:solidFill>
              </a:rPr>
              <a:t>(Diabetes UK, 2024)</a:t>
            </a:r>
            <a:endParaRPr lang="en-GB" sz="1500" dirty="0">
              <a:solidFill>
                <a:schemeClr val="tx2"/>
              </a:solidFill>
            </a:endParaRPr>
          </a:p>
          <a:p>
            <a:endParaRPr lang="en-GB" sz="15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02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A17F02-30C3-D102-F7D9-203F32CE7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5000">
                <a:solidFill>
                  <a:schemeClr val="bg1"/>
                </a:solidFill>
              </a:rPr>
              <a:t>Skills, Values and Behaviours for Co-Productive Care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0E58C-4384-911B-3B27-D136FDA07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8061"/>
            <a:ext cx="5008901" cy="4571972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1000" b="1">
                <a:solidFill>
                  <a:schemeClr val="bg1"/>
                </a:solidFill>
              </a:rPr>
              <a:t>Co-productive care</a:t>
            </a:r>
            <a:r>
              <a:rPr lang="en-GB" sz="1000">
                <a:solidFill>
                  <a:schemeClr val="bg1"/>
                </a:solidFill>
              </a:rPr>
              <a:t> means </a:t>
            </a:r>
            <a:r>
              <a:rPr lang="en-GB" sz="1000" b="1">
                <a:solidFill>
                  <a:schemeClr val="bg1"/>
                </a:solidFill>
              </a:rPr>
              <a:t>working together</a:t>
            </a:r>
            <a:r>
              <a:rPr lang="en-GB" sz="1000">
                <a:solidFill>
                  <a:schemeClr val="bg1"/>
                </a:solidFill>
              </a:rPr>
              <a:t> with the person who has Type 2 Diabetes to make decisions about their health and care.</a:t>
            </a:r>
          </a:p>
          <a:p>
            <a:pPr>
              <a:buNone/>
            </a:pPr>
            <a:r>
              <a:rPr lang="en-GB" sz="1000" b="1">
                <a:solidFill>
                  <a:schemeClr val="bg1"/>
                </a:solidFill>
              </a:rPr>
              <a:t>Key Skills:</a:t>
            </a:r>
            <a:endParaRPr lang="en-GB" sz="100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Good communication</a:t>
            </a:r>
            <a:r>
              <a:rPr lang="en-GB" sz="1000">
                <a:solidFill>
                  <a:schemeClr val="bg1"/>
                </a:solidFill>
              </a:rPr>
              <a:t> – listen carefully and explain things clearly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Empathy and understanding</a:t>
            </a:r>
            <a:r>
              <a:rPr lang="en-GB" sz="1000">
                <a:solidFill>
                  <a:schemeClr val="bg1"/>
                </a:solidFill>
              </a:rPr>
              <a:t> – recognise how diabetes affects daily life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Motivational skills</a:t>
            </a:r>
            <a:r>
              <a:rPr lang="en-GB" sz="1000">
                <a:solidFill>
                  <a:schemeClr val="bg1"/>
                </a:solidFill>
              </a:rPr>
              <a:t> – encourage healthy habits without judgment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Teamwork</a:t>
            </a:r>
            <a:r>
              <a:rPr lang="en-GB" sz="1000">
                <a:solidFill>
                  <a:schemeClr val="bg1"/>
                </a:solidFill>
              </a:rPr>
              <a:t> – work with nurses, doctors, dietitians, and support workers </a:t>
            </a:r>
            <a:r>
              <a:rPr lang="en-GB" sz="1000" i="1">
                <a:solidFill>
                  <a:schemeClr val="bg1"/>
                </a:solidFill>
              </a:rPr>
              <a:t>(NICE, 2024)</a:t>
            </a:r>
            <a:endParaRPr lang="en-GB" sz="100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1000" b="1">
                <a:solidFill>
                  <a:schemeClr val="bg1"/>
                </a:solidFill>
              </a:rPr>
              <a:t>Important Values:</a:t>
            </a:r>
            <a:endParaRPr lang="en-GB" sz="100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Respect and dignity</a:t>
            </a:r>
            <a:r>
              <a:rPr lang="en-GB" sz="1000">
                <a:solidFill>
                  <a:schemeClr val="bg1"/>
                </a:solidFill>
              </a:rPr>
              <a:t> – treat every person as an equal partner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Person-centred care</a:t>
            </a:r>
            <a:r>
              <a:rPr lang="en-GB" sz="1000">
                <a:solidFill>
                  <a:schemeClr val="bg1"/>
                </a:solidFill>
              </a:rPr>
              <a:t> – focus on what matters most to the individual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Confidentiality</a:t>
            </a:r>
            <a:r>
              <a:rPr lang="en-GB" sz="1000">
                <a:solidFill>
                  <a:schemeClr val="bg1"/>
                </a:solidFill>
              </a:rPr>
              <a:t> – protect privacy and build trust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Empowerment</a:t>
            </a:r>
            <a:r>
              <a:rPr lang="en-GB" sz="1000">
                <a:solidFill>
                  <a:schemeClr val="bg1"/>
                </a:solidFill>
              </a:rPr>
              <a:t> – help people make informed choices about their health</a:t>
            </a:r>
          </a:p>
          <a:p>
            <a:pPr>
              <a:buNone/>
            </a:pPr>
            <a:r>
              <a:rPr lang="en-GB" sz="1000" b="1">
                <a:solidFill>
                  <a:schemeClr val="bg1"/>
                </a:solidFill>
              </a:rPr>
              <a:t>Positive Behaviours:</a:t>
            </a:r>
            <a:endParaRPr lang="en-GB" sz="100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Active listening</a:t>
            </a:r>
            <a:r>
              <a:rPr lang="en-GB" sz="1000">
                <a:solidFill>
                  <a:schemeClr val="bg1"/>
                </a:solidFill>
              </a:rPr>
              <a:t> and </a:t>
            </a:r>
            <a:r>
              <a:rPr lang="en-GB" sz="1000" b="1">
                <a:solidFill>
                  <a:schemeClr val="bg1"/>
                </a:solidFill>
              </a:rPr>
              <a:t>non-judgmental attitude</a:t>
            </a:r>
            <a:endParaRPr lang="en-GB" sz="100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Encourage self-management</a:t>
            </a:r>
            <a:r>
              <a:rPr lang="en-GB" sz="1000">
                <a:solidFill>
                  <a:schemeClr val="bg1"/>
                </a:solidFill>
              </a:rPr>
              <a:t> (healthy eating, medication, activity)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Be patient and supportive</a:t>
            </a:r>
            <a:r>
              <a:rPr lang="en-GB" sz="1000">
                <a:solidFill>
                  <a:schemeClr val="bg1"/>
                </a:solidFill>
              </a:rPr>
              <a:t>, especially when people struggle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000" b="1">
                <a:solidFill>
                  <a:schemeClr val="bg1"/>
                </a:solidFill>
              </a:rPr>
              <a:t>Celebrate progress</a:t>
            </a:r>
            <a:r>
              <a:rPr lang="en-GB" sz="1000">
                <a:solidFill>
                  <a:schemeClr val="bg1"/>
                </a:solidFill>
              </a:rPr>
              <a:t>, not just results </a:t>
            </a:r>
            <a:r>
              <a:rPr lang="en-GB" sz="1000" i="1">
                <a:solidFill>
                  <a:schemeClr val="bg1"/>
                </a:solidFill>
              </a:rPr>
              <a:t>(NHS England, 2024)</a:t>
            </a:r>
            <a:endParaRPr lang="en-GB" sz="1000">
              <a:solidFill>
                <a:schemeClr val="bg1"/>
              </a:solidFill>
            </a:endParaRPr>
          </a:p>
          <a:p>
            <a:endParaRPr lang="en-GB" sz="1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557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Capsules and pills inside a glass bowl">
            <a:extLst>
              <a:ext uri="{FF2B5EF4-FFF2-40B4-BE49-F238E27FC236}">
                <a16:creationId xmlns:a16="http://schemas.microsoft.com/office/drawing/2014/main" id="{74937594-EAC2-59D2-52B1-CB926E39FC2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</a:blip>
          <a:srcRect t="19000" b="6000"/>
          <a:stretch>
            <a:fillRect/>
          </a:stretch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CD6C3E-B6DD-3401-6A31-943CAACB6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Personalised Care and Self-Management Support for Type 2 Diabetes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F62CC-DCB7-4F00-809A-5B92C43AD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1100">
                <a:solidFill>
                  <a:srgbClr val="FFFFFF"/>
                </a:solidFill>
              </a:rPr>
              <a:t>The </a:t>
            </a:r>
            <a:r>
              <a:rPr lang="en-GB" sz="1100" b="1">
                <a:solidFill>
                  <a:srgbClr val="FFFFFF"/>
                </a:solidFill>
              </a:rPr>
              <a:t>NHS Comprehensive Model of Personalised Care</a:t>
            </a:r>
            <a:r>
              <a:rPr lang="en-GB" sz="1100">
                <a:solidFill>
                  <a:srgbClr val="FFFFFF"/>
                </a:solidFill>
              </a:rPr>
              <a:t> helps people </a:t>
            </a:r>
            <a:r>
              <a:rPr lang="en-GB" sz="1100" b="1">
                <a:solidFill>
                  <a:srgbClr val="FFFFFF"/>
                </a:solidFill>
              </a:rPr>
              <a:t>take control</a:t>
            </a:r>
            <a:r>
              <a:rPr lang="en-GB" sz="1100">
                <a:solidFill>
                  <a:srgbClr val="FFFFFF"/>
                </a:solidFill>
              </a:rPr>
              <a:t> of their health by focusing on </a:t>
            </a:r>
            <a:r>
              <a:rPr lang="en-GB" sz="1100" b="1">
                <a:solidFill>
                  <a:srgbClr val="FFFFFF"/>
                </a:solidFill>
              </a:rPr>
              <a:t>what matters to them</a:t>
            </a:r>
            <a:r>
              <a:rPr lang="en-GB" sz="1100">
                <a:solidFill>
                  <a:srgbClr val="FFFFFF"/>
                </a:solidFill>
              </a:rPr>
              <a:t>, not just their illness (NHS England, 2024).</a:t>
            </a:r>
          </a:p>
          <a:p>
            <a:pPr>
              <a:buNone/>
            </a:pPr>
            <a:r>
              <a:rPr lang="en-GB" sz="1100" b="1">
                <a:solidFill>
                  <a:srgbClr val="FFFFFF"/>
                </a:solidFill>
              </a:rPr>
              <a:t>1️⃣ Shared Decision-Making</a:t>
            </a:r>
            <a:endParaRPr lang="en-GB" sz="11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Work </a:t>
            </a:r>
            <a:r>
              <a:rPr lang="en-GB" sz="1100" b="1">
                <a:solidFill>
                  <a:srgbClr val="FFFFFF"/>
                </a:solidFill>
              </a:rPr>
              <a:t>together</a:t>
            </a:r>
            <a:r>
              <a:rPr lang="en-GB" sz="1100">
                <a:solidFill>
                  <a:srgbClr val="FFFFFF"/>
                </a:solidFill>
              </a:rPr>
              <a:t> with the person to agree on treatment and goals.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Use clear information to help them choose medicines and lifestyle changes.</a:t>
            </a:r>
          </a:p>
          <a:p>
            <a:pPr>
              <a:buNone/>
            </a:pPr>
            <a:r>
              <a:rPr lang="en-GB" sz="1100" b="1">
                <a:solidFill>
                  <a:srgbClr val="FFFFFF"/>
                </a:solidFill>
              </a:rPr>
              <a:t>2️⃣ Personalised Care and Support Planning</a:t>
            </a:r>
            <a:endParaRPr lang="en-GB" sz="11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Create an </a:t>
            </a:r>
            <a:r>
              <a:rPr lang="en-GB" sz="1100" b="1">
                <a:solidFill>
                  <a:srgbClr val="FFFFFF"/>
                </a:solidFill>
              </a:rPr>
              <a:t>individual care plan</a:t>
            </a:r>
            <a:r>
              <a:rPr lang="en-GB" sz="1100">
                <a:solidFill>
                  <a:srgbClr val="FFFFFF"/>
                </a:solidFill>
              </a:rPr>
              <a:t> that includes diet, activity, medication, and mental health support.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Review it regularly and update when needs change.</a:t>
            </a:r>
          </a:p>
          <a:p>
            <a:pPr>
              <a:buNone/>
            </a:pPr>
            <a:r>
              <a:rPr lang="en-GB" sz="1100" b="1">
                <a:solidFill>
                  <a:srgbClr val="FFFFFF"/>
                </a:solidFill>
              </a:rPr>
              <a:t>3️⃣ Enabling Choice</a:t>
            </a:r>
            <a:endParaRPr lang="en-GB" sz="11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Give people options about where and how they receive care (e.g., clinic, online, community).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Offer access to </a:t>
            </a:r>
            <a:r>
              <a:rPr lang="en-GB" sz="1100" b="1">
                <a:solidFill>
                  <a:srgbClr val="FFFFFF"/>
                </a:solidFill>
              </a:rPr>
              <a:t>digital tools</a:t>
            </a:r>
            <a:r>
              <a:rPr lang="en-GB" sz="1100">
                <a:solidFill>
                  <a:srgbClr val="FFFFFF"/>
                </a:solidFill>
              </a:rPr>
              <a:t> and local support groups.</a:t>
            </a:r>
          </a:p>
          <a:p>
            <a:pPr>
              <a:buNone/>
            </a:pPr>
            <a:r>
              <a:rPr lang="en-GB" sz="1100" b="1">
                <a:solidFill>
                  <a:srgbClr val="FFFFFF"/>
                </a:solidFill>
              </a:rPr>
              <a:t>4️⃣ Social Prescribing and Community Support</a:t>
            </a:r>
            <a:endParaRPr lang="en-GB" sz="11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Connect people to </a:t>
            </a:r>
            <a:r>
              <a:rPr lang="en-GB" sz="1100" b="1">
                <a:solidFill>
                  <a:srgbClr val="FFFFFF"/>
                </a:solidFill>
              </a:rPr>
              <a:t>exercise classes, cooking groups, or wellbeing activities</a:t>
            </a:r>
            <a:r>
              <a:rPr lang="en-GB" sz="1100">
                <a:solidFill>
                  <a:srgbClr val="FFFFFF"/>
                </a:solidFill>
              </a:rPr>
              <a:t> in their area.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Support with </a:t>
            </a:r>
            <a:r>
              <a:rPr lang="en-GB" sz="1100" b="1">
                <a:solidFill>
                  <a:srgbClr val="FFFFFF"/>
                </a:solidFill>
              </a:rPr>
              <a:t>financial, housing, or emotional needs</a:t>
            </a:r>
            <a:r>
              <a:rPr lang="en-GB" sz="1100">
                <a:solidFill>
                  <a:srgbClr val="FFFFFF"/>
                </a:solidFill>
              </a:rPr>
              <a:t> if affecting health.</a:t>
            </a:r>
          </a:p>
          <a:p>
            <a:pPr>
              <a:buNone/>
            </a:pPr>
            <a:r>
              <a:rPr lang="en-GB" sz="1100" b="1">
                <a:solidFill>
                  <a:srgbClr val="FFFFFF"/>
                </a:solidFill>
              </a:rPr>
              <a:t>5️⃣ Supported Self-Management</a:t>
            </a:r>
            <a:endParaRPr lang="en-GB" sz="11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Teach people how to </a:t>
            </a:r>
            <a:r>
              <a:rPr lang="en-GB" sz="1100" b="1">
                <a:solidFill>
                  <a:srgbClr val="FFFFFF"/>
                </a:solidFill>
              </a:rPr>
              <a:t>check their blood sugar</a:t>
            </a:r>
            <a:r>
              <a:rPr lang="en-GB" sz="1100">
                <a:solidFill>
                  <a:srgbClr val="FFFFFF"/>
                </a:solidFill>
              </a:rPr>
              <a:t>, </a:t>
            </a:r>
            <a:r>
              <a:rPr lang="en-GB" sz="1100" b="1">
                <a:solidFill>
                  <a:srgbClr val="FFFFFF"/>
                </a:solidFill>
              </a:rPr>
              <a:t>eat healthily</a:t>
            </a:r>
            <a:r>
              <a:rPr lang="en-GB" sz="1100">
                <a:solidFill>
                  <a:srgbClr val="FFFFFF"/>
                </a:solidFill>
              </a:rPr>
              <a:t>, and </a:t>
            </a:r>
            <a:r>
              <a:rPr lang="en-GB" sz="1100" b="1">
                <a:solidFill>
                  <a:srgbClr val="FFFFFF"/>
                </a:solidFill>
              </a:rPr>
              <a:t>take medicines safely</a:t>
            </a:r>
            <a:r>
              <a:rPr lang="en-GB" sz="1100">
                <a:solidFill>
                  <a:srgbClr val="FFFFFF"/>
                </a:solidFill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Use motivational support to build confidence and independence.</a:t>
            </a:r>
          </a:p>
          <a:p>
            <a:pPr>
              <a:buNone/>
            </a:pPr>
            <a:r>
              <a:rPr lang="en-GB" sz="1100" b="1">
                <a:solidFill>
                  <a:srgbClr val="FFFFFF"/>
                </a:solidFill>
              </a:rPr>
              <a:t>6️⃣ Personal Health Budgets</a:t>
            </a:r>
            <a:endParaRPr lang="en-GB" sz="1100">
              <a:solidFill>
                <a:srgbClr val="FFFFFF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100">
                <a:solidFill>
                  <a:srgbClr val="FFFFFF"/>
                </a:solidFill>
              </a:rPr>
              <a:t>For people with complex needs, allow small budgets to fund personal health goals, such as gym sessions or special diet plans.</a:t>
            </a:r>
          </a:p>
          <a:p>
            <a:endParaRPr lang="en-GB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73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A3F717-EB4D-77E5-F9F3-E84D1272F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References: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885A398-FF74-EF2B-A927-CF62DBBF52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447308" y="591344"/>
            <a:ext cx="6906491" cy="55856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Bala, R. et al. (2024) ‘Bidirectional Link Between Depression and Type 2 Diabetes,’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Molecular Psychiatry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, 29(1), pp. 45–58.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Bower, P. et al. (2025)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The DIPLOMA Study: Evaluation of the NHS Diabetes Prevention </a:t>
            </a:r>
            <a:r>
              <a:rPr kumimoji="0" lang="en-US" altLang="en-US" sz="1100" b="0" i="1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Programme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NIHR.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Coventry and Warwickshire Integrated Care Board (2019) </a:t>
            </a:r>
            <a:r>
              <a:rPr kumimoji="0" lang="en-US" altLang="en-US" sz="1100" b="0" i="1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Personalised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Care Factsheet (Six Components Model).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Coventry: NHS ICB.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 UK (2023)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Emotional and Mental Health Support for People with Diabetes.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Diabetes UK.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 UK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 Prevalence 2024 Report.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Diabetes UK.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 UK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Living with Diabetes: Treatment and Support.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Diabetes UK.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 UK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Low-Calorie Diet and Diabetes Prevention </a:t>
            </a:r>
            <a:r>
              <a:rPr kumimoji="0" lang="en-US" altLang="en-US" sz="1100" b="0" i="1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Programmes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Diabetes UK.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GPNotebook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Diabetic Renal Disease and SGLT2 Inhibitors – NICE Guidance Summary.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</a:t>
            </a:r>
            <a:r>
              <a:rPr kumimoji="0" lang="en-US" altLang="en-US" sz="1100" b="0" i="0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GPNotebook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Hex, N., Bartlett, C. and Wright, D. (2024) ‘Estimation of the Direct and Indirect Costs of Diabetes in the UK,’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Diabetic Medicine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, 41(2), pp. 120–126.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International Diabetes Federation (IDF)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IDF Diabetes Atlas, 11th Edition.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Brussels: IDF.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Li, G. et al. (2024) ‘Depression and Vascular Complications in Type 2 Diabetes: UK Biobank Study,’ </a:t>
            </a:r>
            <a:r>
              <a:rPr kumimoji="0" lang="en-US" altLang="en-US" sz="1100" b="0" i="1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EClinicalMedicine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(The Lancet)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, 70, 102240.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National Institute for Health and Care Excellence (NICE) (2015, last updated 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Diabetic Foot Problems: Prevention and Management (NG19).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NICE.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NICE (2023)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Diabetes: Diagnosis in Adults (Clinical Knowledge Summary).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NICE.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NICE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Quality Standard QS209: Diabetes in Adults.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NICE.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NICE (2024) </a:t>
            </a:r>
            <a:r>
              <a:rPr kumimoji="0" lang="en-US" altLang="en-US" sz="11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Type 2 Diabetes in Adults: Management (NG28).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NICE.</a:t>
            </a:r>
          </a:p>
        </p:txBody>
      </p:sp>
    </p:spTree>
    <p:extLst>
      <p:ext uri="{BB962C8B-B14F-4D97-AF65-F5344CB8AC3E}">
        <p14:creationId xmlns:p14="http://schemas.microsoft.com/office/powerpoint/2010/main" val="1680361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9248F5-EEEC-ABFB-D709-3009A7DDB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63" y="1198418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References: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3B865DE-3AA6-E057-F3F1-A049BA52E69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447308" y="591344"/>
            <a:ext cx="6906491" cy="55856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NICE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Visual Summary – Choosing Medicines for Type 2 Diabetes.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NICE.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NIHR Evidence (2023)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Diabetes Prevention Programme Reduces Risk by 20%.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National Institute for Health and Care Research.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Digital (2023)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Quality and Outcomes Framework (QOF) Data: Diabetes Indicators.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Leeds: NHS Digital.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England (2023)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Personal Health Budgets: Guidance and Examples.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NHS England.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England (2023)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The NHS Diabetes Prevention Programme.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NHS England.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England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Comprehensive Model of Personalised Care.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NHS England.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England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National Diabetes Audit Report 2024.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NHS England.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England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National Framework for Personalised Care and Support Planning.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NHS England.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NHS England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The Nine Care Processes for Diabetes.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NHS England.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Public Health England (2023)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Ethnicity and Type 2 Diabetes Risk Report.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PHE.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UK Health Security Agency (UKHSA)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Health Inequalities and Diabetes Risk Factors Report.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UKHSA.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UK Health Security Agency (UKHSA) (2025)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Diabetes Profile: Statistical Commentary, March 2025.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UKHSA.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UK Kidney Association (2021)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SGLT2 Inhibitors in Adults with Kidney Disease – Clinical Guidance.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London: UKKA.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University of York (2024)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Cost of Diabetes to the UK Economy.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York: University of York.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World Health Organization (WHO) (2023) </a:t>
            </a:r>
            <a:r>
              <a:rPr kumimoji="0" lang="en-US" altLang="en-US" sz="1300" b="0" i="1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Global Diabetes Report 2023.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Geneva: WHO.</a:t>
            </a:r>
          </a:p>
        </p:txBody>
      </p:sp>
    </p:spTree>
    <p:extLst>
      <p:ext uri="{BB962C8B-B14F-4D97-AF65-F5344CB8AC3E}">
        <p14:creationId xmlns:p14="http://schemas.microsoft.com/office/powerpoint/2010/main" val="3537627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2369</Words>
  <Application>Microsoft Office PowerPoint</Application>
  <PresentationFormat>Widescreen</PresentationFormat>
  <Paragraphs>190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Understanding and Managing Type 2 Diabetes: A Guide for Community Support Workers”</vt:lpstr>
      <vt:lpstr>Audience:</vt:lpstr>
      <vt:lpstr>Overview of Type 2 Diabetes</vt:lpstr>
      <vt:lpstr>PowerPoint Presentation</vt:lpstr>
      <vt:lpstr>How Common is Type 2 Diabetes?</vt:lpstr>
      <vt:lpstr>Economic and Social Burden of Type 2 Diabetes</vt:lpstr>
      <vt:lpstr>Diagnosis and Initial Assessment of Type 2 Diabetes</vt:lpstr>
      <vt:lpstr>Management of Type 2 Diabetes (UK Guidance)</vt:lpstr>
      <vt:lpstr>Treatment Options for Type 2 Diabetes (UK)</vt:lpstr>
      <vt:lpstr>Comorbidities with Type 2 Diabetes</vt:lpstr>
      <vt:lpstr>Prevention of Type 2 Diabetes</vt:lpstr>
      <vt:lpstr>Skills, Values and Behaviours for Co-Productive Care</vt:lpstr>
      <vt:lpstr>Personalised Care and Self-Management Support for Type 2 Diabetes</vt:lpstr>
      <vt:lpstr>References: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Ilyas (2029045)</dc:creator>
  <cp:lastModifiedBy>Mohammad Ilyas (2029045)</cp:lastModifiedBy>
  <cp:revision>1</cp:revision>
  <dcterms:created xsi:type="dcterms:W3CDTF">2025-11-09T19:39:10Z</dcterms:created>
  <dcterms:modified xsi:type="dcterms:W3CDTF">2025-11-09T20:53:46Z</dcterms:modified>
</cp:coreProperties>
</file>