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B7DD60-EAE8-ACD0-E197-8E3B5ABA3578}" v="2659" dt="2026-02-16T11:32:23.791"/>
    <p1510:client id="{B9B8A923-DD39-41B0-CD00-2AF7D33E2097}" v="2" dt="2026-02-16T15:23:54.6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srat Jabeen (2435095)" userId="S::2435095@student.uwtsd.ac.uk::6c4038a9-64d9-4f12-ab0e-fa6bc6add492" providerId="AD" clId="Web-{B9B8A923-DD39-41B0-CD00-2AF7D33E2097}"/>
    <pc:docChg chg="modSld">
      <pc:chgData name="Nusrat Jabeen (2435095)" userId="S::2435095@student.uwtsd.ac.uk::6c4038a9-64d9-4f12-ab0e-fa6bc6add492" providerId="AD" clId="Web-{B9B8A923-DD39-41B0-CD00-2AF7D33E2097}" dt="2026-02-16T15:23:54.694" v="1"/>
      <pc:docMkLst>
        <pc:docMk/>
      </pc:docMkLst>
      <pc:sldChg chg="mod modShow">
        <pc:chgData name="Nusrat Jabeen (2435095)" userId="S::2435095@student.uwtsd.ac.uk::6c4038a9-64d9-4f12-ab0e-fa6bc6add492" providerId="AD" clId="Web-{B9B8A923-DD39-41B0-CD00-2AF7D33E2097}" dt="2026-02-16T15:23:54.694" v="1"/>
        <pc:sldMkLst>
          <pc:docMk/>
          <pc:sldMk cId="109857222" sldId="25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E85A43-9AE9-4735-A404-B25648FC2FF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D09501-E2F1-4B0F-82B8-C7BBE0B259E2}">
      <dgm:prSet/>
      <dgm:spPr/>
      <dgm:t>
        <a:bodyPr/>
        <a:lstStyle/>
        <a:p>
          <a:r>
            <a:rPr lang="en-GB"/>
            <a:t>Secure Attachment</a:t>
          </a:r>
          <a:endParaRPr lang="en-US"/>
        </a:p>
      </dgm:t>
    </dgm:pt>
    <dgm:pt modelId="{99C34781-8591-4D3D-9342-6892737D3070}" type="parTrans" cxnId="{9D3B52CA-414D-44F0-AC36-C73CDD5C3F30}">
      <dgm:prSet/>
      <dgm:spPr/>
      <dgm:t>
        <a:bodyPr/>
        <a:lstStyle/>
        <a:p>
          <a:endParaRPr lang="en-US"/>
        </a:p>
      </dgm:t>
    </dgm:pt>
    <dgm:pt modelId="{329F2A67-2868-4DB5-B2CA-54B314493BEF}" type="sibTrans" cxnId="{9D3B52CA-414D-44F0-AC36-C73CDD5C3F30}">
      <dgm:prSet/>
      <dgm:spPr/>
      <dgm:t>
        <a:bodyPr/>
        <a:lstStyle/>
        <a:p>
          <a:endParaRPr lang="en-US"/>
        </a:p>
      </dgm:t>
    </dgm:pt>
    <dgm:pt modelId="{D083E79E-7600-460B-B863-5ACB051F07ED}">
      <dgm:prSet/>
      <dgm:spPr/>
      <dgm:t>
        <a:bodyPr/>
        <a:lstStyle/>
        <a:p>
          <a:r>
            <a:rPr lang="en-GB"/>
            <a:t>* Child feels safe and supported</a:t>
          </a:r>
          <a:endParaRPr lang="en-US"/>
        </a:p>
      </dgm:t>
    </dgm:pt>
    <dgm:pt modelId="{7F715197-D247-441E-9841-F1DB0806F6AA}" type="parTrans" cxnId="{8A354A0E-CC71-4AD1-A42E-D9BC24D9AC20}">
      <dgm:prSet/>
      <dgm:spPr/>
      <dgm:t>
        <a:bodyPr/>
        <a:lstStyle/>
        <a:p>
          <a:endParaRPr lang="en-US"/>
        </a:p>
      </dgm:t>
    </dgm:pt>
    <dgm:pt modelId="{80637BCE-8B62-4B27-8195-620AFC309F63}" type="sibTrans" cxnId="{8A354A0E-CC71-4AD1-A42E-D9BC24D9AC20}">
      <dgm:prSet/>
      <dgm:spPr/>
      <dgm:t>
        <a:bodyPr/>
        <a:lstStyle/>
        <a:p>
          <a:endParaRPr lang="en-US"/>
        </a:p>
      </dgm:t>
    </dgm:pt>
    <dgm:pt modelId="{5401F5D8-0716-4E92-B3CF-018AE75609F9}">
      <dgm:prSet/>
      <dgm:spPr/>
      <dgm:t>
        <a:bodyPr/>
        <a:lstStyle/>
        <a:p>
          <a:r>
            <a:rPr lang="en-GB"/>
            <a:t>* Develops emotional resilience</a:t>
          </a:r>
          <a:endParaRPr lang="en-US"/>
        </a:p>
      </dgm:t>
    </dgm:pt>
    <dgm:pt modelId="{84DC5383-EE8B-4CE4-BAE3-0AFC8B7C798B}" type="parTrans" cxnId="{7153C43E-8D54-49E5-8F6E-6DE4E821F6BB}">
      <dgm:prSet/>
      <dgm:spPr/>
      <dgm:t>
        <a:bodyPr/>
        <a:lstStyle/>
        <a:p>
          <a:endParaRPr lang="en-US"/>
        </a:p>
      </dgm:t>
    </dgm:pt>
    <dgm:pt modelId="{CCB07586-E3E6-41F2-9A2C-5BD0DB55943F}" type="sibTrans" cxnId="{7153C43E-8D54-49E5-8F6E-6DE4E821F6BB}">
      <dgm:prSet/>
      <dgm:spPr/>
      <dgm:t>
        <a:bodyPr/>
        <a:lstStyle/>
        <a:p>
          <a:endParaRPr lang="en-US"/>
        </a:p>
      </dgm:t>
    </dgm:pt>
    <dgm:pt modelId="{107246A8-F9EA-45A8-9F71-C6C0D0EB9847}">
      <dgm:prSet/>
      <dgm:spPr/>
      <dgm:t>
        <a:bodyPr/>
        <a:lstStyle/>
        <a:p>
          <a:r>
            <a:rPr lang="en-GB"/>
            <a:t>Insecure attachment</a:t>
          </a:r>
          <a:endParaRPr lang="en-US"/>
        </a:p>
      </dgm:t>
    </dgm:pt>
    <dgm:pt modelId="{AD653441-EDD3-4430-8097-D1304BF2DC11}" type="parTrans" cxnId="{01FDB3A0-BE47-491F-A43C-988A3A5E8E05}">
      <dgm:prSet/>
      <dgm:spPr/>
      <dgm:t>
        <a:bodyPr/>
        <a:lstStyle/>
        <a:p>
          <a:endParaRPr lang="en-US"/>
        </a:p>
      </dgm:t>
    </dgm:pt>
    <dgm:pt modelId="{8D8DBFEA-EC7E-4FCA-897D-A3560773530A}" type="sibTrans" cxnId="{01FDB3A0-BE47-491F-A43C-988A3A5E8E05}">
      <dgm:prSet/>
      <dgm:spPr/>
      <dgm:t>
        <a:bodyPr/>
        <a:lstStyle/>
        <a:p>
          <a:endParaRPr lang="en-US"/>
        </a:p>
      </dgm:t>
    </dgm:pt>
    <dgm:pt modelId="{D97C38D3-8CBE-446F-B651-C39C583CE3EA}">
      <dgm:prSet/>
      <dgm:spPr/>
      <dgm:t>
        <a:bodyPr/>
        <a:lstStyle/>
        <a:p>
          <a:r>
            <a:rPr lang="en-GB"/>
            <a:t>* Insecurities emotionally to caregivers</a:t>
          </a:r>
          <a:endParaRPr lang="en-US"/>
        </a:p>
      </dgm:t>
    </dgm:pt>
    <dgm:pt modelId="{A067FF1A-9E06-4528-B874-8D218F853139}" type="parTrans" cxnId="{516E7356-8CCE-48BD-9E9A-4C82237D6E3D}">
      <dgm:prSet/>
      <dgm:spPr/>
      <dgm:t>
        <a:bodyPr/>
        <a:lstStyle/>
        <a:p>
          <a:endParaRPr lang="en-US"/>
        </a:p>
      </dgm:t>
    </dgm:pt>
    <dgm:pt modelId="{6979A5E7-48D2-4E6A-A0BE-9EE36F31AE2C}" type="sibTrans" cxnId="{516E7356-8CCE-48BD-9E9A-4C82237D6E3D}">
      <dgm:prSet/>
      <dgm:spPr/>
      <dgm:t>
        <a:bodyPr/>
        <a:lstStyle/>
        <a:p>
          <a:endParaRPr lang="en-US"/>
        </a:p>
      </dgm:t>
    </dgm:pt>
    <dgm:pt modelId="{08909434-5892-49D6-8014-89B52891A643}">
      <dgm:prSet/>
      <dgm:spPr/>
      <dgm:t>
        <a:bodyPr/>
        <a:lstStyle/>
        <a:p>
          <a:r>
            <a:rPr lang="en-GB"/>
            <a:t>Role reversal/Parentification </a:t>
          </a:r>
          <a:endParaRPr lang="en-US"/>
        </a:p>
      </dgm:t>
    </dgm:pt>
    <dgm:pt modelId="{C2C41CEA-356A-499A-9B87-19385A553096}" type="parTrans" cxnId="{CD33C4C0-807D-449B-A784-6C1112E87D23}">
      <dgm:prSet/>
      <dgm:spPr/>
      <dgm:t>
        <a:bodyPr/>
        <a:lstStyle/>
        <a:p>
          <a:endParaRPr lang="en-US"/>
        </a:p>
      </dgm:t>
    </dgm:pt>
    <dgm:pt modelId="{99DBA5A1-4E09-42FC-B47A-A479A52E5899}" type="sibTrans" cxnId="{CD33C4C0-807D-449B-A784-6C1112E87D23}">
      <dgm:prSet/>
      <dgm:spPr/>
      <dgm:t>
        <a:bodyPr/>
        <a:lstStyle/>
        <a:p>
          <a:endParaRPr lang="en-US"/>
        </a:p>
      </dgm:t>
    </dgm:pt>
    <dgm:pt modelId="{BDCF16D2-2DB9-41A1-95F1-816A8AEB63D9}">
      <dgm:prSet/>
      <dgm:spPr/>
      <dgm:t>
        <a:bodyPr/>
        <a:lstStyle/>
        <a:p>
          <a:r>
            <a:rPr lang="en-GB"/>
            <a:t>*Child becomes the carer</a:t>
          </a:r>
          <a:endParaRPr lang="en-US"/>
        </a:p>
      </dgm:t>
    </dgm:pt>
    <dgm:pt modelId="{76F70C2A-D30B-43E8-9168-8243907E6DC5}" type="parTrans" cxnId="{8F3A8C6E-7CBD-4A4B-9304-E3AF36F6F254}">
      <dgm:prSet/>
      <dgm:spPr/>
      <dgm:t>
        <a:bodyPr/>
        <a:lstStyle/>
        <a:p>
          <a:endParaRPr lang="en-US"/>
        </a:p>
      </dgm:t>
    </dgm:pt>
    <dgm:pt modelId="{013934A2-EEDB-4986-BCA4-B0EC1B2F68DD}" type="sibTrans" cxnId="{8F3A8C6E-7CBD-4A4B-9304-E3AF36F6F254}">
      <dgm:prSet/>
      <dgm:spPr/>
      <dgm:t>
        <a:bodyPr/>
        <a:lstStyle/>
        <a:p>
          <a:endParaRPr lang="en-US"/>
        </a:p>
      </dgm:t>
    </dgm:pt>
    <dgm:pt modelId="{C82A6570-63FB-4500-8B86-33BAB814BFF3}">
      <dgm:prSet/>
      <dgm:spPr/>
      <dgm:t>
        <a:bodyPr/>
        <a:lstStyle/>
        <a:p>
          <a:r>
            <a:rPr lang="en-GB"/>
            <a:t>* needs are not meant of the child</a:t>
          </a:r>
          <a:endParaRPr lang="en-US"/>
        </a:p>
      </dgm:t>
    </dgm:pt>
    <dgm:pt modelId="{66C1C0AA-C3DD-4761-89F6-D355C675604F}" type="parTrans" cxnId="{812D8036-9379-4901-9F22-8152C5BBC53B}">
      <dgm:prSet/>
      <dgm:spPr/>
      <dgm:t>
        <a:bodyPr/>
        <a:lstStyle/>
        <a:p>
          <a:endParaRPr lang="en-US"/>
        </a:p>
      </dgm:t>
    </dgm:pt>
    <dgm:pt modelId="{8DDBD1EE-1748-4A0D-8769-851D68107325}" type="sibTrans" cxnId="{812D8036-9379-4901-9F22-8152C5BBC53B}">
      <dgm:prSet/>
      <dgm:spPr/>
      <dgm:t>
        <a:bodyPr/>
        <a:lstStyle/>
        <a:p>
          <a:endParaRPr lang="en-US"/>
        </a:p>
      </dgm:t>
    </dgm:pt>
    <dgm:pt modelId="{034E5EEE-661E-4BA7-96AC-5F0FA827F8BE}" type="pres">
      <dgm:prSet presAssocID="{5FE85A43-9AE9-4735-A404-B25648FC2FFF}" presName="Name0" presStyleCnt="0">
        <dgm:presLayoutVars>
          <dgm:dir/>
          <dgm:resizeHandles val="exact"/>
        </dgm:presLayoutVars>
      </dgm:prSet>
      <dgm:spPr/>
    </dgm:pt>
    <dgm:pt modelId="{21775FE0-4503-4695-97E1-9C5F0B5029F9}" type="pres">
      <dgm:prSet presAssocID="{DFD09501-E2F1-4B0F-82B8-C7BBE0B259E2}" presName="node" presStyleLbl="node1" presStyleIdx="0" presStyleCnt="6">
        <dgm:presLayoutVars>
          <dgm:bulletEnabled val="1"/>
        </dgm:presLayoutVars>
      </dgm:prSet>
      <dgm:spPr/>
    </dgm:pt>
    <dgm:pt modelId="{F4C238DE-20FC-4F4B-90D2-8B824EE5D543}" type="pres">
      <dgm:prSet presAssocID="{329F2A67-2868-4DB5-B2CA-54B314493BEF}" presName="sibTrans" presStyleLbl="sibTrans1D1" presStyleIdx="0" presStyleCnt="5"/>
      <dgm:spPr/>
    </dgm:pt>
    <dgm:pt modelId="{FA8D235E-0665-406F-B017-0509EBF5F837}" type="pres">
      <dgm:prSet presAssocID="{329F2A67-2868-4DB5-B2CA-54B314493BEF}" presName="connectorText" presStyleLbl="sibTrans1D1" presStyleIdx="0" presStyleCnt="5"/>
      <dgm:spPr/>
    </dgm:pt>
    <dgm:pt modelId="{D1BA0915-6550-490B-8BC6-FC785C3A8F38}" type="pres">
      <dgm:prSet presAssocID="{D083E79E-7600-460B-B863-5ACB051F07ED}" presName="node" presStyleLbl="node1" presStyleIdx="1" presStyleCnt="6">
        <dgm:presLayoutVars>
          <dgm:bulletEnabled val="1"/>
        </dgm:presLayoutVars>
      </dgm:prSet>
      <dgm:spPr/>
    </dgm:pt>
    <dgm:pt modelId="{2D618475-7B27-439B-9C43-F0B330C3C314}" type="pres">
      <dgm:prSet presAssocID="{80637BCE-8B62-4B27-8195-620AFC309F63}" presName="sibTrans" presStyleLbl="sibTrans1D1" presStyleIdx="1" presStyleCnt="5"/>
      <dgm:spPr/>
    </dgm:pt>
    <dgm:pt modelId="{DA68A5D7-7FDE-4DDD-84C1-0905DFDD2AA6}" type="pres">
      <dgm:prSet presAssocID="{80637BCE-8B62-4B27-8195-620AFC309F63}" presName="connectorText" presStyleLbl="sibTrans1D1" presStyleIdx="1" presStyleCnt="5"/>
      <dgm:spPr/>
    </dgm:pt>
    <dgm:pt modelId="{5A452790-8781-42C9-A34C-7221BAC0848D}" type="pres">
      <dgm:prSet presAssocID="{5401F5D8-0716-4E92-B3CF-018AE75609F9}" presName="node" presStyleLbl="node1" presStyleIdx="2" presStyleCnt="6">
        <dgm:presLayoutVars>
          <dgm:bulletEnabled val="1"/>
        </dgm:presLayoutVars>
      </dgm:prSet>
      <dgm:spPr/>
    </dgm:pt>
    <dgm:pt modelId="{779AFF8D-3C02-4723-B3EC-C0F0B4EB8E74}" type="pres">
      <dgm:prSet presAssocID="{CCB07586-E3E6-41F2-9A2C-5BD0DB55943F}" presName="sibTrans" presStyleLbl="sibTrans1D1" presStyleIdx="2" presStyleCnt="5"/>
      <dgm:spPr/>
    </dgm:pt>
    <dgm:pt modelId="{F5CB753E-D7A2-488D-8267-C904B6BAD7A2}" type="pres">
      <dgm:prSet presAssocID="{CCB07586-E3E6-41F2-9A2C-5BD0DB55943F}" presName="connectorText" presStyleLbl="sibTrans1D1" presStyleIdx="2" presStyleCnt="5"/>
      <dgm:spPr/>
    </dgm:pt>
    <dgm:pt modelId="{51146F59-B460-4D94-A77C-3939A837C983}" type="pres">
      <dgm:prSet presAssocID="{D97C38D3-8CBE-446F-B651-C39C583CE3EA}" presName="node" presStyleLbl="node1" presStyleIdx="3" presStyleCnt="6">
        <dgm:presLayoutVars>
          <dgm:bulletEnabled val="1"/>
        </dgm:presLayoutVars>
      </dgm:prSet>
      <dgm:spPr/>
    </dgm:pt>
    <dgm:pt modelId="{33AB9475-2A12-405D-B140-9F7817AC9E31}" type="pres">
      <dgm:prSet presAssocID="{6979A5E7-48D2-4E6A-A0BE-9EE36F31AE2C}" presName="sibTrans" presStyleLbl="sibTrans1D1" presStyleIdx="3" presStyleCnt="5"/>
      <dgm:spPr/>
    </dgm:pt>
    <dgm:pt modelId="{57B6B91E-9AFA-482C-974B-F72EF4BD1812}" type="pres">
      <dgm:prSet presAssocID="{6979A5E7-48D2-4E6A-A0BE-9EE36F31AE2C}" presName="connectorText" presStyleLbl="sibTrans1D1" presStyleIdx="3" presStyleCnt="5"/>
      <dgm:spPr/>
    </dgm:pt>
    <dgm:pt modelId="{B1EA07FA-8055-4554-B32C-0CC5C9888F42}" type="pres">
      <dgm:prSet presAssocID="{BDCF16D2-2DB9-41A1-95F1-816A8AEB63D9}" presName="node" presStyleLbl="node1" presStyleIdx="4" presStyleCnt="6">
        <dgm:presLayoutVars>
          <dgm:bulletEnabled val="1"/>
        </dgm:presLayoutVars>
      </dgm:prSet>
      <dgm:spPr/>
    </dgm:pt>
    <dgm:pt modelId="{F3F7F47C-4C09-4EDE-B744-3D12C620C731}" type="pres">
      <dgm:prSet presAssocID="{013934A2-EEDB-4986-BCA4-B0EC1B2F68DD}" presName="sibTrans" presStyleLbl="sibTrans1D1" presStyleIdx="4" presStyleCnt="5"/>
      <dgm:spPr/>
    </dgm:pt>
    <dgm:pt modelId="{22DA7937-5713-4265-89A7-B7B6A73A1A37}" type="pres">
      <dgm:prSet presAssocID="{013934A2-EEDB-4986-BCA4-B0EC1B2F68DD}" presName="connectorText" presStyleLbl="sibTrans1D1" presStyleIdx="4" presStyleCnt="5"/>
      <dgm:spPr/>
    </dgm:pt>
    <dgm:pt modelId="{0AC19CF6-A6DF-4F0B-9027-5B6EA4DDA51F}" type="pres">
      <dgm:prSet presAssocID="{C82A6570-63FB-4500-8B86-33BAB814BFF3}" presName="node" presStyleLbl="node1" presStyleIdx="5" presStyleCnt="6">
        <dgm:presLayoutVars>
          <dgm:bulletEnabled val="1"/>
        </dgm:presLayoutVars>
      </dgm:prSet>
      <dgm:spPr/>
    </dgm:pt>
  </dgm:ptLst>
  <dgm:cxnLst>
    <dgm:cxn modelId="{8A354A0E-CC71-4AD1-A42E-D9BC24D9AC20}" srcId="{5FE85A43-9AE9-4735-A404-B25648FC2FFF}" destId="{D083E79E-7600-460B-B863-5ACB051F07ED}" srcOrd="1" destOrd="0" parTransId="{7F715197-D247-441E-9841-F1DB0806F6AA}" sibTransId="{80637BCE-8B62-4B27-8195-620AFC309F63}"/>
    <dgm:cxn modelId="{3A7D3415-2A72-4DEE-AC0C-E9AC778F4B17}" type="presOf" srcId="{D97C38D3-8CBE-446F-B651-C39C583CE3EA}" destId="{51146F59-B460-4D94-A77C-3939A837C983}" srcOrd="0" destOrd="0" presId="urn:microsoft.com/office/officeart/2016/7/layout/RepeatingBendingProcessNew"/>
    <dgm:cxn modelId="{201EB329-641E-40F3-B209-A1AFB0DD025E}" type="presOf" srcId="{329F2A67-2868-4DB5-B2CA-54B314493BEF}" destId="{F4C238DE-20FC-4F4B-90D2-8B824EE5D543}" srcOrd="0" destOrd="0" presId="urn:microsoft.com/office/officeart/2016/7/layout/RepeatingBendingProcessNew"/>
    <dgm:cxn modelId="{16D2A534-55C3-464B-830E-EE3690EED803}" type="presOf" srcId="{C82A6570-63FB-4500-8B86-33BAB814BFF3}" destId="{0AC19CF6-A6DF-4F0B-9027-5B6EA4DDA51F}" srcOrd="0" destOrd="0" presId="urn:microsoft.com/office/officeart/2016/7/layout/RepeatingBendingProcessNew"/>
    <dgm:cxn modelId="{812D8036-9379-4901-9F22-8152C5BBC53B}" srcId="{5FE85A43-9AE9-4735-A404-B25648FC2FFF}" destId="{C82A6570-63FB-4500-8B86-33BAB814BFF3}" srcOrd="5" destOrd="0" parTransId="{66C1C0AA-C3DD-4761-89F6-D355C675604F}" sibTransId="{8DDBD1EE-1748-4A0D-8769-851D68107325}"/>
    <dgm:cxn modelId="{7153C43E-8D54-49E5-8F6E-6DE4E821F6BB}" srcId="{5FE85A43-9AE9-4735-A404-B25648FC2FFF}" destId="{5401F5D8-0716-4E92-B3CF-018AE75609F9}" srcOrd="2" destOrd="0" parTransId="{84DC5383-EE8B-4CE4-BAE3-0AFC8B7C798B}" sibTransId="{CCB07586-E3E6-41F2-9A2C-5BD0DB55943F}"/>
    <dgm:cxn modelId="{84B5E240-684F-440C-8775-CC52508D5840}" type="presOf" srcId="{6979A5E7-48D2-4E6A-A0BE-9EE36F31AE2C}" destId="{33AB9475-2A12-405D-B140-9F7817AC9E31}" srcOrd="0" destOrd="0" presId="urn:microsoft.com/office/officeart/2016/7/layout/RepeatingBendingProcessNew"/>
    <dgm:cxn modelId="{743CDC61-F65C-4BE0-B847-9DCCDC5875D7}" type="presOf" srcId="{CCB07586-E3E6-41F2-9A2C-5BD0DB55943F}" destId="{779AFF8D-3C02-4723-B3EC-C0F0B4EB8E74}" srcOrd="0" destOrd="0" presId="urn:microsoft.com/office/officeart/2016/7/layout/RepeatingBendingProcessNew"/>
    <dgm:cxn modelId="{425A3C44-C7D9-4E54-A0D8-728BE95FFF91}" type="presOf" srcId="{5401F5D8-0716-4E92-B3CF-018AE75609F9}" destId="{5A452790-8781-42C9-A34C-7221BAC0848D}" srcOrd="0" destOrd="0" presId="urn:microsoft.com/office/officeart/2016/7/layout/RepeatingBendingProcessNew"/>
    <dgm:cxn modelId="{6A2EDE6B-CEAB-4D77-A2EC-438EA262567A}" type="presOf" srcId="{80637BCE-8B62-4B27-8195-620AFC309F63}" destId="{DA68A5D7-7FDE-4DDD-84C1-0905DFDD2AA6}" srcOrd="1" destOrd="0" presId="urn:microsoft.com/office/officeart/2016/7/layout/RepeatingBendingProcessNew"/>
    <dgm:cxn modelId="{8F3A8C6E-7CBD-4A4B-9304-E3AF36F6F254}" srcId="{5FE85A43-9AE9-4735-A404-B25648FC2FFF}" destId="{BDCF16D2-2DB9-41A1-95F1-816A8AEB63D9}" srcOrd="4" destOrd="0" parTransId="{76F70C2A-D30B-43E8-9168-8243907E6DC5}" sibTransId="{013934A2-EEDB-4986-BCA4-B0EC1B2F68DD}"/>
    <dgm:cxn modelId="{3DFDE16E-EEEE-46F6-BD1A-6802520B9932}" type="presOf" srcId="{013934A2-EEDB-4986-BCA4-B0EC1B2F68DD}" destId="{22DA7937-5713-4265-89A7-B7B6A73A1A37}" srcOrd="1" destOrd="0" presId="urn:microsoft.com/office/officeart/2016/7/layout/RepeatingBendingProcessNew"/>
    <dgm:cxn modelId="{26B20C56-A0DE-4107-8787-2C7376424CAA}" type="presOf" srcId="{6979A5E7-48D2-4E6A-A0BE-9EE36F31AE2C}" destId="{57B6B91E-9AFA-482C-974B-F72EF4BD1812}" srcOrd="1" destOrd="0" presId="urn:microsoft.com/office/officeart/2016/7/layout/RepeatingBendingProcessNew"/>
    <dgm:cxn modelId="{516E7356-8CCE-48BD-9E9A-4C82237D6E3D}" srcId="{5FE85A43-9AE9-4735-A404-B25648FC2FFF}" destId="{D97C38D3-8CBE-446F-B651-C39C583CE3EA}" srcOrd="3" destOrd="0" parTransId="{A067FF1A-9E06-4528-B874-8D218F853139}" sibTransId="{6979A5E7-48D2-4E6A-A0BE-9EE36F31AE2C}"/>
    <dgm:cxn modelId="{D542615A-2F05-40CA-8A8D-D3D602E57979}" type="presOf" srcId="{DFD09501-E2F1-4B0F-82B8-C7BBE0B259E2}" destId="{21775FE0-4503-4695-97E1-9C5F0B5029F9}" srcOrd="0" destOrd="0" presId="urn:microsoft.com/office/officeart/2016/7/layout/RepeatingBendingProcessNew"/>
    <dgm:cxn modelId="{6444AA83-706C-42D4-87DA-E9EA27D68F8C}" type="presOf" srcId="{329F2A67-2868-4DB5-B2CA-54B314493BEF}" destId="{FA8D235E-0665-406F-B017-0509EBF5F837}" srcOrd="1" destOrd="0" presId="urn:microsoft.com/office/officeart/2016/7/layout/RepeatingBendingProcessNew"/>
    <dgm:cxn modelId="{1A63018E-0CF3-4BE1-8CF2-6E019FC56547}" type="presOf" srcId="{107246A8-F9EA-45A8-9F71-C6C0D0EB9847}" destId="{5A452790-8781-42C9-A34C-7221BAC0848D}" srcOrd="0" destOrd="1" presId="urn:microsoft.com/office/officeart/2016/7/layout/RepeatingBendingProcessNew"/>
    <dgm:cxn modelId="{76087793-9BBC-4FA9-86CD-B16F42D1EA9F}" type="presOf" srcId="{08909434-5892-49D6-8014-89B52891A643}" destId="{51146F59-B460-4D94-A77C-3939A837C983}" srcOrd="0" destOrd="1" presId="urn:microsoft.com/office/officeart/2016/7/layout/RepeatingBendingProcessNew"/>
    <dgm:cxn modelId="{01FDB3A0-BE47-491F-A43C-988A3A5E8E05}" srcId="{5401F5D8-0716-4E92-B3CF-018AE75609F9}" destId="{107246A8-F9EA-45A8-9F71-C6C0D0EB9847}" srcOrd="0" destOrd="0" parTransId="{AD653441-EDD3-4430-8097-D1304BF2DC11}" sibTransId="{8D8DBFEA-EC7E-4FCA-897D-A3560773530A}"/>
    <dgm:cxn modelId="{7B15EDAB-588C-455B-9ED2-E0951CD2C075}" type="presOf" srcId="{013934A2-EEDB-4986-BCA4-B0EC1B2F68DD}" destId="{F3F7F47C-4C09-4EDE-B744-3D12C620C731}" srcOrd="0" destOrd="0" presId="urn:microsoft.com/office/officeart/2016/7/layout/RepeatingBendingProcessNew"/>
    <dgm:cxn modelId="{92465AB2-C5C6-47C3-844A-AAAEB7348CE8}" type="presOf" srcId="{CCB07586-E3E6-41F2-9A2C-5BD0DB55943F}" destId="{F5CB753E-D7A2-488D-8267-C904B6BAD7A2}" srcOrd="1" destOrd="0" presId="urn:microsoft.com/office/officeart/2016/7/layout/RepeatingBendingProcessNew"/>
    <dgm:cxn modelId="{CD33C4C0-807D-449B-A784-6C1112E87D23}" srcId="{D97C38D3-8CBE-446F-B651-C39C583CE3EA}" destId="{08909434-5892-49D6-8014-89B52891A643}" srcOrd="0" destOrd="0" parTransId="{C2C41CEA-356A-499A-9B87-19385A553096}" sibTransId="{99DBA5A1-4E09-42FC-B47A-A479A52E5899}"/>
    <dgm:cxn modelId="{58F827C3-FBA7-40C6-817A-1B356F3A0D46}" type="presOf" srcId="{BDCF16D2-2DB9-41A1-95F1-816A8AEB63D9}" destId="{B1EA07FA-8055-4554-B32C-0CC5C9888F42}" srcOrd="0" destOrd="0" presId="urn:microsoft.com/office/officeart/2016/7/layout/RepeatingBendingProcessNew"/>
    <dgm:cxn modelId="{9D3B52CA-414D-44F0-AC36-C73CDD5C3F30}" srcId="{5FE85A43-9AE9-4735-A404-B25648FC2FFF}" destId="{DFD09501-E2F1-4B0F-82B8-C7BBE0B259E2}" srcOrd="0" destOrd="0" parTransId="{99C34781-8591-4D3D-9342-6892737D3070}" sibTransId="{329F2A67-2868-4DB5-B2CA-54B314493BEF}"/>
    <dgm:cxn modelId="{AABC49CC-3909-4689-9630-BECBEEFF9276}" type="presOf" srcId="{80637BCE-8B62-4B27-8195-620AFC309F63}" destId="{2D618475-7B27-439B-9C43-F0B330C3C314}" srcOrd="0" destOrd="0" presId="urn:microsoft.com/office/officeart/2016/7/layout/RepeatingBendingProcessNew"/>
    <dgm:cxn modelId="{945FFCF3-CE72-49EE-A2C4-13232695FAB8}" type="presOf" srcId="{5FE85A43-9AE9-4735-A404-B25648FC2FFF}" destId="{034E5EEE-661E-4BA7-96AC-5F0FA827F8BE}" srcOrd="0" destOrd="0" presId="urn:microsoft.com/office/officeart/2016/7/layout/RepeatingBendingProcessNew"/>
    <dgm:cxn modelId="{B5FD9AFF-9CB2-4FF7-8D25-17800D920052}" type="presOf" srcId="{D083E79E-7600-460B-B863-5ACB051F07ED}" destId="{D1BA0915-6550-490B-8BC6-FC785C3A8F38}" srcOrd="0" destOrd="0" presId="urn:microsoft.com/office/officeart/2016/7/layout/RepeatingBendingProcessNew"/>
    <dgm:cxn modelId="{7296D26F-5277-4E7A-9B08-55BC543837E4}" type="presParOf" srcId="{034E5EEE-661E-4BA7-96AC-5F0FA827F8BE}" destId="{21775FE0-4503-4695-97E1-9C5F0B5029F9}" srcOrd="0" destOrd="0" presId="urn:microsoft.com/office/officeart/2016/7/layout/RepeatingBendingProcessNew"/>
    <dgm:cxn modelId="{11422E5F-57DD-418A-A8C4-25A036A94F1C}" type="presParOf" srcId="{034E5EEE-661E-4BA7-96AC-5F0FA827F8BE}" destId="{F4C238DE-20FC-4F4B-90D2-8B824EE5D543}" srcOrd="1" destOrd="0" presId="urn:microsoft.com/office/officeart/2016/7/layout/RepeatingBendingProcessNew"/>
    <dgm:cxn modelId="{9046DA26-369A-4478-843F-1CB9D2E2A2DB}" type="presParOf" srcId="{F4C238DE-20FC-4F4B-90D2-8B824EE5D543}" destId="{FA8D235E-0665-406F-B017-0509EBF5F837}" srcOrd="0" destOrd="0" presId="urn:microsoft.com/office/officeart/2016/7/layout/RepeatingBendingProcessNew"/>
    <dgm:cxn modelId="{C056BCC7-A6F8-4286-987C-2BBEB500B0F1}" type="presParOf" srcId="{034E5EEE-661E-4BA7-96AC-5F0FA827F8BE}" destId="{D1BA0915-6550-490B-8BC6-FC785C3A8F38}" srcOrd="2" destOrd="0" presId="urn:microsoft.com/office/officeart/2016/7/layout/RepeatingBendingProcessNew"/>
    <dgm:cxn modelId="{808F66FA-8DAD-446C-8EC9-76CAE84C9731}" type="presParOf" srcId="{034E5EEE-661E-4BA7-96AC-5F0FA827F8BE}" destId="{2D618475-7B27-439B-9C43-F0B330C3C314}" srcOrd="3" destOrd="0" presId="urn:microsoft.com/office/officeart/2016/7/layout/RepeatingBendingProcessNew"/>
    <dgm:cxn modelId="{14D56F43-3746-4F27-A1BB-206A4C1E3C09}" type="presParOf" srcId="{2D618475-7B27-439B-9C43-F0B330C3C314}" destId="{DA68A5D7-7FDE-4DDD-84C1-0905DFDD2AA6}" srcOrd="0" destOrd="0" presId="urn:microsoft.com/office/officeart/2016/7/layout/RepeatingBendingProcessNew"/>
    <dgm:cxn modelId="{55DF4D87-DD16-4082-B52C-E8E4696AA0E3}" type="presParOf" srcId="{034E5EEE-661E-4BA7-96AC-5F0FA827F8BE}" destId="{5A452790-8781-42C9-A34C-7221BAC0848D}" srcOrd="4" destOrd="0" presId="urn:microsoft.com/office/officeart/2016/7/layout/RepeatingBendingProcessNew"/>
    <dgm:cxn modelId="{34B00983-EC05-436F-9E3E-66DD296C5B77}" type="presParOf" srcId="{034E5EEE-661E-4BA7-96AC-5F0FA827F8BE}" destId="{779AFF8D-3C02-4723-B3EC-C0F0B4EB8E74}" srcOrd="5" destOrd="0" presId="urn:microsoft.com/office/officeart/2016/7/layout/RepeatingBendingProcessNew"/>
    <dgm:cxn modelId="{566E1BC4-3298-4F93-9C01-98B7C72E3C94}" type="presParOf" srcId="{779AFF8D-3C02-4723-B3EC-C0F0B4EB8E74}" destId="{F5CB753E-D7A2-488D-8267-C904B6BAD7A2}" srcOrd="0" destOrd="0" presId="urn:microsoft.com/office/officeart/2016/7/layout/RepeatingBendingProcessNew"/>
    <dgm:cxn modelId="{6D50468F-7199-4E9A-9538-71B3934C2C80}" type="presParOf" srcId="{034E5EEE-661E-4BA7-96AC-5F0FA827F8BE}" destId="{51146F59-B460-4D94-A77C-3939A837C983}" srcOrd="6" destOrd="0" presId="urn:microsoft.com/office/officeart/2016/7/layout/RepeatingBendingProcessNew"/>
    <dgm:cxn modelId="{812B0BBB-0B96-4544-AF73-633767552971}" type="presParOf" srcId="{034E5EEE-661E-4BA7-96AC-5F0FA827F8BE}" destId="{33AB9475-2A12-405D-B140-9F7817AC9E31}" srcOrd="7" destOrd="0" presId="urn:microsoft.com/office/officeart/2016/7/layout/RepeatingBendingProcessNew"/>
    <dgm:cxn modelId="{729C0E65-E60D-47D5-9401-D7712EBBBA9F}" type="presParOf" srcId="{33AB9475-2A12-405D-B140-9F7817AC9E31}" destId="{57B6B91E-9AFA-482C-974B-F72EF4BD1812}" srcOrd="0" destOrd="0" presId="urn:microsoft.com/office/officeart/2016/7/layout/RepeatingBendingProcessNew"/>
    <dgm:cxn modelId="{DC723FFE-443D-4E4B-A96C-0C28989AFEAA}" type="presParOf" srcId="{034E5EEE-661E-4BA7-96AC-5F0FA827F8BE}" destId="{B1EA07FA-8055-4554-B32C-0CC5C9888F42}" srcOrd="8" destOrd="0" presId="urn:microsoft.com/office/officeart/2016/7/layout/RepeatingBendingProcessNew"/>
    <dgm:cxn modelId="{91AC2788-19E1-4BDA-A00F-0ED6FBA2FAE2}" type="presParOf" srcId="{034E5EEE-661E-4BA7-96AC-5F0FA827F8BE}" destId="{F3F7F47C-4C09-4EDE-B744-3D12C620C731}" srcOrd="9" destOrd="0" presId="urn:microsoft.com/office/officeart/2016/7/layout/RepeatingBendingProcessNew"/>
    <dgm:cxn modelId="{42DCFB58-B583-4675-8605-5B411D5E008F}" type="presParOf" srcId="{F3F7F47C-4C09-4EDE-B744-3D12C620C731}" destId="{22DA7937-5713-4265-89A7-B7B6A73A1A37}" srcOrd="0" destOrd="0" presId="urn:microsoft.com/office/officeart/2016/7/layout/RepeatingBendingProcessNew"/>
    <dgm:cxn modelId="{55B7A845-51EF-4900-8B50-1D98F1D2D4D0}" type="presParOf" srcId="{034E5EEE-661E-4BA7-96AC-5F0FA827F8BE}" destId="{0AC19CF6-A6DF-4F0B-9027-5B6EA4DDA51F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C238DE-20FC-4F4B-90D2-8B824EE5D543}">
      <dsp:nvSpPr>
        <dsp:cNvPr id="0" name=""/>
        <dsp:cNvSpPr/>
      </dsp:nvSpPr>
      <dsp:spPr>
        <a:xfrm>
          <a:off x="3490535" y="609316"/>
          <a:ext cx="4704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44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13232" y="652531"/>
        <a:ext cx="25052" cy="5010"/>
      </dsp:txXfrm>
    </dsp:sp>
    <dsp:sp modelId="{21775FE0-4503-4695-97E1-9C5F0B5029F9}">
      <dsp:nvSpPr>
        <dsp:cNvPr id="0" name=""/>
        <dsp:cNvSpPr/>
      </dsp:nvSpPr>
      <dsp:spPr>
        <a:xfrm>
          <a:off x="1313875" y="1498"/>
          <a:ext cx="2178460" cy="13070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46" tIns="112049" rIns="106746" bIns="11204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Secure Attachment</a:t>
          </a:r>
          <a:endParaRPr lang="en-US" sz="1600" kern="1200"/>
        </a:p>
      </dsp:txBody>
      <dsp:txXfrm>
        <a:off x="1313875" y="1498"/>
        <a:ext cx="2178460" cy="1307076"/>
      </dsp:txXfrm>
    </dsp:sp>
    <dsp:sp modelId="{2D618475-7B27-439B-9C43-F0B330C3C314}">
      <dsp:nvSpPr>
        <dsp:cNvPr id="0" name=""/>
        <dsp:cNvSpPr/>
      </dsp:nvSpPr>
      <dsp:spPr>
        <a:xfrm>
          <a:off x="2403105" y="1306774"/>
          <a:ext cx="2679506" cy="470446"/>
        </a:xfrm>
        <a:custGeom>
          <a:avLst/>
          <a:gdLst/>
          <a:ahLst/>
          <a:cxnLst/>
          <a:rect l="0" t="0" r="0" b="0"/>
          <a:pathLst>
            <a:path>
              <a:moveTo>
                <a:pt x="2679506" y="0"/>
              </a:moveTo>
              <a:lnTo>
                <a:pt x="2679506" y="252323"/>
              </a:lnTo>
              <a:lnTo>
                <a:pt x="0" y="252323"/>
              </a:lnTo>
              <a:lnTo>
                <a:pt x="0" y="470446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4710" y="1539492"/>
        <a:ext cx="136297" cy="5010"/>
      </dsp:txXfrm>
    </dsp:sp>
    <dsp:sp modelId="{D1BA0915-6550-490B-8BC6-FC785C3A8F38}">
      <dsp:nvSpPr>
        <dsp:cNvPr id="0" name=""/>
        <dsp:cNvSpPr/>
      </dsp:nvSpPr>
      <dsp:spPr>
        <a:xfrm>
          <a:off x="3993382" y="1498"/>
          <a:ext cx="2178460" cy="130707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46" tIns="112049" rIns="106746" bIns="11204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* Child feels safe and supported</a:t>
          </a:r>
          <a:endParaRPr lang="en-US" sz="1600" kern="1200"/>
        </a:p>
      </dsp:txBody>
      <dsp:txXfrm>
        <a:off x="3993382" y="1498"/>
        <a:ext cx="2178460" cy="1307076"/>
      </dsp:txXfrm>
    </dsp:sp>
    <dsp:sp modelId="{779AFF8D-3C02-4723-B3EC-C0F0B4EB8E74}">
      <dsp:nvSpPr>
        <dsp:cNvPr id="0" name=""/>
        <dsp:cNvSpPr/>
      </dsp:nvSpPr>
      <dsp:spPr>
        <a:xfrm>
          <a:off x="3490535" y="2417439"/>
          <a:ext cx="4704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446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13232" y="2460653"/>
        <a:ext cx="25052" cy="5010"/>
      </dsp:txXfrm>
    </dsp:sp>
    <dsp:sp modelId="{5A452790-8781-42C9-A34C-7221BAC0848D}">
      <dsp:nvSpPr>
        <dsp:cNvPr id="0" name=""/>
        <dsp:cNvSpPr/>
      </dsp:nvSpPr>
      <dsp:spPr>
        <a:xfrm>
          <a:off x="1313875" y="1809620"/>
          <a:ext cx="2178460" cy="130707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46" tIns="112049" rIns="106746" bIns="112049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* Develops emotional resilience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Insecure attachment</a:t>
          </a:r>
          <a:endParaRPr lang="en-US" sz="1200" kern="1200"/>
        </a:p>
      </dsp:txBody>
      <dsp:txXfrm>
        <a:off x="1313875" y="1809620"/>
        <a:ext cx="2178460" cy="1307076"/>
      </dsp:txXfrm>
    </dsp:sp>
    <dsp:sp modelId="{33AB9475-2A12-405D-B140-9F7817AC9E31}">
      <dsp:nvSpPr>
        <dsp:cNvPr id="0" name=""/>
        <dsp:cNvSpPr/>
      </dsp:nvSpPr>
      <dsp:spPr>
        <a:xfrm>
          <a:off x="2403105" y="3114897"/>
          <a:ext cx="2679506" cy="470446"/>
        </a:xfrm>
        <a:custGeom>
          <a:avLst/>
          <a:gdLst/>
          <a:ahLst/>
          <a:cxnLst/>
          <a:rect l="0" t="0" r="0" b="0"/>
          <a:pathLst>
            <a:path>
              <a:moveTo>
                <a:pt x="2679506" y="0"/>
              </a:moveTo>
              <a:lnTo>
                <a:pt x="2679506" y="252323"/>
              </a:lnTo>
              <a:lnTo>
                <a:pt x="0" y="252323"/>
              </a:lnTo>
              <a:lnTo>
                <a:pt x="0" y="470446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74710" y="3347615"/>
        <a:ext cx="136297" cy="5010"/>
      </dsp:txXfrm>
    </dsp:sp>
    <dsp:sp modelId="{51146F59-B460-4D94-A77C-3939A837C983}">
      <dsp:nvSpPr>
        <dsp:cNvPr id="0" name=""/>
        <dsp:cNvSpPr/>
      </dsp:nvSpPr>
      <dsp:spPr>
        <a:xfrm>
          <a:off x="3993382" y="1809620"/>
          <a:ext cx="2178460" cy="130707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46" tIns="112049" rIns="106746" bIns="112049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* Insecurities emotionally to caregivers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Role reversal/Parentification </a:t>
          </a:r>
          <a:endParaRPr lang="en-US" sz="1200" kern="1200"/>
        </a:p>
      </dsp:txBody>
      <dsp:txXfrm>
        <a:off x="3993382" y="1809620"/>
        <a:ext cx="2178460" cy="1307076"/>
      </dsp:txXfrm>
    </dsp:sp>
    <dsp:sp modelId="{F3F7F47C-4C09-4EDE-B744-3D12C620C731}">
      <dsp:nvSpPr>
        <dsp:cNvPr id="0" name=""/>
        <dsp:cNvSpPr/>
      </dsp:nvSpPr>
      <dsp:spPr>
        <a:xfrm>
          <a:off x="3490535" y="4225561"/>
          <a:ext cx="47044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446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13232" y="4268776"/>
        <a:ext cx="25052" cy="5010"/>
      </dsp:txXfrm>
    </dsp:sp>
    <dsp:sp modelId="{B1EA07FA-8055-4554-B32C-0CC5C9888F42}">
      <dsp:nvSpPr>
        <dsp:cNvPr id="0" name=""/>
        <dsp:cNvSpPr/>
      </dsp:nvSpPr>
      <dsp:spPr>
        <a:xfrm>
          <a:off x="1313875" y="3617743"/>
          <a:ext cx="2178460" cy="130707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46" tIns="112049" rIns="106746" bIns="11204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*Child becomes the carer</a:t>
          </a:r>
          <a:endParaRPr lang="en-US" sz="1600" kern="1200"/>
        </a:p>
      </dsp:txBody>
      <dsp:txXfrm>
        <a:off x="1313875" y="3617743"/>
        <a:ext cx="2178460" cy="1307076"/>
      </dsp:txXfrm>
    </dsp:sp>
    <dsp:sp modelId="{0AC19CF6-A6DF-4F0B-9027-5B6EA4DDA51F}">
      <dsp:nvSpPr>
        <dsp:cNvPr id="0" name=""/>
        <dsp:cNvSpPr/>
      </dsp:nvSpPr>
      <dsp:spPr>
        <a:xfrm>
          <a:off x="3993382" y="3617743"/>
          <a:ext cx="2178460" cy="130707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746" tIns="112049" rIns="106746" bIns="112049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* needs are not meant of the child</a:t>
          </a:r>
          <a:endParaRPr lang="en-US" sz="1600" kern="1200"/>
        </a:p>
      </dsp:txBody>
      <dsp:txXfrm>
        <a:off x="3993382" y="3617743"/>
        <a:ext cx="2178460" cy="13070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926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777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514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25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220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13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56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2088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419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007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208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1374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25" r:id="rId6"/>
    <p:sldLayoutId id="2147483721" r:id="rId7"/>
    <p:sldLayoutId id="2147483722" r:id="rId8"/>
    <p:sldLayoutId id="2147483723" r:id="rId9"/>
    <p:sldLayoutId id="2147483724" r:id="rId10"/>
    <p:sldLayoutId id="214748372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holding hands">
            <a:extLst>
              <a:ext uri="{FF2B5EF4-FFF2-40B4-BE49-F238E27FC236}">
                <a16:creationId xmlns:a16="http://schemas.microsoft.com/office/drawing/2014/main" id="{29FC5FD9-B044-1234-6665-9606CB892D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304" b="1427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Supporting a young carer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470" y="3221213"/>
            <a:ext cx="6264548" cy="363216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100">
                <a:solidFill>
                  <a:srgbClr val="FFFFFF"/>
                </a:solidFill>
              </a:rPr>
              <a:t>An Attachment Theory Perspective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100">
              <a:solidFill>
                <a:srgbClr val="FFFFFF"/>
              </a:solidFill>
            </a:endParaRP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100" err="1">
                <a:solidFill>
                  <a:srgbClr val="FFFFFF"/>
                </a:solidFill>
              </a:rPr>
              <a:t>NUsrat</a:t>
            </a:r>
            <a:r>
              <a:rPr lang="en-US" sz="1100">
                <a:solidFill>
                  <a:srgbClr val="FFFFFF"/>
                </a:solidFill>
              </a:rPr>
              <a:t> Jabeen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100">
                <a:solidFill>
                  <a:srgbClr val="FFFFFF"/>
                </a:solidFill>
              </a:rPr>
              <a:t>Module: Psychology In Health And Social Care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1100">
                <a:solidFill>
                  <a:srgbClr val="FFFFFF"/>
                </a:solidFill>
              </a:rPr>
              <a:t>Module Code: LCHS4010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sz="1100">
              <a:solidFill>
                <a:srgbClr val="FFFFFF"/>
              </a:solidFill>
            </a:endParaRP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3F27BC-7079-4FF7-8F7C-ABC82FA3C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147063-1114-AECA-2166-84B85778C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677920" cy="3919267"/>
          </a:xfrm>
        </p:spPr>
        <p:txBody>
          <a:bodyPr anchor="t">
            <a:normAutofit/>
          </a:bodyPr>
          <a:lstStyle/>
          <a:p>
            <a:r>
              <a:rPr lang="en-GB"/>
              <a:t>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0BBF191-9CC8-4313-B1CA-8DF1A53AE4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Content Placeholder 42">
            <a:extLst>
              <a:ext uri="{FF2B5EF4-FFF2-40B4-BE49-F238E27FC236}">
                <a16:creationId xmlns:a16="http://schemas.microsoft.com/office/drawing/2014/main" id="{984FB35F-B7F3-51F2-0CB3-083948512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2422" y="2372787"/>
            <a:ext cx="9417060" cy="40875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Jenny is 16 years old  </a:t>
            </a:r>
            <a:endParaRPr lang="en-US"/>
          </a:p>
          <a:p>
            <a:r>
              <a:rPr lang="en-GB"/>
              <a:t>Primary carer to her mother last 5 years </a:t>
            </a:r>
          </a:p>
          <a:p>
            <a:r>
              <a:rPr lang="en-GB"/>
              <a:t>Father has died </a:t>
            </a:r>
          </a:p>
          <a:p>
            <a:pPr marL="0" indent="0">
              <a:buNone/>
            </a:pPr>
            <a:r>
              <a:rPr lang="en-GB"/>
              <a:t>Focus points:</a:t>
            </a:r>
          </a:p>
          <a:p>
            <a:r>
              <a:rPr lang="en-GB"/>
              <a:t>How Jenny's role as a caregiver has affected her development</a:t>
            </a:r>
          </a:p>
          <a:p>
            <a:r>
              <a:rPr lang="en-GB"/>
              <a:t>Build support plan to help Jenny restructure her life.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463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BE6989-F338-380C-B78E-76A97EF5A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3412998" cy="1839433"/>
          </a:xfrm>
        </p:spPr>
        <p:txBody>
          <a:bodyPr>
            <a:normAutofit/>
          </a:bodyPr>
          <a:lstStyle/>
          <a:p>
            <a:r>
              <a:rPr lang="en-GB" sz="3600"/>
              <a:t>Bowlby's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49D5B-ADC7-F7CC-A280-B87FCA0C9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2670" y="1014984"/>
            <a:ext cx="7029274" cy="531468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KEY POINTS:  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1)Attachment is a biological need for security.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2) Early Relationships are a foundation to shape internal working models (IWMs).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3) Secure attachments acts as a foundation for emotional resilience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4)Insecure attachments can develop: * loss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                 * Inconsistent caregiving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                  * Parentification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Why this applies to Jenny: * Losing her father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*Full dependence from her mother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                                            * Less opportunity for care for her herself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983274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BAAF8F-730A-404A-21D3-3B5352055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1"/>
            <a:ext cx="2743200" cy="3865417"/>
          </a:xfrm>
        </p:spPr>
        <p:txBody>
          <a:bodyPr anchor="t">
            <a:normAutofit/>
          </a:bodyPr>
          <a:lstStyle/>
          <a:p>
            <a:r>
              <a:rPr lang="en-GB" sz="3400"/>
              <a:t>Applying Attachment Theory: (john Bowlby)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F22EE34-3EC9-4C6F-6153-494C07C69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3361" y="1371600"/>
            <a:ext cx="7507648" cy="49263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Potential development impacts on Jenny:</a:t>
            </a:r>
            <a:endParaRPr lang="en-US"/>
          </a:p>
          <a:p>
            <a:r>
              <a:rPr lang="en-GB"/>
              <a:t>Parentification: Jenny had to adopt adult caregiving role</a:t>
            </a:r>
          </a:p>
          <a:p>
            <a:r>
              <a:rPr lang="en-GB"/>
              <a:t>Emotional need to protect her mother</a:t>
            </a:r>
          </a:p>
          <a:p>
            <a:r>
              <a:rPr lang="en-GB"/>
              <a:t>Risk of insecure attachments</a:t>
            </a:r>
          </a:p>
          <a:p>
            <a:pPr marL="0" indent="0">
              <a:buNone/>
            </a:pPr>
            <a:r>
              <a:rPr lang="en-GB"/>
              <a:t>Why this theory is relevant:</a:t>
            </a:r>
          </a:p>
          <a:p>
            <a:r>
              <a:rPr lang="en-GB"/>
              <a:t>Loss of Jenny's father (her primary attachment figure)</a:t>
            </a:r>
          </a:p>
          <a:p>
            <a:r>
              <a:rPr lang="en-GB"/>
              <a:t>Jenny takes on caregiver role for her mother</a:t>
            </a:r>
          </a:p>
          <a:p>
            <a:r>
              <a:rPr lang="en-GB"/>
              <a:t>Disruption in her own care and needs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21FC8CC-145C-8745-889B-6521F9CCB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18727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5C5DF-5A50-E64B-24AA-A27A25251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2652779" cy="4150811"/>
          </a:xfrm>
        </p:spPr>
        <p:txBody>
          <a:bodyPr>
            <a:normAutofit/>
          </a:bodyPr>
          <a:lstStyle/>
          <a:p>
            <a:r>
              <a:rPr lang="en-GB" sz="3400"/>
              <a:t>Key concepts of Attachment Theory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A85A180-17F0-9F5F-51D9-6D242E788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A20444-367D-6F77-F1FB-7C7EE245E5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865170"/>
              </p:ext>
            </p:extLst>
          </p:nvPr>
        </p:nvGraphicFramePr>
        <p:xfrm>
          <a:off x="4045291" y="1371600"/>
          <a:ext cx="7485718" cy="4926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443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C2BD1-03D8-4049-4F0B-6DB9DC67C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794763"/>
            <a:ext cx="4057650" cy="21390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Nature and Nuture </a:t>
            </a:r>
          </a:p>
        </p:txBody>
      </p:sp>
      <p:pic>
        <p:nvPicPr>
          <p:cNvPr id="7" name="Graphic 6" descr="Flower Outline">
            <a:extLst>
              <a:ext uri="{FF2B5EF4-FFF2-40B4-BE49-F238E27FC236}">
                <a16:creationId xmlns:a16="http://schemas.microsoft.com/office/drawing/2014/main" id="{B88D50AC-F6A2-5AAE-CED8-906738FD7A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3232" y="836142"/>
            <a:ext cx="2592858" cy="259285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209265E-E0D7-493B-97CE-2263D50C3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62720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D0878-2754-8E30-0920-E91F68695B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41470" y="885645"/>
            <a:ext cx="7189540" cy="508159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/>
              <a:t>Biological (Nature)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/>
              <a:t>Adolescence = 1) Brain development</a:t>
            </a:r>
          </a:p>
          <a:p>
            <a:pPr>
              <a:lnSpc>
                <a:spcPct val="120000"/>
              </a:lnSpc>
            </a:pPr>
            <a:r>
              <a:rPr lang="en-US"/>
              <a:t>                        2) Emotional growth</a:t>
            </a:r>
          </a:p>
          <a:p>
            <a:pPr>
              <a:lnSpc>
                <a:spcPct val="120000"/>
              </a:lnSpc>
            </a:pPr>
            <a:r>
              <a:rPr lang="en-US"/>
              <a:t>                         3) Identity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/>
              <a:t>Prolonged stress affects:</a:t>
            </a:r>
          </a:p>
          <a:p>
            <a:pPr>
              <a:lnSpc>
                <a:spcPct val="120000"/>
              </a:lnSpc>
            </a:pPr>
            <a:r>
              <a:rPr lang="en-US"/>
              <a:t>                         1) Mood Regulation</a:t>
            </a:r>
          </a:p>
          <a:p>
            <a:pPr>
              <a:lnSpc>
                <a:spcPct val="120000"/>
              </a:lnSpc>
            </a:pPr>
            <a:r>
              <a:rPr lang="en-US"/>
              <a:t>                         2) Mental Health  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/>
              <a:t>Environmental (Nuture)</a:t>
            </a:r>
          </a:p>
          <a:p>
            <a:pPr>
              <a:lnSpc>
                <a:spcPct val="120000"/>
              </a:lnSpc>
            </a:pPr>
            <a:r>
              <a:rPr lang="en-US"/>
              <a:t>                       1)Bereavement   </a:t>
            </a:r>
          </a:p>
          <a:p>
            <a:pPr>
              <a:lnSpc>
                <a:spcPct val="120000"/>
              </a:lnSpc>
            </a:pPr>
            <a:r>
              <a:rPr lang="en-US"/>
              <a:t>                        2) Caregiving                                                          responsibilities</a:t>
            </a:r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 marL="0" indent="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/>
          </a:p>
          <a:p>
            <a:pPr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35951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CB4263-0ACC-C8F0-6038-9AC5C6D0B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Support plan :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AC2D9-8D05-C706-B030-B181166F1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/>
              <a:t>Goal: To restore security, provide emotional </a:t>
            </a:r>
            <a:r>
              <a:rPr lang="en-GB" err="1"/>
              <a:t>suppornd</a:t>
            </a:r>
            <a:r>
              <a:rPr lang="en-GB"/>
              <a:t> reduce caregiving responsibilities</a:t>
            </a:r>
          </a:p>
          <a:p>
            <a:pPr marL="0" indent="0">
              <a:buNone/>
            </a:pPr>
            <a:r>
              <a:rPr lang="en-GB"/>
              <a:t>INTERVENTIONS:</a:t>
            </a:r>
          </a:p>
          <a:p>
            <a:pPr marL="342900" indent="-342900"/>
            <a:r>
              <a:rPr lang="en-GB"/>
              <a:t>Referral to young support services</a:t>
            </a:r>
          </a:p>
          <a:p>
            <a:pPr marL="342900" indent="-342900"/>
            <a:r>
              <a:rPr lang="en-GB"/>
              <a:t>Provide support worker </a:t>
            </a:r>
          </a:p>
          <a:p>
            <a:pPr marL="342900" indent="-342900"/>
            <a:r>
              <a:rPr lang="en-GB"/>
              <a:t>Counselling to help with bereavement</a:t>
            </a:r>
          </a:p>
          <a:p>
            <a:pPr marL="342900" indent="-342900"/>
            <a:r>
              <a:rPr lang="en-GB"/>
              <a:t>Carers for Jenny's mother</a:t>
            </a:r>
          </a:p>
          <a:p>
            <a:pPr marL="342900" indent="-342900"/>
            <a:r>
              <a:rPr lang="en-GB"/>
              <a:t>Educational support</a:t>
            </a:r>
          </a:p>
          <a:p>
            <a:pPr marL="342900" indent="-342900"/>
            <a:r>
              <a:rPr lang="en-GB"/>
              <a:t>Strategies aims:</a:t>
            </a:r>
          </a:p>
          <a:p>
            <a:pPr marL="342900" indent="-342900"/>
            <a:r>
              <a:rPr lang="en-GB"/>
              <a:t>Healthy development into </a:t>
            </a:r>
            <a:r>
              <a:rPr lang="en-GB" err="1"/>
              <a:t>adolsecent</a:t>
            </a:r>
            <a:r>
              <a:rPr lang="en-GB"/>
              <a:t> </a:t>
            </a:r>
          </a:p>
          <a:p>
            <a:pPr marL="342900" indent="-342900"/>
            <a:r>
              <a:rPr lang="en-GB"/>
              <a:t>More emotional contentment</a:t>
            </a:r>
          </a:p>
          <a:p>
            <a:pPr marL="342900" indent="-342900"/>
            <a:r>
              <a:rPr lang="en-GB"/>
              <a:t>Role reversal reduction</a:t>
            </a:r>
          </a:p>
          <a:p>
            <a:pPr marL="342900" indent="-342900"/>
            <a:endParaRPr lang="en-GB"/>
          </a:p>
          <a:p>
            <a:pPr marL="342900" indent="-34290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982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2B4AC-3876-24CC-C5F1-E6221925B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84EE2-BD0F-1F28-A3A2-982F4D0B8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Bowlby J (1988) A Secure Base London Routledge</a:t>
            </a:r>
          </a:p>
          <a:p>
            <a:r>
              <a:rPr lang="en-GB"/>
              <a:t>Ainsworth M.et al. (1978) Patterns Of Attachment. Hillsdale Erlbaum</a:t>
            </a:r>
          </a:p>
          <a:p>
            <a:r>
              <a:rPr lang="en-GB"/>
              <a:t>Cassidy J and Shaver P (2016) Handbook of Attachment. New York Guilford</a:t>
            </a:r>
          </a:p>
          <a:p>
            <a:r>
              <a:rPr lang="en-GB"/>
              <a:t>Joseph S et al. (2020) Young Carers and mental health. Journal of Adolescence 79 pp1-10.</a:t>
            </a:r>
          </a:p>
          <a:p>
            <a:r>
              <a:rPr lang="en-GB"/>
              <a:t>NHS England (2022) Supporting Young Carers</a:t>
            </a:r>
          </a:p>
          <a:p>
            <a:r>
              <a:rPr lang="en-GB"/>
              <a:t>Department Of Health and Social Care (2021) Carers Strategy</a:t>
            </a:r>
          </a:p>
        </p:txBody>
      </p:sp>
    </p:spTree>
    <p:extLst>
      <p:ext uri="{BB962C8B-B14F-4D97-AF65-F5344CB8AC3E}">
        <p14:creationId xmlns:p14="http://schemas.microsoft.com/office/powerpoint/2010/main" val="2694179246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DashVTI</vt:lpstr>
      <vt:lpstr>Supporting a young carer</vt:lpstr>
      <vt:lpstr>Introduction</vt:lpstr>
      <vt:lpstr>Bowlby's Attachment Theory</vt:lpstr>
      <vt:lpstr>Applying Attachment Theory: (john Bowlby)</vt:lpstr>
      <vt:lpstr>Key concepts of Attachment Theory</vt:lpstr>
      <vt:lpstr>Nature and Nuture </vt:lpstr>
      <vt:lpstr>Support plan :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2026-02-16T07:28:32Z</dcterms:created>
  <dcterms:modified xsi:type="dcterms:W3CDTF">2026-02-16T15:24:41Z</dcterms:modified>
</cp:coreProperties>
</file>