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sldIdLst>
    <p:sldId id="396" r:id="rId5"/>
    <p:sldId id="334" r:id="rId6"/>
    <p:sldId id="388" r:id="rId7"/>
    <p:sldId id="389" r:id="rId8"/>
    <p:sldId id="397" r:id="rId9"/>
    <p:sldId id="398" r:id="rId10"/>
    <p:sldId id="393" r:id="rId11"/>
    <p:sldId id="399" r:id="rId12"/>
    <p:sldId id="400" r:id="rId13"/>
    <p:sldId id="401" r:id="rId14"/>
    <p:sldId id="402" r:id="rId15"/>
    <p:sldId id="403" r:id="rId16"/>
    <p:sldId id="405" r:id="rId17"/>
    <p:sldId id="406" r:id="rId18"/>
    <p:sldId id="407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46E5D0-DFEC-4788-964B-D510E87BCC09}" v="2" dt="2024-01-02T16:39:37.4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0" autoAdjust="0"/>
    <p:restoredTop sz="0" autoAdjust="0"/>
  </p:normalViewPr>
  <p:slideViewPr>
    <p:cSldViewPr snapToGrid="0">
      <p:cViewPr>
        <p:scale>
          <a:sx n="90" d="100"/>
          <a:sy n="90" d="100"/>
        </p:scale>
        <p:origin x="387" y="12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Regan" userId="ed3e5808-4809-4962-a447-56185cf7f7e1" providerId="ADAL" clId="{4A46E5D0-DFEC-4788-964B-D510E87BCC09}"/>
    <pc:docChg chg="custSel modSld">
      <pc:chgData name="Lisa Regan" userId="ed3e5808-4809-4962-a447-56185cf7f7e1" providerId="ADAL" clId="{4A46E5D0-DFEC-4788-964B-D510E87BCC09}" dt="2024-01-02T16:45:32.375" v="284" actId="1076"/>
      <pc:docMkLst>
        <pc:docMk/>
      </pc:docMkLst>
      <pc:sldChg chg="addSp modSp mod">
        <pc:chgData name="Lisa Regan" userId="ed3e5808-4809-4962-a447-56185cf7f7e1" providerId="ADAL" clId="{4A46E5D0-DFEC-4788-964B-D510E87BCC09}" dt="2024-01-02T16:43:42.498" v="278" actId="20577"/>
        <pc:sldMkLst>
          <pc:docMk/>
          <pc:sldMk cId="1009325313" sldId="388"/>
        </pc:sldMkLst>
        <pc:spChg chg="add mod">
          <ac:chgData name="Lisa Regan" userId="ed3e5808-4809-4962-a447-56185cf7f7e1" providerId="ADAL" clId="{4A46E5D0-DFEC-4788-964B-D510E87BCC09}" dt="2024-01-02T16:43:39.333" v="273" actId="20577"/>
          <ac:spMkLst>
            <pc:docMk/>
            <pc:sldMk cId="1009325313" sldId="388"/>
            <ac:spMk id="4" creationId="{22B4A374-B2B1-9512-9FB1-FC4433B52476}"/>
          </ac:spMkLst>
        </pc:spChg>
        <pc:spChg chg="add mod">
          <ac:chgData name="Lisa Regan" userId="ed3e5808-4809-4962-a447-56185cf7f7e1" providerId="ADAL" clId="{4A46E5D0-DFEC-4788-964B-D510E87BCC09}" dt="2024-01-02T16:43:42.498" v="278" actId="20577"/>
          <ac:spMkLst>
            <pc:docMk/>
            <pc:sldMk cId="1009325313" sldId="388"/>
            <ac:spMk id="5" creationId="{CF009BE8-7961-C334-68D0-34C2F9A5FA84}"/>
          </ac:spMkLst>
        </pc:spChg>
      </pc:sldChg>
      <pc:sldChg chg="addSp modSp mod">
        <pc:chgData name="Lisa Regan" userId="ed3e5808-4809-4962-a447-56185cf7f7e1" providerId="ADAL" clId="{4A46E5D0-DFEC-4788-964B-D510E87BCC09}" dt="2024-01-02T16:45:32.375" v="284" actId="1076"/>
        <pc:sldMkLst>
          <pc:docMk/>
          <pc:sldMk cId="4096950202" sldId="407"/>
        </pc:sldMkLst>
        <pc:spChg chg="add mod">
          <ac:chgData name="Lisa Regan" userId="ed3e5808-4809-4962-a447-56185cf7f7e1" providerId="ADAL" clId="{4A46E5D0-DFEC-4788-964B-D510E87BCC09}" dt="2024-01-02T16:45:32.375" v="284" actId="1076"/>
          <ac:spMkLst>
            <pc:docMk/>
            <pc:sldMk cId="4096950202" sldId="407"/>
            <ac:spMk id="13" creationId="{5D9B1B30-3B96-2FCA-8EEB-522135653330}"/>
          </ac:spMkLst>
        </pc:spChg>
        <pc:picChg chg="add mod">
          <ac:chgData name="Lisa Regan" userId="ed3e5808-4809-4962-a447-56185cf7f7e1" providerId="ADAL" clId="{4A46E5D0-DFEC-4788-964B-D510E87BCC09}" dt="2024-01-02T16:45:27.816" v="283" actId="1076"/>
          <ac:picMkLst>
            <pc:docMk/>
            <pc:sldMk cId="4096950202" sldId="407"/>
            <ac:picMk id="14" creationId="{5D23EAEC-09DE-23AD-DF64-D7C5A9F9B5D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8EDC3-C044-4214-9F00-1A1B61775F3E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1288FD-7749-4F44-886F-D37974196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0331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CFFEBF-6120-480C-A121-E819F724220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422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3D75D1-0CF7-487F-A77C-F53599D6E8A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0795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CFFEBF-6120-480C-A121-E819F724220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712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CFFEBF-6120-480C-A121-E819F724220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8604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CFFEBF-6120-480C-A121-E819F724220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6719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CFFEBF-6120-480C-A121-E819F724220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3621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CFFEBF-6120-480C-A121-E819F724220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2094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A0AE0-81CE-446E-8541-2707F0DE39B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6030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CFFEBF-6120-480C-A121-E819F724220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7421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CFFEBF-6120-480C-A121-E819F724220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5024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3C5D6-301F-45DF-834B-121E53F01D1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0655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3C5D6-301F-45DF-834B-121E53F01D1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4329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3C5D6-301F-45DF-834B-121E53F01D1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3611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3C5D6-301F-45DF-834B-121E53F01D1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637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288FD-7749-4F44-886F-D37974196D1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2791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7C867-AF09-449A-2F01-79C0E519FA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95E43-54F8-6501-4BCE-6F9DA16001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15782A-59DB-48BD-39FC-A8171E3EB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E8D22-4FE3-4AC1-915B-AD948EEEDDA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519A31-B6B9-CA2C-C415-640CC2559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632ECB-E816-6224-E1F7-6BD9AF4394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D28D4-2FD5-40AD-98FF-8DF812EAEC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188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6582D-85B8-DA15-1995-21F5A6930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A8B93-E79D-ADEE-D89B-94A03BB61F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4C5F98-9E02-015C-2398-78FC92232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E8D22-4FE3-4AC1-915B-AD948EEEDDA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4E111D-DA5E-304B-0475-9C53E9A4FA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316B6F-3DE8-E0FB-DD22-304066BF9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D28D4-2FD5-40AD-98FF-8DF812EAEC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174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B5313-4DD1-316B-037D-4521EBEE8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C60049-6937-E914-EA6C-2253441905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0B2678-1845-B824-D5B1-A7F2BCFD72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E8D22-4FE3-4AC1-915B-AD948EEEDDA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C0C82-C12F-A812-2E77-2C3D0EE703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041806-C7D4-E024-C508-9AD311F5F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D28D4-2FD5-40AD-98FF-8DF812EAEC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723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73C65-D19A-69F4-D814-46080DB9C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CC22F-1078-3173-9F52-0A7091D82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D49345-57EC-12C0-B614-BBC39C1FB2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425FA5-D1BB-9149-1DDA-D23095823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E8D22-4FE3-4AC1-915B-AD948EEEDDA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EF4759-937E-16DB-A7A7-66D2AE14DA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90FEE4-E22D-FC68-544D-594E1427B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D28D4-2FD5-40AD-98FF-8DF812EAEC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478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51ECA-CC23-4C9D-E590-5799A213A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60B6B6-14CA-CEB1-1DAE-863B51F2C3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8BA0B3-CE85-6E59-AEA8-CD4A70150A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CC044F-8E97-F553-5DCB-DD38333F81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C5F7E3-1BA5-B95E-0EE2-92F1C81F03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22EC84-CB73-5B86-C33B-C538E0F3D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E8D22-4FE3-4AC1-915B-AD948EEEDDA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1044BC-F1E6-B53D-CFA9-33A86FF61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20250D-7C4A-4E36-B7EC-E82C2DCB8E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D28D4-2FD5-40AD-98FF-8DF812EAEC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892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2C890-3064-C9AD-9B97-8D0EFB43A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6F3A56-DE4A-C3A7-935B-74D0D84951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E8D22-4FE3-4AC1-915B-AD948EEEDDA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A36A07-EA07-6C60-7BCA-695DA68BD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6CE16D-D860-DEE4-7FFF-38BDDC210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D28D4-2FD5-40AD-98FF-8DF812EAEC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91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F5E652-0999-853C-8749-F6374C63A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E8D22-4FE3-4AC1-915B-AD948EEEDDA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475DF4-0315-BEF6-FFEC-F13C31BF4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FED80A-11FE-15CD-C430-364CF8F75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D28D4-2FD5-40AD-98FF-8DF812EAEC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534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898FC-7E2F-E857-AE32-DD166631B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85875-EF05-F62A-F69D-76F2459E5A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0AA393-428E-935B-4540-E7877F4FF8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014290-54DA-D8A8-508F-826E3E5ED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E8D22-4FE3-4AC1-915B-AD948EEEDDA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C2A288-9234-E3AE-EBDB-0ED98DC116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B81514-C267-947C-DC31-D80823414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D28D4-2FD5-40AD-98FF-8DF812EAEC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912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DA012-02B5-747F-0864-6F9B0CF9A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33FFA7-5D58-B088-1003-2C52F33FCE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F52BAA-5581-57B1-04EF-75DE50AC15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9B5EB-DE56-C01C-7ABA-5C91744451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E8D22-4FE3-4AC1-915B-AD948EEEDDA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CF09EC-65FE-08E4-C7BD-68D5E657D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B83367-DAA8-3F49-FBD0-AF511DA60D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D28D4-2FD5-40AD-98FF-8DF812EAEC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44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D3D52-0BE6-2AF0-829F-692758571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1CC93A-8054-133D-DEA9-1884420FE9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3CC818-963D-59C3-6F54-E37F85CDBF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E8D22-4FE3-4AC1-915B-AD948EEEDDA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FD096-4E83-B45E-A47D-C7E30BBFD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37BC6-700B-B58E-9BAD-F444571D8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D28D4-2FD5-40AD-98FF-8DF812EAEC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274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1C3062-7936-964A-AB5E-3E8CAB7BB0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E092FC-31CF-9BF9-8EBA-4DB81882F7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BE8DE4-FF5B-4554-4ACA-1CAE58AC3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E8D22-4FE3-4AC1-915B-AD948EEEDDA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6568EB-809A-8177-83CF-81847403B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952F8E-E50A-F4CE-B713-3EB08E733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D28D4-2FD5-40AD-98FF-8DF812EAEC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279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465ADD-A865-32E9-3766-E3FDB06C3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E28E33-AF38-D87C-A084-F6C2717C48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C97827-5934-DBEE-BAB9-83DF37C661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E8D22-4FE3-4AC1-915B-AD948EEEDDA4}" type="datetimeFigureOut">
              <a:rPr lang="en-GB" smtClean="0"/>
              <a:t>02/01/2024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21ADAC-55AF-71D9-C507-84DE943552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423C59-06A0-D082-88F7-A7E1D2B88C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D28D4-2FD5-40AD-98FF-8DF812EAEC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376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jpe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jpe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3.jpe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jpe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7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jpe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jpe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9.jpe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jpe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20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jpe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21.jpe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4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13.xml"/><Relationship Id="rId9" Type="http://schemas.openxmlformats.org/officeDocument/2006/relationships/image" Target="../media/image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jpe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25.jpe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2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l.regan@uwtsd.ac.uk" TargetMode="Externa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F11F44B-84AF-49D4-9D74-35D428392BF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486" t="18596" r="41776" b="22982"/>
          <a:stretch/>
        </p:blipFill>
        <p:spPr>
          <a:xfrm>
            <a:off x="961652" y="7495"/>
            <a:ext cx="10268695" cy="67846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BA58786-ECF4-4AE5-880B-7AC31E078310}"/>
              </a:ext>
            </a:extLst>
          </p:cNvPr>
          <p:cNvSpPr txBox="1"/>
          <p:nvPr/>
        </p:nvSpPr>
        <p:spPr>
          <a:xfrm rot="20684575">
            <a:off x="2147300" y="2799976"/>
            <a:ext cx="312334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600" b="1">
                <a:latin typeface="Ink Free" panose="03080402000500000000" pitchFamily="66" charset="0"/>
              </a:rPr>
              <a:t>Aseiniad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7D4B22-480E-4B5E-88F8-398C39030B22}"/>
              </a:ext>
            </a:extLst>
          </p:cNvPr>
          <p:cNvSpPr txBox="1"/>
          <p:nvPr/>
        </p:nvSpPr>
        <p:spPr>
          <a:xfrm rot="518631">
            <a:off x="6664020" y="2670884"/>
            <a:ext cx="356080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b="1">
                <a:latin typeface="Ink Free" panose="03080402000500000000" pitchFamily="66" charset="0"/>
              </a:rPr>
              <a:t>Assignment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C7A2DE-66E2-42BB-B5D5-6B94596E5377}"/>
              </a:ext>
            </a:extLst>
          </p:cNvPr>
          <p:cNvSpPr txBox="1"/>
          <p:nvPr/>
        </p:nvSpPr>
        <p:spPr>
          <a:xfrm>
            <a:off x="1918014" y="188298"/>
            <a:ext cx="857190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b="1"/>
              <a:t>ECAD 4010-C</a:t>
            </a:r>
          </a:p>
          <a:p>
            <a:endParaRPr lang="en-GB" sz="3200"/>
          </a:p>
          <a:p>
            <a:endParaRPr lang="en-GB" sz="3200"/>
          </a:p>
          <a:p>
            <a:endParaRPr lang="en-GB" sz="3200"/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E0F76175-CA9C-FB5E-04F4-B80552239B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10950" y="5940992"/>
            <a:ext cx="631825" cy="631825"/>
          </a:xfrm>
          <a:prstGeom prst="rect">
            <a:avLst/>
          </a:prstGeom>
        </p:spPr>
      </p:pic>
      <p:pic>
        <p:nvPicPr>
          <p:cNvPr id="2" name="Picture 4" descr="76 X 50cm WELSH FLAG &#10;">
            <a:extLst>
              <a:ext uri="{FF2B5EF4-FFF2-40B4-BE49-F238E27FC236}">
                <a16:creationId xmlns:a16="http://schemas.microsoft.com/office/drawing/2014/main" id="{23DAABC1-41D1-BB6D-ADC2-DB103B146E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30347" y="5193030"/>
            <a:ext cx="938211" cy="56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5057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220"/>
    </mc:Choice>
    <mc:Fallback xmlns="">
      <p:transition spd="slow" advTm="322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watching a football ball on a field&#10;&#10;Description automatically generated">
            <a:extLst>
              <a:ext uri="{FF2B5EF4-FFF2-40B4-BE49-F238E27FC236}">
                <a16:creationId xmlns:a16="http://schemas.microsoft.com/office/drawing/2014/main" id="{24F8C318-153D-48FE-97A8-630804C3463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</a:blip>
          <a:srcRect r="-2" b="5557"/>
          <a:stretch/>
        </p:blipFill>
        <p:spPr>
          <a:xfrm rot="21600000">
            <a:off x="8231702" y="1514501"/>
            <a:ext cx="3674191" cy="2307508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5" name="Picture 4" descr="A young boy sitting at a table&#10;&#10;Description automatically generated">
            <a:extLst>
              <a:ext uri="{FF2B5EF4-FFF2-40B4-BE49-F238E27FC236}">
                <a16:creationId xmlns:a16="http://schemas.microsoft.com/office/drawing/2014/main" id="{1358C4BF-9544-4175-B748-32254F7A27D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-1" b="10267"/>
          <a:stretch/>
        </p:blipFill>
        <p:spPr>
          <a:xfrm>
            <a:off x="8491760" y="3333639"/>
            <a:ext cx="3700240" cy="2490234"/>
          </a:xfrm>
          <a:prstGeom prst="rect">
            <a:avLst/>
          </a:prstGeom>
          <a:effectLst>
            <a:softEdge rad="5334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52828AD-C296-4F90-A223-942C6F513BE6}"/>
              </a:ext>
            </a:extLst>
          </p:cNvPr>
          <p:cNvSpPr txBox="1"/>
          <p:nvPr/>
        </p:nvSpPr>
        <p:spPr>
          <a:xfrm>
            <a:off x="326824" y="211216"/>
            <a:ext cx="11546779" cy="13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600" b="1" kern="1200">
              <a:solidFill>
                <a:srgbClr val="000000"/>
              </a:solidFill>
              <a:ea typeface="+mj-ea"/>
              <a:cs typeface="+mj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9DEA845-2371-45D3-B0E0-46F5E1ACFD88}"/>
              </a:ext>
            </a:extLst>
          </p:cNvPr>
          <p:cNvSpPr/>
          <p:nvPr/>
        </p:nvSpPr>
        <p:spPr>
          <a:xfrm>
            <a:off x="162160" y="1056158"/>
            <a:ext cx="8708571" cy="5293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fontAlgn="base"/>
            <a:r>
              <a:rPr lang="cy-GB" sz="2200" dirty="0">
                <a:solidFill>
                  <a:srgbClr val="222222"/>
                </a:solidFill>
              </a:rPr>
              <a:t>Cymharwch a chyferbynnwch ystod o lenyddiaeth (cyfnodolion, blogiau, adroddiadau'r llywodraeth, gwefannau, adroddiadau Estyn) sy'n ymwneud ag arsylwi'r amgylchedd dysgu o fewn dosbarth Dysgu Sylfaen (DS). Gall yr amgylchedd dysgu gynnwys lleoedd ac adnoddau dan do neu awyr agored. Dylai arsylwi ganolbwyntio ar grŵp bach o ddysgwyr, gan ddefnyddio graddfa Leuven fel offeryn.</a:t>
            </a:r>
            <a:r>
              <a:rPr lang="cy-GB" sz="2200" dirty="0">
                <a:solidFill>
                  <a:srgbClr val="000000"/>
                </a:solidFill>
              </a:rPr>
              <a:t> </a:t>
            </a:r>
          </a:p>
          <a:p>
            <a:pPr algn="just" fontAlgn="base"/>
            <a:r>
              <a:rPr lang="cy-GB" sz="2200" dirty="0">
                <a:solidFill>
                  <a:srgbClr val="000000"/>
                </a:solidFill>
              </a:rPr>
              <a:t>  </a:t>
            </a:r>
          </a:p>
          <a:p>
            <a:pPr algn="just" fontAlgn="base"/>
            <a:r>
              <a:rPr lang="cy-GB" sz="2200" dirty="0">
                <a:solidFill>
                  <a:srgbClr val="000000"/>
                </a:solidFill>
              </a:rPr>
              <a:t> </a:t>
            </a:r>
          </a:p>
          <a:p>
            <a:pPr algn="just" fontAlgn="base"/>
            <a:r>
              <a:rPr lang="cy-GB" sz="2200" dirty="0">
                <a:solidFill>
                  <a:srgbClr val="222222"/>
                </a:solidFill>
              </a:rPr>
              <a:t>Mae angen i chi ymgysylltu'n feirniadol â'r llenyddiaeth wrth ddod i gasgliadau pendant ynghylch creu amgylchedd dysgu effeithiol. Mae angen ystyried hefyd effaith bosibl defnyddio graddfa Leuven ar eich ymarfer eich hun fel ymchwilydd moesegol ac ar ddatblygiad dysgwyr. </a:t>
            </a:r>
          </a:p>
          <a:p>
            <a:pPr algn="just" fontAlgn="base"/>
            <a:endParaRPr lang="cy-GB" sz="2000" b="1" dirty="0">
              <a:solidFill>
                <a:srgbClr val="222222"/>
              </a:solidFill>
              <a:latin typeface="Calibri" panose="020F0502020204030204" pitchFamily="34" charset="0"/>
            </a:endParaRPr>
          </a:p>
          <a:p>
            <a:pPr algn="just" fontAlgn="base"/>
            <a:endParaRPr lang="cy-GB" b="1" dirty="0">
              <a:solidFill>
                <a:srgbClr val="222222"/>
              </a:solidFill>
              <a:latin typeface="Calibri" panose="020F0502020204030204" pitchFamily="34" charset="0"/>
            </a:endParaRPr>
          </a:p>
          <a:p>
            <a:pPr algn="just" fontAlgn="base"/>
            <a:r>
              <a:rPr lang="cy-GB" b="1" dirty="0">
                <a:solidFill>
                  <a:srgbClr val="222222"/>
                </a:solidFill>
                <a:latin typeface="Calibri" panose="020F0502020204030204" pitchFamily="34" charset="0"/>
              </a:rPr>
              <a:t>2,000 o eiriau.</a:t>
            </a:r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endParaRPr lang="cy-GB" dirty="0">
              <a:solidFill>
                <a:srgbClr val="000000"/>
              </a:solidFill>
              <a:latin typeface="&amp;quot"/>
            </a:endParaRPr>
          </a:p>
          <a:p>
            <a:pPr algn="just" fontAlgn="base"/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endParaRPr lang="cy-GB" b="0" i="0" u="none" strike="noStrike" dirty="0">
              <a:solidFill>
                <a:srgbClr val="000000"/>
              </a:solidFill>
              <a:effectLst/>
              <a:latin typeface="&amp;quot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256DB6-566D-4D8E-A87D-2E703F4F859D}"/>
              </a:ext>
            </a:extLst>
          </p:cNvPr>
          <p:cNvSpPr/>
          <p:nvPr/>
        </p:nvSpPr>
        <p:spPr>
          <a:xfrm>
            <a:off x="435428" y="449853"/>
            <a:ext cx="11143013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sz="2600" b="1" err="1">
                <a:solidFill>
                  <a:srgbClr val="000000"/>
                </a:solidFill>
                <a:latin typeface="Calibri" panose="020F0502020204030204" pitchFamily="34" charset="0"/>
              </a:rPr>
              <a:t>Dadansoddiad</a:t>
            </a:r>
            <a:r>
              <a:rPr lang="en-GB" sz="2600" b="1">
                <a:solidFill>
                  <a:srgbClr val="000000"/>
                </a:solidFill>
                <a:latin typeface="Calibri" panose="020F0502020204030204" pitchFamily="34" charset="0"/>
              </a:rPr>
              <a:t> a </a:t>
            </a:r>
            <a:r>
              <a:rPr lang="en-GB" sz="2600" b="1" err="1">
                <a:solidFill>
                  <a:srgbClr val="000000"/>
                </a:solidFill>
                <a:latin typeface="Calibri" panose="020F0502020204030204" pitchFamily="34" charset="0"/>
              </a:rPr>
              <a:t>gwerthusiad</a:t>
            </a:r>
            <a:r>
              <a:rPr lang="en-GB" sz="2600" b="1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600" b="1" err="1">
                <a:solidFill>
                  <a:srgbClr val="000000"/>
                </a:solidFill>
                <a:latin typeface="Calibri" panose="020F0502020204030204" pitchFamily="34" charset="0"/>
              </a:rPr>
              <a:t>critigol</a:t>
            </a:r>
            <a:r>
              <a:rPr lang="en-GB" sz="2600" b="1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600" b="1" err="1">
                <a:solidFill>
                  <a:srgbClr val="000000"/>
                </a:solidFill>
                <a:latin typeface="Calibri" panose="020F0502020204030204" pitchFamily="34" charset="0"/>
              </a:rPr>
              <a:t>o’r</a:t>
            </a:r>
            <a:r>
              <a:rPr lang="en-GB" sz="2600" b="1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600" b="1" err="1">
                <a:solidFill>
                  <a:srgbClr val="000000"/>
                </a:solidFill>
                <a:latin typeface="Calibri" panose="020F0502020204030204" pitchFamily="34" charset="0"/>
              </a:rPr>
              <a:t>offeryn</a:t>
            </a:r>
            <a:r>
              <a:rPr lang="en-GB" sz="2600" b="1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600" b="1" err="1">
                <a:solidFill>
                  <a:srgbClr val="000000"/>
                </a:solidFill>
                <a:latin typeface="Calibri" panose="020F0502020204030204" pitchFamily="34" charset="0"/>
              </a:rPr>
              <a:t>ymchwil</a:t>
            </a:r>
            <a:r>
              <a:rPr lang="en-GB" sz="2600" b="1">
                <a:solidFill>
                  <a:srgbClr val="000000"/>
                </a:solidFill>
                <a:latin typeface="Calibri" panose="020F0502020204030204" pitchFamily="34" charset="0"/>
              </a:rPr>
              <a:t>,  ‘</a:t>
            </a:r>
            <a:r>
              <a:rPr lang="en-GB" sz="2600" b="1" err="1">
                <a:solidFill>
                  <a:srgbClr val="000000"/>
                </a:solidFill>
                <a:latin typeface="Calibri" panose="020F0502020204030204" pitchFamily="34" charset="0"/>
              </a:rPr>
              <a:t>Graddfa</a:t>
            </a:r>
            <a:r>
              <a:rPr lang="en-GB" sz="2600" b="1">
                <a:solidFill>
                  <a:srgbClr val="000000"/>
                </a:solidFill>
                <a:latin typeface="Calibri" panose="020F0502020204030204" pitchFamily="34" charset="0"/>
              </a:rPr>
              <a:t> Leuven’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3EAED419-8C49-AD98-D6FC-58482BC7DA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450000" t="-231250" r="-450000" b="-231250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pic>
        <p:nvPicPr>
          <p:cNvPr id="3" name="Picture 4" descr="76 X 50cm WELSH FLAG &#10;">
            <a:extLst>
              <a:ext uri="{FF2B5EF4-FFF2-40B4-BE49-F238E27FC236}">
                <a16:creationId xmlns:a16="http://schemas.microsoft.com/office/drawing/2014/main" id="{0A0532A4-E557-E511-9066-3480015FE1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6297" y="5641149"/>
            <a:ext cx="938211" cy="56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9753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2757"/>
    </mc:Choice>
    <mc:Fallback xmlns="">
      <p:transition spd="slow" advTm="352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749F1DC-E10E-4652-9DF8-DBBE5314206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4441" t="32271" r="36151" b="35614"/>
          <a:stretch/>
        </p:blipFill>
        <p:spPr>
          <a:xfrm>
            <a:off x="517354" y="92127"/>
            <a:ext cx="10563730" cy="6489147"/>
          </a:xfrm>
          <a:prstGeom prst="rect">
            <a:avLst/>
          </a:prstGeom>
        </p:spPr>
      </p:pic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DB55D3D7-45D7-C153-698C-BFFED71CB9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450000" t="-231250" r="-450000" b="-231250"/>
          <a:stretch>
            <a:fillRect/>
          </a:stretch>
        </p:blipFill>
        <p:spPr>
          <a:xfrm>
            <a:off x="9643435" y="5143500"/>
            <a:ext cx="3048000" cy="1714500"/>
          </a:xfrm>
          <a:prstGeom prst="rect">
            <a:avLst/>
          </a:prstGeom>
        </p:spPr>
      </p:pic>
      <p:pic>
        <p:nvPicPr>
          <p:cNvPr id="2" name="Picture 4" descr="76 X 50cm WELSH FLAG &#10;">
            <a:extLst>
              <a:ext uri="{FF2B5EF4-FFF2-40B4-BE49-F238E27FC236}">
                <a16:creationId xmlns:a16="http://schemas.microsoft.com/office/drawing/2014/main" id="{A3298B2E-A607-175C-A51A-C99B529C0C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8330" y="5040630"/>
            <a:ext cx="938211" cy="56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2B4A374-B2B1-9512-9FB1-FC4433B52476}"/>
              </a:ext>
            </a:extLst>
          </p:cNvPr>
          <p:cNvSpPr txBox="1"/>
          <p:nvPr/>
        </p:nvSpPr>
        <p:spPr>
          <a:xfrm>
            <a:off x="10499651" y="233571"/>
            <a:ext cx="163918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Cofiwch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taw </a:t>
            </a:r>
          </a:p>
          <a:p>
            <a:r>
              <a:rPr lang="en-GB" b="1" dirty="0" err="1"/>
              <a:t>Dysgu</a:t>
            </a:r>
            <a:r>
              <a:rPr lang="en-GB" b="1" dirty="0"/>
              <a:t> Sylfaen </a:t>
            </a:r>
            <a:r>
              <a:rPr lang="en-GB" dirty="0" err="1"/>
              <a:t>yw’r</a:t>
            </a:r>
            <a:r>
              <a:rPr lang="en-GB" dirty="0"/>
              <a:t> term </a:t>
            </a:r>
            <a:r>
              <a:rPr lang="en-GB" dirty="0" err="1"/>
              <a:t>priodol</a:t>
            </a:r>
            <a:r>
              <a:rPr lang="en-GB" dirty="0"/>
              <a:t>.</a:t>
            </a:r>
          </a:p>
          <a:p>
            <a:r>
              <a:rPr lang="en-GB" dirty="0"/>
              <a:t>2024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009BE8-7961-C334-68D0-34C2F9A5FA84}"/>
              </a:ext>
            </a:extLst>
          </p:cNvPr>
          <p:cNvSpPr txBox="1"/>
          <p:nvPr/>
        </p:nvSpPr>
        <p:spPr>
          <a:xfrm>
            <a:off x="10499651" y="2279080"/>
            <a:ext cx="163918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Remember that </a:t>
            </a:r>
            <a:r>
              <a:rPr lang="en-GB" b="1" dirty="0"/>
              <a:t>Foundation Learning </a:t>
            </a:r>
            <a:r>
              <a:rPr lang="en-GB" dirty="0"/>
              <a:t>is the appropriate term.</a:t>
            </a:r>
          </a:p>
          <a:p>
            <a:r>
              <a:rPr lang="en-GB" dirty="0"/>
              <a:t>2024</a:t>
            </a:r>
          </a:p>
        </p:txBody>
      </p:sp>
    </p:spTree>
    <p:extLst>
      <p:ext uri="{BB962C8B-B14F-4D97-AF65-F5344CB8AC3E}">
        <p14:creationId xmlns:p14="http://schemas.microsoft.com/office/powerpoint/2010/main" val="1009325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3923"/>
    </mc:Choice>
    <mc:Fallback xmlns="">
      <p:transition spd="slow" advTm="4239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4FE1475-45A0-43AD-B28C-086F70C8770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5231" t="65088" r="37138" b="22807"/>
          <a:stretch/>
        </p:blipFill>
        <p:spPr>
          <a:xfrm>
            <a:off x="1010652" y="842209"/>
            <a:ext cx="9374167" cy="2310063"/>
          </a:xfrm>
          <a:prstGeom prst="rect">
            <a:avLst/>
          </a:prstGeom>
        </p:spPr>
      </p:pic>
      <p:pic>
        <p:nvPicPr>
          <p:cNvPr id="5" name="Picture 2" descr="See the source image">
            <a:extLst>
              <a:ext uri="{FF2B5EF4-FFF2-40B4-BE49-F238E27FC236}">
                <a16:creationId xmlns:a16="http://schemas.microsoft.com/office/drawing/2014/main" id="{6B45FFC0-707B-4C20-BF43-9607AFC806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243"/>
          <a:stretch/>
        </p:blipFill>
        <p:spPr bwMode="auto">
          <a:xfrm>
            <a:off x="4750548" y="3081319"/>
            <a:ext cx="2525510" cy="3518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B61E181C-CC5C-2CD4-8C85-D0BC6CF869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  <p:pic>
        <p:nvPicPr>
          <p:cNvPr id="2" name="Picture 4" descr="76 X 50cm WELSH FLAG &#10;">
            <a:extLst>
              <a:ext uri="{FF2B5EF4-FFF2-40B4-BE49-F238E27FC236}">
                <a16:creationId xmlns:a16="http://schemas.microsoft.com/office/drawing/2014/main" id="{DFE3A397-95D9-76A6-4954-A1A311EA54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8347" y="6079558"/>
            <a:ext cx="938211" cy="56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2239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755"/>
    </mc:Choice>
    <mc:Fallback xmlns="">
      <p:transition spd="slow" advTm="1117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FEFBEA2-CF53-151B-BB56-CD86C776E9C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075" t="20666" r="23650" b="23867"/>
          <a:stretch/>
        </p:blipFill>
        <p:spPr>
          <a:xfrm>
            <a:off x="246888" y="151630"/>
            <a:ext cx="8567928" cy="380390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73596E-D28A-43DA-B621-441B4BE6F2F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1724" t="20689" r="33017" b="52184"/>
          <a:stretch/>
        </p:blipFill>
        <p:spPr>
          <a:xfrm>
            <a:off x="3351851" y="3349182"/>
            <a:ext cx="7924801" cy="34295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Arrow: Left 3">
            <a:extLst>
              <a:ext uri="{FF2B5EF4-FFF2-40B4-BE49-F238E27FC236}">
                <a16:creationId xmlns:a16="http://schemas.microsoft.com/office/drawing/2014/main" id="{0600518F-5934-4D3B-AB0C-97B4723F2AE3}"/>
              </a:ext>
            </a:extLst>
          </p:cNvPr>
          <p:cNvSpPr/>
          <p:nvPr/>
        </p:nvSpPr>
        <p:spPr>
          <a:xfrm>
            <a:off x="2835690" y="3113690"/>
            <a:ext cx="1397876" cy="315310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B311259-F40A-891F-A718-50CAE0E126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414000" y="1187255"/>
            <a:ext cx="862652" cy="86265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FF1D7E2-3E55-7EDD-4745-65138538018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337787" y="500609"/>
            <a:ext cx="938865" cy="560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785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406"/>
    </mc:Choice>
    <mc:Fallback xmlns="">
      <p:transition spd="slow" advTm="564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25AAF85-35FE-4B46-AB3A-030CC644D91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5715" t="18503" r="30051" b="28300"/>
          <a:stretch/>
        </p:blipFill>
        <p:spPr>
          <a:xfrm>
            <a:off x="345232" y="339743"/>
            <a:ext cx="3816221" cy="25815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8E04558-3823-4EED-A422-84FEF19FDE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1453" y="356665"/>
            <a:ext cx="3484531" cy="25815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F9ACF0E-153E-45B1-A640-B9DF92230EF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75215" y="339742"/>
            <a:ext cx="3535986" cy="26154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F4739C7-0C3F-2F47-C0F7-E38D4D5EFB9F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6375" t="40666" r="55450" b="23200"/>
          <a:stretch/>
        </p:blipFill>
        <p:spPr>
          <a:xfrm>
            <a:off x="345232" y="3200399"/>
            <a:ext cx="6430472" cy="3423689"/>
          </a:xfrm>
          <a:prstGeom prst="rect">
            <a:avLst/>
          </a:prstGeom>
        </p:spPr>
      </p:pic>
      <p:sp>
        <p:nvSpPr>
          <p:cNvPr id="9" name="Arrow: Left 8">
            <a:extLst>
              <a:ext uri="{FF2B5EF4-FFF2-40B4-BE49-F238E27FC236}">
                <a16:creationId xmlns:a16="http://schemas.microsoft.com/office/drawing/2014/main" id="{AE78BA61-F41F-4C20-81F7-55100ECD7B6D}"/>
              </a:ext>
            </a:extLst>
          </p:cNvPr>
          <p:cNvSpPr/>
          <p:nvPr/>
        </p:nvSpPr>
        <p:spPr>
          <a:xfrm>
            <a:off x="3941547" y="4373197"/>
            <a:ext cx="1397876" cy="315310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B708DFE2-0B15-2C23-136A-64066D81C4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450000" t="-231250" r="-450000" b="-231250"/>
          <a:stretch>
            <a:fillRect/>
          </a:stretch>
        </p:blipFill>
        <p:spPr>
          <a:xfrm>
            <a:off x="9144000" y="4688507"/>
            <a:ext cx="3856876" cy="2169493"/>
          </a:xfrm>
          <a:prstGeom prst="rect">
            <a:avLst/>
          </a:prstGeom>
        </p:spPr>
      </p:pic>
      <p:pic>
        <p:nvPicPr>
          <p:cNvPr id="2" name="Picture 4" descr="76 X 50cm WELSH FLAG &#10;">
            <a:extLst>
              <a:ext uri="{FF2B5EF4-FFF2-40B4-BE49-F238E27FC236}">
                <a16:creationId xmlns:a16="http://schemas.microsoft.com/office/drawing/2014/main" id="{EABE5FB7-D715-F413-9087-F553B68200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0172" y="5412105"/>
            <a:ext cx="938211" cy="56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1979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020"/>
    </mc:Choice>
    <mc:Fallback xmlns="">
      <p:transition spd="slow" advTm="770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628714A-9C6E-49A6-BE78-78B26FE412A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688" t="6957" r="6836" b="8556"/>
          <a:stretch/>
        </p:blipFill>
        <p:spPr>
          <a:xfrm>
            <a:off x="1894113" y="1175657"/>
            <a:ext cx="8173617" cy="541008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FC6A11A-7A00-4F07-AE92-6024F9E06B73}"/>
              </a:ext>
            </a:extLst>
          </p:cNvPr>
          <p:cNvSpPr txBox="1"/>
          <p:nvPr/>
        </p:nvSpPr>
        <p:spPr>
          <a:xfrm>
            <a:off x="2124270" y="1338695"/>
            <a:ext cx="21639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err="1"/>
              <a:t>Ymgysylltu</a:t>
            </a:r>
            <a:r>
              <a:rPr lang="en-GB" b="1"/>
              <a:t> â </a:t>
            </a:r>
            <a:r>
              <a:rPr lang="en-GB" b="1" err="1"/>
              <a:t>llenyddiaeth</a:t>
            </a:r>
            <a:r>
              <a:rPr lang="en-GB" b="1"/>
              <a:t>    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2764245-4BAD-4141-B296-6234F5559A17}"/>
              </a:ext>
            </a:extLst>
          </p:cNvPr>
          <p:cNvSpPr txBox="1"/>
          <p:nvPr/>
        </p:nvSpPr>
        <p:spPr>
          <a:xfrm>
            <a:off x="4890783" y="1334622"/>
            <a:ext cx="21639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err="1"/>
              <a:t>Gwybodaeth</a:t>
            </a:r>
            <a:r>
              <a:rPr lang="en-GB" b="1"/>
              <a:t> a </a:t>
            </a:r>
            <a:r>
              <a:rPr lang="en-GB" b="1" err="1"/>
              <a:t>dealltwriaeth</a:t>
            </a:r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9D62EF-18E7-4CFC-8D31-9065B198F869}"/>
              </a:ext>
            </a:extLst>
          </p:cNvPr>
          <p:cNvSpPr txBox="1"/>
          <p:nvPr/>
        </p:nvSpPr>
        <p:spPr>
          <a:xfrm>
            <a:off x="7600427" y="1334622"/>
            <a:ext cx="23573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err="1"/>
              <a:t>Sgiliau</a:t>
            </a:r>
            <a:r>
              <a:rPr lang="en-GB" b="1"/>
              <a:t> </a:t>
            </a:r>
            <a:r>
              <a:rPr lang="en-GB" b="1" err="1"/>
              <a:t>gwybyddol</a:t>
            </a:r>
            <a:r>
              <a:rPr lang="en-GB" b="1"/>
              <a:t> a </a:t>
            </a:r>
            <a:r>
              <a:rPr lang="en-GB" b="1" err="1"/>
              <a:t>deallusol</a:t>
            </a:r>
            <a:endParaRPr lang="en-GB" sz="15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BF07A20-1B04-4927-A49F-1E48BB76FB16}"/>
              </a:ext>
            </a:extLst>
          </p:cNvPr>
          <p:cNvSpPr txBox="1"/>
          <p:nvPr/>
        </p:nvSpPr>
        <p:spPr>
          <a:xfrm>
            <a:off x="3640822" y="4085439"/>
            <a:ext cx="2088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err="1"/>
              <a:t>Sgiliau</a:t>
            </a:r>
            <a:r>
              <a:rPr lang="en-GB" b="1"/>
              <a:t> </a:t>
            </a:r>
            <a:r>
              <a:rPr lang="en-GB" b="1" err="1"/>
              <a:t>ymarferol</a:t>
            </a:r>
            <a:endParaRPr lang="en-GB" b="1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82CD794-C38F-431D-98B8-193357452CEC}"/>
              </a:ext>
            </a:extLst>
          </p:cNvPr>
          <p:cNvSpPr txBox="1"/>
          <p:nvPr/>
        </p:nvSpPr>
        <p:spPr>
          <a:xfrm>
            <a:off x="6473990" y="4085439"/>
            <a:ext cx="24894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Sgiliau</a:t>
            </a:r>
            <a:r>
              <a:rPr lang="en-GB" b="1" dirty="0"/>
              <a:t> </a:t>
            </a:r>
            <a:r>
              <a:rPr lang="en-GB" b="1" dirty="0" err="1"/>
              <a:t>trosglwyddadw</a:t>
            </a:r>
            <a:r>
              <a:rPr lang="en-GB" b="1" dirty="0"/>
              <a:t> y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</a:t>
            </a:r>
            <a:r>
              <a:rPr lang="en-GB" b="1" dirty="0" err="1"/>
              <a:t>bywyd</a:t>
            </a:r>
            <a:r>
              <a:rPr lang="en-GB" b="1" dirty="0"/>
              <a:t> ac </a:t>
            </a:r>
            <a:r>
              <a:rPr lang="en-GB" b="1" dirty="0" err="1"/>
              <a:t>arfer</a:t>
            </a:r>
            <a:r>
              <a:rPr lang="en-GB" b="1" dirty="0"/>
              <a:t> </a:t>
            </a:r>
            <a:r>
              <a:rPr lang="en-GB" b="1" dirty="0" err="1"/>
              <a:t>proffesiynol</a:t>
            </a:r>
            <a:endParaRPr lang="en-GB" sz="15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5144769-7DE7-4ADC-ADB6-435F404FF49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5954" t="34561" r="32204" b="60025"/>
          <a:stretch/>
        </p:blipFill>
        <p:spPr>
          <a:xfrm>
            <a:off x="144395" y="224019"/>
            <a:ext cx="11903209" cy="86627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72E946A-AA76-439A-8932-ADDDD64D2AFC}"/>
              </a:ext>
            </a:extLst>
          </p:cNvPr>
          <p:cNvSpPr txBox="1"/>
          <p:nvPr/>
        </p:nvSpPr>
        <p:spPr>
          <a:xfrm>
            <a:off x="2042328" y="1906190"/>
            <a:ext cx="2245872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/>
              <a:t>(</a:t>
            </a:r>
            <a:r>
              <a:rPr lang="en-GB" sz="1600" err="1"/>
              <a:t>Eich</a:t>
            </a:r>
            <a:r>
              <a:rPr lang="en-GB" sz="1600"/>
              <a:t> </a:t>
            </a:r>
            <a:r>
              <a:rPr lang="en-GB" sz="1600" err="1"/>
              <a:t>defnydd</a:t>
            </a:r>
            <a:r>
              <a:rPr lang="en-GB" sz="1600"/>
              <a:t> o </a:t>
            </a:r>
            <a:r>
              <a:rPr lang="en-GB" sz="1600" err="1"/>
              <a:t>lenyddiaeth</a:t>
            </a:r>
            <a:r>
              <a:rPr lang="en-GB" sz="1600"/>
              <a:t> </a:t>
            </a:r>
            <a:r>
              <a:rPr lang="en-GB" sz="1600" err="1"/>
              <a:t>i</a:t>
            </a:r>
            <a:r>
              <a:rPr lang="en-GB" sz="1600"/>
              <a:t> </a:t>
            </a:r>
            <a:r>
              <a:rPr lang="en-GB" sz="1600" err="1"/>
              <a:t>gefnogi</a:t>
            </a:r>
            <a:r>
              <a:rPr lang="en-GB" sz="1600"/>
              <a:t> </a:t>
            </a:r>
            <a:r>
              <a:rPr lang="en-GB" sz="1600" err="1"/>
              <a:t>eich</a:t>
            </a:r>
            <a:r>
              <a:rPr lang="en-GB" sz="1600"/>
              <a:t> </a:t>
            </a:r>
            <a:r>
              <a:rPr lang="en-GB" sz="1600" err="1"/>
              <a:t>dadleuon</a:t>
            </a:r>
            <a:r>
              <a:rPr lang="en-GB" sz="1600"/>
              <a:t> </a:t>
            </a:r>
            <a:r>
              <a:rPr lang="en-GB" sz="1600" err="1"/>
              <a:t>drwy</a:t>
            </a:r>
            <a:r>
              <a:rPr lang="en-GB" sz="1600"/>
              <a:t> </a:t>
            </a:r>
            <a:r>
              <a:rPr lang="en-GB" sz="1600" err="1"/>
              <a:t>gydol</a:t>
            </a:r>
            <a:r>
              <a:rPr lang="en-GB" sz="1600"/>
              <a:t> </a:t>
            </a:r>
            <a:r>
              <a:rPr lang="en-GB" sz="1600" err="1"/>
              <a:t>yr</a:t>
            </a:r>
            <a:r>
              <a:rPr lang="en-GB" sz="1600"/>
              <a:t> </a:t>
            </a:r>
            <a:r>
              <a:rPr lang="en-GB" sz="1600" err="1"/>
              <a:t>aseiniad</a:t>
            </a:r>
            <a:r>
              <a:rPr lang="en-GB" sz="1600"/>
              <a:t> </a:t>
            </a:r>
            <a:r>
              <a:rPr lang="en-GB" sz="1600" err="1"/>
              <a:t>a'ch</a:t>
            </a:r>
            <a:r>
              <a:rPr lang="en-GB" sz="1600"/>
              <a:t> </a:t>
            </a:r>
            <a:r>
              <a:rPr lang="en-GB" sz="1600" err="1"/>
              <a:t>defnydd</a:t>
            </a:r>
            <a:r>
              <a:rPr lang="en-GB" sz="1600"/>
              <a:t> o </a:t>
            </a:r>
            <a:r>
              <a:rPr lang="en-GB" sz="1600" err="1"/>
              <a:t>gonfensiynau</a:t>
            </a:r>
            <a:r>
              <a:rPr lang="en-GB" sz="1600"/>
              <a:t> </a:t>
            </a:r>
            <a:r>
              <a:rPr lang="en-GB" sz="1600" err="1"/>
              <a:t>cyfeirio</a:t>
            </a:r>
            <a:r>
              <a:rPr lang="en-GB" sz="1600"/>
              <a:t> Harvard)</a:t>
            </a:r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77952C7-B6C1-4FCB-9269-8CBFC4CD91AA}"/>
              </a:ext>
            </a:extLst>
          </p:cNvPr>
          <p:cNvSpPr txBox="1"/>
          <p:nvPr/>
        </p:nvSpPr>
        <p:spPr>
          <a:xfrm>
            <a:off x="4891440" y="1906190"/>
            <a:ext cx="248947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Gwybodaeth</a:t>
            </a:r>
            <a:r>
              <a:rPr lang="en-GB" dirty="0"/>
              <a:t> am </a:t>
            </a:r>
            <a:r>
              <a:rPr lang="en-GB" dirty="0" err="1"/>
              <a:t>gysyniadau</a:t>
            </a:r>
            <a:r>
              <a:rPr lang="en-GB" dirty="0"/>
              <a:t> ac </a:t>
            </a:r>
            <a:r>
              <a:rPr lang="en-GB" dirty="0" err="1"/>
              <a:t>egwyddorion</a:t>
            </a:r>
            <a:r>
              <a:rPr lang="en-GB" dirty="0"/>
              <a:t> </a:t>
            </a:r>
            <a:r>
              <a:rPr lang="en-GB" dirty="0" err="1"/>
              <a:t>sylfaenol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, </a:t>
            </a:r>
            <a:r>
              <a:rPr lang="en-GB" dirty="0" err="1"/>
              <a:t>arsylwi</a:t>
            </a:r>
            <a:r>
              <a:rPr lang="en-GB" dirty="0"/>
              <a:t> a </a:t>
            </a:r>
            <a:r>
              <a:rPr lang="en-GB" dirty="0" err="1"/>
              <a:t>Graddfa</a:t>
            </a:r>
            <a:r>
              <a:rPr lang="en-GB" dirty="0"/>
              <a:t> Leuven)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D09615F-ADA8-4D89-9E53-072191BB8ED0}"/>
              </a:ext>
            </a:extLst>
          </p:cNvPr>
          <p:cNvSpPr txBox="1"/>
          <p:nvPr/>
        </p:nvSpPr>
        <p:spPr>
          <a:xfrm>
            <a:off x="7561353" y="1906190"/>
            <a:ext cx="235730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/>
              <a:t>(</a:t>
            </a:r>
            <a:r>
              <a:rPr lang="en-GB" sz="1600" err="1"/>
              <a:t>Gwerthuso</a:t>
            </a:r>
            <a:r>
              <a:rPr lang="en-GB" sz="1600"/>
              <a:t> </a:t>
            </a:r>
            <a:r>
              <a:rPr lang="en-GB" sz="1600" err="1"/>
              <a:t>cysyniadau</a:t>
            </a:r>
            <a:r>
              <a:rPr lang="en-GB" sz="1600"/>
              <a:t> ac </a:t>
            </a:r>
            <a:r>
              <a:rPr lang="en-GB" sz="1600" err="1"/>
              <a:t>egwyddorion</a:t>
            </a:r>
            <a:r>
              <a:rPr lang="en-GB" sz="1600"/>
              <a:t> </a:t>
            </a:r>
            <a:r>
              <a:rPr lang="en-GB" sz="1600" err="1"/>
              <a:t>ymchwil</a:t>
            </a:r>
            <a:r>
              <a:rPr lang="en-GB" sz="1600"/>
              <a:t> ac </a:t>
            </a:r>
            <a:r>
              <a:rPr lang="en-GB" sz="1600" err="1"/>
              <a:t>arsylwi</a:t>
            </a:r>
            <a:r>
              <a:rPr lang="en-GB" sz="1600"/>
              <a:t> a </a:t>
            </a:r>
            <a:r>
              <a:rPr lang="en-GB" sz="1600" err="1"/>
              <a:t>dehongli</a:t>
            </a:r>
            <a:r>
              <a:rPr lang="en-GB" sz="1600"/>
              <a:t> data </a:t>
            </a:r>
            <a:r>
              <a:rPr lang="en-GB" sz="1600" err="1"/>
              <a:t>ansoddol</a:t>
            </a:r>
            <a:r>
              <a:rPr lang="en-GB" sz="1600"/>
              <a:t> a </a:t>
            </a:r>
            <a:r>
              <a:rPr lang="en-GB" sz="1600" err="1"/>
              <a:t>meintiol</a:t>
            </a:r>
            <a:r>
              <a:rPr lang="en-GB" sz="1600"/>
              <a:t> er </a:t>
            </a:r>
            <a:r>
              <a:rPr lang="en-GB" sz="1600" err="1"/>
              <a:t>mwyn</a:t>
            </a:r>
            <a:r>
              <a:rPr lang="en-GB" sz="1600"/>
              <a:t> </a:t>
            </a:r>
            <a:r>
              <a:rPr lang="en-GB" sz="1600" err="1"/>
              <a:t>datblygu</a:t>
            </a:r>
            <a:r>
              <a:rPr lang="en-GB" sz="1600"/>
              <a:t> </a:t>
            </a:r>
            <a:r>
              <a:rPr lang="en-GB" sz="1600" err="1"/>
              <a:t>llinellau</a:t>
            </a:r>
            <a:r>
              <a:rPr lang="en-GB" sz="1600"/>
              <a:t> </a:t>
            </a:r>
            <a:r>
              <a:rPr lang="en-GB" sz="1600" err="1"/>
              <a:t>dadl</a:t>
            </a:r>
            <a:r>
              <a:rPr lang="en-GB" sz="1600"/>
              <a:t> a </a:t>
            </a:r>
            <a:r>
              <a:rPr lang="en-GB" sz="1600" err="1"/>
              <a:t>llunio</a:t>
            </a:r>
            <a:r>
              <a:rPr lang="en-GB" sz="1600"/>
              <a:t> barn </a:t>
            </a:r>
            <a:r>
              <a:rPr lang="en-GB" sz="1600" err="1"/>
              <a:t>gadarn</a:t>
            </a:r>
            <a:r>
              <a:rPr lang="en-GB" sz="1600"/>
              <a:t>.)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F6CF954-D018-4B66-9F55-C38901BEBBEC}"/>
              </a:ext>
            </a:extLst>
          </p:cNvPr>
          <p:cNvSpPr txBox="1"/>
          <p:nvPr/>
        </p:nvSpPr>
        <p:spPr>
          <a:xfrm>
            <a:off x="3530682" y="4540136"/>
            <a:ext cx="261005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(</a:t>
            </a:r>
            <a:r>
              <a:rPr lang="en-GB" err="1"/>
              <a:t>Eich</a:t>
            </a:r>
            <a:r>
              <a:rPr lang="en-GB"/>
              <a:t> </a:t>
            </a:r>
            <a:r>
              <a:rPr lang="en-GB" err="1"/>
              <a:t>cais</a:t>
            </a:r>
            <a:r>
              <a:rPr lang="en-GB"/>
              <a:t> am </a:t>
            </a:r>
            <a:r>
              <a:rPr lang="en-GB" err="1"/>
              <a:t>raddfa</a:t>
            </a:r>
            <a:r>
              <a:rPr lang="en-GB"/>
              <a:t> Leuven </a:t>
            </a:r>
            <a:r>
              <a:rPr lang="en-GB" err="1"/>
              <a:t>drwy</a:t>
            </a:r>
            <a:r>
              <a:rPr lang="en-GB"/>
              <a:t> </a:t>
            </a:r>
            <a:r>
              <a:rPr lang="en-GB" err="1"/>
              <a:t>eich</a:t>
            </a:r>
            <a:r>
              <a:rPr lang="en-GB"/>
              <a:t> </a:t>
            </a:r>
            <a:r>
              <a:rPr lang="en-GB" err="1"/>
              <a:t>amserlen</a:t>
            </a:r>
            <a:r>
              <a:rPr lang="en-GB"/>
              <a:t> </a:t>
            </a:r>
            <a:r>
              <a:rPr lang="en-GB" err="1"/>
              <a:t>arsylwi</a:t>
            </a:r>
            <a:r>
              <a:rPr lang="en-GB"/>
              <a:t>.) </a:t>
            </a:r>
            <a:r>
              <a:rPr lang="en-GB" err="1"/>
              <a:t>Eich</a:t>
            </a:r>
            <a:r>
              <a:rPr lang="en-GB"/>
              <a:t> RQ </a:t>
            </a:r>
            <a:r>
              <a:rPr lang="en-GB" err="1"/>
              <a:t>eich</a:t>
            </a:r>
            <a:r>
              <a:rPr lang="en-GB"/>
              <a:t> </a:t>
            </a:r>
            <a:r>
              <a:rPr lang="en-GB" err="1"/>
              <a:t>hun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 </a:t>
            </a:r>
            <a:r>
              <a:rPr lang="en-GB" err="1"/>
              <a:t>ymchwil</a:t>
            </a:r>
            <a:r>
              <a:rPr lang="en-GB"/>
              <a:t> </a:t>
            </a:r>
            <a:r>
              <a:rPr lang="en-GB" err="1"/>
              <a:t>posibl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y </a:t>
            </a:r>
            <a:r>
              <a:rPr lang="en-GB" err="1"/>
              <a:t>dyfodol</a:t>
            </a:r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4298EF3-7E7C-4E80-8CF4-2643A1C9235B}"/>
              </a:ext>
            </a:extLst>
          </p:cNvPr>
          <p:cNvSpPr txBox="1"/>
          <p:nvPr/>
        </p:nvSpPr>
        <p:spPr>
          <a:xfrm>
            <a:off x="6598656" y="4943679"/>
            <a:ext cx="217355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(</a:t>
            </a:r>
            <a:r>
              <a:rPr lang="en-GB" sz="1600" dirty="0" err="1"/>
              <a:t>Cyfleu</a:t>
            </a:r>
            <a:r>
              <a:rPr lang="en-GB" sz="1600" dirty="0"/>
              <a:t> </a:t>
            </a:r>
            <a:r>
              <a:rPr lang="en-GB" sz="1600" dirty="0" err="1"/>
              <a:t>canlyniadau</a:t>
            </a:r>
            <a:r>
              <a:rPr lang="en-GB" sz="1600" dirty="0"/>
              <a:t> </a:t>
            </a:r>
            <a:r>
              <a:rPr lang="en-GB" sz="1600" dirty="0" err="1"/>
              <a:t>arsylwi'n</a:t>
            </a:r>
            <a:r>
              <a:rPr lang="en-GB" sz="1600" dirty="0"/>
              <a:t> </a:t>
            </a:r>
            <a:r>
              <a:rPr lang="en-GB" sz="1600" dirty="0" err="1"/>
              <a:t>gywir</a:t>
            </a:r>
            <a:r>
              <a:rPr lang="en-GB" sz="1600" dirty="0"/>
              <a:t> ac yn </a:t>
            </a:r>
            <a:r>
              <a:rPr lang="en-GB" sz="1600" dirty="0" err="1"/>
              <a:t>ddibynadwy</a:t>
            </a:r>
            <a:r>
              <a:rPr lang="en-GB" sz="1600" dirty="0"/>
              <a:t>, a </a:t>
            </a:r>
            <a:r>
              <a:rPr lang="en-GB" sz="1600" dirty="0" err="1"/>
              <a:t>datblygu</a:t>
            </a:r>
            <a:r>
              <a:rPr lang="en-GB" sz="1600" dirty="0"/>
              <a:t> </a:t>
            </a:r>
            <a:r>
              <a:rPr lang="en-GB" sz="1600" dirty="0" err="1"/>
              <a:t>dadleuon</a:t>
            </a:r>
            <a:r>
              <a:rPr lang="en-GB" sz="1600" dirty="0"/>
              <a:t> </a:t>
            </a:r>
            <a:r>
              <a:rPr lang="en-GB" sz="1600" dirty="0" err="1"/>
              <a:t>strwythuredig</a:t>
            </a:r>
            <a:r>
              <a:rPr lang="en-GB" sz="1600" dirty="0"/>
              <a:t> a </a:t>
            </a:r>
            <a:r>
              <a:rPr lang="en-GB" sz="1600" dirty="0" err="1"/>
              <a:t>chydlynol</a:t>
            </a:r>
            <a:r>
              <a:rPr lang="en-GB" sz="1600" dirty="0"/>
              <a:t>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62E858E-AA37-B9DB-D4A6-3C0F7DA352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13558" y="6079558"/>
            <a:ext cx="562542" cy="562542"/>
          </a:xfrm>
          <a:prstGeom prst="rect">
            <a:avLst/>
          </a:prstGeom>
        </p:spPr>
      </p:pic>
      <p:pic>
        <p:nvPicPr>
          <p:cNvPr id="2" name="Picture 4" descr="76 X 50cm WELSH FLAG &#10;">
            <a:extLst>
              <a:ext uri="{FF2B5EF4-FFF2-40B4-BE49-F238E27FC236}">
                <a16:creationId xmlns:a16="http://schemas.microsoft.com/office/drawing/2014/main" id="{071129C8-E76A-5D6A-D9D4-850F77C5B7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8687" y="6079558"/>
            <a:ext cx="938211" cy="56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485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1107"/>
    </mc:Choice>
    <mc:Fallback xmlns="">
      <p:transition spd="slow" advTm="3911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76197F-7CBC-4286-89ED-0E3F7AC7753E}"/>
              </a:ext>
            </a:extLst>
          </p:cNvPr>
          <p:cNvSpPr txBox="1"/>
          <p:nvPr/>
        </p:nvSpPr>
        <p:spPr>
          <a:xfrm>
            <a:off x="711200" y="495300"/>
            <a:ext cx="8658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/>
              <a:t>Paratoi i ysgrifennu</a:t>
            </a:r>
            <a:r>
              <a:rPr lang="en-GB" sz="2800"/>
              <a:t> / </a:t>
            </a:r>
            <a:r>
              <a:rPr lang="en-GB" sz="2800" b="1">
                <a:solidFill>
                  <a:srgbClr val="00B0F0"/>
                </a:solidFill>
              </a:rPr>
              <a:t>Preparing to write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1268AB-6692-40F6-9604-0319F35DD699}"/>
              </a:ext>
            </a:extLst>
          </p:cNvPr>
          <p:cNvSpPr txBox="1"/>
          <p:nvPr/>
        </p:nvSpPr>
        <p:spPr>
          <a:xfrm>
            <a:off x="764380" y="1018520"/>
            <a:ext cx="10579100" cy="74481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/>
              <a:t>Bod yn glir am y dasg </a:t>
            </a: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00B0F0"/>
                </a:solidFill>
              </a:rPr>
              <a:t>Be clear about the task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/>
              <a:t>Adnabod a defnyddio adnoddau’n feirniadol</a:t>
            </a: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00B0F0"/>
                </a:solidFill>
              </a:rPr>
              <a:t>Identify and use resources critically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/>
              <a:t>Canolbwyntio ar friff yr aseiniad </a:t>
            </a: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00B0F0"/>
                </a:solidFill>
              </a:rPr>
              <a:t>Keep focused on the assignment brief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/>
              <a:t>Bod yn glir, yn gryno ac at y pwynt </a:t>
            </a: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00B0F0"/>
                </a:solidFill>
              </a:rPr>
              <a:t>Be clear, concise and to the point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/>
              <a:t>Cyflwyno syniadau mewn ffordd resymegol – gan gofio iaith betrus</a:t>
            </a: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00B0F0"/>
                </a:solidFill>
              </a:rPr>
              <a:t>Present ideas in a logical way – remember tentative language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/>
              <a:t>Cyfeirio at unrhyw ffynonellau wrth i chi eu defnyddio </a:t>
            </a: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00B0F0"/>
                </a:solidFill>
              </a:rPr>
              <a:t>Reference any sources as you use them</a:t>
            </a:r>
          </a:p>
          <a:p>
            <a:endParaRPr lang="en-GB">
              <a:solidFill>
                <a:srgbClr val="00B0F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/>
              <a:t>Cadw cofnod o’r adborth a roddwyd i chi mewn aseiniadau blaenorol </a:t>
            </a: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00B0F0"/>
                </a:solidFill>
              </a:rPr>
              <a:t>Take note of feedback given to you in previous assignments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/>
          </a:p>
        </p:txBody>
      </p:sp>
      <p:pic>
        <p:nvPicPr>
          <p:cNvPr id="5" name="Picture 4" descr="A close up of a device&#10;&#10;Description automatically generated">
            <a:extLst>
              <a:ext uri="{FF2B5EF4-FFF2-40B4-BE49-F238E27FC236}">
                <a16:creationId xmlns:a16="http://schemas.microsoft.com/office/drawing/2014/main" id="{34C13416-4B7F-4CA1-BD8D-2E52AECDB76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518" t="1666" r="44630"/>
          <a:stretch/>
        </p:blipFill>
        <p:spPr>
          <a:xfrm>
            <a:off x="10096500" y="57150"/>
            <a:ext cx="812800" cy="6743700"/>
          </a:xfrm>
          <a:prstGeom prst="rect">
            <a:avLst/>
          </a:prstGeom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95285D44-54E7-5A24-7D58-53E7E69A5B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450000" t="-231250" r="-450000" b="-231250"/>
          <a:stretch>
            <a:fillRect/>
          </a:stretch>
        </p:blipFill>
        <p:spPr>
          <a:xfrm>
            <a:off x="9766300" y="5086350"/>
            <a:ext cx="3048000" cy="1714500"/>
          </a:xfrm>
          <a:prstGeom prst="rect">
            <a:avLst/>
          </a:prstGeom>
        </p:spPr>
      </p:pic>
      <p:pic>
        <p:nvPicPr>
          <p:cNvPr id="4" name="Picture 4" descr="76 X 50cm WELSH FLAG &#10;">
            <a:extLst>
              <a:ext uri="{FF2B5EF4-FFF2-40B4-BE49-F238E27FC236}">
                <a16:creationId xmlns:a16="http://schemas.microsoft.com/office/drawing/2014/main" id="{9422B781-64B2-8D7D-3079-56AAB69051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4375" y="5086350"/>
            <a:ext cx="938211" cy="56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18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0826"/>
    </mc:Choice>
    <mc:Fallback xmlns="">
      <p:transition spd="slow" advTm="2608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0C7FB15-6757-4CB6-B91E-EC05999B133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294" t="20230" r="21552" b="6054"/>
          <a:stretch/>
        </p:blipFill>
        <p:spPr>
          <a:xfrm>
            <a:off x="472965" y="656897"/>
            <a:ext cx="9784781" cy="56230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Arrow: Left 3">
            <a:extLst>
              <a:ext uri="{FF2B5EF4-FFF2-40B4-BE49-F238E27FC236}">
                <a16:creationId xmlns:a16="http://schemas.microsoft.com/office/drawing/2014/main" id="{7940FF38-8A1B-49AD-868B-5A974E9FCBB2}"/>
              </a:ext>
            </a:extLst>
          </p:cNvPr>
          <p:cNvSpPr/>
          <p:nvPr/>
        </p:nvSpPr>
        <p:spPr>
          <a:xfrm>
            <a:off x="9764110" y="1177158"/>
            <a:ext cx="1954925" cy="462456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B69E1C6-C073-DE44-AE88-926FE55A3F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53800" y="6019800"/>
            <a:ext cx="622300" cy="622300"/>
          </a:xfrm>
          <a:prstGeom prst="rect">
            <a:avLst/>
          </a:prstGeom>
        </p:spPr>
      </p:pic>
      <p:pic>
        <p:nvPicPr>
          <p:cNvPr id="2" name="Picture 4" descr="76 X 50cm WELSH FLAG &#10;">
            <a:extLst>
              <a:ext uri="{FF2B5EF4-FFF2-40B4-BE49-F238E27FC236}">
                <a16:creationId xmlns:a16="http://schemas.microsoft.com/office/drawing/2014/main" id="{1B46E73E-93F6-F7F2-0167-D11027A1BD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5844" y="5297805"/>
            <a:ext cx="938211" cy="56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4549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847"/>
    </mc:Choice>
    <mc:Fallback xmlns="">
      <p:transition spd="slow" advTm="458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ee the source image">
            <a:extLst>
              <a:ext uri="{FF2B5EF4-FFF2-40B4-BE49-F238E27FC236}">
                <a16:creationId xmlns:a16="http://schemas.microsoft.com/office/drawing/2014/main" id="{7D60D331-8F28-47DD-9D4B-31EB8C1C13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alphaModFix amt="4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743447" cy="6966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33A87D7-7D58-4A33-847C-537154A292BB}"/>
              </a:ext>
            </a:extLst>
          </p:cNvPr>
          <p:cNvSpPr txBox="1"/>
          <p:nvPr/>
        </p:nvSpPr>
        <p:spPr>
          <a:xfrm>
            <a:off x="391886" y="296883"/>
            <a:ext cx="1110342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b="1" dirty="0" err="1"/>
              <a:t>Atodiadau</a:t>
            </a:r>
            <a:endParaRPr lang="en-GB" sz="6600" b="1" dirty="0"/>
          </a:p>
          <a:p>
            <a:r>
              <a:rPr lang="en-GB" sz="6600" b="1" dirty="0"/>
              <a:t>Appendices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7B8DE0-7771-4A73-A693-256C2A457665}"/>
              </a:ext>
            </a:extLst>
          </p:cNvPr>
          <p:cNvSpPr txBox="1"/>
          <p:nvPr/>
        </p:nvSpPr>
        <p:spPr>
          <a:xfrm>
            <a:off x="133560" y="2534579"/>
            <a:ext cx="1162007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 err="1"/>
              <a:t>Amserlen</a:t>
            </a:r>
            <a:r>
              <a:rPr lang="en-GB" sz="4800" dirty="0"/>
              <a:t> </a:t>
            </a:r>
            <a:r>
              <a:rPr lang="en-GB" sz="4800" dirty="0" err="1"/>
              <a:t>arsylwi</a:t>
            </a:r>
            <a:r>
              <a:rPr lang="en-GB" sz="4800" dirty="0"/>
              <a:t>/Observation schedule</a:t>
            </a:r>
          </a:p>
          <a:p>
            <a:endParaRPr lang="en-GB" sz="4800" dirty="0"/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 err="1"/>
              <a:t>Unrhyw</a:t>
            </a:r>
            <a:r>
              <a:rPr lang="en-GB" sz="4800" dirty="0"/>
              <a:t> </a:t>
            </a:r>
            <a:r>
              <a:rPr lang="en-GB" sz="4800" dirty="0" err="1"/>
              <a:t>nodiadau</a:t>
            </a:r>
            <a:r>
              <a:rPr lang="en-GB" sz="4800" dirty="0"/>
              <a:t> </a:t>
            </a:r>
            <a:r>
              <a:rPr lang="en-GB" sz="4800" dirty="0" err="1"/>
              <a:t>i</a:t>
            </a:r>
            <a:r>
              <a:rPr lang="en-GB" sz="4800" dirty="0"/>
              <a:t> </a:t>
            </a:r>
            <a:r>
              <a:rPr lang="en-GB" sz="4800" dirty="0" err="1"/>
              <a:t>ategu</a:t>
            </a:r>
            <a:r>
              <a:rPr lang="en-GB" sz="4800" dirty="0"/>
              <a:t> </a:t>
            </a:r>
            <a:r>
              <a:rPr lang="en-GB" sz="4800" dirty="0" err="1"/>
              <a:t>aseiniad</a:t>
            </a:r>
            <a:r>
              <a:rPr lang="en-GB" sz="4800" dirty="0"/>
              <a:t>/</a:t>
            </a:r>
          </a:p>
          <a:p>
            <a:r>
              <a:rPr lang="en-GB" sz="4800" dirty="0"/>
              <a:t>     Any notes to supplement assignment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endParaRPr lang="en-GB" sz="4800" dirty="0"/>
          </a:p>
          <a:p>
            <a:pPr marL="685800" indent="-685800">
              <a:buFont typeface="Arial" panose="020B0604020202020204" pitchFamily="34" charset="0"/>
              <a:buChar char="•"/>
            </a:pPr>
            <a:endParaRPr lang="en-GB" sz="4800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51A1B351-5BCC-6B48-207D-4818A428C9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5759450"/>
            <a:ext cx="882650" cy="882650"/>
          </a:xfrm>
          <a:prstGeom prst="rect">
            <a:avLst/>
          </a:prstGeom>
        </p:spPr>
      </p:pic>
      <p:pic>
        <p:nvPicPr>
          <p:cNvPr id="3" name="Picture 4" descr="76 X 50cm WELSH FLAG &#10;">
            <a:extLst>
              <a:ext uri="{FF2B5EF4-FFF2-40B4-BE49-F238E27FC236}">
                <a16:creationId xmlns:a16="http://schemas.microsoft.com/office/drawing/2014/main" id="{CB8BE75A-E9EB-11F1-F864-B28A4F5103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1300" y="5104299"/>
            <a:ext cx="938211" cy="56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8151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6324"/>
    </mc:Choice>
    <mc:Fallback xmlns="">
      <p:transition spd="slow" advTm="1663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close up of a street&#10;&#10;Description automatically generated">
            <a:extLst>
              <a:ext uri="{FF2B5EF4-FFF2-40B4-BE49-F238E27FC236}">
                <a16:creationId xmlns:a16="http://schemas.microsoft.com/office/drawing/2014/main" id="{D726CBA1-6312-4A7B-B064-97CA1D989A7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2936" y="2122034"/>
            <a:ext cx="5708708" cy="41209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5178A13-D7DA-4930-B649-BEF638613754}"/>
              </a:ext>
            </a:extLst>
          </p:cNvPr>
          <p:cNvSpPr txBox="1"/>
          <p:nvPr/>
        </p:nvSpPr>
        <p:spPr>
          <a:xfrm>
            <a:off x="494088" y="0"/>
            <a:ext cx="58603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err="1"/>
              <a:t>Cyflwyniad</a:t>
            </a:r>
            <a:r>
              <a:rPr lang="en-GB" sz="3200" b="1"/>
              <a:t>/</a:t>
            </a:r>
            <a:r>
              <a:rPr lang="en-GB" sz="3200" b="1">
                <a:solidFill>
                  <a:srgbClr val="00B0F0"/>
                </a:solidFill>
              </a:rPr>
              <a:t>Introduction</a:t>
            </a:r>
            <a:r>
              <a:rPr lang="en-GB" sz="3200" b="1"/>
              <a:t> </a:t>
            </a:r>
            <a:r>
              <a:rPr lang="en-GB" sz="3200"/>
              <a:t>–</a:t>
            </a:r>
          </a:p>
          <a:p>
            <a:r>
              <a:rPr lang="en-GB" sz="3200"/>
              <a:t>200 geiriau/</a:t>
            </a:r>
            <a:r>
              <a:rPr lang="en-GB" sz="3200">
                <a:solidFill>
                  <a:srgbClr val="00B0F0"/>
                </a:solidFill>
              </a:rPr>
              <a:t>words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FAAD4921-A51F-43A7-9940-BDE35BD0C172}"/>
              </a:ext>
            </a:extLst>
          </p:cNvPr>
          <p:cNvSpPr/>
          <p:nvPr/>
        </p:nvSpPr>
        <p:spPr>
          <a:xfrm>
            <a:off x="7570078" y="169490"/>
            <a:ext cx="4065451" cy="2684266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665EB3DD-E66E-4771-985E-E73B72E3C90A}"/>
              </a:ext>
            </a:extLst>
          </p:cNvPr>
          <p:cNvSpPr/>
          <p:nvPr/>
        </p:nvSpPr>
        <p:spPr>
          <a:xfrm>
            <a:off x="7710311" y="3325091"/>
            <a:ext cx="3925219" cy="2917917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7CADD1-7231-47A5-BCA6-ED3CFB786B20}"/>
              </a:ext>
            </a:extLst>
          </p:cNvPr>
          <p:cNvSpPr txBox="1"/>
          <p:nvPr/>
        </p:nvSpPr>
        <p:spPr>
          <a:xfrm>
            <a:off x="7817735" y="4510508"/>
            <a:ext cx="3710368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/>
          </a:p>
          <a:p>
            <a:r>
              <a:rPr lang="en-GB" sz="2400" i="1" dirty="0"/>
              <a:t>Outline the learning environment within FL. (Refer to key documents)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C8A839-4336-4FA2-8F19-507BD9625C19}"/>
              </a:ext>
            </a:extLst>
          </p:cNvPr>
          <p:cNvSpPr txBox="1"/>
          <p:nvPr/>
        </p:nvSpPr>
        <p:spPr>
          <a:xfrm>
            <a:off x="7817735" y="1475703"/>
            <a:ext cx="3925219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200"/>
          </a:p>
          <a:p>
            <a:r>
              <a:rPr lang="en-GB" sz="2800" i="1"/>
              <a:t>Brief context of learners involved in the activity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60FFF1-85F5-4A10-B280-F4F883F4823A}"/>
              </a:ext>
            </a:extLst>
          </p:cNvPr>
          <p:cNvSpPr txBox="1"/>
          <p:nvPr/>
        </p:nvSpPr>
        <p:spPr>
          <a:xfrm>
            <a:off x="7817735" y="318071"/>
            <a:ext cx="3817794" cy="1661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err="1"/>
              <a:t>Cyd-destun</a:t>
            </a:r>
            <a:r>
              <a:rPr lang="en-GB" sz="2800"/>
              <a:t> </a:t>
            </a:r>
            <a:r>
              <a:rPr lang="en-GB" sz="2800" err="1"/>
              <a:t>byr</a:t>
            </a:r>
            <a:r>
              <a:rPr lang="en-GB" sz="2800"/>
              <a:t> y </a:t>
            </a:r>
            <a:r>
              <a:rPr lang="en-GB" sz="2800" err="1"/>
              <a:t>dysgwyr</a:t>
            </a:r>
            <a:r>
              <a:rPr lang="en-GB" sz="2800"/>
              <a:t> </a:t>
            </a:r>
            <a:r>
              <a:rPr lang="en-GB" sz="2800" err="1"/>
              <a:t>sy'n</a:t>
            </a:r>
            <a:r>
              <a:rPr lang="en-GB" sz="2800"/>
              <a:t> </a:t>
            </a:r>
            <a:r>
              <a:rPr lang="en-GB" sz="2800" err="1"/>
              <a:t>ymwneud</a:t>
            </a:r>
            <a:r>
              <a:rPr lang="en-GB" sz="2800"/>
              <a:t> </a:t>
            </a:r>
            <a:r>
              <a:rPr lang="en-GB" sz="2800" err="1"/>
              <a:t>â'r</a:t>
            </a:r>
            <a:r>
              <a:rPr lang="en-GB" sz="2800"/>
              <a:t> </a:t>
            </a:r>
            <a:r>
              <a:rPr lang="en-GB" sz="2800" err="1"/>
              <a:t>gweithgaredd</a:t>
            </a:r>
            <a:r>
              <a:rPr lang="en-GB" sz="2800"/>
              <a:t> </a:t>
            </a:r>
          </a:p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937833-F53D-488C-8318-CF70C09F9381}"/>
              </a:ext>
            </a:extLst>
          </p:cNvPr>
          <p:cNvSpPr txBox="1"/>
          <p:nvPr/>
        </p:nvSpPr>
        <p:spPr>
          <a:xfrm>
            <a:off x="7925159" y="3410482"/>
            <a:ext cx="3710367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 err="1"/>
              <a:t>Amlinellu'r</a:t>
            </a:r>
            <a:r>
              <a:rPr lang="en-GB" sz="2400" dirty="0"/>
              <a:t> </a:t>
            </a:r>
            <a:r>
              <a:rPr lang="en-GB" sz="2400" dirty="0" err="1"/>
              <a:t>amgylchedd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DS. (</a:t>
            </a:r>
            <a:r>
              <a:rPr lang="en-GB" sz="2400" dirty="0" err="1"/>
              <a:t>Cyfeiriwch</a:t>
            </a:r>
            <a:r>
              <a:rPr lang="en-GB" sz="2400" dirty="0"/>
              <a:t> at </a:t>
            </a:r>
            <a:r>
              <a:rPr lang="en-GB" sz="2400" dirty="0" err="1"/>
              <a:t>ddogfennau</a:t>
            </a:r>
            <a:r>
              <a:rPr lang="en-GB" sz="2400" dirty="0"/>
              <a:t> </a:t>
            </a:r>
            <a:r>
              <a:rPr lang="en-GB" sz="2400" dirty="0" err="1"/>
              <a:t>allweddol</a:t>
            </a:r>
            <a:r>
              <a:rPr lang="en-GB" sz="2400" dirty="0"/>
              <a:t>)</a:t>
            </a:r>
          </a:p>
          <a:p>
            <a:endParaRPr lang="en-GB" dirty="0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7CC4356C-AB23-CF1E-B512-AF2959A735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450000" t="-231250" r="-450000" b="-231250"/>
          <a:stretch>
            <a:fillRect/>
          </a:stretch>
        </p:blipFill>
        <p:spPr>
          <a:xfrm>
            <a:off x="-733425" y="5385758"/>
            <a:ext cx="3048000" cy="1714500"/>
          </a:xfrm>
          <a:prstGeom prst="rect">
            <a:avLst/>
          </a:prstGeom>
        </p:spPr>
      </p:pic>
      <p:pic>
        <p:nvPicPr>
          <p:cNvPr id="2" name="Picture 4" descr="76 X 50cm WELSH FLAG &#10;">
            <a:extLst>
              <a:ext uri="{FF2B5EF4-FFF2-40B4-BE49-F238E27FC236}">
                <a16:creationId xmlns:a16="http://schemas.microsoft.com/office/drawing/2014/main" id="{CE40D1F4-AEA8-3658-4508-5332A20179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9" y="5368161"/>
            <a:ext cx="938211" cy="56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1758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57"/>
    </mc:Choice>
    <mc:Fallback xmlns="">
      <p:transition spd="slow" advTm="263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picture containing book, shelf, library, scene&#10;&#10;Description automatically generated">
            <a:extLst>
              <a:ext uri="{FF2B5EF4-FFF2-40B4-BE49-F238E27FC236}">
                <a16:creationId xmlns:a16="http://schemas.microsoft.com/office/drawing/2014/main" id="{4EF21A0B-42BE-429A-904B-EBECC1B382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2401" y="5170698"/>
            <a:ext cx="4443749" cy="16533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5178A13-D7DA-4930-B649-BEF638613754}"/>
              </a:ext>
            </a:extLst>
          </p:cNvPr>
          <p:cNvSpPr txBox="1"/>
          <p:nvPr/>
        </p:nvSpPr>
        <p:spPr>
          <a:xfrm>
            <a:off x="426390" y="797456"/>
            <a:ext cx="111489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/>
              <a:t>Adolygiad </a:t>
            </a:r>
            <a:r>
              <a:rPr lang="en-GB" sz="3200" b="1" err="1"/>
              <a:t>llenyddiaeth</a:t>
            </a:r>
            <a:r>
              <a:rPr lang="en-GB" sz="3200" b="1"/>
              <a:t>/</a:t>
            </a:r>
            <a:r>
              <a:rPr lang="en-GB" sz="3200" b="1">
                <a:solidFill>
                  <a:srgbClr val="00B0F0"/>
                </a:solidFill>
              </a:rPr>
              <a:t>Literature review </a:t>
            </a:r>
            <a:r>
              <a:rPr lang="en-GB" sz="3200"/>
              <a:t>–500 geiriau/</a:t>
            </a:r>
            <a:r>
              <a:rPr lang="en-GB" sz="3200">
                <a:solidFill>
                  <a:srgbClr val="00B0F0"/>
                </a:solidFill>
              </a:rPr>
              <a:t>words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FAAD4921-A51F-43A7-9940-BDE35BD0C172}"/>
              </a:ext>
            </a:extLst>
          </p:cNvPr>
          <p:cNvSpPr/>
          <p:nvPr/>
        </p:nvSpPr>
        <p:spPr>
          <a:xfrm>
            <a:off x="7558483" y="1757140"/>
            <a:ext cx="3330430" cy="3563003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C8A839-4336-4FA2-8F19-507BD9625C19}"/>
              </a:ext>
            </a:extLst>
          </p:cNvPr>
          <p:cNvSpPr txBox="1"/>
          <p:nvPr/>
        </p:nvSpPr>
        <p:spPr>
          <a:xfrm>
            <a:off x="7719808" y="3262457"/>
            <a:ext cx="309315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/>
          </a:p>
          <a:p>
            <a:endParaRPr lang="en-GB" sz="2000"/>
          </a:p>
          <a:p>
            <a:r>
              <a:rPr lang="en-GB" sz="3200" i="1"/>
              <a:t>Use </a:t>
            </a:r>
            <a:r>
              <a:rPr lang="en-GB" sz="3200" i="1">
                <a:solidFill>
                  <a:srgbClr val="FF0000"/>
                </a:solidFill>
              </a:rPr>
              <a:t>tentative </a:t>
            </a:r>
            <a:r>
              <a:rPr lang="en-GB" sz="3200" i="1"/>
              <a:t> language </a:t>
            </a: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6B7ECBFB-80F4-401B-90AF-03564EBBCA00}"/>
              </a:ext>
            </a:extLst>
          </p:cNvPr>
          <p:cNvSpPr/>
          <p:nvPr/>
        </p:nvSpPr>
        <p:spPr>
          <a:xfrm>
            <a:off x="340920" y="1687302"/>
            <a:ext cx="3330430" cy="4168289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8C16CE-C008-4A91-8C4B-90616B92838A}"/>
              </a:ext>
            </a:extLst>
          </p:cNvPr>
          <p:cNvSpPr txBox="1"/>
          <p:nvPr/>
        </p:nvSpPr>
        <p:spPr>
          <a:xfrm>
            <a:off x="449317" y="3654416"/>
            <a:ext cx="333043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Demonstrate your understanding of FL pedagogy, making regular references to literature </a:t>
            </a:r>
          </a:p>
        </p:txBody>
      </p: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C73585ED-7B2F-4FB4-952D-4A21F26F2994}"/>
              </a:ext>
            </a:extLst>
          </p:cNvPr>
          <p:cNvSpPr/>
          <p:nvPr/>
        </p:nvSpPr>
        <p:spPr>
          <a:xfrm>
            <a:off x="3917660" y="1757141"/>
            <a:ext cx="3330430" cy="3563004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D66D78-A2D8-4C7A-AFE2-8C317FDE627D}"/>
              </a:ext>
            </a:extLst>
          </p:cNvPr>
          <p:cNvSpPr txBox="1"/>
          <p:nvPr/>
        </p:nvSpPr>
        <p:spPr>
          <a:xfrm>
            <a:off x="4072856" y="3262457"/>
            <a:ext cx="333043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/>
          </a:p>
          <a:p>
            <a:endParaRPr lang="en-GB" sz="2000"/>
          </a:p>
          <a:p>
            <a:r>
              <a:rPr lang="en-GB" sz="2400" i="1"/>
              <a:t>Compare and contrast a range of literature within your work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1EB7856-64A6-423F-8859-0D9808026008}"/>
              </a:ext>
            </a:extLst>
          </p:cNvPr>
          <p:cNvSpPr txBox="1"/>
          <p:nvPr/>
        </p:nvSpPr>
        <p:spPr>
          <a:xfrm>
            <a:off x="513472" y="1641160"/>
            <a:ext cx="3248992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 err="1"/>
              <a:t>Dangos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dealltwriaeth</a:t>
            </a:r>
            <a:r>
              <a:rPr lang="en-GB" sz="2400" dirty="0"/>
              <a:t> o </a:t>
            </a:r>
            <a:r>
              <a:rPr lang="en-GB" sz="2400" dirty="0" err="1"/>
              <a:t>addysgeg</a:t>
            </a:r>
            <a:r>
              <a:rPr lang="en-GB" sz="2400" dirty="0"/>
              <a:t> y DS,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gyfeirio'n</a:t>
            </a:r>
            <a:r>
              <a:rPr lang="en-GB" sz="2400" dirty="0"/>
              <a:t> </a:t>
            </a:r>
            <a:r>
              <a:rPr lang="en-GB" sz="2400" dirty="0" err="1"/>
              <a:t>rheolaidd</a:t>
            </a:r>
            <a:r>
              <a:rPr lang="en-GB" sz="2400" dirty="0"/>
              <a:t> at </a:t>
            </a:r>
            <a:r>
              <a:rPr lang="en-GB" sz="2400" dirty="0" err="1"/>
              <a:t>lenyddiaeth</a:t>
            </a:r>
            <a:r>
              <a:rPr lang="en-GB" sz="2400" dirty="0"/>
              <a:t> </a:t>
            </a:r>
          </a:p>
          <a:p>
            <a:endParaRPr lang="en-GB" sz="2400" dirty="0"/>
          </a:p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5420A34-0804-41E9-953F-86DB64FE9800}"/>
              </a:ext>
            </a:extLst>
          </p:cNvPr>
          <p:cNvSpPr txBox="1"/>
          <p:nvPr/>
        </p:nvSpPr>
        <p:spPr>
          <a:xfrm>
            <a:off x="4072856" y="1799938"/>
            <a:ext cx="3084892" cy="2092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err="1"/>
              <a:t>Cymharu</a:t>
            </a:r>
            <a:r>
              <a:rPr lang="en-GB" sz="2800"/>
              <a:t> a </a:t>
            </a:r>
            <a:r>
              <a:rPr lang="en-GB" sz="2800" err="1"/>
              <a:t>gwrthgyferbynnu</a:t>
            </a:r>
            <a:r>
              <a:rPr lang="en-GB" sz="2800"/>
              <a:t> </a:t>
            </a:r>
            <a:r>
              <a:rPr lang="en-GB" sz="2800" err="1"/>
              <a:t>ystod</a:t>
            </a:r>
            <a:r>
              <a:rPr lang="en-GB" sz="2800"/>
              <a:t> o </a:t>
            </a:r>
            <a:r>
              <a:rPr lang="en-GB" sz="2800" err="1"/>
              <a:t>lenyddiaeth</a:t>
            </a:r>
            <a:r>
              <a:rPr lang="en-GB" sz="2800"/>
              <a:t> o </a:t>
            </a:r>
            <a:r>
              <a:rPr lang="en-GB" sz="2800" err="1"/>
              <a:t>fewn</a:t>
            </a:r>
            <a:r>
              <a:rPr lang="en-GB" sz="2800"/>
              <a:t> </a:t>
            </a:r>
            <a:r>
              <a:rPr lang="en-GB" sz="2800" err="1"/>
              <a:t>eich</a:t>
            </a:r>
            <a:r>
              <a:rPr lang="en-GB" sz="2800"/>
              <a:t> </a:t>
            </a:r>
            <a:r>
              <a:rPr lang="en-GB" sz="2800" err="1"/>
              <a:t>gwaith</a:t>
            </a:r>
            <a:endParaRPr lang="en-GB" sz="2800"/>
          </a:p>
          <a:p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C0FAF35-80B6-4161-A52F-6A3EB941862F}"/>
              </a:ext>
            </a:extLst>
          </p:cNvPr>
          <p:cNvSpPr txBox="1"/>
          <p:nvPr/>
        </p:nvSpPr>
        <p:spPr>
          <a:xfrm>
            <a:off x="7838738" y="2081954"/>
            <a:ext cx="276991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err="1"/>
              <a:t>Defnyddio</a:t>
            </a:r>
            <a:r>
              <a:rPr lang="en-GB" sz="3600"/>
              <a:t> </a:t>
            </a:r>
            <a:r>
              <a:rPr lang="en-GB" sz="3600" err="1"/>
              <a:t>iaith</a:t>
            </a:r>
            <a:r>
              <a:rPr lang="en-GB" sz="3600"/>
              <a:t> </a:t>
            </a:r>
            <a:r>
              <a:rPr lang="en-GB" sz="3600" err="1">
                <a:solidFill>
                  <a:srgbClr val="FF0000"/>
                </a:solidFill>
              </a:rPr>
              <a:t>betrus</a:t>
            </a:r>
            <a:r>
              <a:rPr lang="en-GB" sz="3600"/>
              <a:t> </a:t>
            </a:r>
          </a:p>
          <a:p>
            <a:endParaRPr lang="en-GB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45EF87A-2189-E71C-10D2-553039AA21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06150" y="5772150"/>
            <a:ext cx="869950" cy="869950"/>
          </a:xfrm>
          <a:prstGeom prst="rect">
            <a:avLst/>
          </a:prstGeom>
        </p:spPr>
      </p:pic>
      <p:pic>
        <p:nvPicPr>
          <p:cNvPr id="2" name="Picture 4" descr="76 X 50cm WELSH FLAG &#10;">
            <a:extLst>
              <a:ext uri="{FF2B5EF4-FFF2-40B4-BE49-F238E27FC236}">
                <a16:creationId xmlns:a16="http://schemas.microsoft.com/office/drawing/2014/main" id="{A6899DD3-AD97-F25B-1604-E3EF6D4716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30347" y="5193030"/>
            <a:ext cx="938211" cy="56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3495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347"/>
    </mc:Choice>
    <mc:Fallback xmlns="">
      <p:transition spd="slow" advTm="46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F31EAA3-62FF-4BAA-8E07-61F55CAD5E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58589" y="4067375"/>
            <a:ext cx="2908183" cy="21811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69C33F5-049D-4256-835E-925E753A25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55432" y="585983"/>
            <a:ext cx="2888532" cy="16203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3D17AEA-5272-445C-B4D5-F2254F1C3A0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71389" y="2206379"/>
            <a:ext cx="2876267" cy="18218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5178A13-D7DA-4930-B649-BEF638613754}"/>
              </a:ext>
            </a:extLst>
          </p:cNvPr>
          <p:cNvSpPr txBox="1"/>
          <p:nvPr/>
        </p:nvSpPr>
        <p:spPr>
          <a:xfrm>
            <a:off x="125227" y="-293039"/>
            <a:ext cx="1114896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200" b="1" dirty="0"/>
          </a:p>
          <a:p>
            <a:r>
              <a:rPr lang="en-GB" sz="3200" b="1" dirty="0" err="1"/>
              <a:t>Trafodaeth</a:t>
            </a:r>
            <a:r>
              <a:rPr lang="en-GB" sz="3200" b="1" dirty="0"/>
              <a:t> a chanfyddiadau /</a:t>
            </a:r>
            <a:r>
              <a:rPr lang="en-GB" sz="3200" b="1" dirty="0">
                <a:solidFill>
                  <a:srgbClr val="00B0F0"/>
                </a:solidFill>
              </a:rPr>
              <a:t>Discussion and findings </a:t>
            </a:r>
            <a:r>
              <a:rPr lang="en-GB" sz="3200" dirty="0"/>
              <a:t>–</a:t>
            </a:r>
          </a:p>
          <a:p>
            <a:r>
              <a:rPr lang="en-GB" sz="3200" dirty="0"/>
              <a:t>600 </a:t>
            </a:r>
            <a:r>
              <a:rPr lang="en-GB" sz="3200" dirty="0" err="1"/>
              <a:t>geiriau</a:t>
            </a:r>
            <a:r>
              <a:rPr lang="en-GB" sz="3200" dirty="0"/>
              <a:t>/</a:t>
            </a:r>
            <a:r>
              <a:rPr lang="en-GB" sz="3200" dirty="0">
                <a:solidFill>
                  <a:srgbClr val="00B0F0"/>
                </a:solidFill>
              </a:rPr>
              <a:t>words</a:t>
            </a: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6B7ECBFB-80F4-401B-90AF-03564EBBCA00}"/>
              </a:ext>
            </a:extLst>
          </p:cNvPr>
          <p:cNvSpPr/>
          <p:nvPr/>
        </p:nvSpPr>
        <p:spPr>
          <a:xfrm>
            <a:off x="125228" y="1411046"/>
            <a:ext cx="5793090" cy="2755010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8C16CE-C008-4A91-8C4B-90616B92838A}"/>
              </a:ext>
            </a:extLst>
          </p:cNvPr>
          <p:cNvSpPr txBox="1"/>
          <p:nvPr/>
        </p:nvSpPr>
        <p:spPr>
          <a:xfrm>
            <a:off x="342551" y="2890391"/>
            <a:ext cx="54365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1"/>
              <a:t>Discuss the role that ethics play in research </a:t>
            </a:r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490C1913-E1E5-448A-89F6-C930521D6BAB}"/>
              </a:ext>
            </a:extLst>
          </p:cNvPr>
          <p:cNvSpPr/>
          <p:nvPr/>
        </p:nvSpPr>
        <p:spPr>
          <a:xfrm>
            <a:off x="541369" y="4651865"/>
            <a:ext cx="8414706" cy="1844274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7016FF1-803F-4F7D-B99F-9BB3B93F4CB5}"/>
              </a:ext>
            </a:extLst>
          </p:cNvPr>
          <p:cNvSpPr txBox="1"/>
          <p:nvPr/>
        </p:nvSpPr>
        <p:spPr>
          <a:xfrm>
            <a:off x="708810" y="5304605"/>
            <a:ext cx="807982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  <a:p>
            <a:r>
              <a:rPr lang="en-GB" sz="2800" i="1"/>
              <a:t>Present your findings in terms of your observations of a small group of learners</a:t>
            </a:r>
          </a:p>
        </p:txBody>
      </p:sp>
      <p:sp>
        <p:nvSpPr>
          <p:cNvPr id="16" name="Speech Bubble: Rectangle with Corners Rounded 15">
            <a:extLst>
              <a:ext uri="{FF2B5EF4-FFF2-40B4-BE49-F238E27FC236}">
                <a16:creationId xmlns:a16="http://schemas.microsoft.com/office/drawing/2014/main" id="{540CC141-6FAE-4249-A877-53731B469231}"/>
              </a:ext>
            </a:extLst>
          </p:cNvPr>
          <p:cNvSpPr/>
          <p:nvPr/>
        </p:nvSpPr>
        <p:spPr>
          <a:xfrm>
            <a:off x="6317032" y="750012"/>
            <a:ext cx="2909356" cy="3416043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9D4E75D-90BE-4BFE-88AA-2B99D8840F26}"/>
              </a:ext>
            </a:extLst>
          </p:cNvPr>
          <p:cNvSpPr txBox="1"/>
          <p:nvPr/>
        </p:nvSpPr>
        <p:spPr>
          <a:xfrm>
            <a:off x="6592845" y="2139376"/>
            <a:ext cx="269079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  <a:p>
            <a:endParaRPr lang="en-GB"/>
          </a:p>
          <a:p>
            <a:r>
              <a:rPr lang="en-GB" sz="2800" i="1"/>
              <a:t>Make regular references to literature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C4A645-C256-4EAE-8E75-8C5ACB3F7DF2}"/>
              </a:ext>
            </a:extLst>
          </p:cNvPr>
          <p:cNvSpPr txBox="1"/>
          <p:nvPr/>
        </p:nvSpPr>
        <p:spPr>
          <a:xfrm>
            <a:off x="277696" y="1751841"/>
            <a:ext cx="5501425" cy="1354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err="1"/>
              <a:t>Trafod</a:t>
            </a:r>
            <a:r>
              <a:rPr lang="en-GB" sz="3200"/>
              <a:t> y </a:t>
            </a:r>
            <a:r>
              <a:rPr lang="en-GB" sz="3200" err="1"/>
              <a:t>rôl</a:t>
            </a:r>
            <a:r>
              <a:rPr lang="en-GB" sz="3200"/>
              <a:t> y </a:t>
            </a:r>
            <a:r>
              <a:rPr lang="en-GB" sz="3200" err="1"/>
              <a:t>mae</a:t>
            </a:r>
            <a:r>
              <a:rPr lang="en-GB" sz="3200"/>
              <a:t> </a:t>
            </a:r>
            <a:r>
              <a:rPr lang="en-GB" sz="3200" err="1"/>
              <a:t>moeseg</a:t>
            </a:r>
            <a:r>
              <a:rPr lang="en-GB" sz="3200"/>
              <a:t> </a:t>
            </a:r>
            <a:r>
              <a:rPr lang="en-GB" sz="3200" err="1"/>
              <a:t>yn</a:t>
            </a:r>
            <a:r>
              <a:rPr lang="en-GB" sz="3200"/>
              <a:t> </a:t>
            </a:r>
            <a:r>
              <a:rPr lang="en-GB" sz="3200" err="1"/>
              <a:t>ei</a:t>
            </a:r>
            <a:r>
              <a:rPr lang="en-GB" sz="3200"/>
              <a:t> </a:t>
            </a:r>
            <a:r>
              <a:rPr lang="en-GB" sz="3200" err="1"/>
              <a:t>chwarae</a:t>
            </a:r>
            <a:r>
              <a:rPr lang="en-GB" sz="3200"/>
              <a:t> </a:t>
            </a:r>
            <a:r>
              <a:rPr lang="en-GB" sz="3200" err="1"/>
              <a:t>mewn</a:t>
            </a:r>
            <a:r>
              <a:rPr lang="en-GB" sz="3200"/>
              <a:t> </a:t>
            </a:r>
            <a:r>
              <a:rPr lang="en-GB" sz="3200" err="1"/>
              <a:t>ymchwil</a:t>
            </a:r>
            <a:r>
              <a:rPr lang="en-GB" sz="3200"/>
              <a:t> </a:t>
            </a:r>
          </a:p>
          <a:p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F2BC958-0A2E-43FB-9CAB-711E399468BE}"/>
              </a:ext>
            </a:extLst>
          </p:cNvPr>
          <p:cNvSpPr txBox="1"/>
          <p:nvPr/>
        </p:nvSpPr>
        <p:spPr>
          <a:xfrm>
            <a:off x="6421912" y="943967"/>
            <a:ext cx="3032664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err="1"/>
              <a:t>Cyfeirio'n</a:t>
            </a:r>
            <a:r>
              <a:rPr lang="en-GB" sz="3200"/>
              <a:t> </a:t>
            </a:r>
            <a:r>
              <a:rPr lang="en-GB" sz="3200" err="1"/>
              <a:t>rheolaidd</a:t>
            </a:r>
            <a:r>
              <a:rPr lang="en-GB" sz="3200"/>
              <a:t> at </a:t>
            </a:r>
            <a:r>
              <a:rPr lang="en-GB" sz="3200" err="1"/>
              <a:t>lenyddiaeth</a:t>
            </a:r>
            <a:r>
              <a:rPr lang="en-GB" sz="3200"/>
              <a:t> </a:t>
            </a:r>
          </a:p>
          <a:p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26E9F50-D264-446F-B1F7-1E25AC4F04A6}"/>
              </a:ext>
            </a:extLst>
          </p:cNvPr>
          <p:cNvSpPr txBox="1"/>
          <p:nvPr/>
        </p:nvSpPr>
        <p:spPr>
          <a:xfrm>
            <a:off x="708810" y="4689052"/>
            <a:ext cx="8079824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err="1"/>
              <a:t>Cyflwynwch</a:t>
            </a:r>
            <a:r>
              <a:rPr lang="en-GB" sz="2800"/>
              <a:t> </a:t>
            </a:r>
            <a:r>
              <a:rPr lang="en-GB" sz="2800" err="1"/>
              <a:t>eich</a:t>
            </a:r>
            <a:r>
              <a:rPr lang="en-GB" sz="2800"/>
              <a:t> </a:t>
            </a:r>
            <a:r>
              <a:rPr lang="en-GB" sz="2800" err="1"/>
              <a:t>canfyddiadau</a:t>
            </a:r>
            <a:r>
              <a:rPr lang="en-GB" sz="2800"/>
              <a:t> o ran </a:t>
            </a:r>
            <a:r>
              <a:rPr lang="en-GB" sz="2800" err="1"/>
              <a:t>eich</a:t>
            </a:r>
            <a:r>
              <a:rPr lang="en-GB" sz="2800"/>
              <a:t> </a:t>
            </a:r>
            <a:r>
              <a:rPr lang="en-GB" sz="2800" err="1"/>
              <a:t>sylwadau</a:t>
            </a:r>
            <a:r>
              <a:rPr lang="en-GB" sz="2800"/>
              <a:t> </a:t>
            </a:r>
            <a:r>
              <a:rPr lang="en-GB" sz="2800" err="1"/>
              <a:t>ar</a:t>
            </a:r>
            <a:r>
              <a:rPr lang="en-GB" sz="2800"/>
              <a:t> </a:t>
            </a:r>
            <a:r>
              <a:rPr lang="en-GB" sz="2800" err="1"/>
              <a:t>grŵp</a:t>
            </a:r>
            <a:r>
              <a:rPr lang="en-GB" sz="2800"/>
              <a:t> </a:t>
            </a:r>
            <a:r>
              <a:rPr lang="en-GB" sz="2800" err="1"/>
              <a:t>bach</a:t>
            </a:r>
            <a:r>
              <a:rPr lang="en-GB" sz="2800"/>
              <a:t> o </a:t>
            </a:r>
            <a:r>
              <a:rPr lang="en-GB" sz="2800" err="1"/>
              <a:t>ddysgwyr</a:t>
            </a:r>
            <a:endParaRPr lang="en-GB" sz="2800"/>
          </a:p>
          <a:p>
            <a:endParaRPr lang="en-GB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1CEB2B2D-5760-96E3-D765-75E3553CCC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248459" y="186990"/>
            <a:ext cx="563021" cy="563021"/>
          </a:xfrm>
          <a:prstGeom prst="rect">
            <a:avLst/>
          </a:prstGeom>
        </p:spPr>
      </p:pic>
      <p:pic>
        <p:nvPicPr>
          <p:cNvPr id="2" name="Picture 4" descr="76 X 50cm WELSH FLAG &#10;">
            <a:extLst>
              <a:ext uri="{FF2B5EF4-FFF2-40B4-BE49-F238E27FC236}">
                <a16:creationId xmlns:a16="http://schemas.microsoft.com/office/drawing/2014/main" id="{A28945C7-EF28-6A70-2CC8-54DB341098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0592" y="105216"/>
            <a:ext cx="938211" cy="56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0158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570"/>
    </mc:Choice>
    <mc:Fallback xmlns="">
      <p:transition spd="slow" advTm="47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5178A13-D7DA-4930-B649-BEF638613754}"/>
              </a:ext>
            </a:extLst>
          </p:cNvPr>
          <p:cNvSpPr txBox="1"/>
          <p:nvPr/>
        </p:nvSpPr>
        <p:spPr>
          <a:xfrm>
            <a:off x="125836" y="12339"/>
            <a:ext cx="11975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b="1"/>
          </a:p>
          <a:p>
            <a:r>
              <a:rPr lang="en-GB" sz="2800" b="1"/>
              <a:t>Casgliad ac </a:t>
            </a:r>
            <a:r>
              <a:rPr lang="en-GB" sz="2800" b="1" err="1"/>
              <a:t>argymhellion</a:t>
            </a:r>
            <a:r>
              <a:rPr lang="en-GB" sz="2800" b="1"/>
              <a:t> /</a:t>
            </a:r>
            <a:r>
              <a:rPr lang="en-GB" sz="2800" b="1">
                <a:solidFill>
                  <a:srgbClr val="00B0F0"/>
                </a:solidFill>
              </a:rPr>
              <a:t>Conclusion and recommendations </a:t>
            </a:r>
            <a:r>
              <a:rPr lang="en-GB" sz="2800"/>
              <a:t>– </a:t>
            </a:r>
            <a:r>
              <a:rPr lang="en-GB" sz="2400"/>
              <a:t>400 geiriau/</a:t>
            </a:r>
            <a:r>
              <a:rPr lang="en-GB" sz="2400">
                <a:solidFill>
                  <a:srgbClr val="00B0F0"/>
                </a:solidFill>
              </a:rPr>
              <a:t>words</a:t>
            </a:r>
            <a:endParaRPr lang="en-GB" sz="2800">
              <a:solidFill>
                <a:srgbClr val="00B0F0"/>
              </a:solidFill>
            </a:endParaRP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FAAD4921-A51F-43A7-9940-BDE35BD0C172}"/>
              </a:ext>
            </a:extLst>
          </p:cNvPr>
          <p:cNvSpPr/>
          <p:nvPr/>
        </p:nvSpPr>
        <p:spPr>
          <a:xfrm>
            <a:off x="7558482" y="938150"/>
            <a:ext cx="4372541" cy="3788227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C8A839-4336-4FA2-8F19-507BD9625C19}"/>
              </a:ext>
            </a:extLst>
          </p:cNvPr>
          <p:cNvSpPr txBox="1"/>
          <p:nvPr/>
        </p:nvSpPr>
        <p:spPr>
          <a:xfrm>
            <a:off x="7764885" y="2832263"/>
            <a:ext cx="42727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/>
              <a:t>Consider the impact of the research on your professional learning and how it may transform your practice</a:t>
            </a: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6B7ECBFB-80F4-401B-90AF-03564EBBCA00}"/>
              </a:ext>
            </a:extLst>
          </p:cNvPr>
          <p:cNvSpPr/>
          <p:nvPr/>
        </p:nvSpPr>
        <p:spPr>
          <a:xfrm>
            <a:off x="360727" y="938151"/>
            <a:ext cx="3330430" cy="3788228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8C16CE-C008-4A91-8C4B-90616B92838A}"/>
              </a:ext>
            </a:extLst>
          </p:cNvPr>
          <p:cNvSpPr txBox="1"/>
          <p:nvPr/>
        </p:nvSpPr>
        <p:spPr>
          <a:xfrm>
            <a:off x="601764" y="2956931"/>
            <a:ext cx="28774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/>
              <a:t>Synthesise your ideas by briefly referring back to the introduction</a:t>
            </a:r>
          </a:p>
        </p:txBody>
      </p: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C73585ED-7B2F-4FB4-952D-4A21F26F2994}"/>
              </a:ext>
            </a:extLst>
          </p:cNvPr>
          <p:cNvSpPr/>
          <p:nvPr/>
        </p:nvSpPr>
        <p:spPr>
          <a:xfrm>
            <a:off x="3959605" y="938151"/>
            <a:ext cx="3330430" cy="3788227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D66D78-A2D8-4C7A-AFE2-8C317FDE627D}"/>
              </a:ext>
            </a:extLst>
          </p:cNvPr>
          <p:cNvSpPr txBox="1"/>
          <p:nvPr/>
        </p:nvSpPr>
        <p:spPr>
          <a:xfrm>
            <a:off x="4003729" y="2956931"/>
            <a:ext cx="324218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/>
              <a:t>Summarise findings and acknowledge strengths and limitations of your research </a:t>
            </a:r>
          </a:p>
        </p:txBody>
      </p:sp>
      <p:pic>
        <p:nvPicPr>
          <p:cNvPr id="6" name="Picture 5" descr="A group of children in a room&#10;&#10;Description automatically generated">
            <a:extLst>
              <a:ext uri="{FF2B5EF4-FFF2-40B4-BE49-F238E27FC236}">
                <a16:creationId xmlns:a16="http://schemas.microsoft.com/office/drawing/2014/main" id="{525789B3-70D1-4825-93DB-F92F41D6A7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1609" y="5297562"/>
            <a:ext cx="3951722" cy="1505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84B04F1-A412-4D56-8450-1143AA2D1931}"/>
              </a:ext>
            </a:extLst>
          </p:cNvPr>
          <p:cNvSpPr txBox="1"/>
          <p:nvPr/>
        </p:nvSpPr>
        <p:spPr>
          <a:xfrm>
            <a:off x="3464654" y="807670"/>
            <a:ext cx="609797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  <a:p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1806F05-1588-4B8B-8F97-46AF88702E71}"/>
              </a:ext>
            </a:extLst>
          </p:cNvPr>
          <p:cNvSpPr txBox="1"/>
          <p:nvPr/>
        </p:nvSpPr>
        <p:spPr>
          <a:xfrm>
            <a:off x="492882" y="824856"/>
            <a:ext cx="3081591" cy="2369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  <a:p>
            <a:r>
              <a:rPr lang="en-GB" sz="2800" err="1"/>
              <a:t>Cyfosodwch</a:t>
            </a:r>
            <a:r>
              <a:rPr lang="en-GB" sz="2800"/>
              <a:t> </a:t>
            </a:r>
            <a:r>
              <a:rPr lang="en-GB" sz="2800" err="1"/>
              <a:t>eich</a:t>
            </a:r>
            <a:r>
              <a:rPr lang="en-GB" sz="2800"/>
              <a:t> </a:t>
            </a:r>
            <a:r>
              <a:rPr lang="en-GB" sz="2800" err="1"/>
              <a:t>syniadau</a:t>
            </a:r>
            <a:r>
              <a:rPr lang="en-GB" sz="2800"/>
              <a:t> </a:t>
            </a:r>
            <a:r>
              <a:rPr lang="en-GB" sz="2800" err="1"/>
              <a:t>drwy</a:t>
            </a:r>
            <a:r>
              <a:rPr lang="en-GB" sz="2800"/>
              <a:t> </a:t>
            </a:r>
            <a:r>
              <a:rPr lang="en-GB" sz="2800" err="1"/>
              <a:t>gyfeirio'n</a:t>
            </a:r>
            <a:r>
              <a:rPr lang="en-GB" sz="2800"/>
              <a:t> </a:t>
            </a:r>
            <a:r>
              <a:rPr lang="en-GB" sz="2800" err="1"/>
              <a:t>ôl</a:t>
            </a:r>
            <a:r>
              <a:rPr lang="en-GB" sz="2800"/>
              <a:t> at y </a:t>
            </a:r>
            <a:r>
              <a:rPr lang="en-GB" sz="2800" err="1"/>
              <a:t>cyflwyniad</a:t>
            </a:r>
            <a:r>
              <a:rPr lang="en-GB" sz="2800"/>
              <a:t> </a:t>
            </a:r>
            <a:r>
              <a:rPr lang="en-GB" sz="2800" err="1"/>
              <a:t>yn</a:t>
            </a:r>
            <a:r>
              <a:rPr lang="en-GB" sz="2800"/>
              <a:t> </a:t>
            </a:r>
            <a:r>
              <a:rPr lang="en-GB" sz="2800" err="1"/>
              <a:t>fyr</a:t>
            </a:r>
            <a:endParaRPr lang="en-GB" sz="2800"/>
          </a:p>
          <a:p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E919E4E-B6E7-41A4-98FC-4F4507CAEFD7}"/>
              </a:ext>
            </a:extLst>
          </p:cNvPr>
          <p:cNvSpPr txBox="1"/>
          <p:nvPr/>
        </p:nvSpPr>
        <p:spPr>
          <a:xfrm>
            <a:off x="4058203" y="835367"/>
            <a:ext cx="3187708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  <a:p>
            <a:r>
              <a:rPr lang="en-GB" sz="2400" err="1"/>
              <a:t>Crynhoi</a:t>
            </a:r>
            <a:r>
              <a:rPr lang="en-GB" sz="2400"/>
              <a:t> </a:t>
            </a:r>
            <a:r>
              <a:rPr lang="en-GB" sz="2400" err="1"/>
              <a:t>canfyddiadau</a:t>
            </a:r>
            <a:r>
              <a:rPr lang="en-GB" sz="2400"/>
              <a:t> a </a:t>
            </a:r>
            <a:r>
              <a:rPr lang="en-GB" sz="2400" err="1"/>
              <a:t>chydnabod</a:t>
            </a:r>
            <a:r>
              <a:rPr lang="en-GB" sz="2400"/>
              <a:t> </a:t>
            </a:r>
            <a:r>
              <a:rPr lang="en-GB" sz="2400" err="1"/>
              <a:t>cryfderau</a:t>
            </a:r>
            <a:r>
              <a:rPr lang="en-GB" sz="2400"/>
              <a:t> a </a:t>
            </a:r>
            <a:r>
              <a:rPr lang="en-GB" sz="2400" err="1"/>
              <a:t>chyfyngiadau</a:t>
            </a:r>
            <a:r>
              <a:rPr lang="en-GB" sz="2400"/>
              <a:t> </a:t>
            </a:r>
            <a:r>
              <a:rPr lang="en-GB" sz="2400" err="1"/>
              <a:t>eich</a:t>
            </a:r>
            <a:r>
              <a:rPr lang="en-GB" sz="2400"/>
              <a:t> </a:t>
            </a:r>
            <a:r>
              <a:rPr lang="en-GB" sz="2400" err="1"/>
              <a:t>ymchwil</a:t>
            </a:r>
            <a:r>
              <a:rPr lang="en-GB" sz="2400"/>
              <a:t> </a:t>
            </a:r>
          </a:p>
          <a:p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C02CA34-388A-46C8-B3D2-8B13C9A70C19}"/>
              </a:ext>
            </a:extLst>
          </p:cNvPr>
          <p:cNvSpPr txBox="1"/>
          <p:nvPr/>
        </p:nvSpPr>
        <p:spPr>
          <a:xfrm>
            <a:off x="7729641" y="850329"/>
            <a:ext cx="4201382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  <a:p>
            <a:r>
              <a:rPr lang="en-GB" sz="2600" err="1"/>
              <a:t>Ystyriwch</a:t>
            </a:r>
            <a:r>
              <a:rPr lang="en-GB" sz="2600"/>
              <a:t> </a:t>
            </a:r>
            <a:r>
              <a:rPr lang="en-GB" sz="2600" err="1"/>
              <a:t>effaith</a:t>
            </a:r>
            <a:r>
              <a:rPr lang="en-GB" sz="2600"/>
              <a:t> </a:t>
            </a:r>
            <a:r>
              <a:rPr lang="en-GB" sz="2600" err="1"/>
              <a:t>yr</a:t>
            </a:r>
            <a:r>
              <a:rPr lang="en-GB" sz="2600"/>
              <a:t> </a:t>
            </a:r>
            <a:r>
              <a:rPr lang="en-GB" sz="2600" err="1"/>
              <a:t>ymchwil</a:t>
            </a:r>
            <a:r>
              <a:rPr lang="en-GB" sz="2600"/>
              <a:t> </a:t>
            </a:r>
            <a:r>
              <a:rPr lang="en-GB" sz="2600" err="1"/>
              <a:t>ar</a:t>
            </a:r>
            <a:r>
              <a:rPr lang="en-GB" sz="2600"/>
              <a:t> </a:t>
            </a:r>
            <a:r>
              <a:rPr lang="en-GB" sz="2600" err="1"/>
              <a:t>eich</a:t>
            </a:r>
            <a:r>
              <a:rPr lang="en-GB" sz="2600"/>
              <a:t> </a:t>
            </a:r>
            <a:r>
              <a:rPr lang="en-GB" sz="2600" err="1"/>
              <a:t>dysgu</a:t>
            </a:r>
            <a:r>
              <a:rPr lang="en-GB" sz="2600"/>
              <a:t> </a:t>
            </a:r>
            <a:r>
              <a:rPr lang="en-GB" sz="2600" err="1"/>
              <a:t>proffesiynol</a:t>
            </a:r>
            <a:r>
              <a:rPr lang="en-GB" sz="2600"/>
              <a:t> a </a:t>
            </a:r>
            <a:r>
              <a:rPr lang="en-GB" sz="2600" err="1"/>
              <a:t>sut</a:t>
            </a:r>
            <a:r>
              <a:rPr lang="en-GB" sz="2600"/>
              <a:t> y </a:t>
            </a:r>
            <a:r>
              <a:rPr lang="en-GB" sz="2600" err="1"/>
              <a:t>gallai</a:t>
            </a:r>
            <a:r>
              <a:rPr lang="en-GB" sz="2600"/>
              <a:t> </a:t>
            </a:r>
            <a:r>
              <a:rPr lang="en-GB" sz="2600" err="1"/>
              <a:t>drawsnewid</a:t>
            </a:r>
            <a:r>
              <a:rPr lang="en-GB" sz="2600"/>
              <a:t> </a:t>
            </a:r>
            <a:r>
              <a:rPr lang="en-GB" sz="2600" err="1"/>
              <a:t>eich</a:t>
            </a:r>
            <a:r>
              <a:rPr lang="en-GB" sz="2600"/>
              <a:t> </a:t>
            </a:r>
            <a:r>
              <a:rPr lang="en-GB" sz="2600" err="1"/>
              <a:t>ymarfer</a:t>
            </a:r>
            <a:endParaRPr lang="en-GB" sz="2600"/>
          </a:p>
          <a:p>
            <a:endParaRPr lang="en-GB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6169811-0032-AACE-5AF0-39ACACF48B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55946" y="6007671"/>
            <a:ext cx="720154" cy="720154"/>
          </a:xfrm>
          <a:prstGeom prst="rect">
            <a:avLst/>
          </a:prstGeom>
        </p:spPr>
      </p:pic>
      <p:pic>
        <p:nvPicPr>
          <p:cNvPr id="2" name="Picture 4" descr="76 X 50cm WELSH FLAG &#10;">
            <a:extLst>
              <a:ext uri="{FF2B5EF4-FFF2-40B4-BE49-F238E27FC236}">
                <a16:creationId xmlns:a16="http://schemas.microsoft.com/office/drawing/2014/main" id="{2E1ADFA4-4D22-B253-32C4-0F9CDF7450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5605" y="6061962"/>
            <a:ext cx="938211" cy="56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8053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426"/>
    </mc:Choice>
    <mc:Fallback xmlns="">
      <p:transition spd="slow" advTm="904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76 X 50cm WELSH FLAG &#10;">
            <a:extLst>
              <a:ext uri="{FF2B5EF4-FFF2-40B4-BE49-F238E27FC236}">
                <a16:creationId xmlns:a16="http://schemas.microsoft.com/office/drawing/2014/main" id="{3B9776A5-6BF2-B6A7-7BAD-64DB25700E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8535" y="6138441"/>
            <a:ext cx="938211" cy="56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F5E9F2-268A-B8EC-B1AB-8C82DF328162}"/>
              </a:ext>
            </a:extLst>
          </p:cNvPr>
          <p:cNvSpPr txBox="1"/>
          <p:nvPr/>
        </p:nvSpPr>
        <p:spPr>
          <a:xfrm>
            <a:off x="894411" y="590107"/>
            <a:ext cx="108598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/>
              <a:t>Tîm</a:t>
            </a:r>
            <a:r>
              <a:rPr lang="en-GB" sz="3200" dirty="0"/>
              <a:t> </a:t>
            </a:r>
            <a:r>
              <a:rPr lang="en-GB" sz="3200" dirty="0" err="1"/>
              <a:t>Addysgu</a:t>
            </a:r>
            <a:r>
              <a:rPr lang="en-GB" sz="3200" dirty="0"/>
              <a:t> ECAD 4010 / ECAD 4010 Teaching Team </a:t>
            </a:r>
          </a:p>
          <a:p>
            <a:pPr algn="ctr"/>
            <a:r>
              <a:rPr lang="en-GB" sz="3200" dirty="0"/>
              <a:t>2024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678732E-5A01-96AF-937E-53F304F93F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585" y="1707965"/>
            <a:ext cx="2276475" cy="31337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94B6648-B643-3EA4-B5D4-FF30FA9DE5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02000" y="1811078"/>
            <a:ext cx="2437415" cy="307458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1F90D55-0B29-F36C-BD60-F430C32AD0CE}"/>
              </a:ext>
            </a:extLst>
          </p:cNvPr>
          <p:cNvSpPr txBox="1"/>
          <p:nvPr/>
        </p:nvSpPr>
        <p:spPr>
          <a:xfrm>
            <a:off x="561199" y="5150035"/>
            <a:ext cx="28996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Ishmael.lewis@uwtsd.ac.uk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572C50F-8625-BC05-ACC6-D5F646222C7E}"/>
              </a:ext>
            </a:extLst>
          </p:cNvPr>
          <p:cNvSpPr txBox="1"/>
          <p:nvPr/>
        </p:nvSpPr>
        <p:spPr>
          <a:xfrm>
            <a:off x="8905985" y="4993863"/>
            <a:ext cx="28996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Rachel.bendall@uwtsd.ac.uk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D9B1B30-3B96-2FCA-8EEB-522135653330}"/>
              </a:ext>
            </a:extLst>
          </p:cNvPr>
          <p:cNvSpPr txBox="1"/>
          <p:nvPr/>
        </p:nvSpPr>
        <p:spPr>
          <a:xfrm>
            <a:off x="3556591" y="5082073"/>
            <a:ext cx="56884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rgbClr val="0563C1"/>
              </a:solidFill>
              <a:hlinkClick r:id="rId6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/>
            <a:r>
              <a:rPr lang="en-GB" u="sng" dirty="0" err="1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Arweinydd</a:t>
            </a:r>
            <a:r>
              <a:rPr lang="en-GB" u="sng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u="sng" dirty="0" err="1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Modwl</a:t>
            </a:r>
            <a:r>
              <a:rPr lang="en-GB" u="sng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 Module Lead</a:t>
            </a:r>
          </a:p>
          <a:p>
            <a:pPr algn="ctr"/>
            <a:r>
              <a:rPr lang="en-GB" dirty="0">
                <a:solidFill>
                  <a:srgbClr val="0563C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l.regan@uwtsd.ac.uk</a:t>
            </a:r>
            <a:endParaRPr lang="en-GB" dirty="0"/>
          </a:p>
          <a:p>
            <a:endParaRPr lang="en-GB" dirty="0"/>
          </a:p>
        </p:txBody>
      </p:sp>
      <p:pic>
        <p:nvPicPr>
          <p:cNvPr id="14" name="Picture 13" descr="Staff smiling ">
            <a:extLst>
              <a:ext uri="{FF2B5EF4-FFF2-40B4-BE49-F238E27FC236}">
                <a16:creationId xmlns:a16="http://schemas.microsoft.com/office/drawing/2014/main" id="{5D23EAEC-09DE-23AD-DF64-D7C5A9F9B5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7237" y="1767108"/>
            <a:ext cx="2410558" cy="313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6950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029"/>
    </mc:Choice>
    <mc:Fallback xmlns="">
      <p:transition spd="slow" advTm="81029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f13d2f1-3fb4-4d24-806f-713eb38c1b0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6" ma:contentTypeDescription="Create a new document." ma:contentTypeScope="" ma:versionID="59c05a965beba2e7722688a0779d6d69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24acdca26e8668bf9ab03017cfa0e9fb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KeyPoints" minOccurs="0"/>
                <xsd:element ref="ns4:MediaServiceKeyPoints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LengthInSeconds" minOccurs="0"/>
                <xsd:element ref="ns4:MediaServiceLocation" minOccurs="0"/>
                <xsd:element ref="ns4:MediaServiceSearchProperties" minOccurs="0"/>
                <xsd:element ref="ns4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MediaServiceLocation" ma:index="21" nillable="true" ma:displayName="Location" ma:internalName="MediaServiceLocation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0258DCB-C93E-4B5B-810E-27C345F27B0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AD6AFB7-9009-4C3F-97E9-3F30F86D473F}">
  <ds:schemaRefs>
    <ds:schemaRef ds:uri="bf13d2f1-3fb4-4d24-806f-713eb38c1b0e"/>
    <ds:schemaRef ds:uri="http://purl.org/dc/elements/1.1/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a3276f14-397d-4ed7-b8c7-ece791485ff1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EE7EE98-E909-479B-A4A8-38C07DC3E6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716</Words>
  <Application>Microsoft Office PowerPoint</Application>
  <PresentationFormat>Widescreen</PresentationFormat>
  <Paragraphs>122</Paragraphs>
  <Slides>15</Slides>
  <Notes>15</Notes>
  <HiddenSlides>0</HiddenSlides>
  <MMClips>14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&amp;quot</vt:lpstr>
      <vt:lpstr>Arial</vt:lpstr>
      <vt:lpstr>Calibri</vt:lpstr>
      <vt:lpstr>Calibri Light</vt:lpstr>
      <vt:lpstr>Ink Free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</dc:creator>
  <cp:lastModifiedBy>Lisa Regan</cp:lastModifiedBy>
  <cp:revision>13</cp:revision>
  <dcterms:created xsi:type="dcterms:W3CDTF">2023-01-31T09:40:58Z</dcterms:created>
  <dcterms:modified xsi:type="dcterms:W3CDTF">2024-01-02T16:45:38Z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