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9" r:id="rId5"/>
    <p:sldId id="270" r:id="rId6"/>
    <p:sldId id="271" r:id="rId7"/>
    <p:sldId id="272" r:id="rId8"/>
    <p:sldId id="273" r:id="rId9"/>
    <p:sldId id="274" r:id="rId10"/>
    <p:sldId id="275" r:id="rId11"/>
    <p:sldId id="276" r:id="rId12"/>
    <p:sldId id="290" r:id="rId13"/>
    <p:sldId id="291" r:id="rId14"/>
    <p:sldId id="292" r:id="rId15"/>
    <p:sldId id="293" r:id="rId16"/>
    <p:sldId id="281" r:id="rId17"/>
    <p:sldId id="294" r:id="rId18"/>
    <p:sldId id="295" r:id="rId19"/>
    <p:sldId id="296" r:id="rId20"/>
    <p:sldId id="297" r:id="rId21"/>
    <p:sldId id="299" r:id="rId22"/>
    <p:sldId id="285" r:id="rId23"/>
    <p:sldId id="301" r:id="rId24"/>
    <p:sldId id="289" r:id="rId25"/>
    <p:sldId id="30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114" d="100"/>
          <a:sy n="114" d="100"/>
        </p:scale>
        <p:origin x="3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22/05/2023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22/05/2023</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22/05/2023</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22/05/2023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16/j.retrec.2018.06.005" TargetMode="External"/><Relationship Id="rId2" Type="http://schemas.openxmlformats.org/officeDocument/2006/relationships/hyperlink" Target="https://doi.org/10.1016/j.tranpol.2022.10.002" TargetMode="External"/><Relationship Id="rId1" Type="http://schemas.openxmlformats.org/officeDocument/2006/relationships/slideLayout" Target="../slideLayouts/slideLayout2.xml"/><Relationship Id="rId6" Type="http://schemas.openxmlformats.org/officeDocument/2006/relationships/hyperlink" Target="https://doi.org/10.1515/9781400855810" TargetMode="External"/><Relationship Id="rId5" Type="http://schemas.openxmlformats.org/officeDocument/2006/relationships/hyperlink" Target="https://doi.org/10.1371/journal.pone.0058415" TargetMode="External"/><Relationship Id="rId4" Type="http://schemas.openxmlformats.org/officeDocument/2006/relationships/hyperlink" Target="https://doi.org/10.1016/j.jsat.2011.10.01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77/1035304614558165" TargetMode="External"/><Relationship Id="rId2" Type="http://schemas.openxmlformats.org/officeDocument/2006/relationships/hyperlink" Target="https://doi.org/10.1016/j.enconman.2022.11557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4088" y="1483868"/>
            <a:ext cx="8683824" cy="1782762"/>
          </a:xfrm>
        </p:spPr>
        <p:txBody>
          <a:bodyPr>
            <a:noAutofit/>
          </a:bodyPr>
          <a:lstStyle/>
          <a:p>
            <a:r>
              <a:rPr lang="en-GB" sz="4800" i="1" dirty="0">
                <a:latin typeface="Calibri" panose="020F0502020204030204" pitchFamily="34" charset="0"/>
                <a:cs typeface="Calibri" panose="020F0502020204030204" pitchFamily="34" charset="0"/>
              </a:rPr>
              <a:t>Business Analysis &amp; Planning </a:t>
            </a:r>
          </a:p>
        </p:txBody>
      </p:sp>
      <p:sp>
        <p:nvSpPr>
          <p:cNvPr id="3" name="Content Placeholder 2"/>
          <p:cNvSpPr>
            <a:spLocks noGrp="1"/>
          </p:cNvSpPr>
          <p:nvPr>
            <p:ph idx="1"/>
          </p:nvPr>
        </p:nvSpPr>
        <p:spPr>
          <a:xfrm>
            <a:off x="4165105" y="2647393"/>
            <a:ext cx="3861789" cy="1007428"/>
          </a:xfrm>
        </p:spPr>
        <p:txBody>
          <a:bodyPr>
            <a:normAutofit fontScale="92500" lnSpcReduction="10000"/>
          </a:bodyPr>
          <a:lstStyle/>
          <a:p>
            <a:pPr marL="0" indent="0" algn="ctr">
              <a:buNone/>
            </a:pPr>
            <a:endParaRPr lang="en-GB" sz="2400" dirty="0"/>
          </a:p>
          <a:p>
            <a:pPr marL="0" indent="0" algn="ctr">
              <a:buNone/>
            </a:pPr>
            <a:r>
              <a:rPr lang="en-GB" sz="1800" i="1" dirty="0">
                <a:latin typeface="Calibri" panose="020F0502020204030204" pitchFamily="34" charset="0"/>
                <a:cs typeface="Calibri" panose="020F0502020204030204" pitchFamily="34" charset="0"/>
              </a:rPr>
              <a:t>L7 Engineering Management Leadership</a:t>
            </a:r>
          </a:p>
          <a:p>
            <a:pPr marL="0" indent="0" algn="ctr">
              <a:buNone/>
            </a:pPr>
            <a:r>
              <a:rPr lang="en-GB" sz="1800" i="1" dirty="0">
                <a:latin typeface="Calibri" panose="020F0502020204030204" pitchFamily="34" charset="0"/>
                <a:cs typeface="Calibri" panose="020F0502020204030204" pitchFamily="34" charset="0"/>
              </a:rPr>
              <a:t>Cameron Davies – P150422</a:t>
            </a:r>
          </a:p>
          <a:p>
            <a:pPr marL="0" indent="0" algn="ctr">
              <a:buNone/>
            </a:pPr>
            <a:endParaRPr lang="en-GB" sz="1800" i="1" dirty="0"/>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a:bodyPr>
          <a:lstStyle/>
          <a:p>
            <a:r>
              <a:rPr lang="en-GB" i="1" dirty="0">
                <a:latin typeface="Calibri" panose="020F0502020204030204" pitchFamily="34" charset="0"/>
                <a:cs typeface="Calibri" panose="020F0502020204030204" pitchFamily="34" charset="0"/>
              </a:rPr>
              <a:t>Synopsis</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a:xfrm>
            <a:off x="609600" y="2137469"/>
            <a:ext cx="7254240" cy="2590799"/>
          </a:xfrm>
        </p:spPr>
        <p:txBody>
          <a:bodyPr>
            <a:normAutofit/>
          </a:bodyPr>
          <a:lstStyle/>
          <a:p>
            <a:pPr marL="0" indent="0">
              <a:buNone/>
            </a:pPr>
            <a:r>
              <a:rPr lang="en-GB" sz="1800" dirty="0">
                <a:latin typeface="Arial" panose="020B0604020202020204" pitchFamily="34" charset="0"/>
                <a:cs typeface="Arial" panose="020B0604020202020204" pitchFamily="34" charset="0"/>
              </a:rPr>
              <a:t>The aims of this presentation will be to review the following tasks;</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Understand a plan that can be created as to how a company can address driver shortages and improve staff retention.</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Evaluate the measures a company can take, both in the present and in the future, to decarbonise its fleet.</a:t>
            </a:r>
          </a:p>
        </p:txBody>
      </p:sp>
      <p:pic>
        <p:nvPicPr>
          <p:cNvPr id="3" name="Picture 2">
            <a:extLst>
              <a:ext uri="{FF2B5EF4-FFF2-40B4-BE49-F238E27FC236}">
                <a16:creationId xmlns:a16="http://schemas.microsoft.com/office/drawing/2014/main" id="{9FCBC8E5-9AC7-7A56-E5E5-3BA79E943787}"/>
              </a:ext>
            </a:extLst>
          </p:cNvPr>
          <p:cNvPicPr>
            <a:picLocks noChangeAspect="1"/>
          </p:cNvPicPr>
          <p:nvPr/>
        </p:nvPicPr>
        <p:blipFill>
          <a:blip r:embed="rId2"/>
          <a:stretch>
            <a:fillRect/>
          </a:stretch>
        </p:blipFill>
        <p:spPr>
          <a:xfrm>
            <a:off x="8061007" y="2573832"/>
            <a:ext cx="3644075" cy="1969770"/>
          </a:xfrm>
          <a:prstGeom prst="rect">
            <a:avLst/>
          </a:prstGeom>
        </p:spPr>
      </p:pic>
      <p:sp>
        <p:nvSpPr>
          <p:cNvPr id="4" name="TextBox 3">
            <a:extLst>
              <a:ext uri="{FF2B5EF4-FFF2-40B4-BE49-F238E27FC236}">
                <a16:creationId xmlns:a16="http://schemas.microsoft.com/office/drawing/2014/main" id="{D7552C60-A2B2-0997-0C1B-66C86312FA21}"/>
              </a:ext>
            </a:extLst>
          </p:cNvPr>
          <p:cNvSpPr txBox="1"/>
          <p:nvPr/>
        </p:nvSpPr>
        <p:spPr>
          <a:xfrm>
            <a:off x="9114372" y="4543602"/>
            <a:ext cx="1537344" cy="369332"/>
          </a:xfrm>
          <a:prstGeom prst="rect">
            <a:avLst/>
          </a:prstGeom>
          <a:noFill/>
        </p:spPr>
        <p:txBody>
          <a:bodyPr wrap="none" rtlCol="0">
            <a:spAutoFit/>
          </a:bodyPr>
          <a:lstStyle/>
          <a:p>
            <a:r>
              <a:rPr lang="en-GB" dirty="0"/>
              <a:t>(Shiply, 2023)</a:t>
            </a:r>
          </a:p>
        </p:txBody>
      </p:sp>
    </p:spTree>
    <p:extLst>
      <p:ext uri="{BB962C8B-B14F-4D97-AF65-F5344CB8AC3E}">
        <p14:creationId xmlns:p14="http://schemas.microsoft.com/office/powerpoint/2010/main" val="1039289386"/>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Introduction </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a:xfrm>
            <a:off x="609600" y="1737360"/>
            <a:ext cx="6629400" cy="3383279"/>
          </a:xfrm>
        </p:spPr>
        <p:txBody>
          <a:bodyPr>
            <a:normAutofit/>
          </a:bodyPr>
          <a:lstStyle/>
          <a:p>
            <a:pPr marL="0" indent="0">
              <a:buNone/>
            </a:pPr>
            <a:r>
              <a:rPr lang="en-GB" sz="1800" dirty="0">
                <a:latin typeface="Arial" panose="020B0604020202020204" pitchFamily="34" charset="0"/>
                <a:ea typeface="Times New Roman" panose="02020603050405020304" pitchFamily="18" charset="0"/>
              </a:rPr>
              <a:t>Through the use of a case study, a</a:t>
            </a:r>
            <a:r>
              <a:rPr lang="en-GB" sz="1800" dirty="0">
                <a:effectLst/>
                <a:latin typeface="Arial" panose="020B0604020202020204" pitchFamily="34" charset="0"/>
                <a:ea typeface="Times New Roman" panose="02020603050405020304" pitchFamily="18" charset="0"/>
              </a:rPr>
              <a:t> large logistics company is constantly trying to improve its bottom line and overall business performance.  </a:t>
            </a:r>
          </a:p>
          <a:p>
            <a:pPr marL="0" indent="0">
              <a:buNone/>
            </a:pPr>
            <a:endParaRPr lang="en-GB" sz="1800" dirty="0">
              <a:latin typeface="Arial" panose="020B0604020202020204" pitchFamily="34"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However, the pandemic has presented numerous changes such as keeping employees safe while trying to provide first class service. During the pandemic the company furloughed 50% of its staff and as a result some staff choose to leave the company.</a:t>
            </a:r>
            <a:endParaRPr lang="en-GB" dirty="0"/>
          </a:p>
        </p:txBody>
      </p:sp>
      <p:pic>
        <p:nvPicPr>
          <p:cNvPr id="3" name="Picture 2">
            <a:extLst>
              <a:ext uri="{FF2B5EF4-FFF2-40B4-BE49-F238E27FC236}">
                <a16:creationId xmlns:a16="http://schemas.microsoft.com/office/drawing/2014/main" id="{98A7A4A7-01C1-8BE8-94D8-4F163C50BAEF}"/>
              </a:ext>
            </a:extLst>
          </p:cNvPr>
          <p:cNvPicPr>
            <a:picLocks noChangeAspect="1"/>
          </p:cNvPicPr>
          <p:nvPr/>
        </p:nvPicPr>
        <p:blipFill>
          <a:blip r:embed="rId2"/>
          <a:stretch>
            <a:fillRect/>
          </a:stretch>
        </p:blipFill>
        <p:spPr>
          <a:xfrm>
            <a:off x="8138160" y="2042337"/>
            <a:ext cx="3230880" cy="2423160"/>
          </a:xfrm>
          <a:prstGeom prst="rect">
            <a:avLst/>
          </a:prstGeom>
        </p:spPr>
      </p:pic>
      <p:sp>
        <p:nvSpPr>
          <p:cNvPr id="4" name="TextBox 3">
            <a:extLst>
              <a:ext uri="{FF2B5EF4-FFF2-40B4-BE49-F238E27FC236}">
                <a16:creationId xmlns:a16="http://schemas.microsoft.com/office/drawing/2014/main" id="{C2D51E9B-9ACA-823F-9FAB-4305793A8499}"/>
              </a:ext>
            </a:extLst>
          </p:cNvPr>
          <p:cNvSpPr txBox="1"/>
          <p:nvPr/>
        </p:nvSpPr>
        <p:spPr>
          <a:xfrm>
            <a:off x="8477577" y="4604562"/>
            <a:ext cx="2552045" cy="369332"/>
          </a:xfrm>
          <a:prstGeom prst="rect">
            <a:avLst/>
          </a:prstGeom>
          <a:noFill/>
        </p:spPr>
        <p:txBody>
          <a:bodyPr wrap="none" rtlCol="0">
            <a:spAutoFit/>
          </a:bodyPr>
          <a:lstStyle/>
          <a:p>
            <a:r>
              <a:rPr lang="en-GB" dirty="0"/>
              <a:t>(Building Society, 2023)</a:t>
            </a:r>
          </a:p>
        </p:txBody>
      </p:sp>
    </p:spTree>
    <p:extLst>
      <p:ext uri="{BB962C8B-B14F-4D97-AF65-F5344CB8AC3E}">
        <p14:creationId xmlns:p14="http://schemas.microsoft.com/office/powerpoint/2010/main" val="3330673455"/>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Introduction - Company Challenges</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a:xfrm>
            <a:off x="609600" y="1943100"/>
            <a:ext cx="10972800" cy="2971799"/>
          </a:xfrm>
        </p:spPr>
        <p:txBody>
          <a:bodyPr>
            <a:normAutofit/>
          </a:bodyPr>
          <a:lstStyle/>
          <a:p>
            <a:r>
              <a:rPr lang="en-GB" sz="2000" dirty="0">
                <a:latin typeface="Arial" panose="020B0604020202020204" pitchFamily="34" charset="0"/>
                <a:cs typeface="Arial" panose="020B0604020202020204" pitchFamily="34" charset="0"/>
              </a:rPr>
              <a:t>Driver shortages in the region of 30%</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Understanding how to decarbonise its fleet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How to change the way the business operates without compromising customer service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Improve working conditions </a:t>
            </a:r>
          </a:p>
        </p:txBody>
      </p:sp>
    </p:spTree>
    <p:extLst>
      <p:ext uri="{BB962C8B-B14F-4D97-AF65-F5344CB8AC3E}">
        <p14:creationId xmlns:p14="http://schemas.microsoft.com/office/powerpoint/2010/main" val="2323333225"/>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Introduction – Current Measures </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a:xfrm>
            <a:off x="609600" y="2065020"/>
            <a:ext cx="6324600" cy="2727959"/>
          </a:xfrm>
        </p:spPr>
        <p:txBody>
          <a:bodyPr/>
          <a:lstStyle/>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A few measures have already been implemented, but these were met with resistance, such as using agency drivers who are paid more than the company’s drivers.  </a:t>
            </a:r>
          </a:p>
          <a:p>
            <a:pPr marL="0" indent="0">
              <a:buNone/>
            </a:pPr>
            <a:endParaRPr lang="en-GB" sz="1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800" dirty="0">
                <a:latin typeface="Arial" panose="020B0604020202020204" pitchFamily="34" charset="0"/>
                <a:ea typeface="Times New Roman" panose="02020603050405020304" pitchFamily="18" charset="0"/>
                <a:cs typeface="Arial" panose="020B0604020202020204" pitchFamily="34" charset="0"/>
              </a:rPr>
              <a:t>O</a:t>
            </a:r>
            <a:r>
              <a:rPr lang="en-GB" sz="1800" dirty="0">
                <a:effectLst/>
                <a:latin typeface="Arial" panose="020B0604020202020204" pitchFamily="34" charset="0"/>
                <a:ea typeface="Times New Roman" panose="02020603050405020304" pitchFamily="18" charset="0"/>
                <a:cs typeface="Arial" panose="020B0604020202020204" pitchFamily="34" charset="0"/>
              </a:rPr>
              <a:t>ther measures introduced, where using planning and scheduling software to ensure the best routes are taken and fitting vehicles with governing system restricting them to a speed of 56mph.</a:t>
            </a:r>
          </a:p>
          <a:p>
            <a:pPr marL="0" indent="0">
              <a:buNone/>
            </a:pPr>
            <a:endParaRPr lang="en-GB" dirty="0"/>
          </a:p>
        </p:txBody>
      </p:sp>
      <p:pic>
        <p:nvPicPr>
          <p:cNvPr id="3" name="Picture 2">
            <a:extLst>
              <a:ext uri="{FF2B5EF4-FFF2-40B4-BE49-F238E27FC236}">
                <a16:creationId xmlns:a16="http://schemas.microsoft.com/office/drawing/2014/main" id="{7A6AE3D0-3C3F-EF8C-A78A-1C01749828EA}"/>
              </a:ext>
            </a:extLst>
          </p:cNvPr>
          <p:cNvPicPr>
            <a:picLocks noChangeAspect="1"/>
          </p:cNvPicPr>
          <p:nvPr/>
        </p:nvPicPr>
        <p:blipFill rotWithShape="1">
          <a:blip r:embed="rId2"/>
          <a:srcRect b="27778"/>
          <a:stretch/>
        </p:blipFill>
        <p:spPr>
          <a:xfrm>
            <a:off x="7833360" y="1859280"/>
            <a:ext cx="3596640" cy="2597573"/>
          </a:xfrm>
          <a:prstGeom prst="rect">
            <a:avLst/>
          </a:prstGeom>
        </p:spPr>
      </p:pic>
      <p:sp>
        <p:nvSpPr>
          <p:cNvPr id="4" name="TextBox 3">
            <a:extLst>
              <a:ext uri="{FF2B5EF4-FFF2-40B4-BE49-F238E27FC236}">
                <a16:creationId xmlns:a16="http://schemas.microsoft.com/office/drawing/2014/main" id="{E6225CEA-8AE2-4DA6-4260-9818CCFF44E5}"/>
              </a:ext>
            </a:extLst>
          </p:cNvPr>
          <p:cNvSpPr txBox="1"/>
          <p:nvPr/>
        </p:nvSpPr>
        <p:spPr>
          <a:xfrm>
            <a:off x="8924338" y="4608313"/>
            <a:ext cx="1414683" cy="369332"/>
          </a:xfrm>
          <a:prstGeom prst="rect">
            <a:avLst/>
          </a:prstGeom>
          <a:noFill/>
        </p:spPr>
        <p:txBody>
          <a:bodyPr wrap="none" rtlCol="0">
            <a:spAutoFit/>
          </a:bodyPr>
          <a:lstStyle/>
          <a:p>
            <a:r>
              <a:rPr lang="en-GB" dirty="0"/>
              <a:t>(SEAT, 2023)</a:t>
            </a:r>
          </a:p>
        </p:txBody>
      </p:sp>
    </p:spTree>
    <p:extLst>
      <p:ext uri="{BB962C8B-B14F-4D97-AF65-F5344CB8AC3E}">
        <p14:creationId xmlns:p14="http://schemas.microsoft.com/office/powerpoint/2010/main" val="1269032140"/>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Driver Shortages &amp; Retaining Staff</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normAutofit/>
          </a:bodyPr>
          <a:lstStyle/>
          <a:p>
            <a:pPr marL="0" indent="0" algn="l">
              <a:buNone/>
            </a:pPr>
            <a:r>
              <a:rPr lang="en-GB" sz="1800" i="0" dirty="0">
                <a:effectLst/>
                <a:latin typeface="Arial" panose="020B0604020202020204" pitchFamily="34" charset="0"/>
                <a:cs typeface="Arial" panose="020B0604020202020204" pitchFamily="34" charset="0"/>
              </a:rPr>
              <a:t>Preventing driver shortages is crucial for several reasons. </a:t>
            </a:r>
            <a:r>
              <a:rPr lang="en-GB" sz="1800" dirty="0">
                <a:latin typeface="Arial" panose="020B0604020202020204" pitchFamily="34" charset="0"/>
                <a:cs typeface="Arial" panose="020B0604020202020204" pitchFamily="34" charset="0"/>
              </a:rPr>
              <a:t>S</a:t>
            </a:r>
            <a:r>
              <a:rPr lang="en-GB" sz="1800" i="0" dirty="0">
                <a:effectLst/>
                <a:latin typeface="Arial" panose="020B0604020202020204" pitchFamily="34" charset="0"/>
                <a:cs typeface="Arial" panose="020B0604020202020204" pitchFamily="34" charset="0"/>
              </a:rPr>
              <a:t>ome key motives include:</a:t>
            </a:r>
          </a:p>
          <a:p>
            <a:pPr marL="0" indent="0" algn="l">
              <a:buNone/>
            </a:pPr>
            <a:endParaRPr lang="en-GB" sz="1800" i="0" dirty="0">
              <a:effectLst/>
              <a:latin typeface="Arial" panose="020B0604020202020204" pitchFamily="34" charset="0"/>
              <a:cs typeface="Arial" panose="020B0604020202020204" pitchFamily="34" charset="0"/>
            </a:endParaRPr>
          </a:p>
          <a:p>
            <a:pPr algn="l">
              <a:buFont typeface="+mj-lt"/>
              <a:buAutoNum type="arabicPeriod"/>
            </a:pPr>
            <a:r>
              <a:rPr lang="en-GB" sz="1800" i="0" dirty="0">
                <a:effectLst/>
                <a:latin typeface="Arial" panose="020B0604020202020204" pitchFamily="34" charset="0"/>
                <a:cs typeface="Arial" panose="020B0604020202020204" pitchFamily="34" charset="0"/>
              </a:rPr>
              <a:t>Smooth functioning of transportation, as shortages of staff can lead to delays</a:t>
            </a:r>
          </a:p>
          <a:p>
            <a:pPr algn="l">
              <a:buFont typeface="+mj-lt"/>
              <a:buAutoNum type="arabicPeriod"/>
            </a:pPr>
            <a:r>
              <a:rPr lang="en-GB" sz="1800" i="0" dirty="0">
                <a:effectLst/>
                <a:latin typeface="Arial" panose="020B0604020202020204" pitchFamily="34" charset="0"/>
                <a:cs typeface="Arial" panose="020B0604020202020204" pitchFamily="34" charset="0"/>
              </a:rPr>
              <a:t>Economic impact, as driver shortages can result in increased transportation costs</a:t>
            </a:r>
          </a:p>
          <a:p>
            <a:pPr algn="l">
              <a:buFont typeface="+mj-lt"/>
              <a:buAutoNum type="arabicPeriod"/>
            </a:pPr>
            <a:r>
              <a:rPr lang="en-GB" sz="1800" i="0" dirty="0">
                <a:effectLst/>
                <a:latin typeface="Arial" panose="020B0604020202020204" pitchFamily="34" charset="0"/>
                <a:cs typeface="Arial" panose="020B0604020202020204" pitchFamily="34" charset="0"/>
              </a:rPr>
              <a:t>Public safety, due to not having enough experienced and qualified drivers </a:t>
            </a:r>
          </a:p>
          <a:p>
            <a:pPr algn="l">
              <a:buFont typeface="+mj-lt"/>
              <a:buAutoNum type="arabicPeriod"/>
            </a:pPr>
            <a:r>
              <a:rPr lang="en-GB" sz="1800" i="0" dirty="0">
                <a:effectLst/>
                <a:latin typeface="Arial" panose="020B0604020202020204" pitchFamily="34" charset="0"/>
                <a:cs typeface="Arial" panose="020B0604020202020204" pitchFamily="34" charset="0"/>
              </a:rPr>
              <a:t>Job opportunities and employment stability</a:t>
            </a:r>
          </a:p>
          <a:p>
            <a:pPr algn="l">
              <a:buFont typeface="+mj-lt"/>
              <a:buAutoNum type="arabicPeriod"/>
            </a:pPr>
            <a:r>
              <a:rPr lang="en-GB" sz="1800" i="0" dirty="0">
                <a:effectLst/>
                <a:latin typeface="Arial" panose="020B0604020202020204" pitchFamily="34" charset="0"/>
                <a:cs typeface="Arial" panose="020B0604020202020204" pitchFamily="34" charset="0"/>
              </a:rPr>
              <a:t>Mitigating skills gap, by encouraging more individuals to pursue careers in transportation</a:t>
            </a:r>
          </a:p>
          <a:p>
            <a:pPr algn="l">
              <a:buFont typeface="+mj-lt"/>
              <a:buAutoNum type="arabicPeriod"/>
            </a:pPr>
            <a:endParaRPr lang="en-GB" sz="1800" dirty="0">
              <a:latin typeface="Arial" panose="020B0604020202020204" pitchFamily="34" charset="0"/>
              <a:cs typeface="Arial" panose="020B0604020202020204" pitchFamily="34" charset="0"/>
            </a:endParaRPr>
          </a:p>
          <a:p>
            <a:pPr marL="0" indent="0" algn="l">
              <a:buNone/>
            </a:pPr>
            <a:r>
              <a:rPr lang="en-GB" sz="1800" i="0" dirty="0">
                <a:effectLst/>
                <a:latin typeface="Arial" panose="020B0604020202020204" pitchFamily="34" charset="0"/>
                <a:cs typeface="Arial" panose="020B0604020202020204" pitchFamily="34" charset="0"/>
              </a:rPr>
              <a:t>Overall, preventing driver shortages is vital for maintaining efficient transportation systems, supporting economic growth, ensuring public safety, and providing employment opportunities in the industry, (</a:t>
            </a:r>
            <a:r>
              <a:rPr lang="en-GB" sz="1800" i="0" dirty="0" err="1">
                <a:effectLst/>
                <a:latin typeface="Arial" panose="020B0604020202020204" pitchFamily="34" charset="0"/>
                <a:cs typeface="Arial" panose="020B0604020202020204" pitchFamily="34" charset="0"/>
              </a:rPr>
              <a:t>Chandiran</a:t>
            </a:r>
            <a:r>
              <a:rPr lang="en-GB" sz="1800" i="0" dirty="0">
                <a:effectLst/>
                <a:latin typeface="Arial" panose="020B0604020202020204" pitchFamily="34" charset="0"/>
                <a:cs typeface="Arial" panose="020B0604020202020204" pitchFamily="34" charset="0"/>
              </a:rPr>
              <a:t>, 2023).</a:t>
            </a:r>
          </a:p>
          <a:p>
            <a:pPr marL="0" indent="0">
              <a:buNone/>
            </a:pPr>
            <a:endParaRPr lang="en-GB" dirty="0"/>
          </a:p>
        </p:txBody>
      </p:sp>
    </p:spTree>
    <p:extLst>
      <p:ext uri="{BB962C8B-B14F-4D97-AF65-F5344CB8AC3E}">
        <p14:creationId xmlns:p14="http://schemas.microsoft.com/office/powerpoint/2010/main" val="159730459"/>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Driver Shortages &amp; Retaining Staff</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normAutofit fontScale="55000" lnSpcReduction="20000"/>
          </a:bodyPr>
          <a:lstStyle/>
          <a:p>
            <a:pPr marL="0" indent="0" algn="l">
              <a:buNone/>
            </a:pPr>
            <a:r>
              <a:rPr lang="en-GB" dirty="0">
                <a:latin typeface="Arial" panose="020B0604020202020204" pitchFamily="34" charset="0"/>
                <a:cs typeface="Arial" panose="020B0604020202020204" pitchFamily="34" charset="0"/>
              </a:rPr>
              <a:t>R</a:t>
            </a:r>
            <a:r>
              <a:rPr lang="en-GB" b="0" i="0" dirty="0">
                <a:effectLst/>
                <a:latin typeface="Arial" panose="020B0604020202020204" pitchFamily="34" charset="0"/>
                <a:cs typeface="Arial" panose="020B0604020202020204" pitchFamily="34" charset="0"/>
              </a:rPr>
              <a:t>etention of staff is of just as significant importance, for several reasons as seen below:</a:t>
            </a:r>
          </a:p>
          <a:p>
            <a:pPr marL="0" indent="0" algn="l">
              <a:buNone/>
            </a:pPr>
            <a:endParaRPr lang="en-GB" b="0" i="0" dirty="0">
              <a:effectLst/>
              <a:latin typeface="Arial" panose="020B0604020202020204" pitchFamily="34" charset="0"/>
              <a:cs typeface="Arial" panose="020B0604020202020204" pitchFamily="34" charset="0"/>
            </a:endParaRPr>
          </a:p>
          <a:p>
            <a:pPr algn="l">
              <a:buFont typeface="+mj-lt"/>
              <a:buAutoNum type="arabicPeriod"/>
            </a:pPr>
            <a:r>
              <a:rPr lang="en-GB" b="0" i="0" dirty="0">
                <a:effectLst/>
                <a:latin typeface="Arial" panose="020B0604020202020204" pitchFamily="34" charset="0"/>
                <a:cs typeface="Arial" panose="020B0604020202020204" pitchFamily="34" charset="0"/>
              </a:rPr>
              <a:t>Continuity and productivity</a:t>
            </a:r>
          </a:p>
          <a:p>
            <a:pPr algn="l">
              <a:buFont typeface="+mj-lt"/>
              <a:buAutoNum type="arabicPeriod"/>
            </a:pPr>
            <a:r>
              <a:rPr lang="en-GB" b="0" i="0" dirty="0">
                <a:effectLst/>
                <a:latin typeface="Arial" panose="020B0604020202020204" pitchFamily="34" charset="0"/>
                <a:cs typeface="Arial" panose="020B0604020202020204" pitchFamily="34" charset="0"/>
              </a:rPr>
              <a:t>Cost savings, as high labour turnover can be costly to a business, especially if training is required</a:t>
            </a:r>
          </a:p>
          <a:p>
            <a:pPr algn="l">
              <a:buFont typeface="+mj-lt"/>
              <a:buAutoNum type="arabicPeriod"/>
            </a:pPr>
            <a:r>
              <a:rPr lang="en-GB" b="0" i="0" dirty="0">
                <a:effectLst/>
                <a:latin typeface="Arial" panose="020B0604020202020204" pitchFamily="34" charset="0"/>
                <a:cs typeface="Arial" panose="020B0604020202020204" pitchFamily="34" charset="0"/>
              </a:rPr>
              <a:t>Institutional knowledge and expertise of a business the worker is familiar with</a:t>
            </a:r>
          </a:p>
          <a:p>
            <a:pPr algn="l">
              <a:buFont typeface="+mj-lt"/>
              <a:buAutoNum type="arabicPeriod"/>
            </a:pPr>
            <a:r>
              <a:rPr lang="en-GB" b="0" i="0" dirty="0">
                <a:effectLst/>
                <a:latin typeface="Arial" panose="020B0604020202020204" pitchFamily="34" charset="0"/>
                <a:cs typeface="Arial" panose="020B0604020202020204" pitchFamily="34" charset="0"/>
              </a:rPr>
              <a:t>Employee engagement and morale,</a:t>
            </a:r>
            <a:r>
              <a:rPr lang="en-GB" dirty="0">
                <a:latin typeface="Arial" panose="020B0604020202020204" pitchFamily="34" charset="0"/>
                <a:cs typeface="Arial" panose="020B0604020202020204" pitchFamily="34" charset="0"/>
              </a:rPr>
              <a:t> as the worker will feel valued by their company</a:t>
            </a:r>
            <a:endParaRPr lang="en-GB" b="0" i="0" dirty="0">
              <a:effectLst/>
              <a:latin typeface="Arial" panose="020B0604020202020204" pitchFamily="34" charset="0"/>
              <a:cs typeface="Arial" panose="020B0604020202020204" pitchFamily="34" charset="0"/>
            </a:endParaRPr>
          </a:p>
          <a:p>
            <a:pPr algn="l">
              <a:buFont typeface="+mj-lt"/>
              <a:buAutoNum type="arabicPeriod"/>
            </a:pPr>
            <a:r>
              <a:rPr lang="en-GB" b="0" i="0" dirty="0">
                <a:effectLst/>
                <a:latin typeface="Arial" panose="020B0604020202020204" pitchFamily="34" charset="0"/>
                <a:cs typeface="Arial" panose="020B0604020202020204" pitchFamily="34" charset="0"/>
              </a:rPr>
              <a:t>Customer relationships are ofte</a:t>
            </a:r>
            <a:r>
              <a:rPr lang="en-GB" dirty="0">
                <a:latin typeface="Arial" panose="020B0604020202020204" pitchFamily="34" charset="0"/>
                <a:cs typeface="Arial" panose="020B0604020202020204" pitchFamily="34" charset="0"/>
              </a:rPr>
              <a:t>n built between individual employees, retaining the staff can also lead to retaining customers</a:t>
            </a:r>
            <a:endParaRPr lang="en-GB" b="0" i="0" dirty="0">
              <a:effectLst/>
              <a:latin typeface="Arial" panose="020B0604020202020204" pitchFamily="34" charset="0"/>
              <a:cs typeface="Arial" panose="020B0604020202020204" pitchFamily="34" charset="0"/>
            </a:endParaRPr>
          </a:p>
          <a:p>
            <a:pPr algn="l">
              <a:buFont typeface="+mj-lt"/>
              <a:buAutoNum type="arabicPeriod"/>
            </a:pPr>
            <a:r>
              <a:rPr lang="en-GB" b="0" i="0" dirty="0">
                <a:effectLst/>
                <a:latin typeface="Arial" panose="020B0604020202020204" pitchFamily="34" charset="0"/>
                <a:cs typeface="Arial" panose="020B0604020202020204" pitchFamily="34" charset="0"/>
              </a:rPr>
              <a:t>Organisational stability and reputation improved, through not having a high turnover in staff</a:t>
            </a:r>
          </a:p>
          <a:p>
            <a:pPr marL="0" indent="0" algn="l">
              <a:buNone/>
            </a:pPr>
            <a:endParaRPr lang="en-GB" dirty="0">
              <a:latin typeface="Arial" panose="020B0604020202020204" pitchFamily="34" charset="0"/>
              <a:cs typeface="Arial" panose="020B0604020202020204" pitchFamily="34" charset="0"/>
            </a:endParaRPr>
          </a:p>
          <a:p>
            <a:pPr marL="0" indent="0" algn="l">
              <a:buNone/>
            </a:pPr>
            <a:r>
              <a:rPr lang="en-GB" b="0" i="0" dirty="0">
                <a:effectLst/>
                <a:latin typeface="Arial" panose="020B0604020202020204" pitchFamily="34" charset="0"/>
                <a:cs typeface="Arial" panose="020B0604020202020204" pitchFamily="34" charset="0"/>
              </a:rPr>
              <a:t>In summary, retaining staff brings numerous benefits, including improved productivity, cost savings, preservation of institutional knowledge, enhanced employee engagement, stronger customer relationships, and a positive organisational reputation. It is essential for long-term success and stability in the workplace, (Garner, 2012).</a:t>
            </a:r>
          </a:p>
          <a:p>
            <a:pPr marL="0" indent="0">
              <a:buNone/>
            </a:pPr>
            <a:endParaRPr lang="en-GB" dirty="0"/>
          </a:p>
        </p:txBody>
      </p:sp>
    </p:spTree>
    <p:extLst>
      <p:ext uri="{BB962C8B-B14F-4D97-AF65-F5344CB8AC3E}">
        <p14:creationId xmlns:p14="http://schemas.microsoft.com/office/powerpoint/2010/main" val="2749761191"/>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Driver Shortages &amp; Retaining Staff</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Improvement Plan</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a:xfrm>
            <a:off x="609600" y="1600201"/>
            <a:ext cx="10972800" cy="3917032"/>
          </a:xfrm>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Step 1 </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Increase pay and benefits; the company can offer competitive pay and benefits packages to attract and retain drivers. This can include bonuses, healthcare benefits, retirement plans, and paid time off, (Lester, 2014).</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40773120"/>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Driver Shortages &amp; Retaining Staff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Improvement Plan</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Step 2</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effectLst/>
                <a:latin typeface="Arial" panose="020B0604020202020204" pitchFamily="34" charset="0"/>
                <a:ea typeface="Calibri" panose="020F0502020204030204" pitchFamily="34" charset="0"/>
                <a:cs typeface="Arial" panose="020B0604020202020204" pitchFamily="34" charset="0"/>
              </a:rPr>
              <a:t>Improve working conditions; the company can invest in improving working conditions for drivers, such as providing better equipment and facilities, ensuring reasonable working hours, and reducing work-related stress, (Franco, 2022).</a:t>
            </a:r>
          </a:p>
          <a:p>
            <a:pPr marL="0" indent="0">
              <a:buNone/>
            </a:pPr>
            <a:endParaRPr lang="en-GB" dirty="0"/>
          </a:p>
        </p:txBody>
      </p:sp>
    </p:spTree>
    <p:extLst>
      <p:ext uri="{BB962C8B-B14F-4D97-AF65-F5344CB8AC3E}">
        <p14:creationId xmlns:p14="http://schemas.microsoft.com/office/powerpoint/2010/main" val="575445420"/>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Driver Shortages &amp; Retaining Staff</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Improvement Plan</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Step 3</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Arial" panose="020B0604020202020204" pitchFamily="34" charset="0"/>
                <a:ea typeface="Calibri" panose="020F0502020204030204" pitchFamily="34" charset="0"/>
              </a:rPr>
              <a:t>Provide training and development opportunities; the company can provide training and development opportunities to drivers, such as offering training on new technologies and equipment, safety protocols, and career advancement programs, (Buckley, 2009).</a:t>
            </a:r>
            <a:endParaRPr lang="en-GB" sz="4000" dirty="0"/>
          </a:p>
        </p:txBody>
      </p:sp>
    </p:spTree>
    <p:extLst>
      <p:ext uri="{BB962C8B-B14F-4D97-AF65-F5344CB8AC3E}">
        <p14:creationId xmlns:p14="http://schemas.microsoft.com/office/powerpoint/2010/main" val="4014243686"/>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Driver Shortages &amp; Retaining Staff</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Improvement Plan</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Step 4</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Arial" panose="020B0604020202020204" pitchFamily="34" charset="0"/>
                <a:ea typeface="Calibri" panose="020F0502020204030204" pitchFamily="34" charset="0"/>
              </a:rPr>
              <a:t>Enhance communication and engagement; the company can foster a culture of open communication and engagement with drivers, seeking their input and feedback on key decisions and initiatives that affect them, (Carroll, 2018).</a:t>
            </a:r>
            <a:endParaRPr lang="en-GB" sz="4800" dirty="0"/>
          </a:p>
        </p:txBody>
      </p:sp>
    </p:spTree>
    <p:extLst>
      <p:ext uri="{BB962C8B-B14F-4D97-AF65-F5344CB8AC3E}">
        <p14:creationId xmlns:p14="http://schemas.microsoft.com/office/powerpoint/2010/main" val="3028074110"/>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Driver Shortages &amp; Retaining Staff</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Improvement Plan</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Step 5 (Future Measure)</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gn="l">
              <a:buNone/>
            </a:pPr>
            <a:r>
              <a:rPr lang="en-GB" sz="2400" b="0" i="0" dirty="0">
                <a:effectLst/>
                <a:latin typeface="Arial" panose="020B0604020202020204" pitchFamily="34" charset="0"/>
                <a:cs typeface="Arial" panose="020B0604020202020204" pitchFamily="34" charset="0"/>
              </a:rPr>
              <a:t>Improving overall work-life </a:t>
            </a:r>
            <a:r>
              <a:rPr lang="en-GB" sz="2400" dirty="0">
                <a:latin typeface="Arial" panose="020B0604020202020204" pitchFamily="34" charset="0"/>
                <a:cs typeface="Arial" panose="020B0604020202020204" pitchFamily="34" charset="0"/>
              </a:rPr>
              <a:t>b</a:t>
            </a:r>
            <a:r>
              <a:rPr lang="en-GB" sz="2400" b="0" i="0" dirty="0">
                <a:effectLst/>
                <a:latin typeface="Arial" panose="020B0604020202020204" pitchFamily="34" charset="0"/>
                <a:cs typeface="Arial" panose="020B0604020202020204" pitchFamily="34" charset="0"/>
              </a:rPr>
              <a:t>alance and well-being; policies could be implemented that promote work-life balance, such as flexible scheduling, remote work options, and family-friendly initiatives. Therefore improving the moral and motivation of staff, to feel more loyal to company, (Stein, 2020). </a:t>
            </a:r>
          </a:p>
        </p:txBody>
      </p:sp>
    </p:spTree>
    <p:extLst>
      <p:ext uri="{BB962C8B-B14F-4D97-AF65-F5344CB8AC3E}">
        <p14:creationId xmlns:p14="http://schemas.microsoft.com/office/powerpoint/2010/main" val="761788508"/>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Decarbonising the Fleet </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normAutofit/>
          </a:bodyPr>
          <a:lstStyle/>
          <a:p>
            <a:pPr marL="0" indent="0">
              <a:buNone/>
            </a:pPr>
            <a:r>
              <a:rPr lang="en-GB" sz="2400" b="0" i="0" dirty="0">
                <a:effectLst/>
                <a:latin typeface="Arial" panose="020B0604020202020204" pitchFamily="34" charset="0"/>
                <a:cs typeface="Arial" panose="020B0604020202020204" pitchFamily="34" charset="0"/>
              </a:rPr>
              <a:t>Decarbonising the fleet, which refers to reducing or eliminating carbon emissions from vehicles, is of significant importance due to several reasons.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D</a:t>
            </a:r>
            <a:r>
              <a:rPr lang="en-GB" sz="2400" b="0" i="0" dirty="0">
                <a:effectLst/>
                <a:latin typeface="Arial" panose="020B0604020202020204" pitchFamily="34" charset="0"/>
                <a:cs typeface="Arial" panose="020B0604020202020204" pitchFamily="34" charset="0"/>
              </a:rPr>
              <a:t>ecarbonising the fleet is essential for addressing climate change, improving air quality, achieving energy efficiency, reducing costs, complying with regulations, meeting customer expectations, and driving innovation. It aligns with sustainability goals and contributes to a greener and more sustainable future, (Janke, 2022).</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7867498"/>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Decarbonising the Fleet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Measures To Take</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Measure 1</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gn="l">
              <a:buNone/>
            </a:pPr>
            <a:r>
              <a:rPr lang="en-GB" sz="2400" dirty="0">
                <a:effectLst/>
                <a:latin typeface="Arial" panose="020B0604020202020204" pitchFamily="34" charset="0"/>
                <a:ea typeface="Calibri" panose="020F0502020204030204" pitchFamily="34" charset="0"/>
              </a:rPr>
              <a:t>Transition to electric vehicles; the company can gradually transition its fleet to electric vehicles, starting with short-haul vehicles and expanding to long-haul vehicles as technology and infrastructure improve, (</a:t>
            </a:r>
            <a:r>
              <a:rPr lang="en-GB" sz="2400" dirty="0" err="1">
                <a:effectLst/>
                <a:latin typeface="Arial" panose="020B0604020202020204" pitchFamily="34" charset="0"/>
                <a:ea typeface="Calibri" panose="020F0502020204030204" pitchFamily="34" charset="0"/>
              </a:rPr>
              <a:t>Donetao</a:t>
            </a:r>
            <a:r>
              <a:rPr lang="en-GB" sz="2400" dirty="0">
                <a:effectLst/>
                <a:latin typeface="Arial" panose="020B0604020202020204" pitchFamily="34" charset="0"/>
                <a:ea typeface="Calibri" panose="020F0502020204030204" pitchFamily="34" charset="0"/>
              </a:rPr>
              <a:t>, 2017).</a:t>
            </a:r>
            <a:endParaRPr lang="en-GB"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4470933"/>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Decarbonising the Fleet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Measures To Take</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Measure 2</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Implement efficient driving practices; the company can implement efficient driving practices, such as reducing idling time, optimising routes, and improving driver behaviour to reduce fuel consumption and emissions, (Martins, 2021).</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94031178"/>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Decarbonising the Fleet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Measures To Take</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Measure 3</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Arial" panose="020B0604020202020204" pitchFamily="34" charset="0"/>
                <a:ea typeface="Calibri" panose="020F0502020204030204" pitchFamily="34" charset="0"/>
              </a:rPr>
              <a:t>Invest in alternative fuels; the company can invest in different types of fuels, such as biodiesel, natural gas, and hydrogen, as a transitional solution until potentially electric vehicles become more widely available and affordable, (</a:t>
            </a:r>
            <a:r>
              <a:rPr lang="en-GB" sz="2400" dirty="0" err="1">
                <a:effectLst/>
                <a:latin typeface="Arial" panose="020B0604020202020204" pitchFamily="34" charset="0"/>
                <a:ea typeface="Calibri" panose="020F0502020204030204" pitchFamily="34" charset="0"/>
              </a:rPr>
              <a:t>Ramadhas</a:t>
            </a:r>
            <a:r>
              <a:rPr lang="en-GB" sz="2400" dirty="0">
                <a:effectLst/>
                <a:latin typeface="Arial" panose="020B0604020202020204" pitchFamily="34" charset="0"/>
                <a:ea typeface="Calibri" panose="020F0502020204030204" pitchFamily="34" charset="0"/>
              </a:rPr>
              <a:t>, 2012).</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60990265"/>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Decarbonising the Fleet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Measures To Take</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Measure 4</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Arial" panose="020B0604020202020204" pitchFamily="34" charset="0"/>
                <a:ea typeface="Calibri" panose="020F0502020204030204" pitchFamily="34" charset="0"/>
              </a:rPr>
              <a:t>Collaborate with suppliers; the company can collaborate with suppliers to reduce the carbon footprint of the supply chain, such as sourcing materials and products from low-carbon suppliers and encouraging the use of sustainable transportation modes, (</a:t>
            </a:r>
            <a:r>
              <a:rPr lang="en-GB" sz="2400" dirty="0" err="1">
                <a:effectLst/>
                <a:latin typeface="Arial" panose="020B0604020202020204" pitchFamily="34" charset="0"/>
                <a:ea typeface="Calibri" panose="020F0502020204030204" pitchFamily="34" charset="0"/>
              </a:rPr>
              <a:t>Nuutila</a:t>
            </a:r>
            <a:r>
              <a:rPr lang="en-GB" sz="2400" dirty="0">
                <a:effectLst/>
                <a:latin typeface="Arial" panose="020B0604020202020204" pitchFamily="34" charset="0"/>
                <a:ea typeface="Calibri" panose="020F0502020204030204" pitchFamily="34" charset="0"/>
              </a:rPr>
              <a:t>, 2007).</a:t>
            </a:r>
            <a:endParaRPr lang="en-GB" sz="4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1166760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normAutofit fontScale="90000"/>
          </a:bodyPr>
          <a:lstStyle/>
          <a:p>
            <a:r>
              <a:rPr lang="en-GB" i="1" dirty="0">
                <a:latin typeface="Calibri" panose="020F0502020204030204" pitchFamily="34" charset="0"/>
                <a:cs typeface="Calibri" panose="020F0502020204030204" pitchFamily="34" charset="0"/>
              </a:rPr>
              <a:t>Decarbonising the Fleet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Measures To Take</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p:txBody>
          <a:bodyPr>
            <a:normAutofit fontScale="92500" lnSpcReduction="20000"/>
          </a:bodyPr>
          <a:lstStyle/>
          <a:p>
            <a:pPr marL="0" indent="0">
              <a:buNone/>
            </a:pPr>
            <a:endParaRPr lang="en-GB" sz="24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400" i="1" kern="100" dirty="0">
                <a:effectLst/>
                <a:latin typeface="Arial" panose="020B0604020202020204" pitchFamily="34" charset="0"/>
                <a:ea typeface="Calibri" panose="020F0502020204030204" pitchFamily="34" charset="0"/>
                <a:cs typeface="Times New Roman" panose="02020603050405020304" pitchFamily="18" charset="0"/>
              </a:rPr>
              <a:t>Measure 5 (Future Measure)</a:t>
            </a:r>
          </a:p>
          <a:p>
            <a:pPr marL="0" indent="0">
              <a:buNone/>
            </a:pPr>
            <a:endParaRPr lang="en-GB" sz="2400" kern="1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Arial" panose="020B0604020202020204" pitchFamily="34" charset="0"/>
                <a:ea typeface="Calibri" panose="020F0502020204030204" pitchFamily="34" charset="0"/>
              </a:rPr>
              <a:t>Using AI (Artificial Intelligence) to support and assist with delivery, 2 main advantages could be as follows, (Kavita, 2022);</a:t>
            </a:r>
          </a:p>
          <a:p>
            <a:pPr algn="l">
              <a:buFont typeface="+mj-lt"/>
              <a:buAutoNum type="arabicPeriod"/>
            </a:pPr>
            <a:r>
              <a:rPr lang="en-GB" sz="2400" b="0" i="0" dirty="0">
                <a:effectLst/>
                <a:latin typeface="Arial" panose="020B0604020202020204" pitchFamily="34" charset="0"/>
                <a:cs typeface="Arial" panose="020B0604020202020204" pitchFamily="34" charset="0"/>
              </a:rPr>
              <a:t>AI algorithms can analyse real-time traffic data, historical patterns, weather conditions, and other variables to optimise routes and reduce travel time. </a:t>
            </a:r>
          </a:p>
          <a:p>
            <a:pPr algn="l">
              <a:buFont typeface="+mj-lt"/>
              <a:buAutoNum type="arabicPeriod"/>
            </a:pPr>
            <a:r>
              <a:rPr lang="en-GB" sz="2400" b="0" i="0" dirty="0">
                <a:effectLst/>
                <a:latin typeface="Arial" panose="020B0604020202020204" pitchFamily="34" charset="0"/>
                <a:cs typeface="Arial" panose="020B0604020202020204" pitchFamily="34" charset="0"/>
              </a:rPr>
              <a:t>Predictive Maintenance: AI can monitor vehicle performance and detect potential maintenance issues in advance. By analysing sensor data from vehicles, AI algorithms can predict when a vehicle might require maintenance or repairs, enabling proactive servicing. This minimises unexpected breakdowns, ensures fleet availability. </a:t>
            </a:r>
          </a:p>
        </p:txBody>
      </p:sp>
    </p:spTree>
    <p:extLst>
      <p:ext uri="{BB962C8B-B14F-4D97-AF65-F5344CB8AC3E}">
        <p14:creationId xmlns:p14="http://schemas.microsoft.com/office/powerpoint/2010/main" val="4010524275"/>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Conclusion </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a:xfrm>
            <a:off x="609600" y="1470484"/>
            <a:ext cx="7653556" cy="3917032"/>
          </a:xfrm>
        </p:spPr>
        <p:txBody>
          <a:bodyPr>
            <a:noAutofit/>
          </a:bodyPr>
          <a:lstStyle/>
          <a:p>
            <a:r>
              <a:rPr lang="en-GB" sz="2000" b="0" i="0" dirty="0">
                <a:effectLst/>
                <a:latin typeface="Arial" panose="020B0604020202020204" pitchFamily="34" charset="0"/>
                <a:cs typeface="Arial" panose="020B0604020202020204" pitchFamily="34" charset="0"/>
              </a:rPr>
              <a:t>Addressing driver shortages, staff retention, and decarbonising the fleet are interconnected goals for long-term success and sustainability.</a:t>
            </a:r>
          </a:p>
          <a:p>
            <a:r>
              <a:rPr lang="en-GB" sz="2000" b="0" i="0" dirty="0">
                <a:effectLst/>
                <a:latin typeface="Arial" panose="020B0604020202020204" pitchFamily="34" charset="0"/>
                <a:cs typeface="Arial" panose="020B0604020202020204" pitchFamily="34" charset="0"/>
              </a:rPr>
              <a:t>Comprehensive strategies can be implemented to tackle these challenges simultaneously.</a:t>
            </a:r>
          </a:p>
          <a:p>
            <a:r>
              <a:rPr lang="en-GB" sz="2000" b="0" i="0" dirty="0">
                <a:effectLst/>
                <a:latin typeface="Arial" panose="020B0604020202020204" pitchFamily="34" charset="0"/>
                <a:cs typeface="Arial" panose="020B0604020202020204" pitchFamily="34" charset="0"/>
              </a:rPr>
              <a:t>Benefits can be achieved by addressing driver shortages, improving staff retention, and decarbonising the fleet.</a:t>
            </a:r>
          </a:p>
          <a:p>
            <a:r>
              <a:rPr lang="en-GB" sz="2000" b="0" i="0" dirty="0">
                <a:effectLst/>
                <a:latin typeface="Arial" panose="020B0604020202020204" pitchFamily="34" charset="0"/>
                <a:cs typeface="Arial" panose="020B0604020202020204" pitchFamily="34" charset="0"/>
              </a:rPr>
              <a:t>A long-term strategy is required to balance short-term and long-term goals.</a:t>
            </a:r>
          </a:p>
          <a:p>
            <a:r>
              <a:rPr lang="en-GB" sz="2000" b="0" i="0" dirty="0">
                <a:effectLst/>
                <a:latin typeface="Arial" panose="020B0604020202020204" pitchFamily="34" charset="0"/>
                <a:cs typeface="Arial" panose="020B0604020202020204" pitchFamily="34" charset="0"/>
              </a:rPr>
              <a:t>Consideration of the needs and perspectives of stakeholders, including employees, customers, and the wider community, is crucial.</a:t>
            </a:r>
          </a:p>
        </p:txBody>
      </p:sp>
      <p:pic>
        <p:nvPicPr>
          <p:cNvPr id="3" name="Picture 2">
            <a:extLst>
              <a:ext uri="{FF2B5EF4-FFF2-40B4-BE49-F238E27FC236}">
                <a16:creationId xmlns:a16="http://schemas.microsoft.com/office/drawing/2014/main" id="{689B81B4-6017-19A1-06D7-5A32A8B7509F}"/>
              </a:ext>
            </a:extLst>
          </p:cNvPr>
          <p:cNvPicPr>
            <a:picLocks noChangeAspect="1"/>
          </p:cNvPicPr>
          <p:nvPr/>
        </p:nvPicPr>
        <p:blipFill>
          <a:blip r:embed="rId2"/>
          <a:stretch>
            <a:fillRect/>
          </a:stretch>
        </p:blipFill>
        <p:spPr>
          <a:xfrm>
            <a:off x="8420100" y="1957181"/>
            <a:ext cx="3337404" cy="1929019"/>
          </a:xfrm>
          <a:prstGeom prst="rect">
            <a:avLst/>
          </a:prstGeom>
        </p:spPr>
      </p:pic>
      <p:sp>
        <p:nvSpPr>
          <p:cNvPr id="4" name="TextBox 3">
            <a:extLst>
              <a:ext uri="{FF2B5EF4-FFF2-40B4-BE49-F238E27FC236}">
                <a16:creationId xmlns:a16="http://schemas.microsoft.com/office/drawing/2014/main" id="{F83F781F-0789-5D36-6CF0-6906B0B8A1BB}"/>
              </a:ext>
            </a:extLst>
          </p:cNvPr>
          <p:cNvSpPr txBox="1"/>
          <p:nvPr/>
        </p:nvSpPr>
        <p:spPr>
          <a:xfrm>
            <a:off x="8434158" y="4056411"/>
            <a:ext cx="3323346" cy="369332"/>
          </a:xfrm>
          <a:prstGeom prst="rect">
            <a:avLst/>
          </a:prstGeom>
          <a:noFill/>
        </p:spPr>
        <p:txBody>
          <a:bodyPr wrap="none" rtlCol="0">
            <a:spAutoFit/>
          </a:bodyPr>
          <a:lstStyle/>
          <a:p>
            <a:r>
              <a:rPr lang="en-GB" dirty="0"/>
              <a:t>(All Things Supply Chain, 2023)</a:t>
            </a:r>
          </a:p>
        </p:txBody>
      </p:sp>
    </p:spTree>
    <p:extLst>
      <p:ext uri="{BB962C8B-B14F-4D97-AF65-F5344CB8AC3E}">
        <p14:creationId xmlns:p14="http://schemas.microsoft.com/office/powerpoint/2010/main" val="2962772809"/>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Conclusion </a:t>
            </a:r>
          </a:p>
        </p:txBody>
      </p:sp>
      <p:sp>
        <p:nvSpPr>
          <p:cNvPr id="5" name="Content Placeholder 4">
            <a:extLst>
              <a:ext uri="{FF2B5EF4-FFF2-40B4-BE49-F238E27FC236}">
                <a16:creationId xmlns:a16="http://schemas.microsoft.com/office/drawing/2014/main" id="{B064728A-886F-494B-015F-837D5F6FB829}"/>
              </a:ext>
            </a:extLst>
          </p:cNvPr>
          <p:cNvSpPr>
            <a:spLocks noGrp="1"/>
          </p:cNvSpPr>
          <p:nvPr>
            <p:ph idx="1"/>
          </p:nvPr>
        </p:nvSpPr>
        <p:spPr>
          <a:xfrm>
            <a:off x="609600" y="1470484"/>
            <a:ext cx="10799428" cy="3917032"/>
          </a:xfrm>
        </p:spPr>
        <p:txBody>
          <a:bodyPr>
            <a:normAutofit/>
          </a:bodyPr>
          <a:lstStyle/>
          <a:p>
            <a:r>
              <a:rPr lang="en-GB" sz="2400" b="0" i="0" dirty="0">
                <a:effectLst/>
                <a:latin typeface="Arial" panose="020B0604020202020204" pitchFamily="34" charset="0"/>
                <a:cs typeface="Arial" panose="020B0604020202020204" pitchFamily="34" charset="0"/>
              </a:rPr>
              <a:t>Interdependencies and synergies among the goals should be recognized while navigating the challenges.</a:t>
            </a:r>
          </a:p>
          <a:p>
            <a:r>
              <a:rPr lang="en-GB" sz="2400" b="0" i="0" dirty="0">
                <a:effectLst/>
                <a:latin typeface="Arial" panose="020B0604020202020204" pitchFamily="34" charset="0"/>
                <a:cs typeface="Arial" panose="020B0604020202020204" pitchFamily="34" charset="0"/>
              </a:rPr>
              <a:t>Innovative strategies, employee well-being, training, and clean technologies should be embraced.</a:t>
            </a:r>
          </a:p>
          <a:p>
            <a:r>
              <a:rPr lang="en-GB" sz="2400" b="0" i="0" dirty="0">
                <a:effectLst/>
                <a:latin typeface="Arial" panose="020B0604020202020204" pitchFamily="34" charset="0"/>
                <a:cs typeface="Arial" panose="020B0604020202020204" pitchFamily="34" charset="0"/>
              </a:rPr>
              <a:t>The aim is to pave the way for a greener, more efficient, and prosperous future.</a:t>
            </a:r>
          </a:p>
          <a:p>
            <a:r>
              <a:rPr lang="en-GB" sz="2400" b="0" i="0" dirty="0">
                <a:effectLst/>
                <a:latin typeface="Arial" panose="020B0604020202020204" pitchFamily="34" charset="0"/>
                <a:cs typeface="Arial" panose="020B0604020202020204" pitchFamily="34" charset="0"/>
              </a:rPr>
              <a:t>Creating a sustainable and resilient transportation industry can benefit society, the environment, and the bottom line.</a:t>
            </a:r>
            <a:endParaRPr lang="en-GB" sz="4400" dirty="0"/>
          </a:p>
        </p:txBody>
      </p:sp>
    </p:spTree>
    <p:extLst>
      <p:ext uri="{BB962C8B-B14F-4D97-AF65-F5344CB8AC3E}">
        <p14:creationId xmlns:p14="http://schemas.microsoft.com/office/powerpoint/2010/main" val="2054574684"/>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References</a:t>
            </a:r>
          </a:p>
        </p:txBody>
      </p:sp>
      <p:sp>
        <p:nvSpPr>
          <p:cNvPr id="3" name="TextBox 2">
            <a:extLst>
              <a:ext uri="{FF2B5EF4-FFF2-40B4-BE49-F238E27FC236}">
                <a16:creationId xmlns:a16="http://schemas.microsoft.com/office/drawing/2014/main" id="{63B4F16A-45F8-298E-C436-9B91A1C39DBA}"/>
              </a:ext>
            </a:extLst>
          </p:cNvPr>
          <p:cNvSpPr txBox="1"/>
          <p:nvPr/>
        </p:nvSpPr>
        <p:spPr>
          <a:xfrm>
            <a:off x="929377" y="1387030"/>
            <a:ext cx="10333246" cy="4083939"/>
          </a:xfrm>
          <a:prstGeom prst="rect">
            <a:avLst/>
          </a:prstGeom>
          <a:noFill/>
        </p:spPr>
        <p:txBody>
          <a:bodyPr wrap="square" rtlCol="0">
            <a:spAutoFit/>
          </a:bodyPr>
          <a:lstStyle/>
          <a:p>
            <a:pPr>
              <a:lnSpc>
                <a:spcPct val="107000"/>
              </a:lnSpc>
              <a:spcAft>
                <a:spcPts val="800"/>
              </a:spcAft>
            </a:pPr>
            <a:r>
              <a:rPr lang="en-GB" sz="1300" i="1" kern="100" dirty="0" err="1">
                <a:effectLst/>
                <a:latin typeface="Arial" panose="020B0604020202020204" pitchFamily="34" charset="0"/>
                <a:ea typeface="Calibri" panose="020F0502020204030204" pitchFamily="34" charset="0"/>
                <a:cs typeface="Arial" panose="020B0604020202020204" pitchFamily="34" charset="0"/>
              </a:rPr>
              <a:t>Chandiran</a:t>
            </a:r>
            <a:r>
              <a:rPr lang="en-GB" sz="1300" i="1" kern="100" dirty="0">
                <a:effectLst/>
                <a:latin typeface="Arial" panose="020B0604020202020204" pitchFamily="34" charset="0"/>
                <a:ea typeface="Calibri" panose="020F0502020204030204" pitchFamily="34" charset="0"/>
                <a:cs typeface="Arial" panose="020B0604020202020204" pitchFamily="34" charset="0"/>
              </a:rPr>
              <a:t>,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Ramasubramaniam</a:t>
            </a:r>
            <a:r>
              <a:rPr lang="en-GB" sz="1300" i="1" kern="100" dirty="0">
                <a:effectLst/>
                <a:latin typeface="Arial" panose="020B0604020202020204" pitchFamily="34" charset="0"/>
                <a:ea typeface="Calibri" panose="020F0502020204030204" pitchFamily="34" charset="0"/>
                <a:cs typeface="Arial" panose="020B0604020202020204" pitchFamily="34" charset="0"/>
              </a:rPr>
              <a:t>, M., Venkatesh, V. G., Mani, V., &amp; Shi, Y. (2023). Can driver supply disruption alleviate driver shortages? A systems approach. Transport Policy, 130, 116–129. </a:t>
            </a:r>
            <a:r>
              <a:rPr lang="en-GB" sz="1300" i="1"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https://doi.org/10.1016/j.tranpol.2022.10.002</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Mittal,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Udayakumar</a:t>
            </a:r>
            <a:r>
              <a:rPr lang="en-GB" sz="1300" i="1" kern="100" dirty="0">
                <a:effectLst/>
                <a:latin typeface="Arial" panose="020B0604020202020204" pitchFamily="34" charset="0"/>
                <a:ea typeface="Calibri" panose="020F0502020204030204" pitchFamily="34" charset="0"/>
                <a:cs typeface="Arial" panose="020B0604020202020204" pitchFamily="34" charset="0"/>
              </a:rPr>
              <a:t>, P. D., Raghuram, G., &amp; Bajaj, N. (2018). The endemic issue of truck driver shortage - A comparative study between India and the United States. Research in Transportation Economics, 71, 76–84. </a:t>
            </a:r>
            <a:r>
              <a:rPr lang="en-GB" sz="1300" i="1" kern="1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https://doi.org/10.1016/j.retrec.2018.06.005</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Garner, Hunter, B. D., Godley, S. H., &amp; Godley, M. D. (2012). Training and retaining staff to competently deliver an evidence-based practice: The role of staff attributes and perceptions of organizational functioning. Journal of Substance Abuse Treatment, 42(2), 191–200. </a:t>
            </a:r>
            <a:r>
              <a:rPr lang="en-GB" sz="1300" i="1" kern="100"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https://doi.org/10.1016/j.jsat.2011.10.016</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McAuliffe, Daly, M.,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Kamwendo</a:t>
            </a:r>
            <a:r>
              <a:rPr lang="en-GB" sz="1300" i="1" kern="100" dirty="0">
                <a:effectLst/>
                <a:latin typeface="Arial" panose="020B0604020202020204" pitchFamily="34" charset="0"/>
                <a:ea typeface="Calibri" panose="020F0502020204030204" pitchFamily="34" charset="0"/>
                <a:cs typeface="Arial" panose="020B0604020202020204" pitchFamily="34" charset="0"/>
              </a:rPr>
              <a:t>, F.,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Masanja</a:t>
            </a:r>
            <a:r>
              <a:rPr lang="en-GB" sz="1300" i="1" kern="100" dirty="0">
                <a:effectLst/>
                <a:latin typeface="Arial" panose="020B0604020202020204" pitchFamily="34" charset="0"/>
                <a:ea typeface="Calibri" panose="020F0502020204030204" pitchFamily="34" charset="0"/>
                <a:cs typeface="Arial" panose="020B0604020202020204" pitchFamily="34" charset="0"/>
              </a:rPr>
              <a:t>, H.,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Sidat</a:t>
            </a:r>
            <a:r>
              <a:rPr lang="en-GB" sz="1300" i="1" kern="100" dirty="0">
                <a:effectLst/>
                <a:latin typeface="Arial" panose="020B0604020202020204" pitchFamily="34" charset="0"/>
                <a:ea typeface="Calibri" panose="020F0502020204030204" pitchFamily="34" charset="0"/>
                <a:cs typeface="Arial" panose="020B0604020202020204" pitchFamily="34" charset="0"/>
              </a:rPr>
              <a:t>, M., &amp; de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Pinho</a:t>
            </a:r>
            <a:r>
              <a:rPr lang="en-GB" sz="1300" i="1" kern="100" dirty="0">
                <a:effectLst/>
                <a:latin typeface="Arial" panose="020B0604020202020204" pitchFamily="34" charset="0"/>
                <a:ea typeface="Calibri" panose="020F0502020204030204" pitchFamily="34" charset="0"/>
                <a:cs typeface="Arial" panose="020B0604020202020204" pitchFamily="34" charset="0"/>
              </a:rPr>
              <a:t>, H. (2013). The critical role of supervision in retaining staff in obstetric services: a three country study.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PloS</a:t>
            </a:r>
            <a:r>
              <a:rPr lang="en-GB" sz="1300" i="1" kern="100" dirty="0">
                <a:effectLst/>
                <a:latin typeface="Arial" panose="020B0604020202020204" pitchFamily="34" charset="0"/>
                <a:ea typeface="Calibri" panose="020F0502020204030204" pitchFamily="34" charset="0"/>
                <a:cs typeface="Arial" panose="020B0604020202020204" pitchFamily="34" charset="0"/>
              </a:rPr>
              <a:t> One, 8(3), e58415–e58415. </a:t>
            </a:r>
            <a:r>
              <a:rPr lang="en-GB" sz="1300" i="1" kern="100"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https://doi.org/10.1371/journal.pone.0058415</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Lester. (2014). Reasoning about Discrimination : The Analysis of Professional and Executive Work in Federal Antibias Programs (Course Book). Princeton University Press,. </a:t>
            </a:r>
            <a:r>
              <a:rPr lang="en-GB" sz="1300" i="1" kern="100" dirty="0">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https://doi.org/10.1515/9781400855810</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i="1" kern="100" dirty="0" err="1">
                <a:effectLst/>
                <a:latin typeface="Arial" panose="020B0604020202020204" pitchFamily="34" charset="0"/>
                <a:ea typeface="Calibri" panose="020F0502020204030204" pitchFamily="34" charset="0"/>
                <a:cs typeface="Arial" panose="020B0604020202020204" pitchFamily="34" charset="0"/>
              </a:rPr>
              <a:t>Dominoni</a:t>
            </a:r>
            <a:r>
              <a:rPr lang="en-GB" sz="1300" i="1" kern="100" dirty="0">
                <a:effectLst/>
                <a:latin typeface="Arial" panose="020B0604020202020204" pitchFamily="34" charset="0"/>
                <a:ea typeface="Calibri" panose="020F0502020204030204" pitchFamily="34" charset="0"/>
                <a:cs typeface="Arial" panose="020B0604020202020204" pitchFamily="34" charset="0"/>
              </a:rPr>
              <a:t>,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Dominoni</a:t>
            </a:r>
            <a:r>
              <a:rPr lang="en-GB" sz="1300" i="1" kern="100" dirty="0">
                <a:effectLst/>
                <a:latin typeface="Arial" panose="020B0604020202020204" pitchFamily="34" charset="0"/>
                <a:ea typeface="Calibri" panose="020F0502020204030204" pitchFamily="34" charset="0"/>
                <a:cs typeface="Arial" panose="020B0604020202020204" pitchFamily="34" charset="0"/>
              </a:rPr>
              <a:t>, A.,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Scullica</a:t>
            </a:r>
            <a:r>
              <a:rPr lang="en-GB" sz="1300" i="1" kern="100" dirty="0">
                <a:effectLst/>
                <a:latin typeface="Arial" panose="020B0604020202020204" pitchFamily="34" charset="0"/>
                <a:ea typeface="Calibri" panose="020F0502020204030204" pitchFamily="34" charset="0"/>
                <a:cs typeface="Arial" panose="020B0604020202020204" pitchFamily="34" charset="0"/>
              </a:rPr>
              <a:t>, F., &amp;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Scullica</a:t>
            </a:r>
            <a:r>
              <a:rPr lang="en-GB" sz="1300" i="1" kern="100" dirty="0">
                <a:effectLst/>
                <a:latin typeface="Arial" panose="020B0604020202020204" pitchFamily="34" charset="0"/>
                <a:ea typeface="Calibri" panose="020F0502020204030204" pitchFamily="34" charset="0"/>
                <a:cs typeface="Arial" panose="020B0604020202020204" pitchFamily="34" charset="0"/>
              </a:rPr>
              <a:t>, F. (2022). Designing Behaviours For Well-Being Spaces How disruptive approaches can improve living conditions.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FrancoAngeli</a:t>
            </a:r>
            <a:r>
              <a:rPr lang="en-GB" sz="1300" i="1"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Buckley, &amp; Caple, J. (2009). The theory &amp; practice of training (6th ed.). Kogan Page Limited.</a:t>
            </a:r>
          </a:p>
          <a:p>
            <a:endParaRPr lang="en-GB" dirty="0"/>
          </a:p>
        </p:txBody>
      </p:sp>
    </p:spTree>
    <p:extLst>
      <p:ext uri="{BB962C8B-B14F-4D97-AF65-F5344CB8AC3E}">
        <p14:creationId xmlns:p14="http://schemas.microsoft.com/office/powerpoint/2010/main" val="1742175307"/>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F0B8-7875-EE96-52DD-A17FC91EFED2}"/>
              </a:ext>
            </a:extLst>
          </p:cNvPr>
          <p:cNvSpPr>
            <a:spLocks noGrp="1"/>
          </p:cNvSpPr>
          <p:nvPr>
            <p:ph type="title"/>
          </p:nvPr>
        </p:nvSpPr>
        <p:spPr/>
        <p:txBody>
          <a:bodyPr/>
          <a:lstStyle/>
          <a:p>
            <a:r>
              <a:rPr lang="en-GB" i="1" dirty="0">
                <a:latin typeface="Calibri" panose="020F0502020204030204" pitchFamily="34" charset="0"/>
                <a:cs typeface="Calibri" panose="020F0502020204030204" pitchFamily="34" charset="0"/>
              </a:rPr>
              <a:t>References</a:t>
            </a:r>
          </a:p>
        </p:txBody>
      </p:sp>
      <p:sp>
        <p:nvSpPr>
          <p:cNvPr id="3" name="TextBox 2">
            <a:extLst>
              <a:ext uri="{FF2B5EF4-FFF2-40B4-BE49-F238E27FC236}">
                <a16:creationId xmlns:a16="http://schemas.microsoft.com/office/drawing/2014/main" id="{63B4F16A-45F8-298E-C436-9B91A1C39DBA}"/>
              </a:ext>
            </a:extLst>
          </p:cNvPr>
          <p:cNvSpPr txBox="1"/>
          <p:nvPr/>
        </p:nvSpPr>
        <p:spPr>
          <a:xfrm>
            <a:off x="999599" y="1298416"/>
            <a:ext cx="10582801" cy="4261167"/>
          </a:xfrm>
          <a:prstGeom prst="rect">
            <a:avLst/>
          </a:prstGeom>
          <a:noFill/>
        </p:spPr>
        <p:txBody>
          <a:bodyPr wrap="square" rtlCol="0">
            <a:spAutoFit/>
          </a:bodyPr>
          <a:lstStyle/>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Carroll. (2018). Providing Effective Employee Training. Business NH Magazine, 35(3), S3–S3.</a:t>
            </a: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Stein, &amp;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Bartone</a:t>
            </a:r>
            <a:r>
              <a:rPr lang="en-GB" sz="1300" i="1" kern="100" dirty="0">
                <a:effectLst/>
                <a:latin typeface="Arial" panose="020B0604020202020204" pitchFamily="34" charset="0"/>
                <a:ea typeface="Calibri" panose="020F0502020204030204" pitchFamily="34" charset="0"/>
                <a:cs typeface="Arial" panose="020B0604020202020204" pitchFamily="34" charset="0"/>
              </a:rPr>
              <a:t>, P. T. (2020). Hardiness making stress work for you to achieve your life goals. John Wiley &amp; Sons, Inc.</a:t>
            </a: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Janke,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Ruoss</a:t>
            </a:r>
            <a:r>
              <a:rPr lang="en-GB" sz="1300" i="1" kern="100" dirty="0">
                <a:effectLst/>
                <a:latin typeface="Arial" panose="020B0604020202020204" pitchFamily="34" charset="0"/>
                <a:ea typeface="Calibri" panose="020F0502020204030204" pitchFamily="34" charset="0"/>
                <a:cs typeface="Arial" panose="020B0604020202020204" pitchFamily="34" charset="0"/>
              </a:rPr>
              <a:t>, F., Hahn, A., Weinrich, S., &amp; Nordberg, Å. (2022). Modelling synthetic methane production for decarbonising public transport buses: A techno-economic assessment of an integrated power-to-gas concept for urban biogas plants. Energy Conversion and Management, 259, 115574–. </a:t>
            </a:r>
            <a:r>
              <a:rPr lang="en-GB" sz="1300" i="1"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https://doi.org/10.1016/j.enconman.2022.115574</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Fischer. (2014). Redistribution as social justice for decarbonising the global economy. The Economic and Labour Relations Review : ELRR, 25(4), 574–586. </a:t>
            </a:r>
            <a:r>
              <a:rPr lang="en-GB" sz="1300" i="1" kern="1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https://doi.org/10.1177/1035304614558165</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How to decarbonise the steel industry. (2020). Steel Times International, 44(6), 35–36.</a:t>
            </a: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Teresa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Donateo</a:t>
            </a:r>
            <a:r>
              <a:rPr lang="en-GB" sz="1300" i="1" kern="100" dirty="0">
                <a:effectLst/>
                <a:latin typeface="Arial" panose="020B0604020202020204" pitchFamily="34" charset="0"/>
                <a:ea typeface="Calibri" panose="020F0502020204030204" pitchFamily="34" charset="0"/>
                <a:cs typeface="Arial" panose="020B0604020202020204" pitchFamily="34" charset="0"/>
              </a:rPr>
              <a:t>, &amp;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Donateo</a:t>
            </a:r>
            <a:r>
              <a:rPr lang="en-GB" sz="1300" i="1" kern="100" dirty="0">
                <a:effectLst/>
                <a:latin typeface="Arial" panose="020B0604020202020204" pitchFamily="34" charset="0"/>
                <a:ea typeface="Calibri" panose="020F0502020204030204" pitchFamily="34" charset="0"/>
                <a:cs typeface="Arial" panose="020B0604020202020204" pitchFamily="34" charset="0"/>
              </a:rPr>
              <a:t>, T. (2017). Hybrid electric vehicles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Donateo</a:t>
            </a:r>
            <a:r>
              <a:rPr lang="en-GB" sz="1300" i="1" kern="100" dirty="0">
                <a:effectLst/>
                <a:latin typeface="Arial" panose="020B0604020202020204" pitchFamily="34" charset="0"/>
                <a:ea typeface="Calibri" panose="020F0502020204030204" pitchFamily="34" charset="0"/>
                <a:cs typeface="Arial" panose="020B0604020202020204" pitchFamily="34" charset="0"/>
              </a:rPr>
              <a:t>, Ed.).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IntechOpen</a:t>
            </a:r>
            <a:r>
              <a:rPr lang="en-GB" sz="1300" i="1"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300" i="1" kern="100" dirty="0">
                <a:effectLst/>
                <a:latin typeface="Arial" panose="020B0604020202020204" pitchFamily="34" charset="0"/>
                <a:ea typeface="Calibri" panose="020F0502020204030204" pitchFamily="34" charset="0"/>
                <a:cs typeface="Arial" panose="020B0604020202020204" pitchFamily="34" charset="0"/>
              </a:rPr>
              <a:t>Martins, &amp; Rodrigues, P. C. L. (2021). Competitive drivers for improving future business performance. IGI Global.</a:t>
            </a:r>
          </a:p>
          <a:p>
            <a:pPr>
              <a:lnSpc>
                <a:spcPct val="107000"/>
              </a:lnSpc>
              <a:spcAft>
                <a:spcPts val="800"/>
              </a:spcAft>
            </a:pPr>
            <a:r>
              <a:rPr lang="en-GB" sz="1300" i="1" kern="100" dirty="0" err="1">
                <a:effectLst/>
                <a:latin typeface="Arial" panose="020B0604020202020204" pitchFamily="34" charset="0"/>
                <a:ea typeface="Calibri" panose="020F0502020204030204" pitchFamily="34" charset="0"/>
                <a:cs typeface="Arial" panose="020B0604020202020204" pitchFamily="34" charset="0"/>
              </a:rPr>
              <a:t>Ramadhas</a:t>
            </a:r>
            <a:r>
              <a:rPr lang="en-GB" sz="1300" i="1" kern="100" dirty="0">
                <a:effectLst/>
                <a:latin typeface="Arial" panose="020B0604020202020204" pitchFamily="34" charset="0"/>
                <a:ea typeface="Calibri" panose="020F0502020204030204" pitchFamily="34" charset="0"/>
                <a:cs typeface="Arial" panose="020B0604020202020204" pitchFamily="34" charset="0"/>
              </a:rPr>
              <a:t>. (2012). Alternative fuels for transportation (</a:t>
            </a:r>
            <a:r>
              <a:rPr lang="en-GB" sz="1300" i="1" kern="100" dirty="0" err="1">
                <a:effectLst/>
                <a:latin typeface="Arial" panose="020B0604020202020204" pitchFamily="34" charset="0"/>
                <a:ea typeface="Calibri" panose="020F0502020204030204" pitchFamily="34" charset="0"/>
                <a:cs typeface="Arial" panose="020B0604020202020204" pitchFamily="34" charset="0"/>
              </a:rPr>
              <a:t>Ramadhas</a:t>
            </a:r>
            <a:r>
              <a:rPr lang="en-GB" sz="1300" i="1" kern="100" dirty="0">
                <a:effectLst/>
                <a:latin typeface="Arial" panose="020B0604020202020204" pitchFamily="34" charset="0"/>
                <a:ea typeface="Calibri" panose="020F0502020204030204" pitchFamily="34" charset="0"/>
                <a:cs typeface="Arial" panose="020B0604020202020204" pitchFamily="34" charset="0"/>
              </a:rPr>
              <a:t>, Ed.; First edition.). CRC Press, an imprint of Taylor and Francis.</a:t>
            </a:r>
          </a:p>
          <a:p>
            <a:pPr>
              <a:lnSpc>
                <a:spcPct val="107000"/>
              </a:lnSpc>
              <a:spcAft>
                <a:spcPts val="800"/>
              </a:spcAft>
            </a:pPr>
            <a:r>
              <a:rPr lang="en-GB" sz="1300" i="1" kern="100" dirty="0" err="1">
                <a:effectLst/>
                <a:latin typeface="Arial" panose="020B0604020202020204" pitchFamily="34" charset="0"/>
                <a:ea typeface="Calibri" panose="020F0502020204030204" pitchFamily="34" charset="0"/>
                <a:cs typeface="Arial" panose="020B0604020202020204" pitchFamily="34" charset="0"/>
              </a:rPr>
              <a:t>Nuutila</a:t>
            </a:r>
            <a:r>
              <a:rPr lang="en-GB" sz="1300" i="1" kern="100" dirty="0">
                <a:effectLst/>
                <a:latin typeface="Arial" panose="020B0604020202020204" pitchFamily="34" charset="0"/>
                <a:ea typeface="Calibri" panose="020F0502020204030204" pitchFamily="34" charset="0"/>
                <a:cs typeface="Arial" panose="020B0604020202020204" pitchFamily="34" charset="0"/>
              </a:rPr>
              <a:t>, &amp; University of Wales issuing body. (2007). Managing change : a new mode of operation in supplier collaboration. University of Wales.</a:t>
            </a:r>
          </a:p>
          <a:p>
            <a:r>
              <a:rPr lang="en-GB" sz="1300" i="1" dirty="0">
                <a:effectLst/>
                <a:latin typeface="Arial" panose="020B0604020202020204" pitchFamily="34" charset="0"/>
                <a:ea typeface="Calibri" panose="020F0502020204030204" pitchFamily="34" charset="0"/>
                <a:cs typeface="Arial" panose="020B0604020202020204" pitchFamily="34" charset="0"/>
              </a:rPr>
              <a:t>Saini, &amp; </a:t>
            </a:r>
            <a:r>
              <a:rPr lang="en-GB" sz="1300" i="1" dirty="0" err="1">
                <a:effectLst/>
                <a:latin typeface="Arial" panose="020B0604020202020204" pitchFamily="34" charset="0"/>
                <a:ea typeface="Calibri" panose="020F0502020204030204" pitchFamily="34" charset="0"/>
                <a:cs typeface="Arial" panose="020B0604020202020204" pitchFamily="34" charset="0"/>
              </a:rPr>
              <a:t>Chelliah</a:t>
            </a:r>
            <a:r>
              <a:rPr lang="en-GB" sz="1300" i="1" dirty="0">
                <a:effectLst/>
                <a:latin typeface="Arial" panose="020B0604020202020204" pitchFamily="34" charset="0"/>
                <a:ea typeface="Calibri" panose="020F0502020204030204" pitchFamily="34" charset="0"/>
                <a:cs typeface="Arial" panose="020B0604020202020204" pitchFamily="34" charset="0"/>
              </a:rPr>
              <a:t>, P. R. (2022). </a:t>
            </a:r>
            <a:r>
              <a:rPr lang="en-GB" sz="1300" i="1" dirty="0">
                <a:effectLst/>
                <a:latin typeface="Arial" panose="020B0604020202020204" pitchFamily="34" charset="0"/>
                <a:cs typeface="Arial" panose="020B0604020202020204" pitchFamily="34" charset="0"/>
              </a:rPr>
              <a:t>Advancing smarter and more secure industrial applications using AI, IOT, and blockchain technology (Saini &amp; P. R. </a:t>
            </a:r>
            <a:r>
              <a:rPr lang="en-GB" sz="1300" i="1" dirty="0" err="1">
                <a:effectLst/>
                <a:latin typeface="Arial" panose="020B0604020202020204" pitchFamily="34" charset="0"/>
                <a:cs typeface="Arial" panose="020B0604020202020204" pitchFamily="34" charset="0"/>
              </a:rPr>
              <a:t>Chelliah</a:t>
            </a:r>
            <a:r>
              <a:rPr lang="en-GB" sz="1300" i="1" dirty="0">
                <a:effectLst/>
                <a:latin typeface="Arial" panose="020B0604020202020204" pitchFamily="34" charset="0"/>
                <a:cs typeface="Arial" panose="020B0604020202020204" pitchFamily="34" charset="0"/>
              </a:rPr>
              <a:t>, Eds.). Engineering Science Reference.</a:t>
            </a:r>
            <a:endParaRPr lang="en-GB" sz="1300" i="1"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3271083"/>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1473</TotalTime>
  <Words>1984</Words>
  <Application>Microsoft Office PowerPoint</Application>
  <PresentationFormat>Widescreen</PresentationFormat>
  <Paragraphs>137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UWTSD PPT Theme</vt:lpstr>
      <vt:lpstr>Business Analysis &amp; Planning </vt:lpstr>
      <vt:lpstr>Synopsis</vt:lpstr>
      <vt:lpstr>Introduction </vt:lpstr>
      <vt:lpstr>Introduction - Company Challenges</vt:lpstr>
      <vt:lpstr>Introduction – Current Measures </vt:lpstr>
      <vt:lpstr>Driver Shortages &amp; Retaining Staff</vt:lpstr>
      <vt:lpstr>Driver Shortages &amp; Retaining Staff</vt:lpstr>
      <vt:lpstr>Driver Shortages &amp; Retaining Staff Improvement Plan</vt:lpstr>
      <vt:lpstr>Driver Shortages &amp; Retaining Staff  Improvement Plan</vt:lpstr>
      <vt:lpstr>Driver Shortages &amp; Retaining Staff Improvement Plan</vt:lpstr>
      <vt:lpstr>Driver Shortages &amp; Retaining Staff Improvement Plan</vt:lpstr>
      <vt:lpstr>Driver Shortages &amp; Retaining Staff Improvement Plan</vt:lpstr>
      <vt:lpstr>Decarbonising the Fleet </vt:lpstr>
      <vt:lpstr>Decarbonising the Fleet  Measures To Take</vt:lpstr>
      <vt:lpstr>Decarbonising the Fleet  Measures To Take</vt:lpstr>
      <vt:lpstr>Decarbonising the Fleet  Measures To Take</vt:lpstr>
      <vt:lpstr>Decarbonising the Fleet  Measures To Take</vt:lpstr>
      <vt:lpstr>Decarbonising the Fleet  Measures To Take</vt:lpstr>
      <vt:lpstr>Conclusion </vt:lpstr>
      <vt:lpstr>Conclusion </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Cameron Davies</cp:lastModifiedBy>
  <cp:revision>87</cp:revision>
  <dcterms:created xsi:type="dcterms:W3CDTF">2020-09-30T08:21:31Z</dcterms:created>
  <dcterms:modified xsi:type="dcterms:W3CDTF">2023-05-23T11:50:41Z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