
<file path=[Content_Types].xml><?xml version="1.0" encoding="utf-8"?>
<Types xmlns="http://schemas.openxmlformats.org/package/2006/content-types">
  <Default Extension="jpe" ContentType="image/jpeg"/>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73" r:id="rId3"/>
    <p:sldId id="274" r:id="rId4"/>
    <p:sldId id="275" r:id="rId5"/>
    <p:sldId id="276" r:id="rId6"/>
    <p:sldId id="277" r:id="rId7"/>
    <p:sldId id="278" r:id="rId8"/>
    <p:sldId id="272" r:id="rId9"/>
    <p:sldId id="258" r:id="rId10"/>
    <p:sldId id="259" r:id="rId11"/>
    <p:sldId id="265" r:id="rId12"/>
    <p:sldId id="266" r:id="rId13"/>
    <p:sldId id="260" r:id="rId14"/>
    <p:sldId id="261" r:id="rId15"/>
    <p:sldId id="262" r:id="rId16"/>
    <p:sldId id="264" r:id="rId17"/>
    <p:sldId id="267" r:id="rId18"/>
    <p:sldId id="268" r:id="rId19"/>
    <p:sldId id="269" r:id="rId20"/>
    <p:sldId id="270" r:id="rId21"/>
    <p:sldId id="271" r:id="rId22"/>
    <p:sldId id="263" r:id="rId2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8" d="100"/>
          <a:sy n="68" d="100"/>
        </p:scale>
        <p:origin x="1446" y="6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a:t>Click to edit Master title style</a:t>
            </a:r>
          </a:p>
        </p:txBody>
      </p:sp>
      <p:sp>
        <p:nvSpPr>
          <p:cNvPr id="28" name="Date Placeholder 27"/>
          <p:cNvSpPr>
            <a:spLocks noGrp="1"/>
          </p:cNvSpPr>
          <p:nvPr>
            <p:ph type="dt" sz="half" idx="10"/>
          </p:nvPr>
        </p:nvSpPr>
        <p:spPr/>
        <p:txBody>
          <a:bodyPr/>
          <a:lstStyle/>
          <a:p>
            <a:fld id="{308DE1FB-C7C7-46C8-871C-9C7D4E7CD2B9}" type="datetimeFigureOut">
              <a:rPr lang="en-GB" smtClean="0">
                <a:solidFill>
                  <a:prstClr val="white">
                    <a:shade val="50000"/>
                  </a:prstClr>
                </a:solidFill>
              </a:rPr>
              <a:pPr/>
              <a:t>23/11/2021</a:t>
            </a:fld>
            <a:endParaRPr lang="en-GB" dirty="0">
              <a:solidFill>
                <a:prstClr val="white">
                  <a:shade val="50000"/>
                </a:prstClr>
              </a:solidFill>
            </a:endParaRPr>
          </a:p>
        </p:txBody>
      </p:sp>
      <p:sp>
        <p:nvSpPr>
          <p:cNvPr id="17" name="Footer Placeholder 16"/>
          <p:cNvSpPr>
            <a:spLocks noGrp="1"/>
          </p:cNvSpPr>
          <p:nvPr>
            <p:ph type="ftr" sz="quarter" idx="11"/>
          </p:nvPr>
        </p:nvSpPr>
        <p:spPr/>
        <p:txBody>
          <a:bodyPr/>
          <a:lstStyle/>
          <a:p>
            <a:endParaRPr lang="en-GB" dirty="0">
              <a:solidFill>
                <a:prstClr val="white">
                  <a:shade val="50000"/>
                </a:prstClr>
              </a:solidFill>
            </a:endParaRPr>
          </a:p>
        </p:txBody>
      </p:sp>
      <p:sp>
        <p:nvSpPr>
          <p:cNvPr id="29" name="Slide Number Placeholder 28"/>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Tree>
    <p:extLst>
      <p:ext uri="{BB962C8B-B14F-4D97-AF65-F5344CB8AC3E}">
        <p14:creationId xmlns:p14="http://schemas.microsoft.com/office/powerpoint/2010/main" val="33309048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23/11/2021</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1974227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23/11/2021</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a:xfrm>
            <a:off x="7924800" y="6416675"/>
            <a:ext cx="762000" cy="365125"/>
          </a:xfrm>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668201665"/>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23/11/2021</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9094001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a:t>Click to edit Master title style</a:t>
            </a:r>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308DE1FB-C7C7-46C8-871C-9C7D4E7CD2B9}" type="datetimeFigureOut">
              <a:rPr lang="en-GB" smtClean="0">
                <a:solidFill>
                  <a:prstClr val="white">
                    <a:shade val="50000"/>
                  </a:prstClr>
                </a:solidFill>
              </a:rPr>
              <a:pPr/>
              <a:t>23/11/2021</a:t>
            </a:fld>
            <a:endParaRPr lang="en-GB" dirty="0">
              <a:solidFill>
                <a:prstClr val="white">
                  <a:shade val="50000"/>
                </a:prstClr>
              </a:solidFill>
            </a:endParaRPr>
          </a:p>
        </p:txBody>
      </p:sp>
      <p:sp>
        <p:nvSpPr>
          <p:cNvPr id="8" name="Footer Placeholder 7"/>
          <p:cNvSpPr>
            <a:spLocks noGrp="1"/>
          </p:cNvSpPr>
          <p:nvPr>
            <p:ph type="ftr" sz="quarter" idx="11"/>
          </p:nvPr>
        </p:nvSpPr>
        <p:spPr/>
        <p:txBody>
          <a:bodyPr/>
          <a:lstStyle/>
          <a:p>
            <a:endParaRPr lang="en-GB" dirty="0">
              <a:solidFill>
                <a:prstClr val="white">
                  <a:shade val="50000"/>
                </a:prstClr>
              </a:solidFill>
            </a:endParaRPr>
          </a:p>
        </p:txBody>
      </p:sp>
      <p:sp>
        <p:nvSpPr>
          <p:cNvPr id="9" name="Slide Number Placeholder 8"/>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0260175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308DE1FB-C7C7-46C8-871C-9C7D4E7CD2B9}" type="datetimeFigureOut">
              <a:rPr lang="en-GB" smtClean="0">
                <a:solidFill>
                  <a:prstClr val="white">
                    <a:shade val="50000"/>
                  </a:prstClr>
                </a:solidFill>
              </a:rPr>
              <a:pPr/>
              <a:t>23/11/2021</a:t>
            </a:fld>
            <a:endParaRPr lang="en-GB" dirty="0">
              <a:solidFill>
                <a:prstClr val="white">
                  <a:shade val="50000"/>
                </a:prstClr>
              </a:solidFill>
            </a:endParaRPr>
          </a:p>
        </p:txBody>
      </p:sp>
      <p:sp>
        <p:nvSpPr>
          <p:cNvPr id="4" name="Footer Placeholder 3"/>
          <p:cNvSpPr>
            <a:spLocks noGrp="1"/>
          </p:cNvSpPr>
          <p:nvPr>
            <p:ph type="ftr" sz="quarter" idx="11"/>
          </p:nvPr>
        </p:nvSpPr>
        <p:spPr/>
        <p:txBody>
          <a:bodyPr/>
          <a:lstStyle/>
          <a:p>
            <a:endParaRPr lang="en-GB" dirty="0">
              <a:solidFill>
                <a:prstClr val="white">
                  <a:shade val="50000"/>
                </a:prstClr>
              </a:solidFill>
            </a:endParaRPr>
          </a:p>
        </p:txBody>
      </p:sp>
      <p:sp>
        <p:nvSpPr>
          <p:cNvPr id="5" name="Slide Number Placeholder 4"/>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7041293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08DE1FB-C7C7-46C8-871C-9C7D4E7CD2B9}" type="datetimeFigureOut">
              <a:rPr lang="en-GB" smtClean="0">
                <a:solidFill>
                  <a:prstClr val="white">
                    <a:shade val="50000"/>
                  </a:prstClr>
                </a:solidFill>
              </a:rPr>
              <a:pPr/>
              <a:t>23/11/2021</a:t>
            </a:fld>
            <a:endParaRPr lang="en-GB" dirty="0">
              <a:solidFill>
                <a:prstClr val="white">
                  <a:shade val="50000"/>
                </a:prstClr>
              </a:solidFill>
            </a:endParaRPr>
          </a:p>
        </p:txBody>
      </p:sp>
      <p:sp>
        <p:nvSpPr>
          <p:cNvPr id="3" name="Footer Placeholder 2"/>
          <p:cNvSpPr>
            <a:spLocks noGrp="1"/>
          </p:cNvSpPr>
          <p:nvPr>
            <p:ph type="ftr" sz="quarter" idx="11"/>
          </p:nvPr>
        </p:nvSpPr>
        <p:spPr/>
        <p:txBody>
          <a:bodyPr/>
          <a:lstStyle/>
          <a:p>
            <a:endParaRPr lang="en-GB" dirty="0">
              <a:solidFill>
                <a:prstClr val="white">
                  <a:shade val="50000"/>
                </a:prstClr>
              </a:solidFill>
            </a:endParaRPr>
          </a:p>
        </p:txBody>
      </p:sp>
      <p:sp>
        <p:nvSpPr>
          <p:cNvPr id="4" name="Slide Number Placeholder 3"/>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559810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a:t>Click to edit Master title style</a:t>
            </a:r>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23/11/2021</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6013276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a:t>Click to edit Master title style</a:t>
            </a:r>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dirty="0">
                <a:solidFill>
                  <a:schemeClr val="lt1"/>
                </a:solidFill>
                <a:latin typeface="+mn-lt"/>
                <a:ea typeface="+mn-ea"/>
                <a:cs typeface="+mn-cs"/>
              </a:rPr>
              <a:t>Click icon to add picture</a:t>
            </a: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23/11/2021</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5178508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23/11/2021</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9725422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23/11/2021</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3692075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srcRect/>
          <a:tile tx="0" ty="0" sx="100000" sy="100000" flip="none" algn="tl"/>
        </a:blipFill>
        <a:effectLst/>
      </p:bgPr>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a:t>Click to edit Master title style</a:t>
            </a:r>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308DE1FB-C7C7-46C8-871C-9C7D4E7CD2B9}" type="datetimeFigureOut">
              <a:rPr lang="en-GB" smtClean="0">
                <a:solidFill>
                  <a:prstClr val="white">
                    <a:shade val="50000"/>
                  </a:prstClr>
                </a:solidFill>
              </a:rPr>
              <a:pPr/>
              <a:t>23/11/2021</a:t>
            </a:fld>
            <a:endParaRPr lang="en-GB" dirty="0">
              <a:solidFill>
                <a:prstClr val="white">
                  <a:shade val="50000"/>
                </a:prstClr>
              </a:solidFill>
            </a:endParaRPr>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en-GB" dirty="0">
              <a:solidFill>
                <a:prstClr val="white">
                  <a:shade val="50000"/>
                </a:prstClr>
              </a:solidFill>
            </a:endParaRPr>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446073031"/>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57200" y="1196752"/>
            <a:ext cx="8229600" cy="1368152"/>
          </a:xfrm>
        </p:spPr>
        <p:txBody>
          <a:bodyPr>
            <a:normAutofit fontScale="90000"/>
          </a:bodyPr>
          <a:lstStyle/>
          <a:p>
            <a:r>
              <a:rPr lang="en-GB" dirty="0">
                <a:solidFill>
                  <a:schemeClr val="bg1"/>
                </a:solidFill>
              </a:rPr>
              <a:t>Households in the ancient world: Greek texts</a:t>
            </a:r>
          </a:p>
        </p:txBody>
      </p:sp>
      <p:sp>
        <p:nvSpPr>
          <p:cNvPr id="3" name="Subtitle 2"/>
          <p:cNvSpPr>
            <a:spLocks noGrp="1"/>
          </p:cNvSpPr>
          <p:nvPr>
            <p:ph type="subTitle" idx="1"/>
          </p:nvPr>
        </p:nvSpPr>
        <p:spPr>
          <a:xfrm>
            <a:off x="1331640" y="5229200"/>
            <a:ext cx="6400800" cy="1248544"/>
          </a:xfrm>
        </p:spPr>
        <p:txBody>
          <a:bodyPr>
            <a:normAutofit/>
          </a:bodyPr>
          <a:lstStyle/>
          <a:p>
            <a:endParaRPr lang="en-GB" dirty="0">
              <a:solidFill>
                <a:schemeClr val="bg1"/>
              </a:solidFill>
            </a:endParaRPr>
          </a:p>
          <a:p>
            <a:endParaRPr lang="en-GB" b="1" dirty="0">
              <a:solidFill>
                <a:schemeClr val="bg1"/>
              </a:solidFill>
            </a:endParaRPr>
          </a:p>
        </p:txBody>
      </p:sp>
      <p:sp>
        <p:nvSpPr>
          <p:cNvPr id="4" name="Subtitle 2"/>
          <p:cNvSpPr txBox="1">
            <a:spLocks/>
          </p:cNvSpPr>
          <p:nvPr/>
        </p:nvSpPr>
        <p:spPr>
          <a:xfrm>
            <a:off x="683568" y="2780928"/>
            <a:ext cx="8064896" cy="3168352"/>
          </a:xfrm>
          <a:prstGeom prst="rect">
            <a:avLst/>
          </a:prstGeom>
        </p:spPr>
        <p:txBody>
          <a:bodyPr vert="horz">
            <a:normAutofit fontScale="92500" lnSpcReduction="20000"/>
          </a:bodyPr>
          <a:lstStyle/>
          <a:p>
            <a:pPr algn="ctr">
              <a:spcBef>
                <a:spcPct val="20000"/>
              </a:spcBef>
              <a:buClr>
                <a:prstClr val="white">
                  <a:shade val="95000"/>
                </a:prstClr>
              </a:buClr>
              <a:buSzPct val="65000"/>
              <a:defRPr/>
            </a:pPr>
            <a:endParaRPr lang="en-GB" sz="3600" dirty="0">
              <a:solidFill>
                <a:prstClr val="black"/>
              </a:solidFill>
            </a:endParaRPr>
          </a:p>
          <a:p>
            <a:pPr algn="ctr">
              <a:spcBef>
                <a:spcPct val="20000"/>
              </a:spcBef>
              <a:buClr>
                <a:prstClr val="white">
                  <a:shade val="95000"/>
                </a:prstClr>
              </a:buClr>
              <a:buSzPct val="65000"/>
              <a:defRPr/>
            </a:pPr>
            <a:r>
              <a:rPr lang="en-GB" sz="4300" b="1" dirty="0">
                <a:solidFill>
                  <a:prstClr val="black"/>
                </a:solidFill>
              </a:rPr>
              <a:t>Overview of Lysias 1 – </a:t>
            </a:r>
            <a:r>
              <a:rPr lang="en-GB" sz="4300" b="1" i="1" dirty="0">
                <a:solidFill>
                  <a:prstClr val="black"/>
                </a:solidFill>
              </a:rPr>
              <a:t>On the </a:t>
            </a:r>
          </a:p>
          <a:p>
            <a:pPr algn="ctr">
              <a:spcBef>
                <a:spcPct val="20000"/>
              </a:spcBef>
              <a:buClr>
                <a:prstClr val="white">
                  <a:shade val="95000"/>
                </a:prstClr>
              </a:buClr>
              <a:buSzPct val="65000"/>
              <a:defRPr/>
            </a:pPr>
            <a:r>
              <a:rPr lang="en-GB" sz="4300" b="1" i="1" dirty="0">
                <a:solidFill>
                  <a:prstClr val="black"/>
                </a:solidFill>
              </a:rPr>
              <a:t>Murder of Eratosthenes</a:t>
            </a:r>
            <a:r>
              <a:rPr lang="en-GB" sz="4300" i="1" dirty="0">
                <a:solidFill>
                  <a:prstClr val="black"/>
                </a:solidFill>
              </a:rPr>
              <a:t>	</a:t>
            </a:r>
          </a:p>
          <a:p>
            <a:pPr algn="ctr">
              <a:spcBef>
                <a:spcPct val="20000"/>
              </a:spcBef>
              <a:buClr>
                <a:prstClr val="white">
                  <a:shade val="95000"/>
                </a:prstClr>
              </a:buClr>
              <a:buSzPct val="65000"/>
              <a:defRPr/>
            </a:pPr>
            <a:endParaRPr lang="en-GB" sz="4300" dirty="0">
              <a:solidFill>
                <a:prstClr val="black"/>
              </a:solidFill>
            </a:endParaRPr>
          </a:p>
          <a:p>
            <a:pPr algn="ctr">
              <a:spcBef>
                <a:spcPct val="20000"/>
              </a:spcBef>
              <a:buClr>
                <a:prstClr val="white">
                  <a:shade val="95000"/>
                </a:prstClr>
              </a:buClr>
              <a:buSzPct val="65000"/>
              <a:buFont typeface="Wingdings 2"/>
              <a:buNone/>
              <a:defRPr/>
            </a:pPr>
            <a:r>
              <a:rPr lang="en-GB" sz="4200" b="1" dirty="0">
                <a:solidFill>
                  <a:prstClr val="black"/>
                </a:solidFill>
              </a:rPr>
              <a:t>HPGR5004/6004</a:t>
            </a:r>
          </a:p>
        </p:txBody>
      </p:sp>
    </p:spTree>
    <p:extLst>
      <p:ext uri="{BB962C8B-B14F-4D97-AF65-F5344CB8AC3E}">
        <p14:creationId xmlns:p14="http://schemas.microsoft.com/office/powerpoint/2010/main" val="29637254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69B052-27FF-4568-B880-40590D322BC8}"/>
              </a:ext>
            </a:extLst>
          </p:cNvPr>
          <p:cNvSpPr>
            <a:spLocks noGrp="1"/>
          </p:cNvSpPr>
          <p:nvPr>
            <p:ph type="title"/>
          </p:nvPr>
        </p:nvSpPr>
        <p:spPr>
          <a:xfrm>
            <a:off x="539552" y="2857500"/>
            <a:ext cx="8229600" cy="1143000"/>
          </a:xfrm>
        </p:spPr>
        <p:txBody>
          <a:bodyPr>
            <a:normAutofit fontScale="90000"/>
          </a:bodyPr>
          <a:lstStyle/>
          <a:p>
            <a:r>
              <a:rPr lang="en-GB" sz="6000" dirty="0">
                <a:solidFill>
                  <a:schemeClr val="bg1"/>
                </a:solidFill>
              </a:rPr>
              <a:t>Part 1: Key Module Details</a:t>
            </a:r>
          </a:p>
        </p:txBody>
      </p:sp>
    </p:spTree>
    <p:extLst>
      <p:ext uri="{BB962C8B-B14F-4D97-AF65-F5344CB8AC3E}">
        <p14:creationId xmlns:p14="http://schemas.microsoft.com/office/powerpoint/2010/main" val="24850334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bg1"/>
                </a:solidFill>
              </a:rPr>
              <a:t>Welcome!</a:t>
            </a:r>
          </a:p>
        </p:txBody>
      </p:sp>
      <p:sp>
        <p:nvSpPr>
          <p:cNvPr id="3" name="Content Placeholder 2"/>
          <p:cNvSpPr>
            <a:spLocks noGrp="1"/>
          </p:cNvSpPr>
          <p:nvPr>
            <p:ph idx="1"/>
          </p:nvPr>
        </p:nvSpPr>
        <p:spPr>
          <a:xfrm>
            <a:off x="0" y="1616765"/>
            <a:ext cx="9144000" cy="5241235"/>
          </a:xfrm>
        </p:spPr>
        <p:txBody>
          <a:bodyPr>
            <a:normAutofit/>
          </a:bodyPr>
          <a:lstStyle/>
          <a:p>
            <a:r>
              <a:rPr lang="en-GB" sz="3200" dirty="0">
                <a:solidFill>
                  <a:schemeClr val="bg1"/>
                </a:solidFill>
              </a:rPr>
              <a:t>Welcome to Households in the Ancient World: Greek Texts.</a:t>
            </a:r>
          </a:p>
          <a:p>
            <a:endParaRPr lang="en-GB" sz="1000" dirty="0">
              <a:solidFill>
                <a:schemeClr val="bg1"/>
              </a:solidFill>
            </a:endParaRPr>
          </a:p>
          <a:p>
            <a:r>
              <a:rPr lang="en-GB" sz="3200" dirty="0">
                <a:solidFill>
                  <a:schemeClr val="bg1"/>
                </a:solidFill>
              </a:rPr>
              <a:t>In this module we will be looking at Lysias 1 </a:t>
            </a:r>
            <a:r>
              <a:rPr lang="en-GB" sz="3200" i="1" dirty="0">
                <a:solidFill>
                  <a:schemeClr val="bg1"/>
                </a:solidFill>
              </a:rPr>
              <a:t>On the Murder of Eratosthenes</a:t>
            </a:r>
            <a:r>
              <a:rPr lang="en-GB" sz="3200" dirty="0">
                <a:solidFill>
                  <a:schemeClr val="bg1"/>
                </a:solidFill>
              </a:rPr>
              <a:t>. </a:t>
            </a:r>
          </a:p>
          <a:p>
            <a:pPr lvl="1"/>
            <a:r>
              <a:rPr lang="en-GB" sz="2800" dirty="0">
                <a:solidFill>
                  <a:schemeClr val="bg1"/>
                </a:solidFill>
              </a:rPr>
              <a:t>Lysias was one of the so-called (by later tradition) ten Attic Orators. </a:t>
            </a:r>
          </a:p>
          <a:p>
            <a:endParaRPr lang="en-GB" sz="1000" dirty="0">
              <a:solidFill>
                <a:schemeClr val="bg1"/>
              </a:solidFill>
            </a:endParaRPr>
          </a:p>
          <a:p>
            <a:r>
              <a:rPr lang="en-GB" sz="3200" dirty="0">
                <a:solidFill>
                  <a:schemeClr val="bg1"/>
                </a:solidFill>
              </a:rPr>
              <a:t>I briefly outline here a few of the practicalities. </a:t>
            </a:r>
          </a:p>
        </p:txBody>
      </p:sp>
    </p:spTree>
    <p:extLst>
      <p:ext uri="{BB962C8B-B14F-4D97-AF65-F5344CB8AC3E}">
        <p14:creationId xmlns:p14="http://schemas.microsoft.com/office/powerpoint/2010/main" val="8898211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bg1"/>
                </a:solidFill>
              </a:rPr>
              <a:t>The Text</a:t>
            </a:r>
          </a:p>
        </p:txBody>
      </p:sp>
      <p:sp>
        <p:nvSpPr>
          <p:cNvPr id="3" name="Content Placeholder 2"/>
          <p:cNvSpPr>
            <a:spLocks noGrp="1"/>
          </p:cNvSpPr>
          <p:nvPr>
            <p:ph idx="1"/>
          </p:nvPr>
        </p:nvSpPr>
        <p:spPr>
          <a:xfrm>
            <a:off x="206062" y="1600200"/>
            <a:ext cx="8706118" cy="5257800"/>
          </a:xfrm>
        </p:spPr>
        <p:txBody>
          <a:bodyPr>
            <a:normAutofit/>
          </a:bodyPr>
          <a:lstStyle/>
          <a:p>
            <a:r>
              <a:rPr lang="en-GB" b="1" dirty="0">
                <a:solidFill>
                  <a:schemeClr val="bg1"/>
                </a:solidFill>
              </a:rPr>
              <a:t>The principal text:</a:t>
            </a:r>
          </a:p>
          <a:p>
            <a:pPr lvl="1"/>
            <a:r>
              <a:rPr lang="en-GB" dirty="0">
                <a:solidFill>
                  <a:schemeClr val="bg1"/>
                </a:solidFill>
              </a:rPr>
              <a:t>Carey, Christopher (</a:t>
            </a:r>
            <a:r>
              <a:rPr lang="en-GB" dirty="0" err="1">
                <a:solidFill>
                  <a:schemeClr val="bg1"/>
                </a:solidFill>
              </a:rPr>
              <a:t>ed</a:t>
            </a:r>
            <a:r>
              <a:rPr lang="en-GB" dirty="0">
                <a:solidFill>
                  <a:schemeClr val="bg1"/>
                </a:solidFill>
              </a:rPr>
              <a:t>). 1990. </a:t>
            </a:r>
            <a:r>
              <a:rPr lang="en-GB" i="1" dirty="0" err="1">
                <a:solidFill>
                  <a:schemeClr val="bg1"/>
                </a:solidFill>
              </a:rPr>
              <a:t>Lysias</a:t>
            </a:r>
            <a:r>
              <a:rPr lang="en-GB" i="1" dirty="0">
                <a:solidFill>
                  <a:schemeClr val="bg1"/>
                </a:solidFill>
              </a:rPr>
              <a:t>: Selected Speeches</a:t>
            </a:r>
            <a:r>
              <a:rPr lang="en-GB" dirty="0">
                <a:solidFill>
                  <a:schemeClr val="bg1"/>
                </a:solidFill>
              </a:rPr>
              <a:t>. Cambridge Greek and Latin Classics. Cambridge: Cambridge University Press. </a:t>
            </a:r>
          </a:p>
          <a:p>
            <a:pPr lvl="1"/>
            <a:endParaRPr lang="en-GB" sz="1000" dirty="0">
              <a:solidFill>
                <a:schemeClr val="bg1"/>
              </a:solidFill>
            </a:endParaRPr>
          </a:p>
          <a:p>
            <a:r>
              <a:rPr lang="en-GB" dirty="0">
                <a:solidFill>
                  <a:schemeClr val="bg1"/>
                </a:solidFill>
              </a:rPr>
              <a:t>A good Ancient Greek-English dictionary will also be useful.</a:t>
            </a:r>
          </a:p>
          <a:p>
            <a:endParaRPr lang="en-GB" sz="1000" dirty="0">
              <a:solidFill>
                <a:schemeClr val="bg1"/>
              </a:solidFill>
            </a:endParaRPr>
          </a:p>
          <a:p>
            <a:r>
              <a:rPr lang="en-GB" dirty="0">
                <a:solidFill>
                  <a:schemeClr val="bg1"/>
                </a:solidFill>
              </a:rPr>
              <a:t>I have also put other bibliographic suggestions for reading up on Moodle – this is broader contextual reading, some of which may prove of interest if you want to explore any themes further. </a:t>
            </a:r>
          </a:p>
        </p:txBody>
      </p:sp>
    </p:spTree>
    <p:extLst>
      <p:ext uri="{BB962C8B-B14F-4D97-AF65-F5344CB8AC3E}">
        <p14:creationId xmlns:p14="http://schemas.microsoft.com/office/powerpoint/2010/main" val="25837592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099930"/>
          </a:xfrm>
        </p:spPr>
        <p:txBody>
          <a:bodyPr/>
          <a:lstStyle/>
          <a:p>
            <a:r>
              <a:rPr lang="en-GB" dirty="0">
                <a:solidFill>
                  <a:schemeClr val="bg1"/>
                </a:solidFill>
              </a:rPr>
              <a:t>Pace of Work</a:t>
            </a:r>
          </a:p>
        </p:txBody>
      </p:sp>
      <p:sp>
        <p:nvSpPr>
          <p:cNvPr id="3" name="Content Placeholder 2"/>
          <p:cNvSpPr>
            <a:spLocks noGrp="1"/>
          </p:cNvSpPr>
          <p:nvPr>
            <p:ph idx="1"/>
          </p:nvPr>
        </p:nvSpPr>
        <p:spPr>
          <a:xfrm>
            <a:off x="1" y="1351722"/>
            <a:ext cx="5868143" cy="5506279"/>
          </a:xfrm>
        </p:spPr>
        <p:txBody>
          <a:bodyPr>
            <a:normAutofit/>
          </a:bodyPr>
          <a:lstStyle/>
          <a:p>
            <a:r>
              <a:rPr lang="en-GB" dirty="0">
                <a:solidFill>
                  <a:schemeClr val="bg1"/>
                </a:solidFill>
              </a:rPr>
              <a:t>Across the four weeks, 2hr sessions on Tuesdays and Thursdays.  </a:t>
            </a:r>
          </a:p>
          <a:p>
            <a:pPr marL="137160" indent="0">
              <a:buNone/>
            </a:pPr>
            <a:endParaRPr lang="en-GB" sz="1000" dirty="0">
              <a:solidFill>
                <a:schemeClr val="bg1"/>
              </a:solidFill>
            </a:endParaRPr>
          </a:p>
          <a:p>
            <a:r>
              <a:rPr lang="en-GB" dirty="0">
                <a:solidFill>
                  <a:schemeClr val="bg1"/>
                </a:solidFill>
              </a:rPr>
              <a:t>As a baseline you should aim to do roughly 3 sections or passages of the speech per session or 6 per week. Of course, there is nothing to stop you doing more if you are so inclined! </a:t>
            </a:r>
          </a:p>
          <a:p>
            <a:pPr lvl="1"/>
            <a:r>
              <a:rPr lang="en-GB" dirty="0">
                <a:solidFill>
                  <a:schemeClr val="bg1"/>
                </a:solidFill>
              </a:rPr>
              <a:t>There are 50 sections/passages in Lysias 1 overall.</a:t>
            </a:r>
          </a:p>
        </p:txBody>
      </p:sp>
      <p:pic>
        <p:nvPicPr>
          <p:cNvPr id="5" name="Picture 4" descr="Text&#10;&#10;Description automatically generated with low confidence">
            <a:extLst>
              <a:ext uri="{FF2B5EF4-FFF2-40B4-BE49-F238E27FC236}">
                <a16:creationId xmlns:a16="http://schemas.microsoft.com/office/drawing/2014/main" id="{2E221911-C1D1-4FAB-8437-0C55CC6F9FE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940152" y="1426760"/>
            <a:ext cx="3015064" cy="4810552"/>
          </a:xfrm>
          <a:prstGeom prst="rect">
            <a:avLst/>
          </a:prstGeom>
        </p:spPr>
      </p:pic>
      <p:graphicFrame>
        <p:nvGraphicFramePr>
          <p:cNvPr id="6" name="Table 5">
            <a:extLst>
              <a:ext uri="{FF2B5EF4-FFF2-40B4-BE49-F238E27FC236}">
                <a16:creationId xmlns:a16="http://schemas.microsoft.com/office/drawing/2014/main" id="{D2E61FF9-2237-4DB0-AF62-104DB1CC6B5E}"/>
              </a:ext>
            </a:extLst>
          </p:cNvPr>
          <p:cNvGraphicFramePr>
            <a:graphicFrameLocks noGrp="1"/>
          </p:cNvGraphicFramePr>
          <p:nvPr>
            <p:extLst>
              <p:ext uri="{D42A27DB-BD31-4B8C-83A1-F6EECF244321}">
                <p14:modId xmlns:p14="http://schemas.microsoft.com/office/powerpoint/2010/main" val="2669745818"/>
              </p:ext>
            </p:extLst>
          </p:nvPr>
        </p:nvGraphicFramePr>
        <p:xfrm>
          <a:off x="755576" y="3190722"/>
          <a:ext cx="7632848" cy="3373420"/>
        </p:xfrm>
        <a:graphic>
          <a:graphicData uri="http://schemas.openxmlformats.org/drawingml/2006/table">
            <a:tbl>
              <a:tblPr firstRow="1" firstCol="1" bandRow="1">
                <a:tableStyleId>{5C22544A-7EE6-4342-B048-85BDC9FD1C3A}</a:tableStyleId>
              </a:tblPr>
              <a:tblGrid>
                <a:gridCol w="3816424">
                  <a:extLst>
                    <a:ext uri="{9D8B030D-6E8A-4147-A177-3AD203B41FA5}">
                      <a16:colId xmlns:a16="http://schemas.microsoft.com/office/drawing/2014/main" val="1335102328"/>
                    </a:ext>
                  </a:extLst>
                </a:gridCol>
                <a:gridCol w="3816424">
                  <a:extLst>
                    <a:ext uri="{9D8B030D-6E8A-4147-A177-3AD203B41FA5}">
                      <a16:colId xmlns:a16="http://schemas.microsoft.com/office/drawing/2014/main" val="2589601983"/>
                    </a:ext>
                  </a:extLst>
                </a:gridCol>
              </a:tblGrid>
              <a:tr h="672892">
                <a:tc>
                  <a:txBody>
                    <a:bodyPr/>
                    <a:lstStyle/>
                    <a:p>
                      <a:pPr>
                        <a:lnSpc>
                          <a:spcPct val="107000"/>
                        </a:lnSpc>
                        <a:spcAft>
                          <a:spcPts val="800"/>
                        </a:spcAft>
                      </a:pPr>
                      <a:r>
                        <a:rPr lang="en-GB" sz="2000">
                          <a:effectLst/>
                        </a:rPr>
                        <a:t>Pacing Structure</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2000">
                          <a:effectLst/>
                        </a:rPr>
                        <a:t>Sections</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856943969"/>
                  </a:ext>
                </a:extLst>
              </a:tr>
              <a:tr h="675132">
                <a:tc>
                  <a:txBody>
                    <a:bodyPr/>
                    <a:lstStyle/>
                    <a:p>
                      <a:pPr>
                        <a:lnSpc>
                          <a:spcPct val="107000"/>
                        </a:lnSpc>
                        <a:spcAft>
                          <a:spcPts val="800"/>
                        </a:spcAft>
                      </a:pPr>
                      <a:r>
                        <a:rPr lang="en-GB" sz="2000">
                          <a:effectLst/>
                        </a:rPr>
                        <a:t>WEEK 1</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2000">
                          <a:effectLst/>
                        </a:rPr>
                        <a:t>Lysias 1.1-5 / 1.7</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946228387"/>
                  </a:ext>
                </a:extLst>
              </a:tr>
              <a:tr h="675132">
                <a:tc>
                  <a:txBody>
                    <a:bodyPr/>
                    <a:lstStyle/>
                    <a:p>
                      <a:pPr>
                        <a:lnSpc>
                          <a:spcPct val="107000"/>
                        </a:lnSpc>
                        <a:spcAft>
                          <a:spcPts val="800"/>
                        </a:spcAft>
                      </a:pPr>
                      <a:r>
                        <a:rPr lang="en-GB" sz="2000">
                          <a:effectLst/>
                        </a:rPr>
                        <a:t>WEEK 2</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2000">
                          <a:effectLst/>
                        </a:rPr>
                        <a:t>Lysias 1.6-14 / 1.8-14</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832839695"/>
                  </a:ext>
                </a:extLst>
              </a:tr>
              <a:tr h="675132">
                <a:tc>
                  <a:txBody>
                    <a:bodyPr/>
                    <a:lstStyle/>
                    <a:p>
                      <a:pPr>
                        <a:lnSpc>
                          <a:spcPct val="107000"/>
                        </a:lnSpc>
                        <a:spcAft>
                          <a:spcPts val="800"/>
                        </a:spcAft>
                      </a:pPr>
                      <a:r>
                        <a:rPr lang="en-GB" sz="2000">
                          <a:effectLst/>
                        </a:rPr>
                        <a:t>WEEK 3</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2000">
                          <a:effectLst/>
                        </a:rPr>
                        <a:t>Lysias 1.15-21</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1357749"/>
                  </a:ext>
                </a:extLst>
              </a:tr>
              <a:tr h="675132">
                <a:tc>
                  <a:txBody>
                    <a:bodyPr/>
                    <a:lstStyle/>
                    <a:p>
                      <a:pPr>
                        <a:lnSpc>
                          <a:spcPct val="107000"/>
                        </a:lnSpc>
                        <a:spcAft>
                          <a:spcPts val="800"/>
                        </a:spcAft>
                      </a:pPr>
                      <a:r>
                        <a:rPr lang="en-GB" sz="2000">
                          <a:effectLst/>
                        </a:rPr>
                        <a:t>WEEK 4</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2000" dirty="0">
                          <a:effectLst/>
                        </a:rPr>
                        <a:t>Lysias 1.22-28</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588408998"/>
                  </a:ext>
                </a:extLst>
              </a:tr>
            </a:tbl>
          </a:graphicData>
        </a:graphic>
      </p:graphicFrame>
    </p:spTree>
    <p:extLst>
      <p:ext uri="{BB962C8B-B14F-4D97-AF65-F5344CB8AC3E}">
        <p14:creationId xmlns:p14="http://schemas.microsoft.com/office/powerpoint/2010/main" val="4503702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barn(inVertical)">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A30E75-910D-461A-998F-69C477597C48}"/>
              </a:ext>
            </a:extLst>
          </p:cNvPr>
          <p:cNvSpPr>
            <a:spLocks noGrp="1"/>
          </p:cNvSpPr>
          <p:nvPr>
            <p:ph type="title"/>
          </p:nvPr>
        </p:nvSpPr>
        <p:spPr/>
        <p:txBody>
          <a:bodyPr/>
          <a:lstStyle/>
          <a:p>
            <a:r>
              <a:rPr lang="en-GB" dirty="0">
                <a:solidFill>
                  <a:schemeClr val="bg1"/>
                </a:solidFill>
              </a:rPr>
              <a:t>Assessments parts 1 and 2</a:t>
            </a:r>
          </a:p>
        </p:txBody>
      </p:sp>
      <p:sp>
        <p:nvSpPr>
          <p:cNvPr id="3" name="Content Placeholder 2">
            <a:extLst>
              <a:ext uri="{FF2B5EF4-FFF2-40B4-BE49-F238E27FC236}">
                <a16:creationId xmlns:a16="http://schemas.microsoft.com/office/drawing/2014/main" id="{2B14E8D2-D530-4F33-9DB6-49D757E3CD60}"/>
              </a:ext>
            </a:extLst>
          </p:cNvPr>
          <p:cNvSpPr>
            <a:spLocks noGrp="1"/>
          </p:cNvSpPr>
          <p:nvPr>
            <p:ph idx="1"/>
          </p:nvPr>
        </p:nvSpPr>
        <p:spPr>
          <a:xfrm>
            <a:off x="457200" y="1600200"/>
            <a:ext cx="8229600" cy="4983162"/>
          </a:xfrm>
        </p:spPr>
        <p:txBody>
          <a:bodyPr>
            <a:normAutofit/>
          </a:bodyPr>
          <a:lstStyle/>
          <a:p>
            <a:pPr marL="137160" indent="0">
              <a:buNone/>
            </a:pPr>
            <a:r>
              <a:rPr lang="en-GB" b="1" dirty="0">
                <a:solidFill>
                  <a:schemeClr val="bg1"/>
                </a:solidFill>
              </a:rPr>
              <a:t>Assessment 1: </a:t>
            </a:r>
            <a:r>
              <a:rPr lang="en-GB" dirty="0">
                <a:solidFill>
                  <a:schemeClr val="bg1"/>
                </a:solidFill>
              </a:rPr>
              <a:t>Comprehension quiz (historical and linguistic features) – worth 25% – Duration: 45 minutes.</a:t>
            </a:r>
          </a:p>
          <a:p>
            <a:pPr lvl="1"/>
            <a:r>
              <a:rPr lang="en-GB" dirty="0">
                <a:solidFill>
                  <a:schemeClr val="bg1"/>
                </a:solidFill>
              </a:rPr>
              <a:t>To take place on the latter part </a:t>
            </a:r>
            <a:r>
              <a:rPr lang="en-GB" b="1" dirty="0">
                <a:solidFill>
                  <a:schemeClr val="bg1"/>
                </a:solidFill>
              </a:rPr>
              <a:t>of Thursday’s session on Week 2</a:t>
            </a:r>
            <a:r>
              <a:rPr lang="en-GB" dirty="0">
                <a:solidFill>
                  <a:schemeClr val="bg1"/>
                </a:solidFill>
              </a:rPr>
              <a:t>.</a:t>
            </a:r>
          </a:p>
          <a:p>
            <a:pPr lvl="1"/>
            <a:endParaRPr lang="en-GB" sz="500" dirty="0">
              <a:solidFill>
                <a:schemeClr val="bg1"/>
              </a:solidFill>
            </a:endParaRPr>
          </a:p>
          <a:p>
            <a:pPr marL="137160" indent="0">
              <a:buNone/>
            </a:pPr>
            <a:r>
              <a:rPr lang="en-GB" b="1" dirty="0">
                <a:solidFill>
                  <a:schemeClr val="bg1"/>
                </a:solidFill>
              </a:rPr>
              <a:t>Assessment 2: </a:t>
            </a:r>
            <a:r>
              <a:rPr lang="en-GB" dirty="0">
                <a:solidFill>
                  <a:schemeClr val="bg1"/>
                </a:solidFill>
              </a:rPr>
              <a:t>Comprehension quiz (historical and linguistic features) – worth 25% – Duration: 45 minutes.</a:t>
            </a:r>
          </a:p>
          <a:p>
            <a:pPr lvl="1"/>
            <a:r>
              <a:rPr lang="en-GB" dirty="0">
                <a:solidFill>
                  <a:schemeClr val="bg1"/>
                </a:solidFill>
              </a:rPr>
              <a:t>To take place on the latter part of </a:t>
            </a:r>
            <a:r>
              <a:rPr lang="en-GB" b="1" dirty="0">
                <a:solidFill>
                  <a:schemeClr val="bg1"/>
                </a:solidFill>
              </a:rPr>
              <a:t>Thursday’s session on Week 3</a:t>
            </a:r>
            <a:r>
              <a:rPr lang="en-GB" dirty="0">
                <a:solidFill>
                  <a:schemeClr val="bg1"/>
                </a:solidFill>
              </a:rPr>
              <a:t>.</a:t>
            </a:r>
          </a:p>
          <a:p>
            <a:pPr marL="265176" indent="0">
              <a:buNone/>
            </a:pPr>
            <a:endParaRPr lang="en-GB" dirty="0">
              <a:solidFill>
                <a:schemeClr val="bg1"/>
              </a:solidFill>
            </a:endParaRPr>
          </a:p>
        </p:txBody>
      </p:sp>
    </p:spTree>
    <p:extLst>
      <p:ext uri="{BB962C8B-B14F-4D97-AF65-F5344CB8AC3E}">
        <p14:creationId xmlns:p14="http://schemas.microsoft.com/office/powerpoint/2010/main" val="14825614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5F3AE9-027F-4B97-B867-BE8F058D2144}"/>
              </a:ext>
            </a:extLst>
          </p:cNvPr>
          <p:cNvSpPr>
            <a:spLocks noGrp="1"/>
          </p:cNvSpPr>
          <p:nvPr>
            <p:ph type="title"/>
          </p:nvPr>
        </p:nvSpPr>
        <p:spPr>
          <a:xfrm>
            <a:off x="179512" y="274638"/>
            <a:ext cx="8784976" cy="1143000"/>
          </a:xfrm>
        </p:spPr>
        <p:txBody>
          <a:bodyPr>
            <a:normAutofit fontScale="90000"/>
          </a:bodyPr>
          <a:lstStyle/>
          <a:p>
            <a:r>
              <a:rPr lang="en-GB" dirty="0">
                <a:solidFill>
                  <a:schemeClr val="bg1"/>
                </a:solidFill>
              </a:rPr>
              <a:t>Assessment 3 – Translation Exam</a:t>
            </a:r>
          </a:p>
        </p:txBody>
      </p:sp>
      <p:sp>
        <p:nvSpPr>
          <p:cNvPr id="3" name="Content Placeholder 2">
            <a:extLst>
              <a:ext uri="{FF2B5EF4-FFF2-40B4-BE49-F238E27FC236}">
                <a16:creationId xmlns:a16="http://schemas.microsoft.com/office/drawing/2014/main" id="{4F31AA06-7EDD-4C74-88A1-778932CF083B}"/>
              </a:ext>
            </a:extLst>
          </p:cNvPr>
          <p:cNvSpPr>
            <a:spLocks noGrp="1"/>
          </p:cNvSpPr>
          <p:nvPr>
            <p:ph idx="1"/>
          </p:nvPr>
        </p:nvSpPr>
        <p:spPr>
          <a:xfrm>
            <a:off x="457200" y="1600200"/>
            <a:ext cx="8229600" cy="4983162"/>
          </a:xfrm>
        </p:spPr>
        <p:txBody>
          <a:bodyPr/>
          <a:lstStyle/>
          <a:p>
            <a:pPr marL="137160" indent="0">
              <a:buNone/>
            </a:pPr>
            <a:r>
              <a:rPr lang="en-GB" b="1" dirty="0">
                <a:solidFill>
                  <a:schemeClr val="bg1"/>
                </a:solidFill>
              </a:rPr>
              <a:t>Assessment 3: </a:t>
            </a:r>
            <a:r>
              <a:rPr lang="en-GB" dirty="0">
                <a:solidFill>
                  <a:schemeClr val="bg1"/>
                </a:solidFill>
              </a:rPr>
              <a:t>Translation Exam – worth 50% – Duration: 1 hr and 30 minutes.</a:t>
            </a:r>
          </a:p>
          <a:p>
            <a:pPr lvl="1"/>
            <a:r>
              <a:rPr lang="en-GB" dirty="0">
                <a:solidFill>
                  <a:schemeClr val="bg1"/>
                </a:solidFill>
              </a:rPr>
              <a:t>The exam that will consist of a seen section (Section A) and an unseen section (Section B). The former is worth 70 of the marks for the exam, the latter 30 marks. For section A this will involve a choice of two passage, you will pick one to translate. This will be based on passages from Lysias 1 covered in the class. Section B will be a shorter passage (with some vocabulary given) from another of Lysias’ speeches. Invigilation will take place in class.</a:t>
            </a:r>
          </a:p>
          <a:p>
            <a:pPr lvl="1"/>
            <a:r>
              <a:rPr lang="en-GB" b="1" dirty="0">
                <a:solidFill>
                  <a:schemeClr val="bg1"/>
                </a:solidFill>
              </a:rPr>
              <a:t>This will take place in the final session on week 4</a:t>
            </a:r>
            <a:r>
              <a:rPr lang="en-GB" dirty="0">
                <a:solidFill>
                  <a:schemeClr val="bg1"/>
                </a:solidFill>
              </a:rPr>
              <a:t>.</a:t>
            </a:r>
          </a:p>
        </p:txBody>
      </p:sp>
    </p:spTree>
    <p:extLst>
      <p:ext uri="{BB962C8B-B14F-4D97-AF65-F5344CB8AC3E}">
        <p14:creationId xmlns:p14="http://schemas.microsoft.com/office/powerpoint/2010/main" val="7421633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69B052-27FF-4568-B880-40590D322BC8}"/>
              </a:ext>
            </a:extLst>
          </p:cNvPr>
          <p:cNvSpPr>
            <a:spLocks noGrp="1"/>
          </p:cNvSpPr>
          <p:nvPr>
            <p:ph type="title"/>
          </p:nvPr>
        </p:nvSpPr>
        <p:spPr>
          <a:xfrm>
            <a:off x="539552" y="2857500"/>
            <a:ext cx="8229600" cy="1143000"/>
          </a:xfrm>
        </p:spPr>
        <p:txBody>
          <a:bodyPr>
            <a:normAutofit/>
          </a:bodyPr>
          <a:lstStyle/>
          <a:p>
            <a:r>
              <a:rPr lang="en-GB" sz="6000" dirty="0">
                <a:solidFill>
                  <a:schemeClr val="bg1"/>
                </a:solidFill>
              </a:rPr>
              <a:t>Part 2: Overview</a:t>
            </a:r>
          </a:p>
        </p:txBody>
      </p:sp>
    </p:spTree>
    <p:extLst>
      <p:ext uri="{BB962C8B-B14F-4D97-AF65-F5344CB8AC3E}">
        <p14:creationId xmlns:p14="http://schemas.microsoft.com/office/powerpoint/2010/main" val="11719577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4624"/>
            <a:ext cx="8229600" cy="792088"/>
          </a:xfrm>
        </p:spPr>
        <p:txBody>
          <a:bodyPr/>
          <a:lstStyle/>
          <a:p>
            <a:r>
              <a:rPr lang="en-GB" dirty="0">
                <a:solidFill>
                  <a:schemeClr val="bg1"/>
                </a:solidFill>
              </a:rPr>
              <a:t>Types of Oratory</a:t>
            </a:r>
          </a:p>
        </p:txBody>
      </p:sp>
      <p:sp>
        <p:nvSpPr>
          <p:cNvPr id="3" name="Content Placeholder 2"/>
          <p:cNvSpPr>
            <a:spLocks noGrp="1"/>
          </p:cNvSpPr>
          <p:nvPr>
            <p:ph idx="1"/>
          </p:nvPr>
        </p:nvSpPr>
        <p:spPr>
          <a:xfrm>
            <a:off x="0" y="908720"/>
            <a:ext cx="9144000" cy="5949280"/>
          </a:xfrm>
        </p:spPr>
        <p:txBody>
          <a:bodyPr>
            <a:normAutofit fontScale="92500" lnSpcReduction="20000"/>
          </a:bodyPr>
          <a:lstStyle/>
          <a:p>
            <a:r>
              <a:rPr lang="en-GB" b="1" dirty="0">
                <a:solidFill>
                  <a:schemeClr val="bg1"/>
                </a:solidFill>
              </a:rPr>
              <a:t>Deliberative oratory: </a:t>
            </a:r>
            <a:r>
              <a:rPr lang="en-GB" dirty="0">
                <a:solidFill>
                  <a:schemeClr val="bg1"/>
                </a:solidFill>
              </a:rPr>
              <a:t>political oratory that was delivered in the assemblies, councils and public places of the Greek world. Ability to be spontaneous was important – common themes argued, expedience, practicality, justice and necessity. </a:t>
            </a:r>
            <a:endParaRPr lang="en-GB" b="1" dirty="0">
              <a:solidFill>
                <a:schemeClr val="bg1"/>
              </a:solidFill>
            </a:endParaRPr>
          </a:p>
          <a:p>
            <a:endParaRPr lang="en-GB" sz="1100" b="1" dirty="0">
              <a:solidFill>
                <a:schemeClr val="bg1"/>
              </a:solidFill>
            </a:endParaRPr>
          </a:p>
          <a:p>
            <a:r>
              <a:rPr lang="en-GB" b="1" dirty="0">
                <a:solidFill>
                  <a:schemeClr val="bg1"/>
                </a:solidFill>
              </a:rPr>
              <a:t>Forensic oratory: </a:t>
            </a:r>
            <a:r>
              <a:rPr lang="en-GB" dirty="0">
                <a:solidFill>
                  <a:schemeClr val="bg1"/>
                </a:solidFill>
              </a:rPr>
              <a:t>oratory delivered in the courts. All adult male litigants would usually speak for themselves. Could purchase a speech from a </a:t>
            </a:r>
            <a:r>
              <a:rPr lang="en-GB" i="1" dirty="0" err="1">
                <a:solidFill>
                  <a:schemeClr val="bg1"/>
                </a:solidFill>
              </a:rPr>
              <a:t>logographos</a:t>
            </a:r>
            <a:r>
              <a:rPr lang="en-GB" i="1" dirty="0">
                <a:solidFill>
                  <a:schemeClr val="bg1"/>
                </a:solidFill>
              </a:rPr>
              <a:t> </a:t>
            </a:r>
            <a:r>
              <a:rPr lang="en-GB" dirty="0">
                <a:solidFill>
                  <a:schemeClr val="bg1"/>
                </a:solidFill>
              </a:rPr>
              <a:t>(</a:t>
            </a:r>
            <a:r>
              <a:rPr lang="en-GB" b="1" dirty="0">
                <a:solidFill>
                  <a:schemeClr val="bg1"/>
                </a:solidFill>
              </a:rPr>
              <a:t>most, but not all, of </a:t>
            </a:r>
            <a:r>
              <a:rPr lang="en-GB" b="1" dirty="0" err="1">
                <a:solidFill>
                  <a:schemeClr val="bg1"/>
                </a:solidFill>
              </a:rPr>
              <a:t>Lysias</a:t>
            </a:r>
            <a:r>
              <a:rPr lang="en-GB" b="1" dirty="0">
                <a:solidFill>
                  <a:schemeClr val="bg1"/>
                </a:solidFill>
              </a:rPr>
              <a:t>’ speeches falls in this category</a:t>
            </a:r>
            <a:r>
              <a:rPr lang="en-GB" dirty="0">
                <a:solidFill>
                  <a:schemeClr val="bg1"/>
                </a:solidFill>
              </a:rPr>
              <a:t>) and attempt to memorise it. Speeches need to be persuasive and emotive (and at least appear to be spontaneous). </a:t>
            </a:r>
            <a:r>
              <a:rPr lang="en-GB" i="1" dirty="0">
                <a:solidFill>
                  <a:schemeClr val="bg1"/>
                </a:solidFill>
              </a:rPr>
              <a:t> </a:t>
            </a:r>
            <a:endParaRPr lang="en-GB" b="1" dirty="0">
              <a:solidFill>
                <a:schemeClr val="bg1"/>
              </a:solidFill>
            </a:endParaRPr>
          </a:p>
          <a:p>
            <a:endParaRPr lang="en-GB" sz="1100" b="1" dirty="0">
              <a:solidFill>
                <a:schemeClr val="bg1"/>
              </a:solidFill>
            </a:endParaRPr>
          </a:p>
          <a:p>
            <a:r>
              <a:rPr lang="en-GB" b="1" dirty="0">
                <a:solidFill>
                  <a:schemeClr val="bg1"/>
                </a:solidFill>
              </a:rPr>
              <a:t>Epideictic oratory: </a:t>
            </a:r>
            <a:r>
              <a:rPr lang="en-GB" dirty="0">
                <a:solidFill>
                  <a:schemeClr val="bg1"/>
                </a:solidFill>
              </a:rPr>
              <a:t>oratory for display, usually delivered at public ceremonies and civic events, often concerned with praise or plan (see for example, Pericles’ funeral oration in Thucydides).</a:t>
            </a:r>
          </a:p>
          <a:p>
            <a:endParaRPr lang="en-GB" sz="1100" b="1" dirty="0">
              <a:solidFill>
                <a:schemeClr val="bg1"/>
              </a:solidFill>
            </a:endParaRPr>
          </a:p>
          <a:p>
            <a:r>
              <a:rPr lang="en-GB" dirty="0">
                <a:solidFill>
                  <a:schemeClr val="bg1"/>
                </a:solidFill>
              </a:rPr>
              <a:t>See </a:t>
            </a:r>
            <a:r>
              <a:rPr lang="en-GB" b="1" dirty="0">
                <a:solidFill>
                  <a:schemeClr val="bg1"/>
                </a:solidFill>
              </a:rPr>
              <a:t>Aristotle </a:t>
            </a:r>
            <a:r>
              <a:rPr lang="en-GB" b="1" i="1" dirty="0">
                <a:solidFill>
                  <a:schemeClr val="bg1"/>
                </a:solidFill>
              </a:rPr>
              <a:t>Rhetoric </a:t>
            </a:r>
            <a:r>
              <a:rPr lang="en-GB" b="1" dirty="0">
                <a:solidFill>
                  <a:schemeClr val="bg1"/>
                </a:solidFill>
              </a:rPr>
              <a:t>1.3</a:t>
            </a:r>
            <a:r>
              <a:rPr lang="en-GB" dirty="0">
                <a:solidFill>
                  <a:schemeClr val="bg1"/>
                </a:solidFill>
              </a:rPr>
              <a:t>.</a:t>
            </a:r>
          </a:p>
        </p:txBody>
      </p:sp>
    </p:spTree>
    <p:extLst>
      <p:ext uri="{BB962C8B-B14F-4D97-AF65-F5344CB8AC3E}">
        <p14:creationId xmlns:p14="http://schemas.microsoft.com/office/powerpoint/2010/main" val="30174036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4624"/>
            <a:ext cx="8229600" cy="720080"/>
          </a:xfrm>
        </p:spPr>
        <p:txBody>
          <a:bodyPr>
            <a:normAutofit/>
          </a:bodyPr>
          <a:lstStyle/>
          <a:p>
            <a:r>
              <a:rPr lang="en-GB" dirty="0">
                <a:solidFill>
                  <a:schemeClr val="bg1"/>
                </a:solidFill>
              </a:rPr>
              <a:t>Lysias: background</a:t>
            </a:r>
          </a:p>
        </p:txBody>
      </p:sp>
      <p:sp>
        <p:nvSpPr>
          <p:cNvPr id="3" name="Content Placeholder 2"/>
          <p:cNvSpPr>
            <a:spLocks noGrp="1"/>
          </p:cNvSpPr>
          <p:nvPr>
            <p:ph idx="1"/>
          </p:nvPr>
        </p:nvSpPr>
        <p:spPr>
          <a:xfrm>
            <a:off x="0" y="980728"/>
            <a:ext cx="9144000" cy="5877272"/>
          </a:xfrm>
        </p:spPr>
        <p:txBody>
          <a:bodyPr>
            <a:normAutofit/>
          </a:bodyPr>
          <a:lstStyle/>
          <a:p>
            <a:r>
              <a:rPr lang="en-GB" sz="3200" dirty="0">
                <a:solidFill>
                  <a:schemeClr val="bg1"/>
                </a:solidFill>
              </a:rPr>
              <a:t>The son of a </a:t>
            </a:r>
            <a:r>
              <a:rPr lang="en-GB" sz="3200" dirty="0" err="1">
                <a:solidFill>
                  <a:schemeClr val="bg1"/>
                </a:solidFill>
              </a:rPr>
              <a:t>Syracusan</a:t>
            </a:r>
            <a:r>
              <a:rPr lang="en-GB" sz="3200" dirty="0">
                <a:solidFill>
                  <a:schemeClr val="bg1"/>
                </a:solidFill>
              </a:rPr>
              <a:t> </a:t>
            </a:r>
            <a:r>
              <a:rPr lang="en-GB" sz="3200" dirty="0" err="1">
                <a:solidFill>
                  <a:schemeClr val="bg1"/>
                </a:solidFill>
              </a:rPr>
              <a:t>metic</a:t>
            </a:r>
            <a:r>
              <a:rPr lang="en-GB" sz="3200" dirty="0">
                <a:solidFill>
                  <a:schemeClr val="bg1"/>
                </a:solidFill>
              </a:rPr>
              <a:t> residing in Athens, he was born around the mid-fifth century (ancient biographical tradition places his birth at 459/8 BC, though many modern scholars believe it was later).</a:t>
            </a:r>
          </a:p>
          <a:p>
            <a:endParaRPr lang="en-GB" sz="600" dirty="0">
              <a:solidFill>
                <a:schemeClr val="bg1"/>
              </a:solidFill>
            </a:endParaRPr>
          </a:p>
          <a:p>
            <a:endParaRPr lang="en-GB" dirty="0">
              <a:solidFill>
                <a:schemeClr val="bg1"/>
              </a:solidFill>
            </a:endParaRPr>
          </a:p>
          <a:p>
            <a:endParaRPr lang="en-GB" dirty="0">
              <a:solidFill>
                <a:schemeClr val="bg1"/>
              </a:solidFill>
            </a:endParaRPr>
          </a:p>
        </p:txBody>
      </p:sp>
      <p:pic>
        <p:nvPicPr>
          <p:cNvPr id="4" name="Picture 3"/>
          <p:cNvPicPr>
            <a:picLocks noChangeAspect="1"/>
          </p:cNvPicPr>
          <p:nvPr/>
        </p:nvPicPr>
        <p:blipFill rotWithShape="1">
          <a:blip r:embed="rId2"/>
          <a:srcRect r="16119"/>
          <a:stretch/>
        </p:blipFill>
        <p:spPr>
          <a:xfrm>
            <a:off x="122360" y="3555330"/>
            <a:ext cx="4838737" cy="2898006"/>
          </a:xfrm>
          <a:prstGeom prst="rect">
            <a:avLst/>
          </a:prstGeom>
        </p:spPr>
      </p:pic>
      <p:pic>
        <p:nvPicPr>
          <p:cNvPr id="5" name="Picture 4"/>
          <p:cNvPicPr>
            <a:picLocks noChangeAspect="1"/>
          </p:cNvPicPr>
          <p:nvPr/>
        </p:nvPicPr>
        <p:blipFill rotWithShape="1">
          <a:blip r:embed="rId3"/>
          <a:srcRect l="15259"/>
          <a:stretch/>
        </p:blipFill>
        <p:spPr>
          <a:xfrm>
            <a:off x="5069975" y="3573016"/>
            <a:ext cx="3965147" cy="3119431"/>
          </a:xfrm>
          <a:prstGeom prst="rect">
            <a:avLst/>
          </a:prstGeom>
        </p:spPr>
      </p:pic>
    </p:spTree>
    <p:extLst>
      <p:ext uri="{BB962C8B-B14F-4D97-AF65-F5344CB8AC3E}">
        <p14:creationId xmlns:p14="http://schemas.microsoft.com/office/powerpoint/2010/main" val="11878810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88640"/>
            <a:ext cx="4932040" cy="6669360"/>
          </a:xfrm>
        </p:spPr>
        <p:txBody>
          <a:bodyPr>
            <a:normAutofit lnSpcReduction="10000"/>
          </a:bodyPr>
          <a:lstStyle/>
          <a:p>
            <a:r>
              <a:rPr lang="en-GB" dirty="0">
                <a:solidFill>
                  <a:schemeClr val="bg1"/>
                </a:solidFill>
              </a:rPr>
              <a:t>During the period of the 30 tyrants 404/3 BC Lysias’ brother </a:t>
            </a:r>
            <a:r>
              <a:rPr lang="en-GB" dirty="0" err="1">
                <a:solidFill>
                  <a:schemeClr val="bg1"/>
                </a:solidFill>
              </a:rPr>
              <a:t>Polemarchos</a:t>
            </a:r>
            <a:r>
              <a:rPr lang="en-GB" dirty="0">
                <a:solidFill>
                  <a:schemeClr val="bg1"/>
                </a:solidFill>
              </a:rPr>
              <a:t> was killed, while he helped the exiled democratic factions with money, payments for mercenaries and arms. </a:t>
            </a:r>
          </a:p>
          <a:p>
            <a:endParaRPr lang="en-GB" sz="500" dirty="0">
              <a:solidFill>
                <a:schemeClr val="bg1"/>
              </a:solidFill>
            </a:endParaRPr>
          </a:p>
          <a:p>
            <a:r>
              <a:rPr lang="en-GB" dirty="0">
                <a:solidFill>
                  <a:schemeClr val="bg1"/>
                </a:solidFill>
              </a:rPr>
              <a:t>This temporarily won him citizenship status in the restored democracy as a result of the decree of </a:t>
            </a:r>
            <a:r>
              <a:rPr lang="en-GB" dirty="0" err="1">
                <a:solidFill>
                  <a:schemeClr val="bg1"/>
                </a:solidFill>
              </a:rPr>
              <a:t>Thrasyboulos</a:t>
            </a:r>
            <a:r>
              <a:rPr lang="en-GB" dirty="0">
                <a:solidFill>
                  <a:schemeClr val="bg1"/>
                </a:solidFill>
              </a:rPr>
              <a:t>, though this decree was later quashed and Lysias return to the status of a </a:t>
            </a:r>
            <a:r>
              <a:rPr lang="en-GB" dirty="0" err="1">
                <a:solidFill>
                  <a:schemeClr val="bg1"/>
                </a:solidFill>
              </a:rPr>
              <a:t>metic</a:t>
            </a:r>
            <a:r>
              <a:rPr lang="en-GB" dirty="0">
                <a:solidFill>
                  <a:schemeClr val="bg1"/>
                </a:solidFill>
              </a:rPr>
              <a:t>. </a:t>
            </a:r>
          </a:p>
          <a:p>
            <a:endParaRPr lang="en-GB" sz="500" dirty="0">
              <a:solidFill>
                <a:schemeClr val="bg1"/>
              </a:solidFill>
            </a:endParaRPr>
          </a:p>
          <a:p>
            <a:endParaRPr lang="en-GB" dirty="0"/>
          </a:p>
        </p:txBody>
      </p:sp>
      <p:pic>
        <p:nvPicPr>
          <p:cNvPr id="2" name="Picture 1">
            <a:extLst>
              <a:ext uri="{FF2B5EF4-FFF2-40B4-BE49-F238E27FC236}">
                <a16:creationId xmlns:a16="http://schemas.microsoft.com/office/drawing/2014/main" id="{A9C14563-BD14-42E1-BBD1-965E6587C913}"/>
              </a:ext>
            </a:extLst>
          </p:cNvPr>
          <p:cNvPicPr>
            <a:picLocks noChangeAspect="1"/>
          </p:cNvPicPr>
          <p:nvPr/>
        </p:nvPicPr>
        <p:blipFill>
          <a:blip r:embed="rId2"/>
          <a:stretch>
            <a:fillRect/>
          </a:stretch>
        </p:blipFill>
        <p:spPr>
          <a:xfrm>
            <a:off x="4932040" y="285671"/>
            <a:ext cx="4000478" cy="2695322"/>
          </a:xfrm>
          <a:prstGeom prst="rect">
            <a:avLst/>
          </a:prstGeom>
        </p:spPr>
      </p:pic>
      <p:pic>
        <p:nvPicPr>
          <p:cNvPr id="4" name="Picture 3">
            <a:extLst>
              <a:ext uri="{FF2B5EF4-FFF2-40B4-BE49-F238E27FC236}">
                <a16:creationId xmlns:a16="http://schemas.microsoft.com/office/drawing/2014/main" id="{4BC0BD76-731B-4219-BEC4-D942F8B5B0B2}"/>
              </a:ext>
            </a:extLst>
          </p:cNvPr>
          <p:cNvPicPr>
            <a:picLocks noChangeAspect="1"/>
          </p:cNvPicPr>
          <p:nvPr/>
        </p:nvPicPr>
        <p:blipFill>
          <a:blip r:embed="rId3"/>
          <a:stretch>
            <a:fillRect/>
          </a:stretch>
        </p:blipFill>
        <p:spPr>
          <a:xfrm>
            <a:off x="5269174" y="3078024"/>
            <a:ext cx="3663344" cy="3663344"/>
          </a:xfrm>
          <a:prstGeom prst="rect">
            <a:avLst/>
          </a:prstGeom>
        </p:spPr>
      </p:pic>
    </p:spTree>
    <p:extLst>
      <p:ext uri="{BB962C8B-B14F-4D97-AF65-F5344CB8AC3E}">
        <p14:creationId xmlns:p14="http://schemas.microsoft.com/office/powerpoint/2010/main" val="11169933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2E62C8C-541A-47E5-AD91-37DEAE7AC943}"/>
              </a:ext>
            </a:extLst>
          </p:cNvPr>
          <p:cNvSpPr>
            <a:spLocks noGrp="1"/>
          </p:cNvSpPr>
          <p:nvPr>
            <p:ph idx="1"/>
          </p:nvPr>
        </p:nvSpPr>
        <p:spPr>
          <a:xfrm>
            <a:off x="0" y="260648"/>
            <a:ext cx="4716016" cy="6408712"/>
          </a:xfrm>
        </p:spPr>
        <p:txBody>
          <a:bodyPr>
            <a:normAutofit/>
          </a:bodyPr>
          <a:lstStyle/>
          <a:p>
            <a:r>
              <a:rPr lang="en-GB" dirty="0">
                <a:solidFill>
                  <a:schemeClr val="bg1"/>
                </a:solidFill>
              </a:rPr>
              <a:t>After the restoration Lysias prosecuted Eratosthenes (probably not the Eratosthenes of Lysias 1), one of the 30 tyrants, for the murder of his brother. </a:t>
            </a:r>
          </a:p>
          <a:p>
            <a:endParaRPr lang="en-GB" sz="500" dirty="0">
              <a:solidFill>
                <a:schemeClr val="bg1"/>
              </a:solidFill>
            </a:endParaRPr>
          </a:p>
          <a:p>
            <a:r>
              <a:rPr lang="en-GB" dirty="0">
                <a:solidFill>
                  <a:schemeClr val="bg1"/>
                </a:solidFill>
              </a:rPr>
              <a:t>Lysias subsequently gained a career as a speech writer. His skill was such that later Alexandrian tradition would place him among the “Ten Attic Orators”. </a:t>
            </a:r>
          </a:p>
          <a:p>
            <a:endParaRPr lang="en-GB" dirty="0"/>
          </a:p>
        </p:txBody>
      </p:sp>
      <p:graphicFrame>
        <p:nvGraphicFramePr>
          <p:cNvPr id="6" name="Table 6">
            <a:extLst>
              <a:ext uri="{FF2B5EF4-FFF2-40B4-BE49-F238E27FC236}">
                <a16:creationId xmlns:a16="http://schemas.microsoft.com/office/drawing/2014/main" id="{B706D22B-9ABA-4116-99D1-3EE692A1E232}"/>
              </a:ext>
            </a:extLst>
          </p:cNvPr>
          <p:cNvGraphicFramePr>
            <a:graphicFrameLocks noGrp="1"/>
          </p:cNvGraphicFramePr>
          <p:nvPr>
            <p:extLst>
              <p:ext uri="{D42A27DB-BD31-4B8C-83A1-F6EECF244321}">
                <p14:modId xmlns:p14="http://schemas.microsoft.com/office/powerpoint/2010/main" val="1282791024"/>
              </p:ext>
            </p:extLst>
          </p:nvPr>
        </p:nvGraphicFramePr>
        <p:xfrm>
          <a:off x="4572000" y="4352236"/>
          <a:ext cx="4367808" cy="2245116"/>
        </p:xfrm>
        <a:graphic>
          <a:graphicData uri="http://schemas.openxmlformats.org/drawingml/2006/table">
            <a:tbl>
              <a:tblPr firstRow="1" bandRow="1">
                <a:tableStyleId>{5C22544A-7EE6-4342-B048-85BDC9FD1C3A}</a:tableStyleId>
              </a:tblPr>
              <a:tblGrid>
                <a:gridCol w="2183904">
                  <a:extLst>
                    <a:ext uri="{9D8B030D-6E8A-4147-A177-3AD203B41FA5}">
                      <a16:colId xmlns:a16="http://schemas.microsoft.com/office/drawing/2014/main" val="3019685578"/>
                    </a:ext>
                  </a:extLst>
                </a:gridCol>
                <a:gridCol w="2183904">
                  <a:extLst>
                    <a:ext uri="{9D8B030D-6E8A-4147-A177-3AD203B41FA5}">
                      <a16:colId xmlns:a16="http://schemas.microsoft.com/office/drawing/2014/main" val="3279410799"/>
                    </a:ext>
                  </a:extLst>
                </a:gridCol>
              </a:tblGrid>
              <a:tr h="374186">
                <a:tc gridSpan="2">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b="1" dirty="0">
                          <a:solidFill>
                            <a:schemeClr val="bg1"/>
                          </a:solidFill>
                        </a:rPr>
                        <a:t>Ten Attic Orators</a:t>
                      </a:r>
                    </a:p>
                  </a:txBody>
                  <a:tcPr/>
                </a:tc>
                <a:tc hMerge="1">
                  <a:txBody>
                    <a:bodyPr/>
                    <a:lstStyle/>
                    <a:p>
                      <a:endParaRPr lang="en-GB" dirty="0"/>
                    </a:p>
                  </a:txBody>
                  <a:tcPr/>
                </a:tc>
                <a:extLst>
                  <a:ext uri="{0D108BD9-81ED-4DB2-BD59-A6C34878D82A}">
                    <a16:rowId xmlns:a16="http://schemas.microsoft.com/office/drawing/2014/main" val="3744395039"/>
                  </a:ext>
                </a:extLst>
              </a:tr>
              <a:tr h="37418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err="1">
                          <a:solidFill>
                            <a:schemeClr val="bg1"/>
                          </a:solidFill>
                        </a:rPr>
                        <a:t>Aeschines</a:t>
                      </a:r>
                      <a:endParaRPr lang="en-GB" dirty="0">
                        <a:solidFill>
                          <a:schemeClr val="bg1"/>
                        </a:solidFill>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err="1">
                          <a:solidFill>
                            <a:schemeClr val="bg1"/>
                          </a:solidFill>
                        </a:rPr>
                        <a:t>Hypereides</a:t>
                      </a:r>
                      <a:endParaRPr lang="en-GB" dirty="0">
                        <a:solidFill>
                          <a:schemeClr val="bg1"/>
                        </a:solidFill>
                      </a:endParaRPr>
                    </a:p>
                  </a:txBody>
                  <a:tcPr/>
                </a:tc>
                <a:extLst>
                  <a:ext uri="{0D108BD9-81ED-4DB2-BD59-A6C34878D82A}">
                    <a16:rowId xmlns:a16="http://schemas.microsoft.com/office/drawing/2014/main" val="3472824975"/>
                  </a:ext>
                </a:extLst>
              </a:tr>
              <a:tr h="37418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err="1">
                          <a:solidFill>
                            <a:schemeClr val="bg1"/>
                          </a:solidFill>
                        </a:rPr>
                        <a:t>Andocides</a:t>
                      </a:r>
                      <a:endParaRPr lang="en-GB" dirty="0">
                        <a:solidFill>
                          <a:schemeClr val="bg1"/>
                        </a:solidFill>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err="1">
                          <a:solidFill>
                            <a:schemeClr val="bg1"/>
                          </a:solidFill>
                        </a:rPr>
                        <a:t>Isaeus</a:t>
                      </a:r>
                      <a:endParaRPr lang="en-GB" dirty="0">
                        <a:solidFill>
                          <a:schemeClr val="bg1"/>
                        </a:solidFill>
                      </a:endParaRPr>
                    </a:p>
                  </a:txBody>
                  <a:tcPr/>
                </a:tc>
                <a:extLst>
                  <a:ext uri="{0D108BD9-81ED-4DB2-BD59-A6C34878D82A}">
                    <a16:rowId xmlns:a16="http://schemas.microsoft.com/office/drawing/2014/main" val="2280065076"/>
                  </a:ext>
                </a:extLst>
              </a:tr>
              <a:tr h="37418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schemeClr val="bg1"/>
                          </a:solidFill>
                        </a:rPr>
                        <a:t>Antiphon</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schemeClr val="bg1"/>
                          </a:solidFill>
                        </a:rPr>
                        <a:t>Isocrates</a:t>
                      </a:r>
                    </a:p>
                  </a:txBody>
                  <a:tcPr/>
                </a:tc>
                <a:extLst>
                  <a:ext uri="{0D108BD9-81ED-4DB2-BD59-A6C34878D82A}">
                    <a16:rowId xmlns:a16="http://schemas.microsoft.com/office/drawing/2014/main" val="2880301537"/>
                  </a:ext>
                </a:extLst>
              </a:tr>
              <a:tr h="37418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schemeClr val="bg1"/>
                          </a:solidFill>
                        </a:rPr>
                        <a:t>Demosthenes</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schemeClr val="bg1"/>
                          </a:solidFill>
                        </a:rPr>
                        <a:t>Lycurgus</a:t>
                      </a:r>
                    </a:p>
                  </a:txBody>
                  <a:tcPr/>
                </a:tc>
                <a:extLst>
                  <a:ext uri="{0D108BD9-81ED-4DB2-BD59-A6C34878D82A}">
                    <a16:rowId xmlns:a16="http://schemas.microsoft.com/office/drawing/2014/main" val="69479074"/>
                  </a:ext>
                </a:extLst>
              </a:tr>
              <a:tr h="37418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err="1">
                          <a:solidFill>
                            <a:schemeClr val="bg1"/>
                          </a:solidFill>
                        </a:rPr>
                        <a:t>Dinarchus</a:t>
                      </a:r>
                      <a:endParaRPr lang="en-GB" dirty="0">
                        <a:solidFill>
                          <a:schemeClr val="bg1"/>
                        </a:solidFill>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schemeClr val="bg1"/>
                          </a:solidFill>
                        </a:rPr>
                        <a:t>Lysias</a:t>
                      </a:r>
                    </a:p>
                  </a:txBody>
                  <a:tcPr/>
                </a:tc>
                <a:extLst>
                  <a:ext uri="{0D108BD9-81ED-4DB2-BD59-A6C34878D82A}">
                    <a16:rowId xmlns:a16="http://schemas.microsoft.com/office/drawing/2014/main" val="3189817791"/>
                  </a:ext>
                </a:extLst>
              </a:tr>
            </a:tbl>
          </a:graphicData>
        </a:graphic>
      </p:graphicFrame>
      <p:pic>
        <p:nvPicPr>
          <p:cNvPr id="9" name="Picture 8">
            <a:extLst>
              <a:ext uri="{FF2B5EF4-FFF2-40B4-BE49-F238E27FC236}">
                <a16:creationId xmlns:a16="http://schemas.microsoft.com/office/drawing/2014/main" id="{A08E083A-A895-45B8-A936-5F5D5196046D}"/>
              </a:ext>
            </a:extLst>
          </p:cNvPr>
          <p:cNvPicPr>
            <a:picLocks noChangeAspect="1"/>
          </p:cNvPicPr>
          <p:nvPr/>
        </p:nvPicPr>
        <p:blipFill>
          <a:blip r:embed="rId2"/>
          <a:stretch>
            <a:fillRect/>
          </a:stretch>
        </p:blipFill>
        <p:spPr>
          <a:xfrm>
            <a:off x="4644008" y="836712"/>
            <a:ext cx="4367808" cy="2320398"/>
          </a:xfrm>
          <a:prstGeom prst="rect">
            <a:avLst/>
          </a:prstGeom>
        </p:spPr>
      </p:pic>
    </p:spTree>
    <p:extLst>
      <p:ext uri="{BB962C8B-B14F-4D97-AF65-F5344CB8AC3E}">
        <p14:creationId xmlns:p14="http://schemas.microsoft.com/office/powerpoint/2010/main" val="23899500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980728"/>
          </a:xfrm>
        </p:spPr>
        <p:txBody>
          <a:bodyPr/>
          <a:lstStyle/>
          <a:p>
            <a:r>
              <a:rPr lang="en-GB" dirty="0">
                <a:solidFill>
                  <a:schemeClr val="bg1"/>
                </a:solidFill>
              </a:rPr>
              <a:t>Style and Works</a:t>
            </a:r>
          </a:p>
        </p:txBody>
      </p:sp>
      <p:sp>
        <p:nvSpPr>
          <p:cNvPr id="3" name="Content Placeholder 2"/>
          <p:cNvSpPr>
            <a:spLocks noGrp="1"/>
          </p:cNvSpPr>
          <p:nvPr>
            <p:ph idx="1"/>
          </p:nvPr>
        </p:nvSpPr>
        <p:spPr>
          <a:xfrm>
            <a:off x="0" y="980728"/>
            <a:ext cx="9036496" cy="5877272"/>
          </a:xfrm>
        </p:spPr>
        <p:txBody>
          <a:bodyPr>
            <a:normAutofit fontScale="92500" lnSpcReduction="10000"/>
          </a:bodyPr>
          <a:lstStyle/>
          <a:p>
            <a:r>
              <a:rPr lang="en-GB" dirty="0" err="1">
                <a:solidFill>
                  <a:schemeClr val="bg1"/>
                </a:solidFill>
              </a:rPr>
              <a:t>Lysias</a:t>
            </a:r>
            <a:r>
              <a:rPr lang="en-GB" dirty="0">
                <a:solidFill>
                  <a:schemeClr val="bg1"/>
                </a:solidFill>
              </a:rPr>
              <a:t> is often regarded as having a pure and lucid style, free of elaborate and poetic metaphors.</a:t>
            </a:r>
          </a:p>
          <a:p>
            <a:endParaRPr lang="en-GB" sz="500" dirty="0">
              <a:solidFill>
                <a:schemeClr val="bg1"/>
              </a:solidFill>
            </a:endParaRPr>
          </a:p>
          <a:p>
            <a:r>
              <a:rPr lang="en-GB" dirty="0">
                <a:solidFill>
                  <a:schemeClr val="bg1"/>
                </a:solidFill>
              </a:rPr>
              <a:t>His private speeches often have a running style, with a loser structure – such as long sentences with subordinate clauses. </a:t>
            </a:r>
          </a:p>
          <a:p>
            <a:endParaRPr lang="en-GB" sz="500" dirty="0">
              <a:solidFill>
                <a:schemeClr val="bg1"/>
              </a:solidFill>
            </a:endParaRPr>
          </a:p>
          <a:p>
            <a:r>
              <a:rPr lang="en-GB" dirty="0">
                <a:solidFill>
                  <a:schemeClr val="bg1"/>
                </a:solidFill>
              </a:rPr>
              <a:t>Dionysius and </a:t>
            </a:r>
            <a:r>
              <a:rPr lang="en-GB" dirty="0" err="1">
                <a:solidFill>
                  <a:schemeClr val="bg1"/>
                </a:solidFill>
              </a:rPr>
              <a:t>Caecilius</a:t>
            </a:r>
            <a:r>
              <a:rPr lang="en-GB" dirty="0">
                <a:solidFill>
                  <a:schemeClr val="bg1"/>
                </a:solidFill>
              </a:rPr>
              <a:t> pronounced 233 of 425 speeches attributed to </a:t>
            </a:r>
            <a:r>
              <a:rPr lang="en-GB" dirty="0" err="1">
                <a:solidFill>
                  <a:schemeClr val="bg1"/>
                </a:solidFill>
              </a:rPr>
              <a:t>Lysias</a:t>
            </a:r>
            <a:r>
              <a:rPr lang="en-GB" dirty="0">
                <a:solidFill>
                  <a:schemeClr val="bg1"/>
                </a:solidFill>
              </a:rPr>
              <a:t> as genuine – of these, 35 survive complete or in fragmentary form today – there are doubts about the attribution of some of these. </a:t>
            </a:r>
          </a:p>
          <a:p>
            <a:endParaRPr lang="en-GB" sz="500" dirty="0">
              <a:solidFill>
                <a:schemeClr val="bg1"/>
              </a:solidFill>
            </a:endParaRPr>
          </a:p>
          <a:p>
            <a:r>
              <a:rPr lang="en-GB" dirty="0" err="1">
                <a:solidFill>
                  <a:schemeClr val="bg1"/>
                </a:solidFill>
              </a:rPr>
              <a:t>Lysias</a:t>
            </a:r>
            <a:r>
              <a:rPr lang="en-GB" dirty="0">
                <a:solidFill>
                  <a:schemeClr val="bg1"/>
                </a:solidFill>
              </a:rPr>
              <a:t>’ forensic speeches deal with both private (</a:t>
            </a:r>
            <a:r>
              <a:rPr lang="en-GB" i="1" dirty="0" err="1">
                <a:solidFill>
                  <a:schemeClr val="bg1"/>
                </a:solidFill>
              </a:rPr>
              <a:t>dikê</a:t>
            </a:r>
            <a:r>
              <a:rPr lang="en-GB" i="1" dirty="0">
                <a:solidFill>
                  <a:schemeClr val="bg1"/>
                </a:solidFill>
              </a:rPr>
              <a:t> </a:t>
            </a:r>
            <a:r>
              <a:rPr lang="en-GB" i="1" dirty="0" err="1">
                <a:solidFill>
                  <a:schemeClr val="bg1"/>
                </a:solidFill>
              </a:rPr>
              <a:t>idia</a:t>
            </a:r>
            <a:r>
              <a:rPr lang="en-GB" dirty="0">
                <a:solidFill>
                  <a:schemeClr val="bg1"/>
                </a:solidFill>
              </a:rPr>
              <a:t>) and public (</a:t>
            </a:r>
            <a:r>
              <a:rPr lang="en-GB" i="1" dirty="0" err="1">
                <a:solidFill>
                  <a:schemeClr val="bg1"/>
                </a:solidFill>
              </a:rPr>
              <a:t>dikê</a:t>
            </a:r>
            <a:r>
              <a:rPr lang="en-GB" i="1" dirty="0">
                <a:solidFill>
                  <a:schemeClr val="bg1"/>
                </a:solidFill>
              </a:rPr>
              <a:t> </a:t>
            </a:r>
            <a:r>
              <a:rPr lang="en-GB" i="1" dirty="0" err="1">
                <a:solidFill>
                  <a:schemeClr val="bg1"/>
                </a:solidFill>
              </a:rPr>
              <a:t>dêmosia</a:t>
            </a:r>
            <a:r>
              <a:rPr lang="en-GB" dirty="0">
                <a:solidFill>
                  <a:schemeClr val="bg1"/>
                </a:solidFill>
              </a:rPr>
              <a:t>) cases.</a:t>
            </a:r>
          </a:p>
          <a:p>
            <a:endParaRPr lang="en-GB" sz="500" dirty="0">
              <a:solidFill>
                <a:schemeClr val="bg1"/>
              </a:solidFill>
            </a:endParaRPr>
          </a:p>
          <a:p>
            <a:endParaRPr lang="en-GB" sz="500" dirty="0">
              <a:solidFill>
                <a:schemeClr val="bg1"/>
              </a:solidFill>
            </a:endParaRPr>
          </a:p>
          <a:p>
            <a:r>
              <a:rPr lang="en-GB" dirty="0">
                <a:solidFill>
                  <a:schemeClr val="bg1"/>
                </a:solidFill>
              </a:rPr>
              <a:t>See </a:t>
            </a:r>
            <a:r>
              <a:rPr lang="en-GB" b="1" dirty="0">
                <a:solidFill>
                  <a:schemeClr val="bg1"/>
                </a:solidFill>
              </a:rPr>
              <a:t>Dionysius of Halicarnassus </a:t>
            </a:r>
            <a:r>
              <a:rPr lang="en-GB" b="1" i="1" dirty="0">
                <a:solidFill>
                  <a:schemeClr val="bg1"/>
                </a:solidFill>
              </a:rPr>
              <a:t>Commentaries on the Attic Orators</a:t>
            </a:r>
            <a:r>
              <a:rPr lang="en-GB" dirty="0">
                <a:solidFill>
                  <a:schemeClr val="bg1"/>
                </a:solidFill>
              </a:rPr>
              <a:t>.</a:t>
            </a:r>
            <a:r>
              <a:rPr lang="en-GB" i="1" dirty="0">
                <a:solidFill>
                  <a:schemeClr val="bg1"/>
                </a:solidFill>
              </a:rPr>
              <a:t> </a:t>
            </a:r>
          </a:p>
        </p:txBody>
      </p:sp>
    </p:spTree>
    <p:extLst>
      <p:ext uri="{BB962C8B-B14F-4D97-AF65-F5344CB8AC3E}">
        <p14:creationId xmlns:p14="http://schemas.microsoft.com/office/powerpoint/2010/main" val="407137998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836712"/>
          </a:xfrm>
        </p:spPr>
        <p:txBody>
          <a:bodyPr/>
          <a:lstStyle/>
          <a:p>
            <a:r>
              <a:rPr lang="en-GB" dirty="0">
                <a:solidFill>
                  <a:schemeClr val="bg1"/>
                </a:solidFill>
              </a:rPr>
              <a:t>Division of the Speeches</a:t>
            </a:r>
          </a:p>
        </p:txBody>
      </p:sp>
      <p:sp>
        <p:nvSpPr>
          <p:cNvPr id="3" name="Content Placeholder 2"/>
          <p:cNvSpPr>
            <a:spLocks noGrp="1"/>
          </p:cNvSpPr>
          <p:nvPr>
            <p:ph idx="1"/>
          </p:nvPr>
        </p:nvSpPr>
        <p:spPr>
          <a:xfrm>
            <a:off x="0" y="764704"/>
            <a:ext cx="9036496" cy="6093296"/>
          </a:xfrm>
        </p:spPr>
        <p:txBody>
          <a:bodyPr>
            <a:normAutofit fontScale="92500" lnSpcReduction="10000"/>
          </a:bodyPr>
          <a:lstStyle/>
          <a:p>
            <a:r>
              <a:rPr lang="en-GB" b="1" dirty="0">
                <a:solidFill>
                  <a:schemeClr val="bg1"/>
                </a:solidFill>
              </a:rPr>
              <a:t>Proem </a:t>
            </a:r>
            <a:r>
              <a:rPr lang="en-GB" b="1" i="1" dirty="0">
                <a:solidFill>
                  <a:schemeClr val="bg1"/>
                </a:solidFill>
              </a:rPr>
              <a:t>(</a:t>
            </a:r>
            <a:r>
              <a:rPr lang="en-GB" b="1" i="1" dirty="0" err="1">
                <a:solidFill>
                  <a:schemeClr val="bg1"/>
                </a:solidFill>
              </a:rPr>
              <a:t>prooimion</a:t>
            </a:r>
            <a:r>
              <a:rPr lang="en-GB" b="1" dirty="0">
                <a:solidFill>
                  <a:schemeClr val="bg1"/>
                </a:solidFill>
              </a:rPr>
              <a:t>)</a:t>
            </a:r>
            <a:r>
              <a:rPr lang="en-GB" b="1" i="1" dirty="0">
                <a:solidFill>
                  <a:schemeClr val="bg1"/>
                </a:solidFill>
              </a:rPr>
              <a:t>: </a:t>
            </a:r>
            <a:r>
              <a:rPr lang="en-GB" dirty="0">
                <a:solidFill>
                  <a:schemeClr val="bg1"/>
                </a:solidFill>
              </a:rPr>
              <a:t>a preface or preamble to the main speech – attempts to make the audience be willing to hear the arguments of the speaker in a positive frame of mind – </a:t>
            </a:r>
            <a:r>
              <a:rPr lang="en-GB" dirty="0" err="1">
                <a:solidFill>
                  <a:schemeClr val="bg1"/>
                </a:solidFill>
              </a:rPr>
              <a:t>Lysias</a:t>
            </a:r>
            <a:r>
              <a:rPr lang="en-GB" dirty="0">
                <a:solidFill>
                  <a:schemeClr val="bg1"/>
                </a:solidFill>
              </a:rPr>
              <a:t> tailors them to specific clients.</a:t>
            </a:r>
            <a:endParaRPr lang="en-GB" b="1" i="1" dirty="0">
              <a:solidFill>
                <a:schemeClr val="bg1"/>
              </a:solidFill>
            </a:endParaRPr>
          </a:p>
          <a:p>
            <a:endParaRPr lang="en-GB" sz="400" dirty="0"/>
          </a:p>
          <a:p>
            <a:r>
              <a:rPr lang="en-GB" b="1" dirty="0">
                <a:solidFill>
                  <a:schemeClr val="bg1"/>
                </a:solidFill>
              </a:rPr>
              <a:t>Narrative </a:t>
            </a:r>
            <a:r>
              <a:rPr lang="en-GB" b="1" i="1" dirty="0">
                <a:solidFill>
                  <a:schemeClr val="bg1"/>
                </a:solidFill>
              </a:rPr>
              <a:t>(</a:t>
            </a:r>
            <a:r>
              <a:rPr lang="en-GB" b="1" i="1" dirty="0" err="1">
                <a:solidFill>
                  <a:schemeClr val="bg1"/>
                </a:solidFill>
              </a:rPr>
              <a:t>diêgêsis</a:t>
            </a:r>
            <a:r>
              <a:rPr lang="en-GB" b="1" dirty="0">
                <a:solidFill>
                  <a:schemeClr val="bg1"/>
                </a:solidFill>
              </a:rPr>
              <a:t>): </a:t>
            </a:r>
            <a:r>
              <a:rPr lang="en-GB" dirty="0">
                <a:solidFill>
                  <a:schemeClr val="bg1"/>
                </a:solidFill>
              </a:rPr>
              <a:t>A summary of the events with a commentary on the thoughts and actions of those involved in these events.</a:t>
            </a:r>
            <a:endParaRPr lang="en-GB" b="1" dirty="0">
              <a:solidFill>
                <a:schemeClr val="bg1"/>
              </a:solidFill>
            </a:endParaRPr>
          </a:p>
          <a:p>
            <a:endParaRPr lang="en-GB" sz="400" b="1" dirty="0">
              <a:solidFill>
                <a:schemeClr val="bg1"/>
              </a:solidFill>
            </a:endParaRPr>
          </a:p>
          <a:p>
            <a:r>
              <a:rPr lang="en-GB" b="1" dirty="0">
                <a:solidFill>
                  <a:schemeClr val="bg1"/>
                </a:solidFill>
              </a:rPr>
              <a:t>Proofs </a:t>
            </a:r>
            <a:r>
              <a:rPr lang="en-GB" b="1" i="1" dirty="0">
                <a:solidFill>
                  <a:schemeClr val="bg1"/>
                </a:solidFill>
              </a:rPr>
              <a:t>(</a:t>
            </a:r>
            <a:r>
              <a:rPr lang="en-GB" b="1" i="1" dirty="0" err="1">
                <a:solidFill>
                  <a:schemeClr val="bg1"/>
                </a:solidFill>
              </a:rPr>
              <a:t>pistis</a:t>
            </a:r>
            <a:r>
              <a:rPr lang="en-GB" b="1" dirty="0">
                <a:solidFill>
                  <a:schemeClr val="bg1"/>
                </a:solidFill>
              </a:rPr>
              <a:t>): </a:t>
            </a:r>
            <a:r>
              <a:rPr lang="en-GB" dirty="0">
                <a:solidFill>
                  <a:schemeClr val="bg1"/>
                </a:solidFill>
              </a:rPr>
              <a:t>means of persuasion by inartificial (laws, contracts, witnesses, oaths) and artificial (use of rhetoric) – see </a:t>
            </a:r>
            <a:r>
              <a:rPr lang="en-GB" b="1" dirty="0">
                <a:solidFill>
                  <a:schemeClr val="bg1"/>
                </a:solidFill>
              </a:rPr>
              <a:t>Aristotle </a:t>
            </a:r>
            <a:r>
              <a:rPr lang="en-GB" b="1" i="1" dirty="0">
                <a:solidFill>
                  <a:schemeClr val="bg1"/>
                </a:solidFill>
              </a:rPr>
              <a:t>Rhetoric</a:t>
            </a:r>
            <a:r>
              <a:rPr lang="en-GB" dirty="0">
                <a:solidFill>
                  <a:schemeClr val="bg1"/>
                </a:solidFill>
              </a:rPr>
              <a:t>. </a:t>
            </a:r>
            <a:endParaRPr lang="en-GB" b="1" dirty="0">
              <a:solidFill>
                <a:schemeClr val="bg1"/>
              </a:solidFill>
            </a:endParaRPr>
          </a:p>
          <a:p>
            <a:endParaRPr lang="en-GB" sz="400" b="1" dirty="0">
              <a:solidFill>
                <a:schemeClr val="bg1"/>
              </a:solidFill>
            </a:endParaRPr>
          </a:p>
          <a:p>
            <a:r>
              <a:rPr lang="en-GB" b="1" dirty="0">
                <a:solidFill>
                  <a:schemeClr val="bg1"/>
                </a:solidFill>
              </a:rPr>
              <a:t>Epilogue </a:t>
            </a:r>
            <a:r>
              <a:rPr lang="en-GB" b="1" i="1" dirty="0">
                <a:solidFill>
                  <a:schemeClr val="bg1"/>
                </a:solidFill>
              </a:rPr>
              <a:t>(</a:t>
            </a:r>
            <a:r>
              <a:rPr lang="en-GB" b="1" i="1" dirty="0" err="1">
                <a:solidFill>
                  <a:schemeClr val="bg1"/>
                </a:solidFill>
              </a:rPr>
              <a:t>epilogos</a:t>
            </a:r>
            <a:r>
              <a:rPr lang="en-GB" b="1" dirty="0">
                <a:solidFill>
                  <a:schemeClr val="bg1"/>
                </a:solidFill>
              </a:rPr>
              <a:t>): </a:t>
            </a:r>
            <a:r>
              <a:rPr lang="en-GB" dirty="0">
                <a:solidFill>
                  <a:schemeClr val="bg1"/>
                </a:solidFill>
              </a:rPr>
              <a:t>often two main features – summary and emotional appeal – themes such as interest of the community and the examples to others.</a:t>
            </a:r>
            <a:endParaRPr lang="en-GB" b="1" dirty="0">
              <a:solidFill>
                <a:schemeClr val="bg1"/>
              </a:solidFill>
            </a:endParaRPr>
          </a:p>
          <a:p>
            <a:endParaRPr lang="en-GB" sz="400" b="1" dirty="0">
              <a:solidFill>
                <a:schemeClr val="bg1"/>
              </a:solidFill>
            </a:endParaRPr>
          </a:p>
          <a:p>
            <a:r>
              <a:rPr lang="en-GB" dirty="0" err="1">
                <a:solidFill>
                  <a:schemeClr val="bg1"/>
                </a:solidFill>
              </a:rPr>
              <a:t>Lysias</a:t>
            </a:r>
            <a:r>
              <a:rPr lang="en-GB" dirty="0">
                <a:solidFill>
                  <a:schemeClr val="bg1"/>
                </a:solidFill>
              </a:rPr>
              <a:t> sometimes adds an explanatory introduction to the narrative (</a:t>
            </a:r>
            <a:r>
              <a:rPr lang="en-GB" i="1" dirty="0" err="1">
                <a:solidFill>
                  <a:schemeClr val="bg1"/>
                </a:solidFill>
              </a:rPr>
              <a:t>prothesis</a:t>
            </a:r>
            <a:r>
              <a:rPr lang="en-GB" dirty="0">
                <a:solidFill>
                  <a:schemeClr val="bg1"/>
                </a:solidFill>
              </a:rPr>
              <a:t>).</a:t>
            </a:r>
          </a:p>
        </p:txBody>
      </p:sp>
    </p:spTree>
    <p:extLst>
      <p:ext uri="{BB962C8B-B14F-4D97-AF65-F5344CB8AC3E}">
        <p14:creationId xmlns:p14="http://schemas.microsoft.com/office/powerpoint/2010/main" val="146649799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solidFill>
                  <a:schemeClr val="bg1"/>
                </a:solidFill>
              </a:rPr>
              <a:t>Lysias</a:t>
            </a:r>
            <a:r>
              <a:rPr lang="en-GB" dirty="0">
                <a:solidFill>
                  <a:schemeClr val="bg1"/>
                </a:solidFill>
              </a:rPr>
              <a:t> 1</a:t>
            </a:r>
          </a:p>
        </p:txBody>
      </p:sp>
      <p:sp>
        <p:nvSpPr>
          <p:cNvPr id="3" name="Content Placeholder 2"/>
          <p:cNvSpPr>
            <a:spLocks noGrp="1"/>
          </p:cNvSpPr>
          <p:nvPr>
            <p:ph idx="1"/>
          </p:nvPr>
        </p:nvSpPr>
        <p:spPr>
          <a:xfrm>
            <a:off x="0" y="1340768"/>
            <a:ext cx="9144000" cy="5517232"/>
          </a:xfrm>
        </p:spPr>
        <p:txBody>
          <a:bodyPr>
            <a:normAutofit fontScale="85000" lnSpcReduction="10000"/>
          </a:bodyPr>
          <a:lstStyle/>
          <a:p>
            <a:r>
              <a:rPr lang="en-GB" b="1" dirty="0">
                <a:solidFill>
                  <a:schemeClr val="bg1"/>
                </a:solidFill>
              </a:rPr>
              <a:t>Proem (1-5): </a:t>
            </a:r>
            <a:r>
              <a:rPr lang="en-GB" dirty="0">
                <a:solidFill>
                  <a:schemeClr val="bg1"/>
                </a:solidFill>
              </a:rPr>
              <a:t>Universal disgust at adultery (1-2), and the need for </a:t>
            </a:r>
            <a:r>
              <a:rPr lang="en-GB" dirty="0" err="1">
                <a:solidFill>
                  <a:schemeClr val="bg1"/>
                </a:solidFill>
              </a:rPr>
              <a:t>Euphiletos</a:t>
            </a:r>
            <a:r>
              <a:rPr lang="en-GB" dirty="0">
                <a:solidFill>
                  <a:schemeClr val="bg1"/>
                </a:solidFill>
              </a:rPr>
              <a:t> to prove Eratosthenes was having an affair with his wife, and his retribution was therefore in line with the laws. </a:t>
            </a:r>
          </a:p>
          <a:p>
            <a:endParaRPr lang="en-GB" sz="500" dirty="0">
              <a:solidFill>
                <a:schemeClr val="bg1"/>
              </a:solidFill>
            </a:endParaRPr>
          </a:p>
          <a:p>
            <a:r>
              <a:rPr lang="en-GB" b="1" dirty="0">
                <a:solidFill>
                  <a:schemeClr val="bg1"/>
                </a:solidFill>
              </a:rPr>
              <a:t>Narrative (6-26): </a:t>
            </a:r>
            <a:r>
              <a:rPr lang="en-GB" dirty="0" err="1">
                <a:solidFill>
                  <a:schemeClr val="bg1"/>
                </a:solidFill>
              </a:rPr>
              <a:t>Euphiletos</a:t>
            </a:r>
            <a:r>
              <a:rPr lang="en-GB" dirty="0">
                <a:solidFill>
                  <a:schemeClr val="bg1"/>
                </a:solidFill>
              </a:rPr>
              <a:t> keeps an eye on his wife, but after their first child is born begins to trust her more. She proves good partner until his mother dies (6-7). Spotted at mother’s funeral (8) and sleeps downstairs to keep baby safe (9). </a:t>
            </a:r>
            <a:r>
              <a:rPr lang="en-GB" dirty="0" err="1">
                <a:solidFill>
                  <a:schemeClr val="bg1"/>
                </a:solidFill>
              </a:rPr>
              <a:t>Euphiletos</a:t>
            </a:r>
            <a:r>
              <a:rPr lang="en-GB" dirty="0">
                <a:solidFill>
                  <a:schemeClr val="bg1"/>
                </a:solidFill>
              </a:rPr>
              <a:t> returns unexpectedly form countryside, joke about maid-servant , locked in bed-room (10-13). Suspicions about make-up and door banging in the night (14). Old lady reveals the adultery (15-16), the maid-servant is threatened into confession (17-20). She agrees to betray Eratosthenes (21-23); </a:t>
            </a:r>
            <a:r>
              <a:rPr lang="en-GB" dirty="0" err="1">
                <a:solidFill>
                  <a:schemeClr val="bg1"/>
                </a:solidFill>
              </a:rPr>
              <a:t>Euphiletos</a:t>
            </a:r>
            <a:r>
              <a:rPr lang="en-GB" dirty="0">
                <a:solidFill>
                  <a:schemeClr val="bg1"/>
                </a:solidFill>
              </a:rPr>
              <a:t> collects a posse and returns to the house, catching Eratosthenes in the act. The latter confesses and </a:t>
            </a:r>
            <a:r>
              <a:rPr lang="en-GB" dirty="0" err="1">
                <a:solidFill>
                  <a:schemeClr val="bg1"/>
                </a:solidFill>
              </a:rPr>
              <a:t>Euphiletos</a:t>
            </a:r>
            <a:r>
              <a:rPr lang="en-GB" dirty="0">
                <a:solidFill>
                  <a:schemeClr val="bg1"/>
                </a:solidFill>
              </a:rPr>
              <a:t> claims he kills in in accordance with the laws.  </a:t>
            </a:r>
          </a:p>
          <a:p>
            <a:endParaRPr lang="en-GB" dirty="0"/>
          </a:p>
        </p:txBody>
      </p:sp>
    </p:spTree>
    <p:extLst>
      <p:ext uri="{BB962C8B-B14F-4D97-AF65-F5344CB8AC3E}">
        <p14:creationId xmlns:p14="http://schemas.microsoft.com/office/powerpoint/2010/main" val="194277096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7504" y="116632"/>
            <a:ext cx="8928992" cy="6696744"/>
          </a:xfrm>
        </p:spPr>
        <p:txBody>
          <a:bodyPr>
            <a:normAutofit fontScale="92500" lnSpcReduction="10000"/>
          </a:bodyPr>
          <a:lstStyle/>
          <a:p>
            <a:r>
              <a:rPr lang="en-GB" b="1" dirty="0">
                <a:solidFill>
                  <a:schemeClr val="bg1"/>
                </a:solidFill>
              </a:rPr>
              <a:t>Proofs (27-46): </a:t>
            </a:r>
            <a:r>
              <a:rPr lang="en-GB" dirty="0">
                <a:solidFill>
                  <a:schemeClr val="bg1"/>
                </a:solidFill>
              </a:rPr>
              <a:t>refutation of claim that </a:t>
            </a:r>
            <a:r>
              <a:rPr lang="en-GB" dirty="0" err="1">
                <a:solidFill>
                  <a:schemeClr val="bg1"/>
                </a:solidFill>
              </a:rPr>
              <a:t>Eratosthens</a:t>
            </a:r>
            <a:r>
              <a:rPr lang="en-GB" dirty="0">
                <a:solidFill>
                  <a:schemeClr val="bg1"/>
                </a:solidFill>
              </a:rPr>
              <a:t> was dragged from the street or sought refuge at the hearth (27). Arguments based on laws (28-36) – those who ac against justice are liars, and try an whip up anger in the listeners (28). Penalties for adulterers vs. rapists, more lenient for the latter (29-33). Jurors must  support the laws by their verdict or thieves will pass themselves off as adulterers (34-36). </a:t>
            </a:r>
            <a:r>
              <a:rPr lang="en-GB" dirty="0" err="1">
                <a:solidFill>
                  <a:schemeClr val="bg1"/>
                </a:solidFill>
              </a:rPr>
              <a:t>Euphiletos</a:t>
            </a:r>
            <a:r>
              <a:rPr lang="en-GB" dirty="0">
                <a:solidFill>
                  <a:schemeClr val="bg1"/>
                </a:solidFill>
              </a:rPr>
              <a:t> does not plan to trap Eratosthenes, but had dinner that night with a friend and let him go home (37-40). He had been unable to find several of his friends to act as witnesses (41-42). </a:t>
            </a:r>
            <a:r>
              <a:rPr lang="en-GB" dirty="0" err="1">
                <a:solidFill>
                  <a:schemeClr val="bg1"/>
                </a:solidFill>
              </a:rPr>
              <a:t>Euphiletos</a:t>
            </a:r>
            <a:r>
              <a:rPr lang="en-GB" dirty="0">
                <a:solidFill>
                  <a:schemeClr val="bg1"/>
                </a:solidFill>
              </a:rPr>
              <a:t> had no motives against Eratosthenes whom he had never met before (43-46).  </a:t>
            </a:r>
          </a:p>
          <a:p>
            <a:endParaRPr lang="en-GB" sz="500" b="1" dirty="0">
              <a:solidFill>
                <a:schemeClr val="bg1"/>
              </a:solidFill>
            </a:endParaRPr>
          </a:p>
          <a:p>
            <a:r>
              <a:rPr lang="en-GB" b="1" dirty="0">
                <a:solidFill>
                  <a:schemeClr val="bg1"/>
                </a:solidFill>
              </a:rPr>
              <a:t>Epilogue: </a:t>
            </a:r>
            <a:r>
              <a:rPr lang="en-GB" dirty="0" err="1">
                <a:solidFill>
                  <a:schemeClr val="bg1"/>
                </a:solidFill>
              </a:rPr>
              <a:t>Euphiletos</a:t>
            </a:r>
            <a:r>
              <a:rPr lang="en-GB" dirty="0">
                <a:solidFill>
                  <a:schemeClr val="bg1"/>
                </a:solidFill>
              </a:rPr>
              <a:t> acted in the cities interests and the killing will act as deterrent to adulterers so long as they acquit him (47). Otherwise it would be better to abandon the laws so that men such as himself will not be entrapped by them (48-50). </a:t>
            </a:r>
            <a:r>
              <a:rPr lang="en-GB" b="1" dirty="0">
                <a:solidFill>
                  <a:schemeClr val="bg1"/>
                </a:solidFill>
              </a:rPr>
              <a:t>   </a:t>
            </a:r>
            <a:endParaRPr lang="en-GB" dirty="0"/>
          </a:p>
        </p:txBody>
      </p:sp>
    </p:spTree>
    <p:extLst>
      <p:ext uri="{BB962C8B-B14F-4D97-AF65-F5344CB8AC3E}">
        <p14:creationId xmlns:p14="http://schemas.microsoft.com/office/powerpoint/2010/main" val="304101713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59CB44-6A9F-42D6-A244-D4739E57CE3D}"/>
              </a:ext>
            </a:extLst>
          </p:cNvPr>
          <p:cNvSpPr>
            <a:spLocks noGrp="1"/>
          </p:cNvSpPr>
          <p:nvPr>
            <p:ph type="title"/>
          </p:nvPr>
        </p:nvSpPr>
        <p:spPr/>
        <p:txBody>
          <a:bodyPr/>
          <a:lstStyle/>
          <a:p>
            <a:r>
              <a:rPr lang="en-GB" dirty="0">
                <a:solidFill>
                  <a:schemeClr val="bg1"/>
                </a:solidFill>
              </a:rPr>
              <a:t>Nature of the Speech</a:t>
            </a:r>
          </a:p>
        </p:txBody>
      </p:sp>
      <p:sp>
        <p:nvSpPr>
          <p:cNvPr id="4" name="Content Placeholder 3">
            <a:extLst>
              <a:ext uri="{FF2B5EF4-FFF2-40B4-BE49-F238E27FC236}">
                <a16:creationId xmlns:a16="http://schemas.microsoft.com/office/drawing/2014/main" id="{8DC41C17-B146-4971-9C62-67335D162983}"/>
              </a:ext>
            </a:extLst>
          </p:cNvPr>
          <p:cNvSpPr>
            <a:spLocks noGrp="1"/>
          </p:cNvSpPr>
          <p:nvPr>
            <p:ph sz="half" idx="1"/>
          </p:nvPr>
        </p:nvSpPr>
        <p:spPr>
          <a:xfrm>
            <a:off x="0" y="1600200"/>
            <a:ext cx="5220072" cy="5257800"/>
          </a:xfrm>
        </p:spPr>
        <p:txBody>
          <a:bodyPr>
            <a:normAutofit/>
          </a:bodyPr>
          <a:lstStyle/>
          <a:p>
            <a:r>
              <a:rPr lang="en-GB" dirty="0">
                <a:solidFill>
                  <a:schemeClr val="bg1"/>
                </a:solidFill>
              </a:rPr>
              <a:t>The focus of the speech is around adultery and Eratosthenes’ “violation” of </a:t>
            </a:r>
            <a:r>
              <a:rPr lang="en-GB" dirty="0" err="1">
                <a:solidFill>
                  <a:schemeClr val="bg1"/>
                </a:solidFill>
              </a:rPr>
              <a:t>Euphiletus</a:t>
            </a:r>
            <a:r>
              <a:rPr lang="en-GB" dirty="0">
                <a:solidFill>
                  <a:schemeClr val="bg1"/>
                </a:solidFill>
              </a:rPr>
              <a:t>’ wife.</a:t>
            </a:r>
          </a:p>
          <a:p>
            <a:endParaRPr lang="en-GB" sz="500" dirty="0">
              <a:solidFill>
                <a:schemeClr val="bg1"/>
              </a:solidFill>
            </a:endParaRPr>
          </a:p>
          <a:p>
            <a:r>
              <a:rPr lang="en-GB" dirty="0">
                <a:solidFill>
                  <a:schemeClr val="bg1"/>
                </a:solidFill>
              </a:rPr>
              <a:t>However the case actually surrounds (justifiable) homicide. </a:t>
            </a:r>
          </a:p>
          <a:p>
            <a:pPr lvl="1"/>
            <a:r>
              <a:rPr lang="en-GB" dirty="0">
                <a:solidFill>
                  <a:schemeClr val="bg1"/>
                </a:solidFill>
              </a:rPr>
              <a:t>Held at court of the Delphinium, and heard by </a:t>
            </a:r>
            <a:r>
              <a:rPr lang="en-GB" dirty="0" err="1">
                <a:solidFill>
                  <a:schemeClr val="bg1"/>
                </a:solidFill>
              </a:rPr>
              <a:t>Ephetae</a:t>
            </a:r>
            <a:r>
              <a:rPr lang="en-GB" dirty="0">
                <a:solidFill>
                  <a:schemeClr val="bg1"/>
                </a:solidFill>
              </a:rPr>
              <a:t> rather than </a:t>
            </a:r>
            <a:r>
              <a:rPr lang="en-GB" i="1" dirty="0" err="1">
                <a:solidFill>
                  <a:schemeClr val="bg1"/>
                </a:solidFill>
              </a:rPr>
              <a:t>dikai</a:t>
            </a:r>
            <a:r>
              <a:rPr lang="en-GB" dirty="0">
                <a:solidFill>
                  <a:schemeClr val="bg1"/>
                </a:solidFill>
              </a:rPr>
              <a:t>?</a:t>
            </a:r>
          </a:p>
          <a:p>
            <a:pPr lvl="2"/>
            <a:r>
              <a:rPr lang="en-GB" dirty="0">
                <a:solidFill>
                  <a:schemeClr val="bg1"/>
                </a:solidFill>
              </a:rPr>
              <a:t>From more prominent families, over 50.</a:t>
            </a:r>
          </a:p>
        </p:txBody>
      </p:sp>
      <p:sp>
        <p:nvSpPr>
          <p:cNvPr id="6" name="TextBox 5">
            <a:extLst>
              <a:ext uri="{FF2B5EF4-FFF2-40B4-BE49-F238E27FC236}">
                <a16:creationId xmlns:a16="http://schemas.microsoft.com/office/drawing/2014/main" id="{76CFE133-713E-4949-A627-7F09818183E5}"/>
              </a:ext>
            </a:extLst>
          </p:cNvPr>
          <p:cNvSpPr txBox="1"/>
          <p:nvPr/>
        </p:nvSpPr>
        <p:spPr>
          <a:xfrm>
            <a:off x="5220072" y="1772816"/>
            <a:ext cx="3672408" cy="4524315"/>
          </a:xfrm>
          <a:prstGeom prst="rect">
            <a:avLst/>
          </a:prstGeom>
          <a:solidFill>
            <a:schemeClr val="accent5">
              <a:lumMod val="20000"/>
              <a:lumOff val="80000"/>
            </a:schemeClr>
          </a:solidFill>
        </p:spPr>
        <p:txBody>
          <a:bodyPr wrap="square" rtlCol="0">
            <a:spAutoFit/>
          </a:bodyPr>
          <a:lstStyle/>
          <a:p>
            <a:r>
              <a:rPr lang="en-GB" sz="2400" dirty="0">
                <a:solidFill>
                  <a:schemeClr val="bg1"/>
                </a:solidFill>
              </a:rPr>
              <a:t>Law on justifiable homicide from Demosthenes (25.53): “If somebody kills a man after finding him next to his wife or mother or sister or daughter or concubine kept for producing free children, he shall not be exiled as a killer on account of this.” – </a:t>
            </a:r>
            <a:r>
              <a:rPr lang="en-GB" dirty="0">
                <a:solidFill>
                  <a:schemeClr val="bg1"/>
                </a:solidFill>
              </a:rPr>
              <a:t>Todd (2000): 14.</a:t>
            </a:r>
            <a:endParaRPr lang="en-GB" sz="2400" dirty="0">
              <a:solidFill>
                <a:schemeClr val="bg1"/>
              </a:solidFill>
            </a:endParaRPr>
          </a:p>
        </p:txBody>
      </p:sp>
    </p:spTree>
    <p:extLst>
      <p:ext uri="{BB962C8B-B14F-4D97-AF65-F5344CB8AC3E}">
        <p14:creationId xmlns:p14="http://schemas.microsoft.com/office/powerpoint/2010/main" val="131167941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F2CB4E-0E42-4C65-85F9-5CA1B361D159}"/>
              </a:ext>
            </a:extLst>
          </p:cNvPr>
          <p:cNvSpPr>
            <a:spLocks noGrp="1"/>
          </p:cNvSpPr>
          <p:nvPr>
            <p:ph type="title"/>
          </p:nvPr>
        </p:nvSpPr>
        <p:spPr>
          <a:xfrm>
            <a:off x="251520" y="274638"/>
            <a:ext cx="8712968" cy="1143000"/>
          </a:xfrm>
        </p:spPr>
        <p:txBody>
          <a:bodyPr>
            <a:normAutofit fontScale="90000"/>
          </a:bodyPr>
          <a:lstStyle/>
          <a:p>
            <a:r>
              <a:rPr lang="en-GB" dirty="0">
                <a:solidFill>
                  <a:schemeClr val="bg1"/>
                </a:solidFill>
              </a:rPr>
              <a:t>Inferring the Prosecution's claim</a:t>
            </a:r>
          </a:p>
        </p:txBody>
      </p:sp>
      <p:sp>
        <p:nvSpPr>
          <p:cNvPr id="3" name="Content Placeholder 2">
            <a:extLst>
              <a:ext uri="{FF2B5EF4-FFF2-40B4-BE49-F238E27FC236}">
                <a16:creationId xmlns:a16="http://schemas.microsoft.com/office/drawing/2014/main" id="{2B090B0F-E1CB-4877-A6A4-472FB73916F1}"/>
              </a:ext>
            </a:extLst>
          </p:cNvPr>
          <p:cNvSpPr>
            <a:spLocks noGrp="1"/>
          </p:cNvSpPr>
          <p:nvPr>
            <p:ph idx="1"/>
          </p:nvPr>
        </p:nvSpPr>
        <p:spPr>
          <a:xfrm>
            <a:off x="107504" y="1600200"/>
            <a:ext cx="8856984" cy="5141168"/>
          </a:xfrm>
        </p:spPr>
        <p:txBody>
          <a:bodyPr>
            <a:normAutofit/>
          </a:bodyPr>
          <a:lstStyle/>
          <a:p>
            <a:pPr marL="137160" indent="0">
              <a:buNone/>
            </a:pPr>
            <a:r>
              <a:rPr lang="en-GB" dirty="0">
                <a:solidFill>
                  <a:schemeClr val="bg1"/>
                </a:solidFill>
              </a:rPr>
              <a:t>Lysias 1.37: </a:t>
            </a:r>
            <a:r>
              <a:rPr lang="el-GR" dirty="0">
                <a:solidFill>
                  <a:schemeClr val="bg1"/>
                </a:solidFill>
              </a:rPr>
              <a:t>σκέψασθε δέ, ὦ ἄνδρες: κατηγοροῦσι γάρ μου ὡς ἐγὼ τὴν θεράπαιναν ἐν ἐκείνῃ τῇ ἡμέρᾳ μετελθεῖν ἐκέλευσα τὸν νεανίσκον.</a:t>
            </a:r>
            <a:r>
              <a:rPr lang="en-GB" dirty="0">
                <a:solidFill>
                  <a:schemeClr val="bg1"/>
                </a:solidFill>
              </a:rPr>
              <a:t> </a:t>
            </a:r>
          </a:p>
          <a:p>
            <a:pPr marL="137160" indent="0">
              <a:buNone/>
            </a:pPr>
            <a:endParaRPr lang="en-GB" sz="500" dirty="0">
              <a:solidFill>
                <a:schemeClr val="bg1"/>
              </a:solidFill>
            </a:endParaRPr>
          </a:p>
          <a:p>
            <a:pPr marL="137160" indent="0">
              <a:buNone/>
            </a:pPr>
            <a:r>
              <a:rPr lang="en-GB" dirty="0">
                <a:solidFill>
                  <a:schemeClr val="bg1"/>
                </a:solidFill>
              </a:rPr>
              <a:t>But consider, gentlemen, they accuse me of doing the following: that I commanded the handmaiden, on that day, to seek out the young man. </a:t>
            </a:r>
          </a:p>
          <a:p>
            <a:pPr marL="137160" indent="0">
              <a:buNone/>
            </a:pPr>
            <a:endParaRPr lang="en-GB" sz="500" dirty="0">
              <a:solidFill>
                <a:schemeClr val="bg1"/>
              </a:solidFill>
            </a:endParaRPr>
          </a:p>
          <a:p>
            <a:pPr marL="137160" indent="0">
              <a:buNone/>
            </a:pPr>
            <a:r>
              <a:rPr lang="en-GB" dirty="0">
                <a:solidFill>
                  <a:schemeClr val="bg1"/>
                </a:solidFill>
              </a:rPr>
              <a:t>Lysias 1.27: </a:t>
            </a:r>
            <a:r>
              <a:rPr lang="el-GR" dirty="0">
                <a:solidFill>
                  <a:schemeClr val="bg1"/>
                </a:solidFill>
              </a:rPr>
              <a:t>…οὐκ εἰσαρπασθεὶς ἐκ τῆς ὁδοῦ, οὐδ᾽ ἐπὶ τὴν ἑστίαν καταφυγών, ὥσπερ οὗτοι λέγουσι…</a:t>
            </a:r>
            <a:endParaRPr lang="en-GB" dirty="0">
              <a:solidFill>
                <a:schemeClr val="bg1"/>
              </a:solidFill>
            </a:endParaRPr>
          </a:p>
          <a:p>
            <a:pPr marL="137160" indent="0">
              <a:buNone/>
            </a:pPr>
            <a:endParaRPr lang="en-GB" sz="500" dirty="0">
              <a:solidFill>
                <a:schemeClr val="bg1"/>
              </a:solidFill>
            </a:endParaRPr>
          </a:p>
          <a:p>
            <a:pPr marL="137160" indent="0">
              <a:buNone/>
            </a:pPr>
            <a:r>
              <a:rPr lang="en-GB" dirty="0">
                <a:solidFill>
                  <a:schemeClr val="bg1"/>
                </a:solidFill>
              </a:rPr>
              <a:t>…he was not sized from the street, nor sought refuge upon the hearth, as they people say…  </a:t>
            </a:r>
          </a:p>
        </p:txBody>
      </p:sp>
    </p:spTree>
    <p:extLst>
      <p:ext uri="{BB962C8B-B14F-4D97-AF65-F5344CB8AC3E}">
        <p14:creationId xmlns:p14="http://schemas.microsoft.com/office/powerpoint/2010/main" val="210014047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C4E0A9-BC5C-4B79-BA51-34A990922B30}"/>
              </a:ext>
            </a:extLst>
          </p:cNvPr>
          <p:cNvSpPr>
            <a:spLocks noGrp="1"/>
          </p:cNvSpPr>
          <p:nvPr>
            <p:ph type="title"/>
          </p:nvPr>
        </p:nvSpPr>
        <p:spPr/>
        <p:txBody>
          <a:bodyPr/>
          <a:lstStyle/>
          <a:p>
            <a:r>
              <a:rPr lang="en-GB" dirty="0" err="1">
                <a:solidFill>
                  <a:schemeClr val="bg1"/>
                </a:solidFill>
              </a:rPr>
              <a:t>Euphiletus</a:t>
            </a:r>
            <a:r>
              <a:rPr lang="en-GB" dirty="0">
                <a:solidFill>
                  <a:schemeClr val="bg1"/>
                </a:solidFill>
              </a:rPr>
              <a:t> and Eratosthenes</a:t>
            </a:r>
          </a:p>
        </p:txBody>
      </p:sp>
      <p:sp>
        <p:nvSpPr>
          <p:cNvPr id="8" name="Content Placeholder 7">
            <a:extLst>
              <a:ext uri="{FF2B5EF4-FFF2-40B4-BE49-F238E27FC236}">
                <a16:creationId xmlns:a16="http://schemas.microsoft.com/office/drawing/2014/main" id="{7E9F581F-F5F4-4849-AF77-A569C0EDC0B3}"/>
              </a:ext>
            </a:extLst>
          </p:cNvPr>
          <p:cNvSpPr>
            <a:spLocks noGrp="1"/>
          </p:cNvSpPr>
          <p:nvPr>
            <p:ph sz="half" idx="1"/>
          </p:nvPr>
        </p:nvSpPr>
        <p:spPr>
          <a:xfrm>
            <a:off x="179512" y="1600200"/>
            <a:ext cx="4316288" cy="4983162"/>
          </a:xfrm>
        </p:spPr>
        <p:txBody>
          <a:bodyPr/>
          <a:lstStyle/>
          <a:p>
            <a:r>
              <a:rPr lang="en-GB" dirty="0">
                <a:solidFill>
                  <a:schemeClr val="bg1"/>
                </a:solidFill>
              </a:rPr>
              <a:t>We only know of the defendant’s name due to a change remark in 1.15.</a:t>
            </a:r>
          </a:p>
          <a:p>
            <a:endParaRPr lang="en-GB" sz="500" dirty="0">
              <a:solidFill>
                <a:schemeClr val="bg1"/>
              </a:solidFill>
            </a:endParaRPr>
          </a:p>
          <a:p>
            <a:r>
              <a:rPr lang="en-GB" dirty="0">
                <a:solidFill>
                  <a:schemeClr val="bg1"/>
                </a:solidFill>
              </a:rPr>
              <a:t>He appears to be a modest (but not wealthy) farmer, living in an (semi)urban area, but with land in the countryside. </a:t>
            </a:r>
          </a:p>
          <a:p>
            <a:pPr lvl="1"/>
            <a:r>
              <a:rPr lang="en-GB" dirty="0">
                <a:solidFill>
                  <a:schemeClr val="bg1"/>
                </a:solidFill>
              </a:rPr>
              <a:t>1 slave household.</a:t>
            </a:r>
          </a:p>
        </p:txBody>
      </p:sp>
      <p:sp>
        <p:nvSpPr>
          <p:cNvPr id="9" name="Content Placeholder 8">
            <a:extLst>
              <a:ext uri="{FF2B5EF4-FFF2-40B4-BE49-F238E27FC236}">
                <a16:creationId xmlns:a16="http://schemas.microsoft.com/office/drawing/2014/main" id="{B58F578F-5F8B-43FF-9AFD-2EE38EB995AB}"/>
              </a:ext>
            </a:extLst>
          </p:cNvPr>
          <p:cNvSpPr>
            <a:spLocks noGrp="1"/>
          </p:cNvSpPr>
          <p:nvPr>
            <p:ph sz="half" idx="2"/>
          </p:nvPr>
        </p:nvSpPr>
        <p:spPr>
          <a:xfrm>
            <a:off x="4495800" y="1600200"/>
            <a:ext cx="4468688" cy="4983162"/>
          </a:xfrm>
        </p:spPr>
        <p:txBody>
          <a:bodyPr/>
          <a:lstStyle/>
          <a:p>
            <a:r>
              <a:rPr lang="en-GB" dirty="0">
                <a:solidFill>
                  <a:schemeClr val="bg1"/>
                </a:solidFill>
              </a:rPr>
              <a:t>Eratosthenes is an uncommon name.</a:t>
            </a:r>
          </a:p>
          <a:p>
            <a:endParaRPr lang="en-GB" sz="500" dirty="0">
              <a:solidFill>
                <a:schemeClr val="bg1"/>
              </a:solidFill>
            </a:endParaRPr>
          </a:p>
          <a:p>
            <a:r>
              <a:rPr lang="en-GB" dirty="0">
                <a:solidFill>
                  <a:schemeClr val="bg1"/>
                </a:solidFill>
              </a:rPr>
              <a:t>Unclear if any connection with the Eratosthenes of the Thirty Tyrants (cf. Lysias 12)?</a:t>
            </a:r>
          </a:p>
          <a:p>
            <a:pPr lvl="1"/>
            <a:r>
              <a:rPr lang="en-GB" dirty="0">
                <a:solidFill>
                  <a:schemeClr val="bg1"/>
                </a:solidFill>
              </a:rPr>
              <a:t>Familial link? </a:t>
            </a:r>
          </a:p>
          <a:p>
            <a:pPr lvl="1"/>
            <a:endParaRPr lang="en-GB" sz="500" dirty="0">
              <a:solidFill>
                <a:schemeClr val="bg1"/>
              </a:solidFill>
            </a:endParaRPr>
          </a:p>
          <a:p>
            <a:r>
              <a:rPr lang="en-GB" dirty="0" err="1">
                <a:solidFill>
                  <a:schemeClr val="bg1"/>
                </a:solidFill>
              </a:rPr>
              <a:t>Euphiletus</a:t>
            </a:r>
            <a:r>
              <a:rPr lang="en-GB" dirty="0">
                <a:solidFill>
                  <a:schemeClr val="bg1"/>
                </a:solidFill>
              </a:rPr>
              <a:t> too poor to afford a speech from Lysias?</a:t>
            </a:r>
          </a:p>
        </p:txBody>
      </p:sp>
    </p:spTree>
    <p:extLst>
      <p:ext uri="{BB962C8B-B14F-4D97-AF65-F5344CB8AC3E}">
        <p14:creationId xmlns:p14="http://schemas.microsoft.com/office/powerpoint/2010/main" val="400477922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322033-97C1-40A6-B4D7-F4B72F395500}"/>
              </a:ext>
            </a:extLst>
          </p:cNvPr>
          <p:cNvSpPr>
            <a:spLocks noGrp="1"/>
          </p:cNvSpPr>
          <p:nvPr>
            <p:ph type="title"/>
          </p:nvPr>
        </p:nvSpPr>
        <p:spPr/>
        <p:txBody>
          <a:bodyPr/>
          <a:lstStyle/>
          <a:p>
            <a:r>
              <a:rPr lang="en-GB" dirty="0">
                <a:solidFill>
                  <a:schemeClr val="bg1"/>
                </a:solidFill>
              </a:rPr>
              <a:t>Adultery</a:t>
            </a:r>
          </a:p>
        </p:txBody>
      </p:sp>
      <p:sp>
        <p:nvSpPr>
          <p:cNvPr id="3" name="Content Placeholder 2">
            <a:extLst>
              <a:ext uri="{FF2B5EF4-FFF2-40B4-BE49-F238E27FC236}">
                <a16:creationId xmlns:a16="http://schemas.microsoft.com/office/drawing/2014/main" id="{B0B1981C-AB62-467C-9C0F-44AC16913621}"/>
              </a:ext>
            </a:extLst>
          </p:cNvPr>
          <p:cNvSpPr>
            <a:spLocks noGrp="1"/>
          </p:cNvSpPr>
          <p:nvPr>
            <p:ph idx="1"/>
          </p:nvPr>
        </p:nvSpPr>
        <p:spPr>
          <a:xfrm>
            <a:off x="179512" y="1600200"/>
            <a:ext cx="8784976" cy="4983162"/>
          </a:xfrm>
        </p:spPr>
        <p:txBody>
          <a:bodyPr>
            <a:normAutofit/>
          </a:bodyPr>
          <a:lstStyle/>
          <a:p>
            <a:r>
              <a:rPr lang="en-GB" dirty="0">
                <a:solidFill>
                  <a:schemeClr val="bg1"/>
                </a:solidFill>
              </a:rPr>
              <a:t>It is claimed in the speech that adultery (</a:t>
            </a:r>
            <a:r>
              <a:rPr lang="en-GB" i="1" dirty="0" err="1">
                <a:solidFill>
                  <a:schemeClr val="bg1"/>
                </a:solidFill>
              </a:rPr>
              <a:t>moicheia</a:t>
            </a:r>
            <a:r>
              <a:rPr lang="en-GB" dirty="0">
                <a:solidFill>
                  <a:schemeClr val="bg1"/>
                </a:solidFill>
              </a:rPr>
              <a:t>) is a more serious crime than rape (1.32-33).</a:t>
            </a:r>
          </a:p>
          <a:p>
            <a:endParaRPr lang="en-GB" sz="500" dirty="0">
              <a:solidFill>
                <a:schemeClr val="bg1"/>
              </a:solidFill>
            </a:endParaRPr>
          </a:p>
          <a:p>
            <a:r>
              <a:rPr lang="en-GB" dirty="0">
                <a:solidFill>
                  <a:schemeClr val="bg1"/>
                </a:solidFill>
              </a:rPr>
              <a:t>Strictly speaking adultery would relate to a citizen wife or daughter being in a sexual.</a:t>
            </a:r>
          </a:p>
          <a:p>
            <a:pPr lvl="1"/>
            <a:r>
              <a:rPr lang="en-GB" dirty="0">
                <a:solidFill>
                  <a:schemeClr val="bg1"/>
                </a:solidFill>
              </a:rPr>
              <a:t>A man having sex with a slave, for example, would not count. </a:t>
            </a:r>
          </a:p>
          <a:p>
            <a:pPr lvl="1"/>
            <a:endParaRPr lang="en-GB" sz="500" dirty="0">
              <a:solidFill>
                <a:schemeClr val="bg1"/>
              </a:solidFill>
            </a:endParaRPr>
          </a:p>
          <a:p>
            <a:r>
              <a:rPr lang="en-GB" dirty="0">
                <a:solidFill>
                  <a:schemeClr val="bg1"/>
                </a:solidFill>
              </a:rPr>
              <a:t>Mixture of sexual partners that a husband might “legitimately” be permitted to engage wit, such as hetaerae = courtesans [potentially educated and witty companions], prostitutes and flute girls. </a:t>
            </a:r>
          </a:p>
          <a:p>
            <a:endParaRPr lang="en-GB" dirty="0">
              <a:solidFill>
                <a:schemeClr val="bg1"/>
              </a:solidFill>
            </a:endParaRPr>
          </a:p>
        </p:txBody>
      </p:sp>
    </p:spTree>
    <p:extLst>
      <p:ext uri="{BB962C8B-B14F-4D97-AF65-F5344CB8AC3E}">
        <p14:creationId xmlns:p14="http://schemas.microsoft.com/office/powerpoint/2010/main" val="420558907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E317C48-8009-411E-9684-B6F0E8FE4D97}"/>
              </a:ext>
            </a:extLst>
          </p:cNvPr>
          <p:cNvSpPr>
            <a:spLocks noGrp="1"/>
          </p:cNvSpPr>
          <p:nvPr>
            <p:ph idx="1"/>
          </p:nvPr>
        </p:nvSpPr>
        <p:spPr>
          <a:xfrm>
            <a:off x="0" y="188640"/>
            <a:ext cx="9036496" cy="3744416"/>
          </a:xfrm>
        </p:spPr>
        <p:txBody>
          <a:bodyPr>
            <a:normAutofit fontScale="92500" lnSpcReduction="10000"/>
          </a:bodyPr>
          <a:lstStyle/>
          <a:p>
            <a:pPr marL="137160" indent="0">
              <a:buNone/>
            </a:pPr>
            <a:r>
              <a:rPr lang="en-GB" sz="2800" dirty="0">
                <a:solidFill>
                  <a:prstClr val="black"/>
                </a:solidFill>
              </a:rPr>
              <a:t>“He was the most drunk of all the guests…But he was a hundred times more insolent than any. As soon as he had stuffed himself with a host of good dishes, he began to leap and spring, to laugh and to fart like a little ass well stuffed with barley. ... [</a:t>
            </a:r>
            <a:r>
              <a:rPr lang="en-GB" sz="2800" dirty="0" err="1">
                <a:solidFill>
                  <a:prstClr val="black"/>
                </a:solidFill>
              </a:rPr>
              <a:t>Philocleon</a:t>
            </a:r>
            <a:r>
              <a:rPr lang="en-GB" sz="2800" dirty="0">
                <a:solidFill>
                  <a:prstClr val="black"/>
                </a:solidFill>
              </a:rPr>
              <a:t> has run off with the flute girl] … Do you see how opportunely I got you away from the solicitations of those fellators, who wanted you to make love to them in their own odd way? You therefore owe me this return to gratify me. But will you pay the debt?– </a:t>
            </a:r>
            <a:r>
              <a:rPr lang="en-GB" sz="2800" b="1" dirty="0">
                <a:solidFill>
                  <a:prstClr val="black"/>
                </a:solidFill>
              </a:rPr>
              <a:t>Aristophanes </a:t>
            </a:r>
            <a:r>
              <a:rPr lang="en-GB" sz="2800" b="1" i="1" dirty="0">
                <a:solidFill>
                  <a:prstClr val="black"/>
                </a:solidFill>
              </a:rPr>
              <a:t>Wasps - </a:t>
            </a:r>
            <a:r>
              <a:rPr lang="en-GB" sz="2800" b="1" dirty="0">
                <a:solidFill>
                  <a:prstClr val="black"/>
                </a:solidFill>
              </a:rPr>
              <a:t>lines</a:t>
            </a:r>
            <a:r>
              <a:rPr lang="en-GB" sz="2800" b="1" i="1" dirty="0">
                <a:solidFill>
                  <a:prstClr val="black"/>
                </a:solidFill>
              </a:rPr>
              <a:t> </a:t>
            </a:r>
            <a:r>
              <a:rPr lang="en-GB" sz="2800" b="1" dirty="0">
                <a:solidFill>
                  <a:prstClr val="black"/>
                </a:solidFill>
              </a:rPr>
              <a:t>1300-1350. </a:t>
            </a:r>
            <a:r>
              <a:rPr lang="en-GB" sz="1600" dirty="0">
                <a:solidFill>
                  <a:prstClr val="black"/>
                </a:solidFill>
              </a:rPr>
              <a:t>[Trans. O'Neill 1938]</a:t>
            </a:r>
          </a:p>
          <a:p>
            <a:pPr marL="137160" indent="0">
              <a:buNone/>
            </a:pPr>
            <a:endParaRPr lang="en-GB" dirty="0"/>
          </a:p>
        </p:txBody>
      </p:sp>
      <p:pic>
        <p:nvPicPr>
          <p:cNvPr id="4" name="Picture 3">
            <a:extLst>
              <a:ext uri="{FF2B5EF4-FFF2-40B4-BE49-F238E27FC236}">
                <a16:creationId xmlns:a16="http://schemas.microsoft.com/office/drawing/2014/main" id="{24273560-7644-45FC-A4F2-25489CC23E11}"/>
              </a:ext>
            </a:extLst>
          </p:cNvPr>
          <p:cNvPicPr>
            <a:picLocks noChangeAspect="1"/>
          </p:cNvPicPr>
          <p:nvPr/>
        </p:nvPicPr>
        <p:blipFill rotWithShape="1">
          <a:blip r:embed="rId2"/>
          <a:srcRect l="4489" t="13650" r="3661" b="23351"/>
          <a:stretch/>
        </p:blipFill>
        <p:spPr>
          <a:xfrm>
            <a:off x="3779912" y="3912379"/>
            <a:ext cx="5112568" cy="2763550"/>
          </a:xfrm>
          <a:prstGeom prst="rect">
            <a:avLst/>
          </a:prstGeom>
        </p:spPr>
      </p:pic>
      <p:pic>
        <p:nvPicPr>
          <p:cNvPr id="5" name="Picture 4">
            <a:extLst>
              <a:ext uri="{FF2B5EF4-FFF2-40B4-BE49-F238E27FC236}">
                <a16:creationId xmlns:a16="http://schemas.microsoft.com/office/drawing/2014/main" id="{C9DBF1F4-645C-4C58-85F7-40C386F20832}"/>
              </a:ext>
            </a:extLst>
          </p:cNvPr>
          <p:cNvPicPr>
            <a:picLocks noChangeAspect="1"/>
          </p:cNvPicPr>
          <p:nvPr/>
        </p:nvPicPr>
        <p:blipFill>
          <a:blip r:embed="rId3"/>
          <a:stretch>
            <a:fillRect/>
          </a:stretch>
        </p:blipFill>
        <p:spPr>
          <a:xfrm>
            <a:off x="827584" y="3975698"/>
            <a:ext cx="2636912" cy="2636912"/>
          </a:xfrm>
          <a:prstGeom prst="rect">
            <a:avLst/>
          </a:prstGeom>
        </p:spPr>
      </p:pic>
    </p:spTree>
    <p:extLst>
      <p:ext uri="{BB962C8B-B14F-4D97-AF65-F5344CB8AC3E}">
        <p14:creationId xmlns:p14="http://schemas.microsoft.com/office/powerpoint/2010/main" val="275091746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bg1"/>
                </a:solidFill>
              </a:rPr>
              <a:t>Bibliography</a:t>
            </a:r>
          </a:p>
        </p:txBody>
      </p:sp>
      <p:sp>
        <p:nvSpPr>
          <p:cNvPr id="3" name="Content Placeholder 2"/>
          <p:cNvSpPr>
            <a:spLocks noGrp="1"/>
          </p:cNvSpPr>
          <p:nvPr>
            <p:ph idx="1"/>
          </p:nvPr>
        </p:nvSpPr>
        <p:spPr>
          <a:xfrm>
            <a:off x="457200" y="1700808"/>
            <a:ext cx="8229600" cy="4896544"/>
          </a:xfrm>
        </p:spPr>
        <p:txBody>
          <a:bodyPr>
            <a:normAutofit/>
          </a:bodyPr>
          <a:lstStyle/>
          <a:p>
            <a:r>
              <a:rPr lang="en-GB" dirty="0">
                <a:solidFill>
                  <a:schemeClr val="bg1"/>
                </a:solidFill>
              </a:rPr>
              <a:t>Carey, C. 1989. </a:t>
            </a:r>
            <a:r>
              <a:rPr lang="en-GB" i="1" dirty="0">
                <a:solidFill>
                  <a:schemeClr val="bg1"/>
                </a:solidFill>
              </a:rPr>
              <a:t>Lysias: Selected Speeches</a:t>
            </a:r>
            <a:r>
              <a:rPr lang="en-GB" dirty="0">
                <a:solidFill>
                  <a:schemeClr val="bg1"/>
                </a:solidFill>
              </a:rPr>
              <a:t>. Cambridge. Cambridge University Press.</a:t>
            </a:r>
          </a:p>
          <a:p>
            <a:endParaRPr lang="en-GB" sz="1200" dirty="0">
              <a:solidFill>
                <a:schemeClr val="bg1"/>
              </a:solidFill>
            </a:endParaRPr>
          </a:p>
          <a:p>
            <a:r>
              <a:rPr lang="en-GB" dirty="0">
                <a:solidFill>
                  <a:schemeClr val="bg1"/>
                </a:solidFill>
              </a:rPr>
              <a:t>Edwards, M. 1994. </a:t>
            </a:r>
            <a:r>
              <a:rPr lang="en-GB" i="1" dirty="0">
                <a:solidFill>
                  <a:schemeClr val="bg1"/>
                </a:solidFill>
              </a:rPr>
              <a:t>The Attic Orators. </a:t>
            </a:r>
            <a:r>
              <a:rPr lang="en-GB" dirty="0">
                <a:solidFill>
                  <a:schemeClr val="bg1"/>
                </a:solidFill>
              </a:rPr>
              <a:t>London: Bristol Classical Press.</a:t>
            </a:r>
          </a:p>
          <a:p>
            <a:endParaRPr lang="en-GB" sz="1200" dirty="0">
              <a:solidFill>
                <a:schemeClr val="bg1"/>
              </a:solidFill>
            </a:endParaRPr>
          </a:p>
          <a:p>
            <a:r>
              <a:rPr lang="en-GB" dirty="0">
                <a:solidFill>
                  <a:schemeClr val="bg1"/>
                </a:solidFill>
              </a:rPr>
              <a:t>Edwards, M. 1999. </a:t>
            </a:r>
            <a:r>
              <a:rPr lang="en-GB" i="1" dirty="0" err="1">
                <a:solidFill>
                  <a:schemeClr val="bg1"/>
                </a:solidFill>
              </a:rPr>
              <a:t>Lysias</a:t>
            </a:r>
            <a:r>
              <a:rPr lang="en-GB" i="1" dirty="0">
                <a:solidFill>
                  <a:schemeClr val="bg1"/>
                </a:solidFill>
              </a:rPr>
              <a:t>: Five Speeches</a:t>
            </a:r>
            <a:r>
              <a:rPr lang="en-GB" dirty="0">
                <a:solidFill>
                  <a:schemeClr val="bg1"/>
                </a:solidFill>
              </a:rPr>
              <a:t>. London: Bristol Classical Press.</a:t>
            </a:r>
          </a:p>
          <a:p>
            <a:endParaRPr lang="en-GB" sz="1200" dirty="0">
              <a:solidFill>
                <a:schemeClr val="bg1"/>
              </a:solidFill>
            </a:endParaRPr>
          </a:p>
          <a:p>
            <a:r>
              <a:rPr lang="en-GB" dirty="0">
                <a:solidFill>
                  <a:schemeClr val="bg1"/>
                </a:solidFill>
              </a:rPr>
              <a:t>Todd, S. C. 2007. </a:t>
            </a:r>
            <a:r>
              <a:rPr lang="en-GB" i="1" dirty="0">
                <a:solidFill>
                  <a:schemeClr val="bg1"/>
                </a:solidFill>
              </a:rPr>
              <a:t>A commentary on Lysias, speeches 1-11</a:t>
            </a:r>
            <a:r>
              <a:rPr lang="en-GB" dirty="0">
                <a:solidFill>
                  <a:schemeClr val="bg1"/>
                </a:solidFill>
              </a:rPr>
              <a:t>. Oxford University Press.</a:t>
            </a:r>
          </a:p>
          <a:p>
            <a:endParaRPr lang="en-GB" dirty="0">
              <a:solidFill>
                <a:schemeClr val="bg1"/>
              </a:solidFill>
            </a:endParaRPr>
          </a:p>
        </p:txBody>
      </p:sp>
    </p:spTree>
    <p:extLst>
      <p:ext uri="{BB962C8B-B14F-4D97-AF65-F5344CB8AC3E}">
        <p14:creationId xmlns:p14="http://schemas.microsoft.com/office/powerpoint/2010/main" val="370250816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771</TotalTime>
  <Words>1982</Words>
  <Application>Microsoft Office PowerPoint</Application>
  <PresentationFormat>On-screen Show (4:3)</PresentationFormat>
  <Paragraphs>145</Paragraphs>
  <Slides>22</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22</vt:i4>
      </vt:variant>
    </vt:vector>
  </HeadingPairs>
  <TitlesOfParts>
    <vt:vector size="30" baseType="lpstr">
      <vt:lpstr>Book Antiqua</vt:lpstr>
      <vt:lpstr>Calibri</vt:lpstr>
      <vt:lpstr>Lucida Sans</vt:lpstr>
      <vt:lpstr>Times New Roman</vt:lpstr>
      <vt:lpstr>Wingdings</vt:lpstr>
      <vt:lpstr>Wingdings 2</vt:lpstr>
      <vt:lpstr>Wingdings 3</vt:lpstr>
      <vt:lpstr>Apex</vt:lpstr>
      <vt:lpstr>Households in the ancient world: Greek texts</vt:lpstr>
      <vt:lpstr>Part 1: Key Module Details</vt:lpstr>
      <vt:lpstr>Welcome!</vt:lpstr>
      <vt:lpstr>The Text</vt:lpstr>
      <vt:lpstr>Pace of Work</vt:lpstr>
      <vt:lpstr>Assessments parts 1 and 2</vt:lpstr>
      <vt:lpstr>Assessment 3 – Translation Exam</vt:lpstr>
      <vt:lpstr>Part 2: Overview</vt:lpstr>
      <vt:lpstr>Types of Oratory</vt:lpstr>
      <vt:lpstr>Lysias: background</vt:lpstr>
      <vt:lpstr>PowerPoint Presentation</vt:lpstr>
      <vt:lpstr>PowerPoint Presentation</vt:lpstr>
      <vt:lpstr>Style and Works</vt:lpstr>
      <vt:lpstr>Division of the Speeches</vt:lpstr>
      <vt:lpstr>Lysias 1</vt:lpstr>
      <vt:lpstr>PowerPoint Presentation</vt:lpstr>
      <vt:lpstr>Nature of the Speech</vt:lpstr>
      <vt:lpstr>Inferring the Prosecution's claim</vt:lpstr>
      <vt:lpstr>Euphiletus and Eratosthenes</vt:lpstr>
      <vt:lpstr>Adultery</vt:lpstr>
      <vt:lpstr>PowerPoint Presentation</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Intermediate Greek II</dc:title>
  <dc:creator>Matt</dc:creator>
  <cp:lastModifiedBy>Matthew Cobb</cp:lastModifiedBy>
  <cp:revision>78</cp:revision>
  <dcterms:created xsi:type="dcterms:W3CDTF">2014-03-10T10:43:07Z</dcterms:created>
  <dcterms:modified xsi:type="dcterms:W3CDTF">2021-11-23T08:29:27Z</dcterms:modified>
</cp:coreProperties>
</file>