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85" r:id="rId5"/>
  </p:sldMasterIdLst>
  <p:notesMasterIdLst>
    <p:notesMasterId r:id="rId10"/>
  </p:notesMasterIdLst>
  <p:handoutMasterIdLst>
    <p:handoutMasterId r:id="rId11"/>
  </p:handoutMasterIdLst>
  <p:sldIdLst>
    <p:sldId id="256" r:id="rId6"/>
    <p:sldId id="261" r:id="rId7"/>
    <p:sldId id="262" r:id="rId8"/>
    <p:sldId id="263" r:id="rId9"/>
  </p:sldIdLst>
  <p:sldSz cx="9144000" cy="6858000" type="screen4x3"/>
  <p:notesSz cx="6858000" cy="9144000"/>
  <p:defaultTextStyle>
    <a:defPPr>
      <a:defRPr lang="en-US"/>
    </a:defPPr>
    <a:lvl1pPr marL="0" algn="l" defTabSz="957658" rtl="0" eaLnBrk="1" latinLnBrk="0" hangingPunct="1">
      <a:defRPr sz="1877" kern="1200">
        <a:solidFill>
          <a:schemeClr val="tx1"/>
        </a:solidFill>
        <a:latin typeface="+mn-lt"/>
        <a:ea typeface="+mn-ea"/>
        <a:cs typeface="+mn-cs"/>
      </a:defRPr>
    </a:lvl1pPr>
    <a:lvl2pPr marL="478829" algn="l" defTabSz="957658" rtl="0" eaLnBrk="1" latinLnBrk="0" hangingPunct="1">
      <a:defRPr sz="1877" kern="1200">
        <a:solidFill>
          <a:schemeClr val="tx1"/>
        </a:solidFill>
        <a:latin typeface="+mn-lt"/>
        <a:ea typeface="+mn-ea"/>
        <a:cs typeface="+mn-cs"/>
      </a:defRPr>
    </a:lvl2pPr>
    <a:lvl3pPr marL="957658" algn="l" defTabSz="957658" rtl="0" eaLnBrk="1" latinLnBrk="0" hangingPunct="1">
      <a:defRPr sz="1877" kern="1200">
        <a:solidFill>
          <a:schemeClr val="tx1"/>
        </a:solidFill>
        <a:latin typeface="+mn-lt"/>
        <a:ea typeface="+mn-ea"/>
        <a:cs typeface="+mn-cs"/>
      </a:defRPr>
    </a:lvl3pPr>
    <a:lvl4pPr marL="1436487" algn="l" defTabSz="957658" rtl="0" eaLnBrk="1" latinLnBrk="0" hangingPunct="1">
      <a:defRPr sz="1877" kern="1200">
        <a:solidFill>
          <a:schemeClr val="tx1"/>
        </a:solidFill>
        <a:latin typeface="+mn-lt"/>
        <a:ea typeface="+mn-ea"/>
        <a:cs typeface="+mn-cs"/>
      </a:defRPr>
    </a:lvl4pPr>
    <a:lvl5pPr marL="1915316" algn="l" defTabSz="957658" rtl="0" eaLnBrk="1" latinLnBrk="0" hangingPunct="1">
      <a:defRPr sz="1877" kern="1200">
        <a:solidFill>
          <a:schemeClr val="tx1"/>
        </a:solidFill>
        <a:latin typeface="+mn-lt"/>
        <a:ea typeface="+mn-ea"/>
        <a:cs typeface="+mn-cs"/>
      </a:defRPr>
    </a:lvl5pPr>
    <a:lvl6pPr marL="2394145" algn="l" defTabSz="957658" rtl="0" eaLnBrk="1" latinLnBrk="0" hangingPunct="1">
      <a:defRPr sz="1877" kern="1200">
        <a:solidFill>
          <a:schemeClr val="tx1"/>
        </a:solidFill>
        <a:latin typeface="+mn-lt"/>
        <a:ea typeface="+mn-ea"/>
        <a:cs typeface="+mn-cs"/>
      </a:defRPr>
    </a:lvl6pPr>
    <a:lvl7pPr marL="2872975" algn="l" defTabSz="957658" rtl="0" eaLnBrk="1" latinLnBrk="0" hangingPunct="1">
      <a:defRPr sz="1877" kern="1200">
        <a:solidFill>
          <a:schemeClr val="tx1"/>
        </a:solidFill>
        <a:latin typeface="+mn-lt"/>
        <a:ea typeface="+mn-ea"/>
        <a:cs typeface="+mn-cs"/>
      </a:defRPr>
    </a:lvl7pPr>
    <a:lvl8pPr marL="3351803" algn="l" defTabSz="957658" rtl="0" eaLnBrk="1" latinLnBrk="0" hangingPunct="1">
      <a:defRPr sz="1877" kern="1200">
        <a:solidFill>
          <a:schemeClr val="tx1"/>
        </a:solidFill>
        <a:latin typeface="+mn-lt"/>
        <a:ea typeface="+mn-ea"/>
        <a:cs typeface="+mn-cs"/>
      </a:defRPr>
    </a:lvl8pPr>
    <a:lvl9pPr marL="3830633" algn="l" defTabSz="957658" rtl="0" eaLnBrk="1" latinLnBrk="0" hangingPunct="1">
      <a:defRPr sz="1877"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604" userDrawn="1">
          <p15:clr>
            <a:srgbClr val="A4A3A4"/>
          </p15:clr>
        </p15:guide>
        <p15:guide id="10" pos="60" userDrawn="1">
          <p15:clr>
            <a:srgbClr val="A4A3A4"/>
          </p15:clr>
        </p15:guide>
        <p15:guide id="11" pos="57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243" autoAdjust="0"/>
    <p:restoredTop sz="94679" autoAdjust="0"/>
  </p:normalViewPr>
  <p:slideViewPr>
    <p:cSldViewPr snapToGrid="0" snapToObjects="1" showGuides="1">
      <p:cViewPr>
        <p:scale>
          <a:sx n="190" d="100"/>
          <a:sy n="190" d="100"/>
        </p:scale>
        <p:origin x="-24" y="-1120"/>
      </p:cViewPr>
      <p:guideLst>
        <p:guide orient="horz" pos="604"/>
        <p:guide pos="60"/>
        <p:guide pos="5702"/>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11/17/25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11/17/25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957658" rtl="0" eaLnBrk="1" latinLnBrk="0" hangingPunct="1">
      <a:defRPr sz="1266" kern="1200">
        <a:solidFill>
          <a:schemeClr val="tx1"/>
        </a:solidFill>
        <a:latin typeface="+mn-lt"/>
        <a:ea typeface="+mn-ea"/>
        <a:cs typeface="+mn-cs"/>
      </a:defRPr>
    </a:lvl1pPr>
    <a:lvl2pPr marL="478829" algn="l" defTabSz="957658" rtl="0" eaLnBrk="1" latinLnBrk="0" hangingPunct="1">
      <a:defRPr sz="1266" kern="1200">
        <a:solidFill>
          <a:schemeClr val="tx1"/>
        </a:solidFill>
        <a:latin typeface="+mn-lt"/>
        <a:ea typeface="+mn-ea"/>
        <a:cs typeface="+mn-cs"/>
      </a:defRPr>
    </a:lvl2pPr>
    <a:lvl3pPr marL="957658" algn="l" defTabSz="957658" rtl="0" eaLnBrk="1" latinLnBrk="0" hangingPunct="1">
      <a:defRPr sz="1266" kern="1200">
        <a:solidFill>
          <a:schemeClr val="tx1"/>
        </a:solidFill>
        <a:latin typeface="+mn-lt"/>
        <a:ea typeface="+mn-ea"/>
        <a:cs typeface="+mn-cs"/>
      </a:defRPr>
    </a:lvl3pPr>
    <a:lvl4pPr marL="1436487" algn="l" defTabSz="957658" rtl="0" eaLnBrk="1" latinLnBrk="0" hangingPunct="1">
      <a:defRPr sz="1266" kern="1200">
        <a:solidFill>
          <a:schemeClr val="tx1"/>
        </a:solidFill>
        <a:latin typeface="+mn-lt"/>
        <a:ea typeface="+mn-ea"/>
        <a:cs typeface="+mn-cs"/>
      </a:defRPr>
    </a:lvl4pPr>
    <a:lvl5pPr marL="1915316" algn="l" defTabSz="957658" rtl="0" eaLnBrk="1" latinLnBrk="0" hangingPunct="1">
      <a:defRPr sz="1266" kern="1200">
        <a:solidFill>
          <a:schemeClr val="tx1"/>
        </a:solidFill>
        <a:latin typeface="+mn-lt"/>
        <a:ea typeface="+mn-ea"/>
        <a:cs typeface="+mn-cs"/>
      </a:defRPr>
    </a:lvl5pPr>
    <a:lvl6pPr marL="2394145" algn="l" defTabSz="957658" rtl="0" eaLnBrk="1" latinLnBrk="0" hangingPunct="1">
      <a:defRPr sz="1266" kern="1200">
        <a:solidFill>
          <a:schemeClr val="tx1"/>
        </a:solidFill>
        <a:latin typeface="+mn-lt"/>
        <a:ea typeface="+mn-ea"/>
        <a:cs typeface="+mn-cs"/>
      </a:defRPr>
    </a:lvl6pPr>
    <a:lvl7pPr marL="2872975" algn="l" defTabSz="957658" rtl="0" eaLnBrk="1" latinLnBrk="0" hangingPunct="1">
      <a:defRPr sz="1266" kern="1200">
        <a:solidFill>
          <a:schemeClr val="tx1"/>
        </a:solidFill>
        <a:latin typeface="+mn-lt"/>
        <a:ea typeface="+mn-ea"/>
        <a:cs typeface="+mn-cs"/>
      </a:defRPr>
    </a:lvl7pPr>
    <a:lvl8pPr marL="3351803" algn="l" defTabSz="957658" rtl="0" eaLnBrk="1" latinLnBrk="0" hangingPunct="1">
      <a:defRPr sz="1266" kern="1200">
        <a:solidFill>
          <a:schemeClr val="tx1"/>
        </a:solidFill>
        <a:latin typeface="+mn-lt"/>
        <a:ea typeface="+mn-ea"/>
        <a:cs typeface="+mn-cs"/>
      </a:defRPr>
    </a:lvl8pPr>
    <a:lvl9pPr marL="3830633" algn="l" defTabSz="957658" rtl="0" eaLnBrk="1" latinLnBrk="0" hangingPunct="1">
      <a:defRPr sz="126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161976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5765" y="1146632"/>
            <a:ext cx="2095170"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9547" y="973771"/>
            <a:ext cx="2093516"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9547" y="2778721"/>
            <a:ext cx="2091388"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2380919" y="1146632"/>
            <a:ext cx="2093516"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2380919" y="973771"/>
            <a:ext cx="2093516"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4676843" y="1146632"/>
            <a:ext cx="2093516"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4675189" y="973771"/>
            <a:ext cx="2095500"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6962925" y="973771"/>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6962925" y="1146632"/>
            <a:ext cx="2093129"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6962925" y="2791268"/>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6962925" y="2945158"/>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6962925" y="5167656"/>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6962925" y="5324750"/>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5765" y="2932689"/>
            <a:ext cx="2095170"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1235957" y="640390"/>
            <a:ext cx="6666452" cy="222497"/>
          </a:xfrm>
          <a:prstGeom prst="rect">
            <a:avLst/>
          </a:prstGeom>
        </p:spPr>
        <p:txBody>
          <a:bodyPr anchor="t" anchorCtr="0">
            <a:spAutoFit/>
          </a:bodyPr>
          <a:lstStyle>
            <a:lvl1pPr marL="0" indent="0" algn="ctr">
              <a:buFontTx/>
              <a:buNone/>
              <a:defRPr sz="846">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affiliations</a:t>
            </a:r>
          </a:p>
        </p:txBody>
      </p:sp>
      <p:sp>
        <p:nvSpPr>
          <p:cNvPr id="78" name="Text Placeholder 76"/>
          <p:cNvSpPr>
            <a:spLocks noGrp="1"/>
          </p:cNvSpPr>
          <p:nvPr>
            <p:ph type="body" sz="quarter" idx="151" hasCustomPrompt="1"/>
          </p:nvPr>
        </p:nvSpPr>
        <p:spPr>
          <a:xfrm>
            <a:off x="1235957" y="388440"/>
            <a:ext cx="6666452" cy="269946"/>
          </a:xfrm>
          <a:prstGeom prst="rect">
            <a:avLst/>
          </a:prstGeom>
        </p:spPr>
        <p:txBody>
          <a:bodyPr anchor="t" anchorCtr="0">
            <a:spAutoFit/>
          </a:bodyPr>
          <a:lstStyle>
            <a:lvl1pPr marL="0" indent="0" algn="ctr">
              <a:buFontTx/>
              <a:buNone/>
              <a:defRPr sz="1154"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authors</a:t>
            </a:r>
          </a:p>
        </p:txBody>
      </p:sp>
      <p:sp>
        <p:nvSpPr>
          <p:cNvPr id="79" name="Text Placeholder 76"/>
          <p:cNvSpPr>
            <a:spLocks noGrp="1"/>
          </p:cNvSpPr>
          <p:nvPr>
            <p:ph type="body" sz="quarter" idx="153" hasCustomPrompt="1"/>
          </p:nvPr>
        </p:nvSpPr>
        <p:spPr>
          <a:xfrm>
            <a:off x="1235957" y="81167"/>
            <a:ext cx="6666452" cy="352725"/>
          </a:xfrm>
          <a:prstGeom prst="rect">
            <a:avLst/>
          </a:prstGeom>
        </p:spPr>
        <p:txBody>
          <a:bodyPr anchor="t" anchorCtr="0">
            <a:spAutoFit/>
          </a:bodyPr>
          <a:lstStyle>
            <a:lvl1pPr marL="0" indent="0" algn="ctr">
              <a:buFontTx/>
              <a:buNone/>
              <a:defRPr sz="1692"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5765" y="1146632"/>
            <a:ext cx="2095170"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9547" y="973771"/>
            <a:ext cx="2093516"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9547" y="2778721"/>
            <a:ext cx="2091388"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2380919" y="1146632"/>
            <a:ext cx="2093516"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2380919" y="973771"/>
            <a:ext cx="2093516"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4676843" y="1146632"/>
            <a:ext cx="2093516"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4675189" y="973771"/>
            <a:ext cx="2095500"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6962925" y="973771"/>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6962925" y="1146632"/>
            <a:ext cx="2093129"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6962925" y="2791268"/>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6962925" y="2945158"/>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6962925" y="5167656"/>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6962925" y="5324750"/>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5765" y="2932689"/>
            <a:ext cx="2095170" cy="541793"/>
          </a:xfrm>
          <a:prstGeom prst="rect">
            <a:avLst/>
          </a:prstGeom>
        </p:spPr>
        <p:txBody>
          <a:bodyPr wrap="square" lIns="228589" tIns="228589" rIns="228589" bIns="228589" anchor="t" anchorCtr="0">
            <a:spAutoFit/>
          </a:bodyPr>
          <a:lstStyle>
            <a:lvl1pPr marL="0" indent="0">
              <a:buNone/>
              <a:defRPr sz="481">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235957" y="640390"/>
            <a:ext cx="6666452" cy="222497"/>
          </a:xfrm>
          <a:prstGeom prst="rect">
            <a:avLst/>
          </a:prstGeom>
        </p:spPr>
        <p:txBody>
          <a:bodyPr anchor="t" anchorCtr="0">
            <a:spAutoFit/>
          </a:bodyPr>
          <a:lstStyle>
            <a:lvl1pPr marL="0" indent="0" algn="ctr">
              <a:buFontTx/>
              <a:buNone/>
              <a:defRPr sz="846">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235957" y="388440"/>
            <a:ext cx="6666452" cy="269946"/>
          </a:xfrm>
          <a:prstGeom prst="rect">
            <a:avLst/>
          </a:prstGeom>
        </p:spPr>
        <p:txBody>
          <a:bodyPr anchor="t" anchorCtr="0">
            <a:spAutoFit/>
          </a:bodyPr>
          <a:lstStyle>
            <a:lvl1pPr marL="0" indent="0" algn="ctr">
              <a:buFontTx/>
              <a:buNone/>
              <a:defRPr sz="1154"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235957" y="81167"/>
            <a:ext cx="6666452" cy="352725"/>
          </a:xfrm>
          <a:prstGeom prst="rect">
            <a:avLst/>
          </a:prstGeom>
        </p:spPr>
        <p:txBody>
          <a:bodyPr anchor="t" anchorCtr="0">
            <a:spAutoFit/>
          </a:bodyPr>
          <a:lstStyle>
            <a:lvl1pPr marL="0" indent="0" algn="ctr">
              <a:buFontTx/>
              <a:buNone/>
              <a:defRPr sz="1692"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88373" y="1191217"/>
            <a:ext cx="2831516"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92154" y="1011350"/>
            <a:ext cx="2827734"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92154" y="3679785"/>
            <a:ext cx="2831847"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196267" y="3506607"/>
            <a:ext cx="2827734"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157141" y="4378661"/>
            <a:ext cx="2827403"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57141" y="4200447"/>
            <a:ext cx="2827403"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158795" y="1191217"/>
            <a:ext cx="2827403"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3157142" y="1011350"/>
            <a:ext cx="2829057"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6124113" y="1011350"/>
            <a:ext cx="2828340"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6124113" y="1191217"/>
            <a:ext cx="2828340"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6124113" y="3499918"/>
            <a:ext cx="2828340" cy="303280"/>
          </a:xfrm>
          <a:prstGeom prst="rect">
            <a:avLst/>
          </a:prstGeom>
          <a:noFill/>
        </p:spPr>
        <p:txBody>
          <a:bodyPr wrap="square" lIns="91436" tIns="91436" rIns="91436" bIns="91436" anchor="t" anchorCtr="0">
            <a:spAutoFit/>
          </a:bodyPr>
          <a:lstStyle>
            <a:lvl1pPr marL="0" indent="0" algn="ctr">
              <a:buNone/>
              <a:tabLst/>
              <a:defRPr sz="71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6123066" y="3662465"/>
            <a:ext cx="2829387"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6124113" y="5264196"/>
            <a:ext cx="2828340"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6124114" y="5426745"/>
            <a:ext cx="2829387" cy="545063"/>
          </a:xfrm>
          <a:prstGeom prst="rect">
            <a:avLst/>
          </a:prstGeom>
        </p:spPr>
        <p:txBody>
          <a:bodyPr wrap="square" lIns="228589" tIns="228589" rIns="228589" bIns="228589" anchor="t" anchorCtr="0">
            <a:spAutoFit/>
          </a:bodyPr>
          <a:lstStyle>
            <a:lvl1pPr marL="0" indent="0">
              <a:buNone/>
              <a:defRPr sz="500">
                <a:solidFill>
                  <a:schemeClr val="tx1"/>
                </a:solidFill>
                <a:latin typeface="Times New Roman" pitchFamily="18" charset="0"/>
                <a:cs typeface="Times New Roman" pitchFamily="18"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1235957" y="640390"/>
            <a:ext cx="6666452" cy="222497"/>
          </a:xfrm>
          <a:prstGeom prst="rect">
            <a:avLst/>
          </a:prstGeom>
        </p:spPr>
        <p:txBody>
          <a:bodyPr anchor="t" anchorCtr="0">
            <a:spAutoFit/>
          </a:bodyPr>
          <a:lstStyle>
            <a:lvl1pPr marL="0" indent="0" algn="ctr">
              <a:buFontTx/>
              <a:buNone/>
              <a:defRPr sz="846">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1235957" y="388440"/>
            <a:ext cx="6666452" cy="269946"/>
          </a:xfrm>
          <a:prstGeom prst="rect">
            <a:avLst/>
          </a:prstGeom>
        </p:spPr>
        <p:txBody>
          <a:bodyPr anchor="t" anchorCtr="0">
            <a:spAutoFit/>
          </a:bodyPr>
          <a:lstStyle>
            <a:lvl1pPr marL="0" indent="0" algn="ctr">
              <a:buFontTx/>
              <a:buNone/>
              <a:defRPr sz="1154"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1235957" y="81167"/>
            <a:ext cx="6666452" cy="352725"/>
          </a:xfrm>
          <a:prstGeom prst="rect">
            <a:avLst/>
          </a:prstGeom>
        </p:spPr>
        <p:txBody>
          <a:bodyPr anchor="t" anchorCtr="0">
            <a:spAutoFit/>
          </a:bodyPr>
          <a:lstStyle>
            <a:lvl1pPr marL="0" indent="0" algn="ctr">
              <a:buFontTx/>
              <a:buNone/>
              <a:defRPr sz="1692"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6933" y="1172379"/>
            <a:ext cx="2095170"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00715" y="992512"/>
            <a:ext cx="2093516" cy="303280"/>
          </a:xfrm>
          <a:prstGeom prst="rect">
            <a:avLst/>
          </a:prstGeom>
          <a:noFill/>
        </p:spPr>
        <p:txBody>
          <a:bodyPr lIns="91436" tIns="91436" rIns="91436" bIns="91436" anchor="t" anchorCtr="0">
            <a:spAutoFit/>
          </a:bodyPr>
          <a:lstStyle>
            <a:lvl1pPr marL="0" indent="0" algn="ctr">
              <a:buNone/>
              <a:defRPr sz="71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6602" y="3012283"/>
            <a:ext cx="2095500"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00714" y="2839105"/>
            <a:ext cx="2093846"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2413993" y="1161383"/>
            <a:ext cx="4316676"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2413993" y="983170"/>
            <a:ext cx="4316677"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2413993" y="4430602"/>
            <a:ext cx="4316677"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2413992" y="4259395"/>
            <a:ext cx="4316677"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6949109" y="983170"/>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6949109" y="1163037"/>
            <a:ext cx="2093129"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6949109" y="2842310"/>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6949109" y="2996199"/>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6949109" y="5216713"/>
            <a:ext cx="2093129" cy="303280"/>
          </a:xfrm>
          <a:prstGeom prst="rect">
            <a:avLst/>
          </a:prstGeom>
          <a:noFill/>
        </p:spPr>
        <p:txBody>
          <a:bodyPr wrap="square" lIns="91436" tIns="91436" rIns="91436" bIns="91436" anchor="t" anchorCtr="0">
            <a:spAutoFit/>
          </a:bodyPr>
          <a:lstStyle>
            <a:lvl1pPr marL="0" indent="0" algn="ctr">
              <a:buNone/>
              <a:defRPr sz="71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6949109" y="5376485"/>
            <a:ext cx="2094178" cy="541793"/>
          </a:xfrm>
          <a:prstGeom prst="rect">
            <a:avLst/>
          </a:prstGeom>
        </p:spPr>
        <p:txBody>
          <a:bodyPr wrap="square" lIns="228589" tIns="228589" rIns="228589" bIns="228589" anchor="t" anchorCtr="0">
            <a:spAutoFit/>
          </a:bodyPr>
          <a:lstStyle>
            <a:lvl1pPr marL="0" indent="0">
              <a:buNone/>
              <a:defRPr sz="481">
                <a:solidFill>
                  <a:schemeClr val="tx1"/>
                </a:solidFill>
                <a:latin typeface="Trebuchet MS" pitchFamily="34" charset="0"/>
              </a:defRPr>
            </a:lvl1pPr>
            <a:lvl2pPr marL="285635" indent="-109859">
              <a:defRPr sz="481">
                <a:latin typeface="Trebuchet MS" pitchFamily="34" charset="0"/>
              </a:defRPr>
            </a:lvl2pPr>
            <a:lvl3pPr marL="395495" indent="-109859">
              <a:defRPr sz="481">
                <a:latin typeface="Trebuchet MS" pitchFamily="34" charset="0"/>
              </a:defRPr>
            </a:lvl3pPr>
            <a:lvl4pPr marL="516340" indent="-120845">
              <a:defRPr sz="481">
                <a:latin typeface="Trebuchet MS" pitchFamily="34" charset="0"/>
              </a:defRPr>
            </a:lvl4pPr>
            <a:lvl5pPr marL="604228" indent="-87888">
              <a:defRPr sz="481">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2286000" y="624622"/>
            <a:ext cx="4572000" cy="222497"/>
          </a:xfrm>
          <a:prstGeom prst="rect">
            <a:avLst/>
          </a:prstGeom>
        </p:spPr>
        <p:txBody>
          <a:bodyPr anchor="t" anchorCtr="0">
            <a:spAutoFit/>
          </a:bodyPr>
          <a:lstStyle>
            <a:lvl1pPr marL="0" indent="0" algn="ctr">
              <a:buFontTx/>
              <a:buNone/>
              <a:defRPr sz="846">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2286000" y="388440"/>
            <a:ext cx="4564063" cy="269946"/>
          </a:xfrm>
          <a:prstGeom prst="rect">
            <a:avLst/>
          </a:prstGeom>
        </p:spPr>
        <p:txBody>
          <a:bodyPr anchor="t" anchorCtr="0">
            <a:spAutoFit/>
          </a:bodyPr>
          <a:lstStyle>
            <a:lvl1pPr marL="0" indent="0" algn="ctr">
              <a:buFontTx/>
              <a:buNone/>
              <a:defRPr sz="1154"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2286000" y="81167"/>
            <a:ext cx="4564063" cy="352725"/>
          </a:xfrm>
          <a:prstGeom prst="rect">
            <a:avLst/>
          </a:prstGeom>
        </p:spPr>
        <p:txBody>
          <a:bodyPr anchor="t" anchorCtr="0">
            <a:spAutoFit/>
          </a:bodyPr>
          <a:lstStyle>
            <a:lvl1pPr marL="0" indent="0" algn="ctr">
              <a:buFontTx/>
              <a:buNone/>
              <a:defRPr sz="1692" b="1">
                <a:solidFill>
                  <a:schemeClr val="bg1"/>
                </a:solidFill>
                <a:latin typeface="+mj-lt"/>
              </a:defRPr>
            </a:lvl1pPr>
            <a:lvl2pPr>
              <a:buFontTx/>
              <a:buNone/>
              <a:defRPr sz="1384"/>
            </a:lvl2pPr>
            <a:lvl3pPr>
              <a:buFontTx/>
              <a:buNone/>
              <a:defRPr sz="1384"/>
            </a:lvl3pPr>
            <a:lvl4pPr>
              <a:buFontTx/>
              <a:buNone/>
              <a:defRPr sz="1384"/>
            </a:lvl4pPr>
            <a:lvl5pPr>
              <a:buFontTx/>
              <a:buNone/>
              <a:defRPr sz="1384"/>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53905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729005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2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150384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ADA74B3-1746-4D15-AA37-F1CD22847FB4}"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2618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ADA74B3-1746-4D15-AA37-F1CD22847FB4}"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062354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68718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31093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514541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114497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516242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92932"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0" name="Rounded Rectangle 39"/>
          <p:cNvSpPr/>
          <p:nvPr userDrawn="1"/>
        </p:nvSpPr>
        <p:spPr>
          <a:xfrm>
            <a:off x="2381029" y="966481"/>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2" name="Rounded Rectangle 41"/>
          <p:cNvSpPr/>
          <p:nvPr userDrawn="1"/>
        </p:nvSpPr>
        <p:spPr>
          <a:xfrm>
            <a:off x="4669126"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64" name="Rounded Rectangle 63"/>
          <p:cNvSpPr/>
          <p:nvPr userDrawn="1"/>
        </p:nvSpPr>
        <p:spPr>
          <a:xfrm>
            <a:off x="6957222"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66" name="Group 65"/>
          <p:cNvGrpSpPr/>
          <p:nvPr userDrawn="1"/>
        </p:nvGrpSpPr>
        <p:grpSpPr>
          <a:xfrm rot="10800000">
            <a:off x="-7625" y="6542684"/>
            <a:ext cx="9151625" cy="312964"/>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sp>
        <p:nvSpPr>
          <p:cNvPr id="70" name="Text Box 14"/>
          <p:cNvSpPr txBox="1">
            <a:spLocks noChangeArrowheads="1"/>
          </p:cNvSpPr>
          <p:nvPr userDrawn="1"/>
        </p:nvSpPr>
        <p:spPr bwMode="auto">
          <a:xfrm>
            <a:off x="208983" y="6699235"/>
            <a:ext cx="788830" cy="64622"/>
          </a:xfrm>
          <a:prstGeom prst="rect">
            <a:avLst/>
          </a:prstGeom>
          <a:noFill/>
          <a:ln w="9525">
            <a:noFill/>
            <a:miter lim="800000"/>
            <a:headEnd/>
            <a:tailEnd/>
          </a:ln>
          <a:effectLst/>
        </p:spPr>
        <p:txBody>
          <a:bodyPr wrap="square" lIns="15055" tIns="7526" rIns="15055" bIns="7526">
            <a:spAutoFit/>
          </a:bodyPr>
          <a:lstStyle/>
          <a:p>
            <a:pPr eaLnBrk="0" hangingPunct="0">
              <a:lnSpc>
                <a:spcPct val="65000"/>
              </a:lnSpc>
              <a:spcBef>
                <a:spcPct val="50000"/>
              </a:spcBef>
              <a:defRPr/>
            </a:pPr>
            <a:r>
              <a:rPr lang="en-US" sz="11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02"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9022" y="2352"/>
            <a:ext cx="9146957" cy="858349"/>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210650" y="2938"/>
          <a:ext cx="2036848" cy="6808171"/>
        </p:xfrm>
        <a:graphic>
          <a:graphicData uri="http://schemas.openxmlformats.org/drawingml/2006/table">
            <a:tbl>
              <a:tblPr firstRow="1" bandRow="1">
                <a:tableStyleId>{5C22544A-7EE6-4342-B048-85BDC9FD1C3A}</a:tableStyleId>
              </a:tblPr>
              <a:tblGrid>
                <a:gridCol w="873384">
                  <a:extLst>
                    <a:ext uri="{9D8B030D-6E8A-4147-A177-3AD203B41FA5}">
                      <a16:colId xmlns:a16="http://schemas.microsoft.com/office/drawing/2014/main" val="20000"/>
                    </a:ext>
                  </a:extLst>
                </a:gridCol>
                <a:gridCol w="1163464">
                  <a:extLst>
                    <a:ext uri="{9D8B030D-6E8A-4147-A177-3AD203B41FA5}">
                      <a16:colId xmlns:a16="http://schemas.microsoft.com/office/drawing/2014/main" val="20001"/>
                    </a:ext>
                  </a:extLst>
                </a:gridCol>
              </a:tblGrid>
              <a:tr h="27689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6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876380">
                <a:tc gridSpan="2">
                  <a:txBody>
                    <a:bodyPr/>
                    <a:lstStyle/>
                    <a:p>
                      <a:pPr defTabSz="3765639"/>
                      <a:r>
                        <a:rPr lang="en-US" sz="400" i="0" dirty="0">
                          <a:solidFill>
                            <a:srgbClr val="D9D9D9"/>
                          </a:solidFill>
                          <a:latin typeface="Arial"/>
                          <a:cs typeface="Arial"/>
                        </a:rPr>
                        <a:t>This PowerPoint template produces a </a:t>
                      </a:r>
                      <a:r>
                        <a:rPr lang="en-US" sz="400" i="0" dirty="0">
                          <a:solidFill>
                            <a:srgbClr val="FFC000"/>
                          </a:solidFill>
                          <a:latin typeface="Arial"/>
                          <a:cs typeface="Arial"/>
                        </a:rPr>
                        <a:t>36"x48" </a:t>
                      </a:r>
                      <a:r>
                        <a:rPr lang="en-US" sz="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the  </a:t>
                      </a:r>
                      <a:r>
                        <a:rPr lang="en-US" sz="400" i="0" dirty="0">
                          <a:solidFill>
                            <a:srgbClr val="FFC000"/>
                          </a:solidFill>
                          <a:latin typeface="Arial"/>
                          <a:cs typeface="Arial"/>
                        </a:rPr>
                        <a:t>HELP DESK</a:t>
                      </a:r>
                      <a:r>
                        <a:rPr lang="en-US" sz="400" i="0" baseline="0" dirty="0">
                          <a:solidFill>
                            <a:srgbClr val="D9D9D9"/>
                          </a:solidFill>
                          <a:latin typeface="Arial"/>
                          <a:cs typeface="Arial"/>
                        </a:rPr>
                        <a:t> </a:t>
                      </a:r>
                      <a:r>
                        <a:rPr lang="en-US" sz="400" i="0" dirty="0">
                          <a:solidFill>
                            <a:srgbClr val="D9D9D9"/>
                          </a:solidFill>
                          <a:latin typeface="Arial"/>
                          <a:cs typeface="Arial"/>
                        </a:rPr>
                        <a:t>tab.</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To print your poster using our same-day professional printing service,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a:t>
                      </a:r>
                      <a:r>
                        <a:rPr lang="en-US" sz="400" i="0" dirty="0">
                          <a:solidFill>
                            <a:srgbClr val="FFC000"/>
                          </a:solidFill>
                          <a:latin typeface="Arial"/>
                          <a:cs typeface="Arial"/>
                        </a:rPr>
                        <a:t>Order your poster</a:t>
                      </a:r>
                      <a:r>
                        <a:rPr lang="en-US" sz="400" i="0" dirty="0">
                          <a:solidFill>
                            <a:srgbClr val="D9D9D9"/>
                          </a:solidFill>
                          <a:latin typeface="Arial"/>
                          <a:cs typeface="Arial"/>
                        </a:rPr>
                        <a:t>".</a:t>
                      </a:r>
                      <a:endParaRPr lang="en-US" sz="400" b="1" dirty="0">
                        <a:solidFill>
                          <a:srgbClr val="D9D9D9"/>
                        </a:solidFill>
                        <a:latin typeface="Arial"/>
                        <a:cs typeface="Arial"/>
                      </a:endParaRPr>
                    </a:p>
                  </a:txBody>
                  <a:tcPr marL="38100" marR="19050" marT="28575" marB="952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952587">
                <a:tc>
                  <a:txBody>
                    <a:bodyPr/>
                    <a:lstStyle/>
                    <a:p>
                      <a:pPr algn="ctr"/>
                      <a:endParaRPr lang="en-US" sz="400" dirty="0">
                        <a:solidFill>
                          <a:srgbClr val="1F3A4E"/>
                        </a:solidFill>
                      </a:endParaRPr>
                    </a:p>
                    <a:p>
                      <a:pPr algn="ctr"/>
                      <a:endParaRPr lang="en-US" sz="400" dirty="0">
                        <a:solidFill>
                          <a:srgbClr val="1F3A4E"/>
                        </a:solidFill>
                      </a:endParaRPr>
                    </a:p>
                    <a:p>
                      <a:pPr algn="ctr"/>
                      <a:r>
                        <a:rPr lang="en-US" sz="400" dirty="0">
                          <a:solidFill>
                            <a:schemeClr val="bg1"/>
                          </a:solidFill>
                          <a:latin typeface="Arial" panose="020B0604020202020204" pitchFamily="34" charset="0"/>
                          <a:cs typeface="Arial" panose="020B0604020202020204" pitchFamily="34" charset="0"/>
                        </a:rPr>
                        <a:t>This is a template for a </a:t>
                      </a:r>
                    </a:p>
                    <a:p>
                      <a:pPr algn="ctr"/>
                      <a:r>
                        <a:rPr lang="en-US" sz="400" dirty="0">
                          <a:solidFill>
                            <a:schemeClr val="bg1"/>
                          </a:solidFill>
                          <a:latin typeface="Arial" panose="020B0604020202020204" pitchFamily="34" charset="0"/>
                          <a:cs typeface="Arial" panose="020B0604020202020204" pitchFamily="34" charset="0"/>
                        </a:rPr>
                        <a:t>presentation poster</a:t>
                      </a:r>
                      <a:br>
                        <a:rPr lang="en-US" sz="400" dirty="0">
                          <a:solidFill>
                            <a:schemeClr val="bg1"/>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36 inches tall</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by</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48 inches wide</a:t>
                      </a:r>
                      <a:br>
                        <a:rPr lang="en-US" sz="400" dirty="0">
                          <a:solidFill>
                            <a:schemeClr val="bg1"/>
                          </a:solidFill>
                          <a:latin typeface="Arial" panose="020B0604020202020204" pitchFamily="34" charset="0"/>
                          <a:cs typeface="Arial" panose="020B0604020202020204" pitchFamily="34" charset="0"/>
                        </a:rPr>
                      </a:br>
                      <a:endParaRPr lang="en-US" sz="400" dirty="0">
                        <a:solidFill>
                          <a:srgbClr val="1F3A4E"/>
                        </a:solidFill>
                      </a:endParaRPr>
                    </a:p>
                  </a:txBody>
                  <a:tcPr marL="19050" marR="19050" marT="9525" marB="952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Important: Check the template size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30 tall x 40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42 tall x 56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48 tall x 64 wide</a:t>
                      </a:r>
                    </a:p>
                  </a:txBody>
                  <a:tcPr marL="38100" marR="19050" marT="28575" marB="9525">
                    <a:solidFill>
                      <a:srgbClr val="010101"/>
                    </a:solidFill>
                  </a:tcPr>
                </a:tc>
                <a:extLst>
                  <a:ext uri="{0D108BD9-81ED-4DB2-BD59-A6C34878D82A}">
                    <a16:rowId xmlns:a16="http://schemas.microsoft.com/office/drawing/2014/main" val="10008"/>
                  </a:ext>
                </a:extLst>
              </a:tr>
              <a:tr h="893478">
                <a:tc>
                  <a:txBody>
                    <a:bodyPr/>
                    <a:lstStyle/>
                    <a:p>
                      <a:endParaRPr lang="en-US" sz="400" dirty="0">
                        <a:solidFill>
                          <a:srgbClr val="1F3A4E"/>
                        </a:solidFill>
                      </a:endParaRPr>
                    </a:p>
                  </a:txBody>
                  <a:tcPr marL="19050" marR="19050" marT="9525" marB="9525">
                    <a:blipFill rotWithShape="1">
                      <a:blip r:embed="rId3"/>
                      <a:stretch>
                        <a:fillRect/>
                      </a:stretch>
                    </a:blipFill>
                  </a:tcPr>
                </a:tc>
                <a:tc>
                  <a:txBody>
                    <a:bodyPr/>
                    <a:lstStyle/>
                    <a:p>
                      <a:pPr algn="l"/>
                      <a:r>
                        <a:rPr lang="en-US" sz="500" b="1" baseline="0" dirty="0">
                          <a:solidFill>
                            <a:srgbClr val="FFC000"/>
                          </a:solidFill>
                          <a:latin typeface="Arial" panose="020B0604020202020204" pitchFamily="34" charset="0"/>
                          <a:cs typeface="Arial" panose="020B0604020202020204" pitchFamily="34" charset="0"/>
                        </a:rPr>
                        <a:t>How to </a:t>
                      </a:r>
                      <a:r>
                        <a:rPr lang="en-US" sz="800" b="1" baseline="0" dirty="0">
                          <a:solidFill>
                            <a:srgbClr val="FFC000"/>
                          </a:solidFill>
                          <a:latin typeface="Arial" panose="020B0604020202020204" pitchFamily="34" charset="0"/>
                          <a:cs typeface="Arial" panose="020B0604020202020204" pitchFamily="34" charset="0"/>
                        </a:rPr>
                        <a:t>Zoom in </a:t>
                      </a:r>
                      <a:r>
                        <a:rPr lang="en-US" sz="500" b="1" baseline="0" dirty="0">
                          <a:solidFill>
                            <a:srgbClr val="FFC000"/>
                          </a:solidFill>
                          <a:latin typeface="Arial" panose="020B0604020202020204" pitchFamily="34" charset="0"/>
                          <a:cs typeface="Arial" panose="020B0604020202020204" pitchFamily="34" charset="0"/>
                        </a:rPr>
                        <a:t>and </a:t>
                      </a:r>
                      <a:r>
                        <a:rPr lang="en-US" sz="400" b="1" baseline="0" dirty="0">
                          <a:solidFill>
                            <a:srgbClr val="FFC000"/>
                          </a:solidFill>
                          <a:latin typeface="Arial" panose="020B0604020202020204" pitchFamily="34" charset="0"/>
                          <a:cs typeface="Arial" panose="020B0604020202020204" pitchFamily="34" charset="0"/>
                        </a:rPr>
                        <a:t>out</a:t>
                      </a:r>
                      <a:endParaRPr lang="en-US" sz="500" b="1" baseline="0" dirty="0">
                        <a:solidFill>
                          <a:srgbClr val="FFC000"/>
                        </a:solidFill>
                        <a:latin typeface="Arial" panose="020B0604020202020204" pitchFamily="34" charset="0"/>
                        <a:cs typeface="Arial" panose="020B0604020202020204" pitchFamily="34" charset="0"/>
                      </a:endParaRPr>
                    </a:p>
                    <a:p>
                      <a:pPr algn="l"/>
                      <a:r>
                        <a:rPr lang="en-US" sz="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1. </a:t>
                      </a:r>
                      <a:r>
                        <a:rPr lang="en-US" sz="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2. </a:t>
                      </a:r>
                      <a:r>
                        <a:rPr lang="en-US" sz="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38100" marR="19050" marT="28575" marB="9525">
                    <a:solidFill>
                      <a:srgbClr val="010101"/>
                    </a:solidFill>
                  </a:tcPr>
                </a:tc>
                <a:extLst>
                  <a:ext uri="{0D108BD9-81ED-4DB2-BD59-A6C34878D82A}">
                    <a16:rowId xmlns:a16="http://schemas.microsoft.com/office/drawing/2014/main" val="10001"/>
                  </a:ext>
                </a:extLst>
              </a:tr>
              <a:tr h="37511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Ruler and Guides</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9050" marR="19050" marT="9525" marB="952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796737">
                <a:tc>
                  <a:txBody>
                    <a:bodyPr/>
                    <a:lstStyle/>
                    <a:p>
                      <a:endParaRPr lang="en-US" sz="400" dirty="0">
                        <a:solidFill>
                          <a:srgbClr val="1F3A4E"/>
                        </a:solidFill>
                      </a:endParaRPr>
                    </a:p>
                  </a:txBody>
                  <a:tcPr marL="19050" marR="19050" marT="9525" marB="9525">
                    <a:blipFill rotWithShape="1">
                      <a:blip r:embed="rId4"/>
                      <a:stretch>
                        <a:fillRect/>
                      </a:stretch>
                    </a:blipFill>
                  </a:tcPr>
                </a:tc>
                <a:tc>
                  <a:txBody>
                    <a:bodyPr/>
                    <a:lstStyle/>
                    <a:p>
                      <a:pPr marL="0" lvl="1" indent="0" algn="l" defTabSz="114300"/>
                      <a:r>
                        <a:rPr lang="en-US" sz="500" b="1" baseline="0" dirty="0">
                          <a:solidFill>
                            <a:srgbClr val="FFC000"/>
                          </a:solidFill>
                          <a:latin typeface="Arial" panose="020B0604020202020204" pitchFamily="34" charset="0"/>
                          <a:cs typeface="Arial" panose="020B0604020202020204" pitchFamily="34" charset="0"/>
                        </a:rPr>
                        <a:t>Headers and text containers</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38100" marR="19050" marT="28575" marB="9525">
                    <a:solidFill>
                      <a:srgbClr val="010101"/>
                    </a:solidFill>
                  </a:tcPr>
                </a:tc>
                <a:extLst>
                  <a:ext uri="{0D108BD9-81ED-4DB2-BD59-A6C34878D82A}">
                    <a16:rowId xmlns:a16="http://schemas.microsoft.com/office/drawing/2014/main" val="10003"/>
                  </a:ext>
                </a:extLst>
              </a:tr>
              <a:tr h="733153">
                <a:tc gridSpan="2">
                  <a:txBody>
                    <a:bodyPr/>
                    <a:lstStyle/>
                    <a:p>
                      <a:r>
                        <a:rPr lang="en-US" sz="500" b="1" dirty="0">
                          <a:solidFill>
                            <a:srgbClr val="FFC000"/>
                          </a:solidFill>
                          <a:latin typeface="Arial" panose="020B0604020202020204" pitchFamily="34" charset="0"/>
                          <a:cs typeface="Arial" panose="020B0604020202020204" pitchFamily="34" charset="0"/>
                        </a:rPr>
                        <a:t>Adding content to the poster</a:t>
                      </a:r>
                    </a:p>
                    <a:p>
                      <a:r>
                        <a:rPr lang="en-US" sz="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400" dirty="0">
                        <a:solidFill>
                          <a:srgbClr val="D9D9D9"/>
                        </a:solidFill>
                        <a:latin typeface="Arial" panose="020B0604020202020204" pitchFamily="34" charset="0"/>
                        <a:cs typeface="Arial" panose="020B0604020202020204" pitchFamily="34" charset="0"/>
                      </a:endParaRPr>
                    </a:p>
                  </a:txBody>
                  <a:tcPr marL="19050" marR="19050" marT="9525" marB="952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49534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38100" marR="19050" marT="28575" marB="952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477744">
                <a:tc gridSpan="2">
                  <a:txBody>
                    <a:bodyPr/>
                    <a:lstStyle/>
                    <a:p>
                      <a:endParaRPr lang="en-US" sz="400" dirty="0">
                        <a:solidFill>
                          <a:schemeClr val="bg1"/>
                        </a:solidFill>
                        <a:latin typeface="Arial" panose="020B0604020202020204" pitchFamily="34" charset="0"/>
                        <a:cs typeface="Arial" panose="020B0604020202020204" pitchFamily="34" charset="0"/>
                      </a:endParaRPr>
                    </a:p>
                  </a:txBody>
                  <a:tcPr marL="38100" marR="19050" marT="28575" marB="952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67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400" noProof="0" dirty="0">
                          <a:solidFill>
                            <a:srgbClr val="D9D9D9"/>
                          </a:solidFill>
                          <a:latin typeface="Arial"/>
                          <a:cs typeface="Arial"/>
                        </a:rPr>
                        <a:t>Zoom in and look at your images at 100%-200% magnification. If they look clear, they will print well. </a:t>
                      </a:r>
                    </a:p>
                  </a:txBody>
                  <a:tcPr marL="38100" marR="19050" marT="28575" marB="952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66401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400" noProof="0" dirty="0">
                        <a:solidFill>
                          <a:schemeClr val="bg1"/>
                        </a:solidFill>
                        <a:latin typeface="Arial"/>
                        <a:cs typeface="Arial"/>
                      </a:endParaRPr>
                    </a:p>
                  </a:txBody>
                  <a:tcPr marL="38100" marR="19050" marT="28575" marB="952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9311506" y="-17656"/>
          <a:ext cx="1964622" cy="6890640"/>
        </p:xfrm>
        <a:graphic>
          <a:graphicData uri="http://schemas.openxmlformats.org/drawingml/2006/table">
            <a:tbl>
              <a:tblPr firstRow="1" bandRow="1">
                <a:tableStyleId>{5C22544A-7EE6-4342-B048-85BDC9FD1C3A}</a:tableStyleId>
              </a:tblPr>
              <a:tblGrid>
                <a:gridCol w="696632">
                  <a:extLst>
                    <a:ext uri="{9D8B030D-6E8A-4147-A177-3AD203B41FA5}">
                      <a16:colId xmlns:a16="http://schemas.microsoft.com/office/drawing/2014/main" val="20000"/>
                    </a:ext>
                  </a:extLst>
                </a:gridCol>
                <a:gridCol w="287825">
                  <a:extLst>
                    <a:ext uri="{9D8B030D-6E8A-4147-A177-3AD203B41FA5}">
                      <a16:colId xmlns:a16="http://schemas.microsoft.com/office/drawing/2014/main" val="997673227"/>
                    </a:ext>
                  </a:extLst>
                </a:gridCol>
                <a:gridCol w="980165">
                  <a:extLst>
                    <a:ext uri="{9D8B030D-6E8A-4147-A177-3AD203B41FA5}">
                      <a16:colId xmlns:a16="http://schemas.microsoft.com/office/drawing/2014/main" val="4164475170"/>
                    </a:ext>
                  </a:extLst>
                </a:gridCol>
              </a:tblGrid>
              <a:tr h="36592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158979">
                <a:tc gridSpan="3">
                  <a:txBody>
                    <a:bodyPr/>
                    <a:lstStyle/>
                    <a:p>
                      <a:pPr algn="l"/>
                      <a:r>
                        <a:rPr lang="en-US" sz="6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5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500" dirty="0">
                        <a:solidFill>
                          <a:srgbClr val="FFC000"/>
                        </a:solidFill>
                      </a:endParaRP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764108">
                <a:tc gridSpan="3">
                  <a:txBody>
                    <a:bodyPr/>
                    <a:lstStyle/>
                    <a:p>
                      <a:r>
                        <a:rPr lang="en-US" sz="600" b="1" dirty="0">
                          <a:solidFill>
                            <a:srgbClr val="FFC000"/>
                          </a:solidFill>
                          <a:latin typeface="Arial" panose="020B0604020202020204" pitchFamily="34" charset="0"/>
                          <a:cs typeface="Arial" panose="020B0604020202020204" pitchFamily="34" charset="0"/>
                        </a:rPr>
                        <a:t>How to change the column layout configuration</a:t>
                      </a:r>
                    </a:p>
                    <a:p>
                      <a:r>
                        <a:rPr lang="en-US" sz="5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500" dirty="0">
                          <a:solidFill>
                            <a:srgbClr val="D9D9D9"/>
                          </a:solidFill>
                          <a:latin typeface="Arial" panose="020B0604020202020204" pitchFamily="34" charset="0"/>
                          <a:cs typeface="Arial" panose="020B0604020202020204" pitchFamily="34" charset="0"/>
                        </a:rPr>
                        <a:t>You can see a tutorial here: </a:t>
                      </a:r>
                      <a:r>
                        <a:rPr lang="en-US" sz="500" u="sng" dirty="0">
                          <a:solidFill>
                            <a:srgbClr val="FFC000"/>
                          </a:solidFill>
                          <a:latin typeface="Arial" panose="020B0604020202020204" pitchFamily="34" charset="0"/>
                          <a:cs typeface="Arial" panose="020B0604020202020204" pitchFamily="34" charset="0"/>
                        </a:rPr>
                        <a:t>https://</a:t>
                      </a:r>
                      <a:r>
                        <a:rPr lang="en-US" sz="500" u="sng" dirty="0" err="1">
                          <a:solidFill>
                            <a:srgbClr val="FFC000"/>
                          </a:solidFill>
                          <a:latin typeface="Arial" panose="020B0604020202020204" pitchFamily="34" charset="0"/>
                          <a:cs typeface="Arial" panose="020B0604020202020204" pitchFamily="34" charset="0"/>
                        </a:rPr>
                        <a:t>www.posterpresentations.com</a:t>
                      </a:r>
                      <a:r>
                        <a:rPr lang="en-US" sz="500" u="sng" dirty="0">
                          <a:solidFill>
                            <a:srgbClr val="FFC000"/>
                          </a:solidFill>
                          <a:latin typeface="Arial" panose="020B0604020202020204" pitchFamily="34" charset="0"/>
                          <a:cs typeface="Arial" panose="020B0604020202020204" pitchFamily="34" charset="0"/>
                        </a:rPr>
                        <a:t>/how-to-change-the-column-</a:t>
                      </a:r>
                      <a:r>
                        <a:rPr lang="en-US" sz="5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0785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panose="020B0604020202020204" pitchFamily="34" charset="0"/>
                          <a:cs typeface="Arial" panose="020B0604020202020204" pitchFamily="34" charset="0"/>
                        </a:rPr>
                        <a:t>The Quick Start</a:t>
                      </a:r>
                      <a:r>
                        <a:rPr lang="en-US" sz="500" baseline="0" noProof="0" dirty="0">
                          <a:solidFill>
                            <a:srgbClr val="D9D9D9"/>
                          </a:solidFill>
                          <a:latin typeface="Arial" panose="020B0604020202020204" pitchFamily="34" charset="0"/>
                          <a:cs typeface="Arial" panose="020B0604020202020204" pitchFamily="34" charset="0"/>
                        </a:rPr>
                        <a:t> Guides</a:t>
                      </a:r>
                      <a:r>
                        <a:rPr lang="en-US" sz="500" noProof="0" dirty="0">
                          <a:solidFill>
                            <a:srgbClr val="D9D9D9"/>
                          </a:solidFill>
                          <a:latin typeface="Arial" panose="020B0604020202020204" pitchFamily="34" charset="0"/>
                          <a:cs typeface="Arial" panose="020B0604020202020204" pitchFamily="34" charset="0"/>
                        </a:rPr>
                        <a:t> </a:t>
                      </a:r>
                      <a:r>
                        <a:rPr lang="en-US" sz="500" u="sng" noProof="0" dirty="0">
                          <a:solidFill>
                            <a:srgbClr val="D9D9D9"/>
                          </a:solidFill>
                          <a:latin typeface="Arial" panose="020B0604020202020204" pitchFamily="34" charset="0"/>
                          <a:cs typeface="Arial" panose="020B0604020202020204" pitchFamily="34" charset="0"/>
                        </a:rPr>
                        <a:t>are outside the template’s printable area</a:t>
                      </a:r>
                      <a:r>
                        <a:rPr lang="en-US" sz="500" noProof="0" dirty="0">
                          <a:solidFill>
                            <a:srgbClr val="D9D9D9"/>
                          </a:solidFill>
                          <a:latin typeface="Arial" panose="020B0604020202020204" pitchFamily="34" charset="0"/>
                          <a:cs typeface="Arial" panose="020B0604020202020204" pitchFamily="34" charset="0"/>
                        </a:rPr>
                        <a:t> and they will not be on the printed poster</a:t>
                      </a:r>
                      <a:r>
                        <a:rPr lang="en-US" sz="5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To hide the guides click on the </a:t>
                      </a:r>
                      <a:r>
                        <a:rPr lang="en-US" sz="500" b="1" baseline="0" noProof="0" dirty="0">
                          <a:solidFill>
                            <a:srgbClr val="D9D9D9"/>
                          </a:solidFill>
                          <a:latin typeface="Arial" panose="020B0604020202020204" pitchFamily="34" charset="0"/>
                          <a:cs typeface="Arial" panose="020B0604020202020204" pitchFamily="34" charset="0"/>
                        </a:rPr>
                        <a:t>Home</a:t>
                      </a:r>
                      <a:r>
                        <a:rPr lang="en-US" sz="5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500" b="1"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500" b="1" baseline="0" noProof="0" dirty="0">
                          <a:solidFill>
                            <a:srgbClr val="D9D9D9"/>
                          </a:solidFill>
                          <a:latin typeface="Arial" panose="020B0604020202020204" pitchFamily="34" charset="0"/>
                          <a:cs typeface="Arial" panose="020B0604020202020204" pitchFamily="34" charset="0"/>
                        </a:rPr>
                        <a:t>Without Guides </a:t>
                      </a:r>
                      <a:r>
                        <a:rPr lang="en-US" sz="500" b="0"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a:t>
                      </a:r>
                      <a:endParaRPr lang="en-US" sz="5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extLst>
                  <a:ext uri="{0D108BD9-81ED-4DB2-BD59-A6C34878D82A}">
                    <a16:rowId xmlns:a16="http://schemas.microsoft.com/office/drawing/2014/main" val="10005"/>
                  </a:ext>
                </a:extLst>
              </a:tr>
              <a:tr h="601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787797">
                <a:tc gridSpan="2">
                  <a:txBody>
                    <a:bodyPr/>
                    <a:lstStyle/>
                    <a:p>
                      <a:r>
                        <a:rPr lang="en-US" sz="600" b="1" dirty="0">
                          <a:solidFill>
                            <a:srgbClr val="FFC000"/>
                          </a:solidFill>
                          <a:latin typeface="Arial" panose="020B0604020202020204" pitchFamily="34" charset="0"/>
                          <a:cs typeface="Arial" panose="020B0604020202020204" pitchFamily="34" charset="0"/>
                        </a:rPr>
                        <a:t>How to</a:t>
                      </a:r>
                      <a:r>
                        <a:rPr lang="en-US" sz="600" b="1" baseline="0" dirty="0">
                          <a:solidFill>
                            <a:srgbClr val="FFC000"/>
                          </a:solidFill>
                          <a:latin typeface="Arial" panose="020B0604020202020204" pitchFamily="34" charset="0"/>
                          <a:cs typeface="Arial" panose="020B0604020202020204" pitchFamily="34" charset="0"/>
                        </a:rPr>
                        <a:t> preview your poster prior to printing</a:t>
                      </a:r>
                      <a:endParaRPr lang="en-US" sz="600" b="1" dirty="0">
                        <a:solidFill>
                          <a:srgbClr val="FFC000"/>
                        </a:solidFill>
                        <a:latin typeface="Arial" panose="020B0604020202020204" pitchFamily="34" charset="0"/>
                        <a:cs typeface="Arial" panose="020B0604020202020204" pitchFamily="34" charset="0"/>
                      </a:endParaRPr>
                    </a:p>
                    <a:p>
                      <a:r>
                        <a:rPr lang="en-US" sz="500" dirty="0">
                          <a:solidFill>
                            <a:srgbClr val="D9D9D9"/>
                          </a:solidFill>
                          <a:latin typeface="Arial" panose="020B0604020202020204" pitchFamily="34" charset="0"/>
                          <a:cs typeface="Arial" panose="020B0604020202020204" pitchFamily="34" charset="0"/>
                        </a:rPr>
                        <a:t>You can preview your poster at any time by pressing the </a:t>
                      </a:r>
                      <a:r>
                        <a:rPr lang="en-US" sz="500" dirty="0">
                          <a:solidFill>
                            <a:srgbClr val="FFC000"/>
                          </a:solidFill>
                          <a:latin typeface="Arial" panose="020B0604020202020204" pitchFamily="34" charset="0"/>
                          <a:cs typeface="Arial" panose="020B0604020202020204" pitchFamily="34" charset="0"/>
                        </a:rPr>
                        <a:t>F5 key</a:t>
                      </a:r>
                      <a:r>
                        <a:rPr lang="en-US" sz="5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500" dirty="0">
                          <a:solidFill>
                            <a:srgbClr val="FFC000"/>
                          </a:solidFill>
                          <a:latin typeface="Arial" panose="020B0604020202020204" pitchFamily="34" charset="0"/>
                          <a:cs typeface="Arial" panose="020B0604020202020204" pitchFamily="34" charset="0"/>
                        </a:rPr>
                        <a:t>ESC key </a:t>
                      </a:r>
                      <a:r>
                        <a:rPr lang="en-US" sz="500" dirty="0">
                          <a:solidFill>
                            <a:srgbClr val="D9D9D9"/>
                          </a:solidFill>
                          <a:latin typeface="Arial" panose="020B0604020202020204" pitchFamily="34" charset="0"/>
                          <a:cs typeface="Arial" panose="020B0604020202020204" pitchFamily="34" charset="0"/>
                        </a:rPr>
                        <a:t>to exit Preview.</a:t>
                      </a:r>
                    </a:p>
                  </a:txBody>
                  <a:tcPr marL="38100" marR="19050" marT="28575" marB="9525">
                    <a:solidFill>
                      <a:srgbClr val="010101"/>
                    </a:solidFill>
                  </a:tcPr>
                </a:tc>
                <a:tc hMerge="1">
                  <a:txBody>
                    <a:bodyPr/>
                    <a:lstStyle/>
                    <a:p>
                      <a:endParaRPr lang="en-US"/>
                    </a:p>
                  </a:txBody>
                  <a:tcPr/>
                </a:tc>
                <a:tc>
                  <a:txBody>
                    <a:bodyPr/>
                    <a:lstStyle/>
                    <a:p>
                      <a:pPr algn="ctr"/>
                      <a:r>
                        <a:rPr lang="en-US" sz="2400" b="1" dirty="0">
                          <a:solidFill>
                            <a:srgbClr val="D9D9D9"/>
                          </a:solidFill>
                          <a:latin typeface="Arial" panose="020B0604020202020204" pitchFamily="34" charset="0"/>
                          <a:cs typeface="Arial" panose="020B0604020202020204" pitchFamily="34" charset="0"/>
                        </a:rPr>
                        <a:t>F5</a:t>
                      </a:r>
                      <a:r>
                        <a:rPr lang="en-US" sz="500" baseline="0" dirty="0">
                          <a:solidFill>
                            <a:srgbClr val="D9D9D9"/>
                          </a:solidFill>
                          <a:latin typeface="Arial" panose="020B0604020202020204" pitchFamily="34" charset="0"/>
                          <a:cs typeface="Arial" panose="020B0604020202020204" pitchFamily="34" charset="0"/>
                        </a:rPr>
                        <a:t> </a:t>
                      </a:r>
                      <a:endParaRPr lang="en-US" sz="400" dirty="0"/>
                    </a:p>
                  </a:txBody>
                  <a:tcPr marL="38100" marR="19050" marT="28575" marB="9525" anchor="ctr">
                    <a:solidFill>
                      <a:schemeClr val="tx1">
                        <a:lumMod val="95000"/>
                        <a:lumOff val="5000"/>
                      </a:schemeClr>
                    </a:solidFill>
                  </a:tcPr>
                </a:tc>
                <a:extLst>
                  <a:ext uri="{0D108BD9-81ED-4DB2-BD59-A6C34878D82A}">
                    <a16:rowId xmlns:a16="http://schemas.microsoft.com/office/drawing/2014/main" val="10006"/>
                  </a:ext>
                </a:extLst>
              </a:tr>
              <a:tr h="118208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When you are ready to have your poster printed go online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and click on the "</a:t>
                      </a:r>
                      <a:r>
                        <a:rPr lang="en-US" sz="500" noProof="0" dirty="0">
                          <a:solidFill>
                            <a:srgbClr val="FFC000"/>
                          </a:solidFill>
                          <a:latin typeface="Arial"/>
                          <a:cs typeface="Arial"/>
                        </a:rPr>
                        <a:t>Order Your Poster</a:t>
                      </a:r>
                      <a:r>
                        <a:rPr lang="en-US" sz="5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500" noProof="0" dirty="0">
                          <a:solidFill>
                            <a:srgbClr val="D9D9D9"/>
                          </a:solidFill>
                          <a:latin typeface="Arial"/>
                          <a:cs typeface="Arial"/>
                        </a:rPr>
                      </a:br>
                      <a:r>
                        <a:rPr lang="en-US" sz="500" noProof="0" dirty="0">
                          <a:solidFill>
                            <a:srgbClr val="D9D9D9"/>
                          </a:solidFill>
                          <a:latin typeface="Arial"/>
                          <a:cs typeface="Arial"/>
                        </a:rPr>
                        <a:t>Go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for more information.</a:t>
                      </a:r>
                    </a:p>
                  </a:txBody>
                  <a:tcPr marL="38100" marR="19050" marT="28575" marB="95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82245">
                <a:tc gridSpan="3">
                  <a:txBody>
                    <a:bodyPr/>
                    <a:lstStyle/>
                    <a:p>
                      <a:endParaRPr lang="en-US" sz="500" dirty="0">
                        <a:solidFill>
                          <a:srgbClr val="1F3A4E"/>
                        </a:solidFill>
                      </a:endParaRPr>
                    </a:p>
                  </a:txBody>
                  <a:tcPr marL="38100" marR="19050" marT="28575" marB="952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669209">
                <a:tc>
                  <a:txBody>
                    <a:bodyPr/>
                    <a:lstStyle/>
                    <a:p>
                      <a:pPr>
                        <a:lnSpc>
                          <a:spcPts val="2600"/>
                        </a:lnSpc>
                      </a:pPr>
                      <a:r>
                        <a:rPr lang="en-US" sz="400" dirty="0">
                          <a:solidFill>
                            <a:schemeClr val="bg1">
                              <a:lumMod val="85000"/>
                            </a:schemeClr>
                          </a:solidFill>
                          <a:latin typeface="Arial"/>
                          <a:cs typeface="Arial"/>
                        </a:rPr>
                        <a:t>© 2019</a:t>
                      </a:r>
                      <a:r>
                        <a:rPr lang="en-US" sz="400" baseline="0" dirty="0">
                          <a:solidFill>
                            <a:schemeClr val="bg1">
                              <a:lumMod val="85000"/>
                            </a:schemeClr>
                          </a:solidFill>
                          <a:latin typeface="Arial"/>
                          <a:cs typeface="Arial"/>
                        </a:rPr>
                        <a:t> </a:t>
                      </a:r>
                      <a:r>
                        <a:rPr lang="en-US" sz="400" dirty="0" err="1">
                          <a:solidFill>
                            <a:schemeClr val="bg1">
                              <a:lumMod val="85000"/>
                            </a:schemeClr>
                          </a:solidFill>
                          <a:latin typeface="Arial"/>
                          <a:cs typeface="Arial"/>
                        </a:rPr>
                        <a:t>PosterPresentations.com</a:t>
                      </a:r>
                      <a:br>
                        <a:rPr lang="en-US" sz="400" dirty="0">
                          <a:solidFill>
                            <a:schemeClr val="bg1">
                              <a:lumMod val="85000"/>
                            </a:schemeClr>
                          </a:solidFill>
                          <a:latin typeface="Arial"/>
                          <a:cs typeface="Arial"/>
                        </a:rPr>
                      </a:br>
                      <a:r>
                        <a:rPr lang="en-US" sz="400" dirty="0">
                          <a:solidFill>
                            <a:schemeClr val="bg1">
                              <a:lumMod val="85000"/>
                            </a:schemeClr>
                          </a:solidFill>
                          <a:latin typeface="Arial"/>
                          <a:cs typeface="Arial"/>
                        </a:rPr>
                        <a:t>2117 Fourth Street ,</a:t>
                      </a:r>
                      <a:r>
                        <a:rPr lang="en-US" sz="400" baseline="0" dirty="0">
                          <a:solidFill>
                            <a:schemeClr val="bg1">
                              <a:lumMod val="85000"/>
                            </a:schemeClr>
                          </a:solidFill>
                          <a:latin typeface="Arial"/>
                          <a:cs typeface="Arial"/>
                        </a:rPr>
                        <a:t> STE C        </a:t>
                      </a:r>
                    </a:p>
                    <a:p>
                      <a:pPr>
                        <a:lnSpc>
                          <a:spcPts val="2600"/>
                        </a:lnSpc>
                      </a:pPr>
                      <a:r>
                        <a:rPr lang="en-US" sz="400" baseline="0" dirty="0">
                          <a:solidFill>
                            <a:schemeClr val="bg1">
                              <a:lumMod val="85000"/>
                            </a:schemeClr>
                          </a:solidFill>
                          <a:latin typeface="Arial"/>
                          <a:cs typeface="Arial"/>
                        </a:rPr>
                        <a:t>Berkeley CA 94710 USA</a:t>
                      </a:r>
                      <a:endParaRPr lang="en-US" sz="400" dirty="0">
                        <a:solidFill>
                          <a:schemeClr val="bg1">
                            <a:lumMod val="85000"/>
                          </a:schemeClr>
                        </a:solidFill>
                        <a:latin typeface="Arial"/>
                        <a:cs typeface="Arial"/>
                      </a:endParaRPr>
                    </a:p>
                  </a:txBody>
                  <a:tcPr marL="38100" marR="19050" marT="28575" marB="952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D0D0D0"/>
                          </a:solidFill>
                          <a:latin typeface="Arial"/>
                          <a:cs typeface="Arial"/>
                        </a:rPr>
                        <a:t>For complete tutorials</a:t>
                      </a:r>
                      <a:r>
                        <a:rPr lang="en-US" sz="5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400" b="1" dirty="0">
                          <a:solidFill>
                            <a:srgbClr val="FFC000"/>
                          </a:solidFill>
                          <a:latin typeface="Arial"/>
                          <a:cs typeface="Arial"/>
                        </a:rPr>
                        <a:t>https://</a:t>
                      </a:r>
                      <a:r>
                        <a:rPr lang="en-US" sz="400" b="1" dirty="0" err="1">
                          <a:solidFill>
                            <a:srgbClr val="FFC000"/>
                          </a:solidFill>
                          <a:latin typeface="Arial"/>
                          <a:cs typeface="Arial"/>
                        </a:rPr>
                        <a:t>www.posterpresentations.com</a:t>
                      </a:r>
                      <a:r>
                        <a:rPr lang="en-US" sz="400" b="1" dirty="0">
                          <a:solidFill>
                            <a:srgbClr val="FFC000"/>
                          </a:solidFill>
                          <a:latin typeface="Arial"/>
                          <a:cs typeface="Arial"/>
                        </a:rPr>
                        <a:t>/</a:t>
                      </a:r>
                      <a:r>
                        <a:rPr lang="en-US" sz="400" b="1" dirty="0" err="1">
                          <a:solidFill>
                            <a:srgbClr val="FFC000"/>
                          </a:solidFill>
                          <a:latin typeface="Arial"/>
                          <a:cs typeface="Arial"/>
                        </a:rPr>
                        <a:t>helpdesk.html</a:t>
                      </a:r>
                      <a:endParaRPr lang="en-US" sz="400" dirty="0">
                        <a:solidFill>
                          <a:schemeClr val="bg1">
                            <a:lumMod val="85000"/>
                          </a:schemeClr>
                        </a:solidFill>
                        <a:latin typeface="Arial"/>
                        <a:cs typeface="Arial"/>
                      </a:endParaRPr>
                    </a:p>
                  </a:txBody>
                  <a:tcPr marL="38100" marR="19050" marT="28575" marB="952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843723" rtl="0" eaLnBrk="1" latinLnBrk="0" hangingPunct="1">
        <a:spcBef>
          <a:spcPct val="0"/>
        </a:spcBef>
        <a:buNone/>
        <a:defRPr sz="1692" kern="1200">
          <a:solidFill>
            <a:schemeClr val="bg1"/>
          </a:solidFill>
          <a:latin typeface="Trebuchet MS" pitchFamily="34" charset="0"/>
          <a:ea typeface="+mj-ea"/>
          <a:cs typeface="+mj-cs"/>
        </a:defRPr>
      </a:lvl1pPr>
    </p:titleStyle>
    <p:bodyStyle>
      <a:lvl1pPr marL="316396" indent="-316396" algn="l" defTabSz="843723" rtl="0" eaLnBrk="1" latinLnBrk="0" hangingPunct="1">
        <a:spcBef>
          <a:spcPct val="20000"/>
        </a:spcBef>
        <a:buFont typeface="Arial" pitchFamily="34" charset="0"/>
        <a:buChar char="•"/>
        <a:defRPr sz="2961" kern="1200">
          <a:solidFill>
            <a:schemeClr val="tx1"/>
          </a:solidFill>
          <a:latin typeface="+mn-lt"/>
          <a:ea typeface="+mn-ea"/>
          <a:cs typeface="+mn-cs"/>
        </a:defRPr>
      </a:lvl1pPr>
      <a:lvl2pPr marL="685525" indent="-263663" algn="l" defTabSz="843723" rtl="0" eaLnBrk="1" latinLnBrk="0" hangingPunct="1">
        <a:spcBef>
          <a:spcPct val="20000"/>
        </a:spcBef>
        <a:buFont typeface="Arial" pitchFamily="34" charset="0"/>
        <a:buChar char="–"/>
        <a:defRPr sz="2595" kern="1200">
          <a:solidFill>
            <a:schemeClr val="tx1"/>
          </a:solidFill>
          <a:latin typeface="+mn-lt"/>
          <a:ea typeface="+mn-ea"/>
          <a:cs typeface="+mn-cs"/>
        </a:defRPr>
      </a:lvl2pPr>
      <a:lvl3pPr marL="1054653" indent="-210931" algn="l" defTabSz="843723" rtl="0" eaLnBrk="1" latinLnBrk="0" hangingPunct="1">
        <a:spcBef>
          <a:spcPct val="20000"/>
        </a:spcBef>
        <a:buFont typeface="Arial" pitchFamily="34" charset="0"/>
        <a:buChar char="•"/>
        <a:defRPr sz="2230" kern="1200">
          <a:solidFill>
            <a:schemeClr val="tx1"/>
          </a:solidFill>
          <a:latin typeface="+mn-lt"/>
          <a:ea typeface="+mn-ea"/>
          <a:cs typeface="+mn-cs"/>
        </a:defRPr>
      </a:lvl3pPr>
      <a:lvl4pPr marL="1476514"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4pPr>
      <a:lvl5pPr marL="1898376"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5pPr>
      <a:lvl6pPr marL="2320237"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6pPr>
      <a:lvl7pPr marL="2742098"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7pPr>
      <a:lvl8pPr marL="3163960"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8pPr>
      <a:lvl9pPr marL="3585821"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9pPr>
    </p:bodyStyle>
    <p:otherStyle>
      <a:defPPr>
        <a:defRPr lang="en-US"/>
      </a:defPPr>
      <a:lvl1pPr marL="0" algn="l" defTabSz="843723" rtl="0" eaLnBrk="1" latinLnBrk="0" hangingPunct="1">
        <a:defRPr sz="1653" kern="1200">
          <a:solidFill>
            <a:schemeClr val="tx1"/>
          </a:solidFill>
          <a:latin typeface="+mn-lt"/>
          <a:ea typeface="+mn-ea"/>
          <a:cs typeface="+mn-cs"/>
        </a:defRPr>
      </a:lvl1pPr>
      <a:lvl2pPr marL="421861" algn="l" defTabSz="843723" rtl="0" eaLnBrk="1" latinLnBrk="0" hangingPunct="1">
        <a:defRPr sz="1653" kern="1200">
          <a:solidFill>
            <a:schemeClr val="tx1"/>
          </a:solidFill>
          <a:latin typeface="+mn-lt"/>
          <a:ea typeface="+mn-ea"/>
          <a:cs typeface="+mn-cs"/>
        </a:defRPr>
      </a:lvl2pPr>
      <a:lvl3pPr marL="843723" algn="l" defTabSz="843723" rtl="0" eaLnBrk="1" latinLnBrk="0" hangingPunct="1">
        <a:defRPr sz="1653" kern="1200">
          <a:solidFill>
            <a:schemeClr val="tx1"/>
          </a:solidFill>
          <a:latin typeface="+mn-lt"/>
          <a:ea typeface="+mn-ea"/>
          <a:cs typeface="+mn-cs"/>
        </a:defRPr>
      </a:lvl3pPr>
      <a:lvl4pPr marL="1265584" algn="l" defTabSz="843723" rtl="0" eaLnBrk="1" latinLnBrk="0" hangingPunct="1">
        <a:defRPr sz="1653" kern="1200">
          <a:solidFill>
            <a:schemeClr val="tx1"/>
          </a:solidFill>
          <a:latin typeface="+mn-lt"/>
          <a:ea typeface="+mn-ea"/>
          <a:cs typeface="+mn-cs"/>
        </a:defRPr>
      </a:lvl4pPr>
      <a:lvl5pPr marL="1687445" algn="l" defTabSz="843723" rtl="0" eaLnBrk="1" latinLnBrk="0" hangingPunct="1">
        <a:defRPr sz="1653" kern="1200">
          <a:solidFill>
            <a:schemeClr val="tx1"/>
          </a:solidFill>
          <a:latin typeface="+mn-lt"/>
          <a:ea typeface="+mn-ea"/>
          <a:cs typeface="+mn-cs"/>
        </a:defRPr>
      </a:lvl5pPr>
      <a:lvl6pPr marL="2109306" algn="l" defTabSz="843723" rtl="0" eaLnBrk="1" latinLnBrk="0" hangingPunct="1">
        <a:defRPr sz="1653" kern="1200">
          <a:solidFill>
            <a:schemeClr val="tx1"/>
          </a:solidFill>
          <a:latin typeface="+mn-lt"/>
          <a:ea typeface="+mn-ea"/>
          <a:cs typeface="+mn-cs"/>
        </a:defRPr>
      </a:lvl6pPr>
      <a:lvl7pPr marL="2531168" algn="l" defTabSz="843723" rtl="0" eaLnBrk="1" latinLnBrk="0" hangingPunct="1">
        <a:defRPr sz="1653" kern="1200">
          <a:solidFill>
            <a:schemeClr val="tx1"/>
          </a:solidFill>
          <a:latin typeface="+mn-lt"/>
          <a:ea typeface="+mn-ea"/>
          <a:cs typeface="+mn-cs"/>
        </a:defRPr>
      </a:lvl7pPr>
      <a:lvl8pPr marL="2953029" algn="l" defTabSz="843723" rtl="0" eaLnBrk="1" latinLnBrk="0" hangingPunct="1">
        <a:defRPr sz="1653" kern="1200">
          <a:solidFill>
            <a:schemeClr val="tx1"/>
          </a:solidFill>
          <a:latin typeface="+mn-lt"/>
          <a:ea typeface="+mn-ea"/>
          <a:cs typeface="+mn-cs"/>
        </a:defRPr>
      </a:lvl8pPr>
      <a:lvl9pPr marL="3374890" algn="l" defTabSz="843723" rtl="0" eaLnBrk="1" latinLnBrk="0" hangingPunct="1">
        <a:defRPr sz="165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92932"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0" name="Rounded Rectangle 39"/>
          <p:cNvSpPr/>
          <p:nvPr userDrawn="1"/>
        </p:nvSpPr>
        <p:spPr>
          <a:xfrm>
            <a:off x="2381029" y="966481"/>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2" name="Rounded Rectangle 41"/>
          <p:cNvSpPr/>
          <p:nvPr userDrawn="1"/>
        </p:nvSpPr>
        <p:spPr>
          <a:xfrm>
            <a:off x="4669126"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64" name="Rounded Rectangle 63"/>
          <p:cNvSpPr/>
          <p:nvPr userDrawn="1"/>
        </p:nvSpPr>
        <p:spPr>
          <a:xfrm>
            <a:off x="6957222" y="966482"/>
            <a:ext cx="20955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66" name="Group 65"/>
          <p:cNvGrpSpPr/>
          <p:nvPr userDrawn="1"/>
        </p:nvGrpSpPr>
        <p:grpSpPr>
          <a:xfrm rot="10800000">
            <a:off x="-7625" y="6542684"/>
            <a:ext cx="9151625" cy="312964"/>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sp>
        <p:nvSpPr>
          <p:cNvPr id="70" name="Text Box 14"/>
          <p:cNvSpPr txBox="1">
            <a:spLocks noChangeArrowheads="1"/>
          </p:cNvSpPr>
          <p:nvPr userDrawn="1"/>
        </p:nvSpPr>
        <p:spPr bwMode="auto">
          <a:xfrm>
            <a:off x="208983" y="6699235"/>
            <a:ext cx="788830" cy="64622"/>
          </a:xfrm>
          <a:prstGeom prst="rect">
            <a:avLst/>
          </a:prstGeom>
          <a:noFill/>
          <a:ln w="9525">
            <a:noFill/>
            <a:miter lim="800000"/>
            <a:headEnd/>
            <a:tailEnd/>
          </a:ln>
          <a:effectLst/>
        </p:spPr>
        <p:txBody>
          <a:bodyPr wrap="square" lIns="15055" tIns="7526" rIns="15055" bIns="7526">
            <a:spAutoFit/>
          </a:bodyPr>
          <a:lstStyle/>
          <a:p>
            <a:pPr eaLnBrk="0" hangingPunct="0">
              <a:lnSpc>
                <a:spcPct val="65000"/>
              </a:lnSpc>
              <a:spcBef>
                <a:spcPct val="50000"/>
              </a:spcBef>
              <a:defRPr/>
            </a:pPr>
            <a:r>
              <a:rPr lang="en-US" sz="11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02"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9022" y="2352"/>
            <a:ext cx="9146957" cy="85834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843723" rtl="0" eaLnBrk="1" latinLnBrk="0" hangingPunct="1">
        <a:spcBef>
          <a:spcPct val="0"/>
        </a:spcBef>
        <a:buNone/>
        <a:defRPr sz="1692" kern="1200">
          <a:solidFill>
            <a:schemeClr val="bg1"/>
          </a:solidFill>
          <a:latin typeface="Trebuchet MS" pitchFamily="34" charset="0"/>
          <a:ea typeface="+mj-ea"/>
          <a:cs typeface="+mj-cs"/>
        </a:defRPr>
      </a:lvl1pPr>
    </p:titleStyle>
    <p:bodyStyle>
      <a:lvl1pPr marL="316396" indent="-316396" algn="l" defTabSz="843723" rtl="0" eaLnBrk="1" latinLnBrk="0" hangingPunct="1">
        <a:spcBef>
          <a:spcPct val="20000"/>
        </a:spcBef>
        <a:buFont typeface="Arial" pitchFamily="34" charset="0"/>
        <a:buChar char="•"/>
        <a:defRPr sz="2961" kern="1200">
          <a:solidFill>
            <a:schemeClr val="tx1"/>
          </a:solidFill>
          <a:latin typeface="+mn-lt"/>
          <a:ea typeface="+mn-ea"/>
          <a:cs typeface="+mn-cs"/>
        </a:defRPr>
      </a:lvl1pPr>
      <a:lvl2pPr marL="685525" indent="-263663" algn="l" defTabSz="843723" rtl="0" eaLnBrk="1" latinLnBrk="0" hangingPunct="1">
        <a:spcBef>
          <a:spcPct val="20000"/>
        </a:spcBef>
        <a:buFont typeface="Arial" pitchFamily="34" charset="0"/>
        <a:buChar char="–"/>
        <a:defRPr sz="2595" kern="1200">
          <a:solidFill>
            <a:schemeClr val="tx1"/>
          </a:solidFill>
          <a:latin typeface="+mn-lt"/>
          <a:ea typeface="+mn-ea"/>
          <a:cs typeface="+mn-cs"/>
        </a:defRPr>
      </a:lvl2pPr>
      <a:lvl3pPr marL="1054653" indent="-210931" algn="l" defTabSz="843723" rtl="0" eaLnBrk="1" latinLnBrk="0" hangingPunct="1">
        <a:spcBef>
          <a:spcPct val="20000"/>
        </a:spcBef>
        <a:buFont typeface="Arial" pitchFamily="34" charset="0"/>
        <a:buChar char="•"/>
        <a:defRPr sz="2230" kern="1200">
          <a:solidFill>
            <a:schemeClr val="tx1"/>
          </a:solidFill>
          <a:latin typeface="+mn-lt"/>
          <a:ea typeface="+mn-ea"/>
          <a:cs typeface="+mn-cs"/>
        </a:defRPr>
      </a:lvl3pPr>
      <a:lvl4pPr marL="1476514"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4pPr>
      <a:lvl5pPr marL="1898376"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5pPr>
      <a:lvl6pPr marL="2320237"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6pPr>
      <a:lvl7pPr marL="2742098"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7pPr>
      <a:lvl8pPr marL="3163960"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8pPr>
      <a:lvl9pPr marL="3585821"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9pPr>
    </p:bodyStyle>
    <p:otherStyle>
      <a:defPPr>
        <a:defRPr lang="en-US"/>
      </a:defPPr>
      <a:lvl1pPr marL="0" algn="l" defTabSz="843723" rtl="0" eaLnBrk="1" latinLnBrk="0" hangingPunct="1">
        <a:defRPr sz="1653" kern="1200">
          <a:solidFill>
            <a:schemeClr val="tx1"/>
          </a:solidFill>
          <a:latin typeface="+mn-lt"/>
          <a:ea typeface="+mn-ea"/>
          <a:cs typeface="+mn-cs"/>
        </a:defRPr>
      </a:lvl1pPr>
      <a:lvl2pPr marL="421861" algn="l" defTabSz="843723" rtl="0" eaLnBrk="1" latinLnBrk="0" hangingPunct="1">
        <a:defRPr sz="1653" kern="1200">
          <a:solidFill>
            <a:schemeClr val="tx1"/>
          </a:solidFill>
          <a:latin typeface="+mn-lt"/>
          <a:ea typeface="+mn-ea"/>
          <a:cs typeface="+mn-cs"/>
        </a:defRPr>
      </a:lvl2pPr>
      <a:lvl3pPr marL="843723" algn="l" defTabSz="843723" rtl="0" eaLnBrk="1" latinLnBrk="0" hangingPunct="1">
        <a:defRPr sz="1653" kern="1200">
          <a:solidFill>
            <a:schemeClr val="tx1"/>
          </a:solidFill>
          <a:latin typeface="+mn-lt"/>
          <a:ea typeface="+mn-ea"/>
          <a:cs typeface="+mn-cs"/>
        </a:defRPr>
      </a:lvl3pPr>
      <a:lvl4pPr marL="1265584" algn="l" defTabSz="843723" rtl="0" eaLnBrk="1" latinLnBrk="0" hangingPunct="1">
        <a:defRPr sz="1653" kern="1200">
          <a:solidFill>
            <a:schemeClr val="tx1"/>
          </a:solidFill>
          <a:latin typeface="+mn-lt"/>
          <a:ea typeface="+mn-ea"/>
          <a:cs typeface="+mn-cs"/>
        </a:defRPr>
      </a:lvl4pPr>
      <a:lvl5pPr marL="1687445" algn="l" defTabSz="843723" rtl="0" eaLnBrk="1" latinLnBrk="0" hangingPunct="1">
        <a:defRPr sz="1653" kern="1200">
          <a:solidFill>
            <a:schemeClr val="tx1"/>
          </a:solidFill>
          <a:latin typeface="+mn-lt"/>
          <a:ea typeface="+mn-ea"/>
          <a:cs typeface="+mn-cs"/>
        </a:defRPr>
      </a:lvl5pPr>
      <a:lvl6pPr marL="2109306" algn="l" defTabSz="843723" rtl="0" eaLnBrk="1" latinLnBrk="0" hangingPunct="1">
        <a:defRPr sz="1653" kern="1200">
          <a:solidFill>
            <a:schemeClr val="tx1"/>
          </a:solidFill>
          <a:latin typeface="+mn-lt"/>
          <a:ea typeface="+mn-ea"/>
          <a:cs typeface="+mn-cs"/>
        </a:defRPr>
      </a:lvl6pPr>
      <a:lvl7pPr marL="2531168" algn="l" defTabSz="843723" rtl="0" eaLnBrk="1" latinLnBrk="0" hangingPunct="1">
        <a:defRPr sz="1653" kern="1200">
          <a:solidFill>
            <a:schemeClr val="tx1"/>
          </a:solidFill>
          <a:latin typeface="+mn-lt"/>
          <a:ea typeface="+mn-ea"/>
          <a:cs typeface="+mn-cs"/>
        </a:defRPr>
      </a:lvl7pPr>
      <a:lvl8pPr marL="2953029" algn="l" defTabSz="843723" rtl="0" eaLnBrk="1" latinLnBrk="0" hangingPunct="1">
        <a:defRPr sz="1653" kern="1200">
          <a:solidFill>
            <a:schemeClr val="tx1"/>
          </a:solidFill>
          <a:latin typeface="+mn-lt"/>
          <a:ea typeface="+mn-ea"/>
          <a:cs typeface="+mn-cs"/>
        </a:defRPr>
      </a:lvl8pPr>
      <a:lvl9pPr marL="3374890" algn="l" defTabSz="843723" rtl="0" eaLnBrk="1" latinLnBrk="0" hangingPunct="1">
        <a:defRPr sz="165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2905541" y="2401275"/>
            <a:ext cx="2828632" cy="17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6113099" y="993913"/>
            <a:ext cx="2828632" cy="5474944"/>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2" name="Rounded Rectangle 41"/>
          <p:cNvSpPr/>
          <p:nvPr userDrawn="1"/>
        </p:nvSpPr>
        <p:spPr>
          <a:xfrm>
            <a:off x="3149402" y="989496"/>
            <a:ext cx="2828632" cy="5474944"/>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43" name="Rounded Rectangle 42"/>
          <p:cNvSpPr/>
          <p:nvPr userDrawn="1"/>
        </p:nvSpPr>
        <p:spPr>
          <a:xfrm>
            <a:off x="185705" y="998329"/>
            <a:ext cx="2828632" cy="5474944"/>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74" name="Group 73"/>
          <p:cNvGrpSpPr/>
          <p:nvPr userDrawn="1"/>
        </p:nvGrpSpPr>
        <p:grpSpPr>
          <a:xfrm rot="10800000">
            <a:off x="-7625" y="6542684"/>
            <a:ext cx="9151625" cy="312964"/>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sp>
        <p:nvSpPr>
          <p:cNvPr id="73" name="Text Box 14"/>
          <p:cNvSpPr txBox="1">
            <a:spLocks noChangeArrowheads="1"/>
          </p:cNvSpPr>
          <p:nvPr userDrawn="1"/>
        </p:nvSpPr>
        <p:spPr bwMode="auto">
          <a:xfrm>
            <a:off x="208983" y="6699235"/>
            <a:ext cx="788830" cy="64622"/>
          </a:xfrm>
          <a:prstGeom prst="rect">
            <a:avLst/>
          </a:prstGeom>
          <a:noFill/>
          <a:ln w="9525">
            <a:noFill/>
            <a:miter lim="800000"/>
            <a:headEnd/>
            <a:tailEnd/>
          </a:ln>
          <a:effectLst/>
        </p:spPr>
        <p:txBody>
          <a:bodyPr wrap="square" lIns="15055" tIns="7526" rIns="15055" bIns="7526">
            <a:spAutoFit/>
          </a:bodyPr>
          <a:lstStyle/>
          <a:p>
            <a:pPr eaLnBrk="0" hangingPunct="0">
              <a:lnSpc>
                <a:spcPct val="65000"/>
              </a:lnSpc>
              <a:spcBef>
                <a:spcPct val="50000"/>
              </a:spcBef>
              <a:defRPr/>
            </a:pPr>
            <a:r>
              <a:rPr lang="en-US" sz="11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02"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210650" y="2938"/>
          <a:ext cx="2036848" cy="6808171"/>
        </p:xfrm>
        <a:graphic>
          <a:graphicData uri="http://schemas.openxmlformats.org/drawingml/2006/table">
            <a:tbl>
              <a:tblPr firstRow="1" bandRow="1">
                <a:tableStyleId>{5C22544A-7EE6-4342-B048-85BDC9FD1C3A}</a:tableStyleId>
              </a:tblPr>
              <a:tblGrid>
                <a:gridCol w="873384">
                  <a:extLst>
                    <a:ext uri="{9D8B030D-6E8A-4147-A177-3AD203B41FA5}">
                      <a16:colId xmlns:a16="http://schemas.microsoft.com/office/drawing/2014/main" val="20000"/>
                    </a:ext>
                  </a:extLst>
                </a:gridCol>
                <a:gridCol w="1163464">
                  <a:extLst>
                    <a:ext uri="{9D8B030D-6E8A-4147-A177-3AD203B41FA5}">
                      <a16:colId xmlns:a16="http://schemas.microsoft.com/office/drawing/2014/main" val="20001"/>
                    </a:ext>
                  </a:extLst>
                </a:gridCol>
              </a:tblGrid>
              <a:tr h="27689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6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876380">
                <a:tc gridSpan="2">
                  <a:txBody>
                    <a:bodyPr/>
                    <a:lstStyle/>
                    <a:p>
                      <a:pPr defTabSz="3765639"/>
                      <a:r>
                        <a:rPr lang="en-US" sz="400" i="0" dirty="0">
                          <a:solidFill>
                            <a:srgbClr val="D9D9D9"/>
                          </a:solidFill>
                          <a:latin typeface="Arial"/>
                          <a:cs typeface="Arial"/>
                        </a:rPr>
                        <a:t>This PowerPoint template produces a </a:t>
                      </a:r>
                      <a:r>
                        <a:rPr lang="en-US" sz="400" i="0" dirty="0">
                          <a:solidFill>
                            <a:srgbClr val="FFC000"/>
                          </a:solidFill>
                          <a:latin typeface="Arial"/>
                          <a:cs typeface="Arial"/>
                        </a:rPr>
                        <a:t>36"x48" </a:t>
                      </a:r>
                      <a:r>
                        <a:rPr lang="en-US" sz="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the  </a:t>
                      </a:r>
                      <a:r>
                        <a:rPr lang="en-US" sz="400" i="0" dirty="0">
                          <a:solidFill>
                            <a:srgbClr val="FFC000"/>
                          </a:solidFill>
                          <a:latin typeface="Arial"/>
                          <a:cs typeface="Arial"/>
                        </a:rPr>
                        <a:t>HELP DESK</a:t>
                      </a:r>
                      <a:r>
                        <a:rPr lang="en-US" sz="400" i="0" baseline="0" dirty="0">
                          <a:solidFill>
                            <a:srgbClr val="D9D9D9"/>
                          </a:solidFill>
                          <a:latin typeface="Arial"/>
                          <a:cs typeface="Arial"/>
                        </a:rPr>
                        <a:t> </a:t>
                      </a:r>
                      <a:r>
                        <a:rPr lang="en-US" sz="400" i="0" dirty="0">
                          <a:solidFill>
                            <a:srgbClr val="D9D9D9"/>
                          </a:solidFill>
                          <a:latin typeface="Arial"/>
                          <a:cs typeface="Arial"/>
                        </a:rPr>
                        <a:t>tab.</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To print your poster using our same-day professional printing service,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a:t>
                      </a:r>
                      <a:r>
                        <a:rPr lang="en-US" sz="400" i="0" dirty="0">
                          <a:solidFill>
                            <a:srgbClr val="FFC000"/>
                          </a:solidFill>
                          <a:latin typeface="Arial"/>
                          <a:cs typeface="Arial"/>
                        </a:rPr>
                        <a:t>Order your poster</a:t>
                      </a:r>
                      <a:r>
                        <a:rPr lang="en-US" sz="400" i="0" dirty="0">
                          <a:solidFill>
                            <a:srgbClr val="D9D9D9"/>
                          </a:solidFill>
                          <a:latin typeface="Arial"/>
                          <a:cs typeface="Arial"/>
                        </a:rPr>
                        <a:t>".</a:t>
                      </a:r>
                      <a:endParaRPr lang="en-US" sz="400" b="1" dirty="0">
                        <a:solidFill>
                          <a:srgbClr val="D9D9D9"/>
                        </a:solidFill>
                        <a:latin typeface="Arial"/>
                        <a:cs typeface="Arial"/>
                      </a:endParaRPr>
                    </a:p>
                  </a:txBody>
                  <a:tcPr marL="38100" marR="19050" marT="28575" marB="952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952587">
                <a:tc>
                  <a:txBody>
                    <a:bodyPr/>
                    <a:lstStyle/>
                    <a:p>
                      <a:pPr algn="ctr"/>
                      <a:endParaRPr lang="en-US" sz="400" dirty="0">
                        <a:solidFill>
                          <a:srgbClr val="1F3A4E"/>
                        </a:solidFill>
                      </a:endParaRPr>
                    </a:p>
                    <a:p>
                      <a:pPr algn="ctr"/>
                      <a:endParaRPr lang="en-US" sz="400" dirty="0">
                        <a:solidFill>
                          <a:srgbClr val="1F3A4E"/>
                        </a:solidFill>
                      </a:endParaRPr>
                    </a:p>
                    <a:p>
                      <a:pPr algn="ctr"/>
                      <a:r>
                        <a:rPr lang="en-US" sz="400" dirty="0">
                          <a:solidFill>
                            <a:schemeClr val="bg1"/>
                          </a:solidFill>
                          <a:latin typeface="Arial" panose="020B0604020202020204" pitchFamily="34" charset="0"/>
                          <a:cs typeface="Arial" panose="020B0604020202020204" pitchFamily="34" charset="0"/>
                        </a:rPr>
                        <a:t>This is a template for a </a:t>
                      </a:r>
                    </a:p>
                    <a:p>
                      <a:pPr algn="ctr"/>
                      <a:r>
                        <a:rPr lang="en-US" sz="400" dirty="0">
                          <a:solidFill>
                            <a:schemeClr val="bg1"/>
                          </a:solidFill>
                          <a:latin typeface="Arial" panose="020B0604020202020204" pitchFamily="34" charset="0"/>
                          <a:cs typeface="Arial" panose="020B0604020202020204" pitchFamily="34" charset="0"/>
                        </a:rPr>
                        <a:t>presentation poster</a:t>
                      </a:r>
                      <a:br>
                        <a:rPr lang="en-US" sz="400" dirty="0">
                          <a:solidFill>
                            <a:schemeClr val="bg1"/>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36 inches tall</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by</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48 inches wide</a:t>
                      </a:r>
                      <a:br>
                        <a:rPr lang="en-US" sz="400" dirty="0">
                          <a:solidFill>
                            <a:schemeClr val="bg1"/>
                          </a:solidFill>
                          <a:latin typeface="Arial" panose="020B0604020202020204" pitchFamily="34" charset="0"/>
                          <a:cs typeface="Arial" panose="020B0604020202020204" pitchFamily="34" charset="0"/>
                        </a:rPr>
                      </a:br>
                      <a:endParaRPr lang="en-US" sz="400" dirty="0">
                        <a:solidFill>
                          <a:srgbClr val="1F3A4E"/>
                        </a:solidFill>
                      </a:endParaRPr>
                    </a:p>
                  </a:txBody>
                  <a:tcPr marL="19050" marR="19050" marT="9525" marB="952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Important: Check the template size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30 tall x 40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42 tall x 56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48 tall x 64 wide</a:t>
                      </a:r>
                    </a:p>
                  </a:txBody>
                  <a:tcPr marL="38100" marR="19050" marT="28575" marB="9525">
                    <a:solidFill>
                      <a:srgbClr val="010101"/>
                    </a:solidFill>
                  </a:tcPr>
                </a:tc>
                <a:extLst>
                  <a:ext uri="{0D108BD9-81ED-4DB2-BD59-A6C34878D82A}">
                    <a16:rowId xmlns:a16="http://schemas.microsoft.com/office/drawing/2014/main" val="10008"/>
                  </a:ext>
                </a:extLst>
              </a:tr>
              <a:tr h="893478">
                <a:tc>
                  <a:txBody>
                    <a:bodyPr/>
                    <a:lstStyle/>
                    <a:p>
                      <a:endParaRPr lang="en-US" sz="400" dirty="0">
                        <a:solidFill>
                          <a:srgbClr val="1F3A4E"/>
                        </a:solidFill>
                      </a:endParaRPr>
                    </a:p>
                  </a:txBody>
                  <a:tcPr marL="19050" marR="19050" marT="9525" marB="9525">
                    <a:blipFill rotWithShape="1">
                      <a:blip r:embed="rId3"/>
                      <a:stretch>
                        <a:fillRect/>
                      </a:stretch>
                    </a:blipFill>
                  </a:tcPr>
                </a:tc>
                <a:tc>
                  <a:txBody>
                    <a:bodyPr/>
                    <a:lstStyle/>
                    <a:p>
                      <a:pPr algn="l"/>
                      <a:r>
                        <a:rPr lang="en-US" sz="500" b="1" baseline="0" dirty="0">
                          <a:solidFill>
                            <a:srgbClr val="FFC000"/>
                          </a:solidFill>
                          <a:latin typeface="Arial" panose="020B0604020202020204" pitchFamily="34" charset="0"/>
                          <a:cs typeface="Arial" panose="020B0604020202020204" pitchFamily="34" charset="0"/>
                        </a:rPr>
                        <a:t>How to </a:t>
                      </a:r>
                      <a:r>
                        <a:rPr lang="en-US" sz="800" b="1" baseline="0" dirty="0">
                          <a:solidFill>
                            <a:srgbClr val="FFC000"/>
                          </a:solidFill>
                          <a:latin typeface="Arial" panose="020B0604020202020204" pitchFamily="34" charset="0"/>
                          <a:cs typeface="Arial" panose="020B0604020202020204" pitchFamily="34" charset="0"/>
                        </a:rPr>
                        <a:t>Zoom in </a:t>
                      </a:r>
                      <a:r>
                        <a:rPr lang="en-US" sz="500" b="1" baseline="0" dirty="0">
                          <a:solidFill>
                            <a:srgbClr val="FFC000"/>
                          </a:solidFill>
                          <a:latin typeface="Arial" panose="020B0604020202020204" pitchFamily="34" charset="0"/>
                          <a:cs typeface="Arial" panose="020B0604020202020204" pitchFamily="34" charset="0"/>
                        </a:rPr>
                        <a:t>and </a:t>
                      </a:r>
                      <a:r>
                        <a:rPr lang="en-US" sz="400" b="1" baseline="0" dirty="0">
                          <a:solidFill>
                            <a:srgbClr val="FFC000"/>
                          </a:solidFill>
                          <a:latin typeface="Arial" panose="020B0604020202020204" pitchFamily="34" charset="0"/>
                          <a:cs typeface="Arial" panose="020B0604020202020204" pitchFamily="34" charset="0"/>
                        </a:rPr>
                        <a:t>out</a:t>
                      </a:r>
                      <a:endParaRPr lang="en-US" sz="500" b="1" baseline="0" dirty="0">
                        <a:solidFill>
                          <a:srgbClr val="FFC000"/>
                        </a:solidFill>
                        <a:latin typeface="Arial" panose="020B0604020202020204" pitchFamily="34" charset="0"/>
                        <a:cs typeface="Arial" panose="020B0604020202020204" pitchFamily="34" charset="0"/>
                      </a:endParaRPr>
                    </a:p>
                    <a:p>
                      <a:pPr algn="l"/>
                      <a:r>
                        <a:rPr lang="en-US" sz="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1. </a:t>
                      </a:r>
                      <a:r>
                        <a:rPr lang="en-US" sz="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2. </a:t>
                      </a:r>
                      <a:r>
                        <a:rPr lang="en-US" sz="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38100" marR="19050" marT="28575" marB="9525">
                    <a:solidFill>
                      <a:srgbClr val="010101"/>
                    </a:solidFill>
                  </a:tcPr>
                </a:tc>
                <a:extLst>
                  <a:ext uri="{0D108BD9-81ED-4DB2-BD59-A6C34878D82A}">
                    <a16:rowId xmlns:a16="http://schemas.microsoft.com/office/drawing/2014/main" val="10001"/>
                  </a:ext>
                </a:extLst>
              </a:tr>
              <a:tr h="37511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Ruler and Guides</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9050" marR="19050" marT="9525" marB="952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796737">
                <a:tc>
                  <a:txBody>
                    <a:bodyPr/>
                    <a:lstStyle/>
                    <a:p>
                      <a:endParaRPr lang="en-US" sz="400" dirty="0">
                        <a:solidFill>
                          <a:srgbClr val="1F3A4E"/>
                        </a:solidFill>
                      </a:endParaRPr>
                    </a:p>
                  </a:txBody>
                  <a:tcPr marL="19050" marR="19050" marT="9525" marB="9525">
                    <a:blipFill rotWithShape="1">
                      <a:blip r:embed="rId4"/>
                      <a:stretch>
                        <a:fillRect/>
                      </a:stretch>
                    </a:blipFill>
                  </a:tcPr>
                </a:tc>
                <a:tc>
                  <a:txBody>
                    <a:bodyPr/>
                    <a:lstStyle/>
                    <a:p>
                      <a:pPr marL="0" lvl="1" indent="0" algn="l" defTabSz="114300"/>
                      <a:r>
                        <a:rPr lang="en-US" sz="500" b="1" baseline="0" dirty="0">
                          <a:solidFill>
                            <a:srgbClr val="FFC000"/>
                          </a:solidFill>
                          <a:latin typeface="Arial" panose="020B0604020202020204" pitchFamily="34" charset="0"/>
                          <a:cs typeface="Arial" panose="020B0604020202020204" pitchFamily="34" charset="0"/>
                        </a:rPr>
                        <a:t>Headers and text containers</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38100" marR="19050" marT="28575" marB="9525">
                    <a:solidFill>
                      <a:srgbClr val="010101"/>
                    </a:solidFill>
                  </a:tcPr>
                </a:tc>
                <a:extLst>
                  <a:ext uri="{0D108BD9-81ED-4DB2-BD59-A6C34878D82A}">
                    <a16:rowId xmlns:a16="http://schemas.microsoft.com/office/drawing/2014/main" val="10003"/>
                  </a:ext>
                </a:extLst>
              </a:tr>
              <a:tr h="733153">
                <a:tc gridSpan="2">
                  <a:txBody>
                    <a:bodyPr/>
                    <a:lstStyle/>
                    <a:p>
                      <a:r>
                        <a:rPr lang="en-US" sz="500" b="1" dirty="0">
                          <a:solidFill>
                            <a:srgbClr val="FFC000"/>
                          </a:solidFill>
                          <a:latin typeface="Arial" panose="020B0604020202020204" pitchFamily="34" charset="0"/>
                          <a:cs typeface="Arial" panose="020B0604020202020204" pitchFamily="34" charset="0"/>
                        </a:rPr>
                        <a:t>Adding content to the poster</a:t>
                      </a:r>
                    </a:p>
                    <a:p>
                      <a:r>
                        <a:rPr lang="en-US" sz="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400" dirty="0">
                        <a:solidFill>
                          <a:srgbClr val="D9D9D9"/>
                        </a:solidFill>
                        <a:latin typeface="Arial" panose="020B0604020202020204" pitchFamily="34" charset="0"/>
                        <a:cs typeface="Arial" panose="020B0604020202020204" pitchFamily="34" charset="0"/>
                      </a:endParaRPr>
                    </a:p>
                  </a:txBody>
                  <a:tcPr marL="19050" marR="19050" marT="9525" marB="952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49534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38100" marR="19050" marT="28575" marB="952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477744">
                <a:tc gridSpan="2">
                  <a:txBody>
                    <a:bodyPr/>
                    <a:lstStyle/>
                    <a:p>
                      <a:endParaRPr lang="en-US" sz="400" dirty="0">
                        <a:solidFill>
                          <a:schemeClr val="bg1"/>
                        </a:solidFill>
                        <a:latin typeface="Arial" panose="020B0604020202020204" pitchFamily="34" charset="0"/>
                        <a:cs typeface="Arial" panose="020B0604020202020204" pitchFamily="34" charset="0"/>
                      </a:endParaRPr>
                    </a:p>
                  </a:txBody>
                  <a:tcPr marL="38100" marR="19050" marT="28575" marB="952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67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400" noProof="0" dirty="0">
                          <a:solidFill>
                            <a:srgbClr val="D9D9D9"/>
                          </a:solidFill>
                          <a:latin typeface="Arial"/>
                          <a:cs typeface="Arial"/>
                        </a:rPr>
                        <a:t>Zoom in and look at your images at 100%-200% magnification. If they look clear, they will print well. </a:t>
                      </a:r>
                    </a:p>
                  </a:txBody>
                  <a:tcPr marL="38100" marR="19050" marT="28575" marB="952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66401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400" noProof="0" dirty="0">
                        <a:solidFill>
                          <a:schemeClr val="bg1"/>
                        </a:solidFill>
                        <a:latin typeface="Arial"/>
                        <a:cs typeface="Arial"/>
                      </a:endParaRPr>
                    </a:p>
                  </a:txBody>
                  <a:tcPr marL="38100" marR="19050" marT="28575" marB="952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9311506" y="-17656"/>
          <a:ext cx="1964622" cy="6890640"/>
        </p:xfrm>
        <a:graphic>
          <a:graphicData uri="http://schemas.openxmlformats.org/drawingml/2006/table">
            <a:tbl>
              <a:tblPr firstRow="1" bandRow="1">
                <a:tableStyleId>{5C22544A-7EE6-4342-B048-85BDC9FD1C3A}</a:tableStyleId>
              </a:tblPr>
              <a:tblGrid>
                <a:gridCol w="696632">
                  <a:extLst>
                    <a:ext uri="{9D8B030D-6E8A-4147-A177-3AD203B41FA5}">
                      <a16:colId xmlns:a16="http://schemas.microsoft.com/office/drawing/2014/main" val="20000"/>
                    </a:ext>
                  </a:extLst>
                </a:gridCol>
                <a:gridCol w="287825">
                  <a:extLst>
                    <a:ext uri="{9D8B030D-6E8A-4147-A177-3AD203B41FA5}">
                      <a16:colId xmlns:a16="http://schemas.microsoft.com/office/drawing/2014/main" val="997673227"/>
                    </a:ext>
                  </a:extLst>
                </a:gridCol>
                <a:gridCol w="980165">
                  <a:extLst>
                    <a:ext uri="{9D8B030D-6E8A-4147-A177-3AD203B41FA5}">
                      <a16:colId xmlns:a16="http://schemas.microsoft.com/office/drawing/2014/main" val="4164475170"/>
                    </a:ext>
                  </a:extLst>
                </a:gridCol>
              </a:tblGrid>
              <a:tr h="36592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158979">
                <a:tc gridSpan="3">
                  <a:txBody>
                    <a:bodyPr/>
                    <a:lstStyle/>
                    <a:p>
                      <a:pPr algn="l"/>
                      <a:r>
                        <a:rPr lang="en-US" sz="6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5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500" dirty="0">
                        <a:solidFill>
                          <a:srgbClr val="FFC000"/>
                        </a:solidFill>
                      </a:endParaRP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764108">
                <a:tc gridSpan="3">
                  <a:txBody>
                    <a:bodyPr/>
                    <a:lstStyle/>
                    <a:p>
                      <a:r>
                        <a:rPr lang="en-US" sz="600" b="1" dirty="0">
                          <a:solidFill>
                            <a:srgbClr val="FFC000"/>
                          </a:solidFill>
                          <a:latin typeface="Arial" panose="020B0604020202020204" pitchFamily="34" charset="0"/>
                          <a:cs typeface="Arial" panose="020B0604020202020204" pitchFamily="34" charset="0"/>
                        </a:rPr>
                        <a:t>How to change the column layout configuration</a:t>
                      </a:r>
                    </a:p>
                    <a:p>
                      <a:r>
                        <a:rPr lang="en-US" sz="5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500" dirty="0">
                          <a:solidFill>
                            <a:srgbClr val="D9D9D9"/>
                          </a:solidFill>
                          <a:latin typeface="Arial" panose="020B0604020202020204" pitchFamily="34" charset="0"/>
                          <a:cs typeface="Arial" panose="020B0604020202020204" pitchFamily="34" charset="0"/>
                        </a:rPr>
                        <a:t>You can see a tutorial here: </a:t>
                      </a:r>
                      <a:r>
                        <a:rPr lang="en-US" sz="500" u="sng" dirty="0">
                          <a:solidFill>
                            <a:srgbClr val="FFC000"/>
                          </a:solidFill>
                          <a:latin typeface="Arial" panose="020B0604020202020204" pitchFamily="34" charset="0"/>
                          <a:cs typeface="Arial" panose="020B0604020202020204" pitchFamily="34" charset="0"/>
                        </a:rPr>
                        <a:t>https://</a:t>
                      </a:r>
                      <a:r>
                        <a:rPr lang="en-US" sz="500" u="sng" dirty="0" err="1">
                          <a:solidFill>
                            <a:srgbClr val="FFC000"/>
                          </a:solidFill>
                          <a:latin typeface="Arial" panose="020B0604020202020204" pitchFamily="34" charset="0"/>
                          <a:cs typeface="Arial" panose="020B0604020202020204" pitchFamily="34" charset="0"/>
                        </a:rPr>
                        <a:t>www.posterpresentations.com</a:t>
                      </a:r>
                      <a:r>
                        <a:rPr lang="en-US" sz="500" u="sng" dirty="0">
                          <a:solidFill>
                            <a:srgbClr val="FFC000"/>
                          </a:solidFill>
                          <a:latin typeface="Arial" panose="020B0604020202020204" pitchFamily="34" charset="0"/>
                          <a:cs typeface="Arial" panose="020B0604020202020204" pitchFamily="34" charset="0"/>
                        </a:rPr>
                        <a:t>/how-to-change-the-column-</a:t>
                      </a:r>
                      <a:r>
                        <a:rPr lang="en-US" sz="5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0785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panose="020B0604020202020204" pitchFamily="34" charset="0"/>
                          <a:cs typeface="Arial" panose="020B0604020202020204" pitchFamily="34" charset="0"/>
                        </a:rPr>
                        <a:t>The Quick Start</a:t>
                      </a:r>
                      <a:r>
                        <a:rPr lang="en-US" sz="500" baseline="0" noProof="0" dirty="0">
                          <a:solidFill>
                            <a:srgbClr val="D9D9D9"/>
                          </a:solidFill>
                          <a:latin typeface="Arial" panose="020B0604020202020204" pitchFamily="34" charset="0"/>
                          <a:cs typeface="Arial" panose="020B0604020202020204" pitchFamily="34" charset="0"/>
                        </a:rPr>
                        <a:t> Guides</a:t>
                      </a:r>
                      <a:r>
                        <a:rPr lang="en-US" sz="500" noProof="0" dirty="0">
                          <a:solidFill>
                            <a:srgbClr val="D9D9D9"/>
                          </a:solidFill>
                          <a:latin typeface="Arial" panose="020B0604020202020204" pitchFamily="34" charset="0"/>
                          <a:cs typeface="Arial" panose="020B0604020202020204" pitchFamily="34" charset="0"/>
                        </a:rPr>
                        <a:t> </a:t>
                      </a:r>
                      <a:r>
                        <a:rPr lang="en-US" sz="500" u="sng" noProof="0" dirty="0">
                          <a:solidFill>
                            <a:srgbClr val="D9D9D9"/>
                          </a:solidFill>
                          <a:latin typeface="Arial" panose="020B0604020202020204" pitchFamily="34" charset="0"/>
                          <a:cs typeface="Arial" panose="020B0604020202020204" pitchFamily="34" charset="0"/>
                        </a:rPr>
                        <a:t>are outside the template’s printable area</a:t>
                      </a:r>
                      <a:r>
                        <a:rPr lang="en-US" sz="500" noProof="0" dirty="0">
                          <a:solidFill>
                            <a:srgbClr val="D9D9D9"/>
                          </a:solidFill>
                          <a:latin typeface="Arial" panose="020B0604020202020204" pitchFamily="34" charset="0"/>
                          <a:cs typeface="Arial" panose="020B0604020202020204" pitchFamily="34" charset="0"/>
                        </a:rPr>
                        <a:t> and they will not be on the printed poster</a:t>
                      </a:r>
                      <a:r>
                        <a:rPr lang="en-US" sz="5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To hide the guides click on the </a:t>
                      </a:r>
                      <a:r>
                        <a:rPr lang="en-US" sz="500" b="1" baseline="0" noProof="0" dirty="0">
                          <a:solidFill>
                            <a:srgbClr val="D9D9D9"/>
                          </a:solidFill>
                          <a:latin typeface="Arial" panose="020B0604020202020204" pitchFamily="34" charset="0"/>
                          <a:cs typeface="Arial" panose="020B0604020202020204" pitchFamily="34" charset="0"/>
                        </a:rPr>
                        <a:t>Home</a:t>
                      </a:r>
                      <a:r>
                        <a:rPr lang="en-US" sz="5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500" b="1"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500" b="1" baseline="0" noProof="0" dirty="0">
                          <a:solidFill>
                            <a:srgbClr val="D9D9D9"/>
                          </a:solidFill>
                          <a:latin typeface="Arial" panose="020B0604020202020204" pitchFamily="34" charset="0"/>
                          <a:cs typeface="Arial" panose="020B0604020202020204" pitchFamily="34" charset="0"/>
                        </a:rPr>
                        <a:t>Without Guides </a:t>
                      </a:r>
                      <a:r>
                        <a:rPr lang="en-US" sz="500" b="0"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a:t>
                      </a:r>
                      <a:endParaRPr lang="en-US" sz="5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extLst>
                  <a:ext uri="{0D108BD9-81ED-4DB2-BD59-A6C34878D82A}">
                    <a16:rowId xmlns:a16="http://schemas.microsoft.com/office/drawing/2014/main" val="10005"/>
                  </a:ext>
                </a:extLst>
              </a:tr>
              <a:tr h="601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787797">
                <a:tc gridSpan="2">
                  <a:txBody>
                    <a:bodyPr/>
                    <a:lstStyle/>
                    <a:p>
                      <a:r>
                        <a:rPr lang="en-US" sz="600" b="1" dirty="0">
                          <a:solidFill>
                            <a:srgbClr val="FFC000"/>
                          </a:solidFill>
                          <a:latin typeface="Arial" panose="020B0604020202020204" pitchFamily="34" charset="0"/>
                          <a:cs typeface="Arial" panose="020B0604020202020204" pitchFamily="34" charset="0"/>
                        </a:rPr>
                        <a:t>How to</a:t>
                      </a:r>
                      <a:r>
                        <a:rPr lang="en-US" sz="600" b="1" baseline="0" dirty="0">
                          <a:solidFill>
                            <a:srgbClr val="FFC000"/>
                          </a:solidFill>
                          <a:latin typeface="Arial" panose="020B0604020202020204" pitchFamily="34" charset="0"/>
                          <a:cs typeface="Arial" panose="020B0604020202020204" pitchFamily="34" charset="0"/>
                        </a:rPr>
                        <a:t> preview your poster prior to printing</a:t>
                      </a:r>
                      <a:endParaRPr lang="en-US" sz="600" b="1" dirty="0">
                        <a:solidFill>
                          <a:srgbClr val="FFC000"/>
                        </a:solidFill>
                        <a:latin typeface="Arial" panose="020B0604020202020204" pitchFamily="34" charset="0"/>
                        <a:cs typeface="Arial" panose="020B0604020202020204" pitchFamily="34" charset="0"/>
                      </a:endParaRPr>
                    </a:p>
                    <a:p>
                      <a:r>
                        <a:rPr lang="en-US" sz="500" dirty="0">
                          <a:solidFill>
                            <a:srgbClr val="D9D9D9"/>
                          </a:solidFill>
                          <a:latin typeface="Arial" panose="020B0604020202020204" pitchFamily="34" charset="0"/>
                          <a:cs typeface="Arial" panose="020B0604020202020204" pitchFamily="34" charset="0"/>
                        </a:rPr>
                        <a:t>You can preview your poster at any time by pressing the </a:t>
                      </a:r>
                      <a:r>
                        <a:rPr lang="en-US" sz="500" dirty="0">
                          <a:solidFill>
                            <a:srgbClr val="FFC000"/>
                          </a:solidFill>
                          <a:latin typeface="Arial" panose="020B0604020202020204" pitchFamily="34" charset="0"/>
                          <a:cs typeface="Arial" panose="020B0604020202020204" pitchFamily="34" charset="0"/>
                        </a:rPr>
                        <a:t>F5 key</a:t>
                      </a:r>
                      <a:r>
                        <a:rPr lang="en-US" sz="5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500" dirty="0">
                          <a:solidFill>
                            <a:srgbClr val="FFC000"/>
                          </a:solidFill>
                          <a:latin typeface="Arial" panose="020B0604020202020204" pitchFamily="34" charset="0"/>
                          <a:cs typeface="Arial" panose="020B0604020202020204" pitchFamily="34" charset="0"/>
                        </a:rPr>
                        <a:t>ESC key </a:t>
                      </a:r>
                      <a:r>
                        <a:rPr lang="en-US" sz="500" dirty="0">
                          <a:solidFill>
                            <a:srgbClr val="D9D9D9"/>
                          </a:solidFill>
                          <a:latin typeface="Arial" panose="020B0604020202020204" pitchFamily="34" charset="0"/>
                          <a:cs typeface="Arial" panose="020B0604020202020204" pitchFamily="34" charset="0"/>
                        </a:rPr>
                        <a:t>to exit Preview.</a:t>
                      </a:r>
                    </a:p>
                  </a:txBody>
                  <a:tcPr marL="38100" marR="19050" marT="28575" marB="9525">
                    <a:solidFill>
                      <a:srgbClr val="010101"/>
                    </a:solidFill>
                  </a:tcPr>
                </a:tc>
                <a:tc hMerge="1">
                  <a:txBody>
                    <a:bodyPr/>
                    <a:lstStyle/>
                    <a:p>
                      <a:endParaRPr lang="en-US"/>
                    </a:p>
                  </a:txBody>
                  <a:tcPr/>
                </a:tc>
                <a:tc>
                  <a:txBody>
                    <a:bodyPr/>
                    <a:lstStyle/>
                    <a:p>
                      <a:pPr algn="ctr"/>
                      <a:r>
                        <a:rPr lang="en-US" sz="2400" b="1" dirty="0">
                          <a:solidFill>
                            <a:srgbClr val="D9D9D9"/>
                          </a:solidFill>
                          <a:latin typeface="Arial" panose="020B0604020202020204" pitchFamily="34" charset="0"/>
                          <a:cs typeface="Arial" panose="020B0604020202020204" pitchFamily="34" charset="0"/>
                        </a:rPr>
                        <a:t>F5</a:t>
                      </a:r>
                      <a:r>
                        <a:rPr lang="en-US" sz="500" baseline="0" dirty="0">
                          <a:solidFill>
                            <a:srgbClr val="D9D9D9"/>
                          </a:solidFill>
                          <a:latin typeface="Arial" panose="020B0604020202020204" pitchFamily="34" charset="0"/>
                          <a:cs typeface="Arial" panose="020B0604020202020204" pitchFamily="34" charset="0"/>
                        </a:rPr>
                        <a:t> </a:t>
                      </a:r>
                      <a:endParaRPr lang="en-US" sz="400" dirty="0"/>
                    </a:p>
                  </a:txBody>
                  <a:tcPr marL="38100" marR="19050" marT="28575" marB="9525" anchor="ctr">
                    <a:solidFill>
                      <a:schemeClr val="tx1">
                        <a:lumMod val="95000"/>
                        <a:lumOff val="5000"/>
                      </a:schemeClr>
                    </a:solidFill>
                  </a:tcPr>
                </a:tc>
                <a:extLst>
                  <a:ext uri="{0D108BD9-81ED-4DB2-BD59-A6C34878D82A}">
                    <a16:rowId xmlns:a16="http://schemas.microsoft.com/office/drawing/2014/main" val="10006"/>
                  </a:ext>
                </a:extLst>
              </a:tr>
              <a:tr h="118208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When you are ready to have your poster printed go online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and click on the "</a:t>
                      </a:r>
                      <a:r>
                        <a:rPr lang="en-US" sz="500" noProof="0" dirty="0">
                          <a:solidFill>
                            <a:srgbClr val="FFC000"/>
                          </a:solidFill>
                          <a:latin typeface="Arial"/>
                          <a:cs typeface="Arial"/>
                        </a:rPr>
                        <a:t>Order Your Poster</a:t>
                      </a:r>
                      <a:r>
                        <a:rPr lang="en-US" sz="5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500" noProof="0" dirty="0">
                          <a:solidFill>
                            <a:srgbClr val="D9D9D9"/>
                          </a:solidFill>
                          <a:latin typeface="Arial"/>
                          <a:cs typeface="Arial"/>
                        </a:rPr>
                      </a:br>
                      <a:r>
                        <a:rPr lang="en-US" sz="500" noProof="0" dirty="0">
                          <a:solidFill>
                            <a:srgbClr val="D9D9D9"/>
                          </a:solidFill>
                          <a:latin typeface="Arial"/>
                          <a:cs typeface="Arial"/>
                        </a:rPr>
                        <a:t>Go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for more information.</a:t>
                      </a:r>
                    </a:p>
                  </a:txBody>
                  <a:tcPr marL="38100" marR="19050" marT="28575" marB="95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82245">
                <a:tc gridSpan="3">
                  <a:txBody>
                    <a:bodyPr/>
                    <a:lstStyle/>
                    <a:p>
                      <a:endParaRPr lang="en-US" sz="500" dirty="0">
                        <a:solidFill>
                          <a:srgbClr val="1F3A4E"/>
                        </a:solidFill>
                      </a:endParaRPr>
                    </a:p>
                  </a:txBody>
                  <a:tcPr marL="38100" marR="19050" marT="28575" marB="952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669209">
                <a:tc>
                  <a:txBody>
                    <a:bodyPr/>
                    <a:lstStyle/>
                    <a:p>
                      <a:pPr>
                        <a:lnSpc>
                          <a:spcPts val="2600"/>
                        </a:lnSpc>
                      </a:pPr>
                      <a:r>
                        <a:rPr lang="en-US" sz="400" dirty="0">
                          <a:solidFill>
                            <a:schemeClr val="bg1">
                              <a:lumMod val="85000"/>
                            </a:schemeClr>
                          </a:solidFill>
                          <a:latin typeface="Arial"/>
                          <a:cs typeface="Arial"/>
                        </a:rPr>
                        <a:t>© 2019</a:t>
                      </a:r>
                      <a:r>
                        <a:rPr lang="en-US" sz="400" baseline="0" dirty="0">
                          <a:solidFill>
                            <a:schemeClr val="bg1">
                              <a:lumMod val="85000"/>
                            </a:schemeClr>
                          </a:solidFill>
                          <a:latin typeface="Arial"/>
                          <a:cs typeface="Arial"/>
                        </a:rPr>
                        <a:t> </a:t>
                      </a:r>
                      <a:r>
                        <a:rPr lang="en-US" sz="400" dirty="0" err="1">
                          <a:solidFill>
                            <a:schemeClr val="bg1">
                              <a:lumMod val="85000"/>
                            </a:schemeClr>
                          </a:solidFill>
                          <a:latin typeface="Arial"/>
                          <a:cs typeface="Arial"/>
                        </a:rPr>
                        <a:t>PosterPresentations.com</a:t>
                      </a:r>
                      <a:br>
                        <a:rPr lang="en-US" sz="400" dirty="0">
                          <a:solidFill>
                            <a:schemeClr val="bg1">
                              <a:lumMod val="85000"/>
                            </a:schemeClr>
                          </a:solidFill>
                          <a:latin typeface="Arial"/>
                          <a:cs typeface="Arial"/>
                        </a:rPr>
                      </a:br>
                      <a:r>
                        <a:rPr lang="en-US" sz="400" dirty="0">
                          <a:solidFill>
                            <a:schemeClr val="bg1">
                              <a:lumMod val="85000"/>
                            </a:schemeClr>
                          </a:solidFill>
                          <a:latin typeface="Arial"/>
                          <a:cs typeface="Arial"/>
                        </a:rPr>
                        <a:t>2117 Fourth Street ,</a:t>
                      </a:r>
                      <a:r>
                        <a:rPr lang="en-US" sz="400" baseline="0" dirty="0">
                          <a:solidFill>
                            <a:schemeClr val="bg1">
                              <a:lumMod val="85000"/>
                            </a:schemeClr>
                          </a:solidFill>
                          <a:latin typeface="Arial"/>
                          <a:cs typeface="Arial"/>
                        </a:rPr>
                        <a:t> STE C        </a:t>
                      </a:r>
                    </a:p>
                    <a:p>
                      <a:pPr>
                        <a:lnSpc>
                          <a:spcPts val="2600"/>
                        </a:lnSpc>
                      </a:pPr>
                      <a:r>
                        <a:rPr lang="en-US" sz="400" baseline="0" dirty="0">
                          <a:solidFill>
                            <a:schemeClr val="bg1">
                              <a:lumMod val="85000"/>
                            </a:schemeClr>
                          </a:solidFill>
                          <a:latin typeface="Arial"/>
                          <a:cs typeface="Arial"/>
                        </a:rPr>
                        <a:t>Berkeley CA 94710 USA</a:t>
                      </a:r>
                      <a:endParaRPr lang="en-US" sz="400" dirty="0">
                        <a:solidFill>
                          <a:schemeClr val="bg1">
                            <a:lumMod val="85000"/>
                          </a:schemeClr>
                        </a:solidFill>
                        <a:latin typeface="Arial"/>
                        <a:cs typeface="Arial"/>
                      </a:endParaRPr>
                    </a:p>
                  </a:txBody>
                  <a:tcPr marL="38100" marR="19050" marT="28575" marB="952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D0D0D0"/>
                          </a:solidFill>
                          <a:latin typeface="Arial"/>
                          <a:cs typeface="Arial"/>
                        </a:rPr>
                        <a:t>For complete tutorials</a:t>
                      </a:r>
                      <a:r>
                        <a:rPr lang="en-US" sz="5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400" b="1" dirty="0">
                          <a:solidFill>
                            <a:srgbClr val="FFC000"/>
                          </a:solidFill>
                          <a:latin typeface="Arial"/>
                          <a:cs typeface="Arial"/>
                        </a:rPr>
                        <a:t>https://</a:t>
                      </a:r>
                      <a:r>
                        <a:rPr lang="en-US" sz="400" b="1" dirty="0" err="1">
                          <a:solidFill>
                            <a:srgbClr val="FFC000"/>
                          </a:solidFill>
                          <a:latin typeface="Arial"/>
                          <a:cs typeface="Arial"/>
                        </a:rPr>
                        <a:t>www.posterpresentations.com</a:t>
                      </a:r>
                      <a:r>
                        <a:rPr lang="en-US" sz="400" b="1" dirty="0">
                          <a:solidFill>
                            <a:srgbClr val="FFC000"/>
                          </a:solidFill>
                          <a:latin typeface="Arial"/>
                          <a:cs typeface="Arial"/>
                        </a:rPr>
                        <a:t>/</a:t>
                      </a:r>
                      <a:r>
                        <a:rPr lang="en-US" sz="400" b="1" dirty="0" err="1">
                          <a:solidFill>
                            <a:srgbClr val="FFC000"/>
                          </a:solidFill>
                          <a:latin typeface="Arial"/>
                          <a:cs typeface="Arial"/>
                        </a:rPr>
                        <a:t>helpdesk.html</a:t>
                      </a:r>
                      <a:endParaRPr lang="en-US" sz="400" dirty="0">
                        <a:solidFill>
                          <a:schemeClr val="bg1">
                            <a:lumMod val="85000"/>
                          </a:schemeClr>
                        </a:solidFill>
                        <a:latin typeface="Arial"/>
                        <a:cs typeface="Arial"/>
                      </a:endParaRPr>
                    </a:p>
                  </a:txBody>
                  <a:tcPr marL="38100" marR="19050" marT="28575" marB="952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9022" y="2352"/>
            <a:ext cx="9146957" cy="858349"/>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843723" rtl="0" eaLnBrk="1" latinLnBrk="0" hangingPunct="1">
        <a:spcBef>
          <a:spcPct val="0"/>
        </a:spcBef>
        <a:buNone/>
        <a:defRPr sz="1692" kern="1200">
          <a:solidFill>
            <a:schemeClr val="bg1"/>
          </a:solidFill>
          <a:latin typeface="Trebuchet MS" pitchFamily="34" charset="0"/>
          <a:ea typeface="+mj-ea"/>
          <a:cs typeface="+mj-cs"/>
        </a:defRPr>
      </a:lvl1pPr>
    </p:titleStyle>
    <p:bodyStyle>
      <a:lvl1pPr marL="316396" indent="-316396" algn="l" defTabSz="843723" rtl="0" eaLnBrk="1" latinLnBrk="0" hangingPunct="1">
        <a:spcBef>
          <a:spcPct val="20000"/>
        </a:spcBef>
        <a:buFont typeface="Arial" pitchFamily="34" charset="0"/>
        <a:buChar char="•"/>
        <a:defRPr sz="2961" kern="1200">
          <a:solidFill>
            <a:schemeClr val="tx1"/>
          </a:solidFill>
          <a:latin typeface="+mn-lt"/>
          <a:ea typeface="+mn-ea"/>
          <a:cs typeface="+mn-cs"/>
        </a:defRPr>
      </a:lvl1pPr>
      <a:lvl2pPr marL="685525" indent="-263663" algn="l" defTabSz="843723" rtl="0" eaLnBrk="1" latinLnBrk="0" hangingPunct="1">
        <a:spcBef>
          <a:spcPct val="20000"/>
        </a:spcBef>
        <a:buFont typeface="Arial" pitchFamily="34" charset="0"/>
        <a:buChar char="–"/>
        <a:defRPr sz="2595" kern="1200">
          <a:solidFill>
            <a:schemeClr val="tx1"/>
          </a:solidFill>
          <a:latin typeface="+mn-lt"/>
          <a:ea typeface="+mn-ea"/>
          <a:cs typeface="+mn-cs"/>
        </a:defRPr>
      </a:lvl2pPr>
      <a:lvl3pPr marL="1054653" indent="-210931" algn="l" defTabSz="843723" rtl="0" eaLnBrk="1" latinLnBrk="0" hangingPunct="1">
        <a:spcBef>
          <a:spcPct val="20000"/>
        </a:spcBef>
        <a:buFont typeface="Arial" pitchFamily="34" charset="0"/>
        <a:buChar char="•"/>
        <a:defRPr sz="2230" kern="1200">
          <a:solidFill>
            <a:schemeClr val="tx1"/>
          </a:solidFill>
          <a:latin typeface="+mn-lt"/>
          <a:ea typeface="+mn-ea"/>
          <a:cs typeface="+mn-cs"/>
        </a:defRPr>
      </a:lvl3pPr>
      <a:lvl4pPr marL="1476514"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4pPr>
      <a:lvl5pPr marL="1898376"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5pPr>
      <a:lvl6pPr marL="2320237"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6pPr>
      <a:lvl7pPr marL="2742098"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7pPr>
      <a:lvl8pPr marL="3163960"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8pPr>
      <a:lvl9pPr marL="3585821"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9pPr>
    </p:bodyStyle>
    <p:otherStyle>
      <a:defPPr>
        <a:defRPr lang="en-US"/>
      </a:defPPr>
      <a:lvl1pPr marL="0" algn="l" defTabSz="843723" rtl="0" eaLnBrk="1" latinLnBrk="0" hangingPunct="1">
        <a:defRPr sz="1653" kern="1200">
          <a:solidFill>
            <a:schemeClr val="tx1"/>
          </a:solidFill>
          <a:latin typeface="+mn-lt"/>
          <a:ea typeface="+mn-ea"/>
          <a:cs typeface="+mn-cs"/>
        </a:defRPr>
      </a:lvl1pPr>
      <a:lvl2pPr marL="421861" algn="l" defTabSz="843723" rtl="0" eaLnBrk="1" latinLnBrk="0" hangingPunct="1">
        <a:defRPr sz="1653" kern="1200">
          <a:solidFill>
            <a:schemeClr val="tx1"/>
          </a:solidFill>
          <a:latin typeface="+mn-lt"/>
          <a:ea typeface="+mn-ea"/>
          <a:cs typeface="+mn-cs"/>
        </a:defRPr>
      </a:lvl2pPr>
      <a:lvl3pPr marL="843723" algn="l" defTabSz="843723" rtl="0" eaLnBrk="1" latinLnBrk="0" hangingPunct="1">
        <a:defRPr sz="1653" kern="1200">
          <a:solidFill>
            <a:schemeClr val="tx1"/>
          </a:solidFill>
          <a:latin typeface="+mn-lt"/>
          <a:ea typeface="+mn-ea"/>
          <a:cs typeface="+mn-cs"/>
        </a:defRPr>
      </a:lvl3pPr>
      <a:lvl4pPr marL="1265584" algn="l" defTabSz="843723" rtl="0" eaLnBrk="1" latinLnBrk="0" hangingPunct="1">
        <a:defRPr sz="1653" kern="1200">
          <a:solidFill>
            <a:schemeClr val="tx1"/>
          </a:solidFill>
          <a:latin typeface="+mn-lt"/>
          <a:ea typeface="+mn-ea"/>
          <a:cs typeface="+mn-cs"/>
        </a:defRPr>
      </a:lvl4pPr>
      <a:lvl5pPr marL="1687445" algn="l" defTabSz="843723" rtl="0" eaLnBrk="1" latinLnBrk="0" hangingPunct="1">
        <a:defRPr sz="1653" kern="1200">
          <a:solidFill>
            <a:schemeClr val="tx1"/>
          </a:solidFill>
          <a:latin typeface="+mn-lt"/>
          <a:ea typeface="+mn-ea"/>
          <a:cs typeface="+mn-cs"/>
        </a:defRPr>
      </a:lvl5pPr>
      <a:lvl6pPr marL="2109306" algn="l" defTabSz="843723" rtl="0" eaLnBrk="1" latinLnBrk="0" hangingPunct="1">
        <a:defRPr sz="1653" kern="1200">
          <a:solidFill>
            <a:schemeClr val="tx1"/>
          </a:solidFill>
          <a:latin typeface="+mn-lt"/>
          <a:ea typeface="+mn-ea"/>
          <a:cs typeface="+mn-cs"/>
        </a:defRPr>
      </a:lvl6pPr>
      <a:lvl7pPr marL="2531168" algn="l" defTabSz="843723" rtl="0" eaLnBrk="1" latinLnBrk="0" hangingPunct="1">
        <a:defRPr sz="1653" kern="1200">
          <a:solidFill>
            <a:schemeClr val="tx1"/>
          </a:solidFill>
          <a:latin typeface="+mn-lt"/>
          <a:ea typeface="+mn-ea"/>
          <a:cs typeface="+mn-cs"/>
        </a:defRPr>
      </a:lvl7pPr>
      <a:lvl8pPr marL="2953029" algn="l" defTabSz="843723" rtl="0" eaLnBrk="1" latinLnBrk="0" hangingPunct="1">
        <a:defRPr sz="1653" kern="1200">
          <a:solidFill>
            <a:schemeClr val="tx1"/>
          </a:solidFill>
          <a:latin typeface="+mn-lt"/>
          <a:ea typeface="+mn-ea"/>
          <a:cs typeface="+mn-cs"/>
        </a:defRPr>
      </a:lvl8pPr>
      <a:lvl9pPr marL="3374890" algn="l" defTabSz="843723" rtl="0" eaLnBrk="1" latinLnBrk="0" hangingPunct="1">
        <a:defRPr sz="165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605"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00714" y="977347"/>
            <a:ext cx="2095500" cy="55246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38" name="Rounded Rectangle 37"/>
          <p:cNvSpPr/>
          <p:nvPr userDrawn="1"/>
        </p:nvSpPr>
        <p:spPr>
          <a:xfrm>
            <a:off x="6941722" y="977347"/>
            <a:ext cx="2095500" cy="55246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sp>
        <p:nvSpPr>
          <p:cNvPr id="39" name="Rounded Rectangle 38"/>
          <p:cNvSpPr/>
          <p:nvPr userDrawn="1"/>
        </p:nvSpPr>
        <p:spPr>
          <a:xfrm>
            <a:off x="2383926" y="977347"/>
            <a:ext cx="4370547" cy="5524640"/>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74" name="Group 73"/>
          <p:cNvGrpSpPr/>
          <p:nvPr userDrawn="1"/>
        </p:nvGrpSpPr>
        <p:grpSpPr>
          <a:xfrm rot="10800000">
            <a:off x="-7625" y="6542684"/>
            <a:ext cx="9151625" cy="312964"/>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sp>
        <p:nvSpPr>
          <p:cNvPr id="78" name="Text Box 14"/>
          <p:cNvSpPr txBox="1">
            <a:spLocks noChangeArrowheads="1"/>
          </p:cNvSpPr>
          <p:nvPr userDrawn="1"/>
        </p:nvSpPr>
        <p:spPr bwMode="auto">
          <a:xfrm>
            <a:off x="208983" y="6699235"/>
            <a:ext cx="788830" cy="64622"/>
          </a:xfrm>
          <a:prstGeom prst="rect">
            <a:avLst/>
          </a:prstGeom>
          <a:noFill/>
          <a:ln w="9525">
            <a:noFill/>
            <a:miter lim="800000"/>
            <a:headEnd/>
            <a:tailEnd/>
          </a:ln>
          <a:effectLst/>
        </p:spPr>
        <p:txBody>
          <a:bodyPr wrap="square" lIns="15055" tIns="7526" rIns="15055" bIns="7526">
            <a:spAutoFit/>
          </a:bodyPr>
          <a:lstStyle/>
          <a:p>
            <a:pPr eaLnBrk="0" hangingPunct="0">
              <a:lnSpc>
                <a:spcPct val="65000"/>
              </a:lnSpc>
              <a:spcBef>
                <a:spcPct val="50000"/>
              </a:spcBef>
              <a:defRPr/>
            </a:pPr>
            <a:r>
              <a:rPr lang="en-US" sz="11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02"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2210650" y="2938"/>
          <a:ext cx="2036848" cy="6808171"/>
        </p:xfrm>
        <a:graphic>
          <a:graphicData uri="http://schemas.openxmlformats.org/drawingml/2006/table">
            <a:tbl>
              <a:tblPr firstRow="1" bandRow="1">
                <a:tableStyleId>{5C22544A-7EE6-4342-B048-85BDC9FD1C3A}</a:tableStyleId>
              </a:tblPr>
              <a:tblGrid>
                <a:gridCol w="873384">
                  <a:extLst>
                    <a:ext uri="{9D8B030D-6E8A-4147-A177-3AD203B41FA5}">
                      <a16:colId xmlns:a16="http://schemas.microsoft.com/office/drawing/2014/main" val="20000"/>
                    </a:ext>
                  </a:extLst>
                </a:gridCol>
                <a:gridCol w="1163464">
                  <a:extLst>
                    <a:ext uri="{9D8B030D-6E8A-4147-A177-3AD203B41FA5}">
                      <a16:colId xmlns:a16="http://schemas.microsoft.com/office/drawing/2014/main" val="20001"/>
                    </a:ext>
                  </a:extLst>
                </a:gridCol>
              </a:tblGrid>
              <a:tr h="27689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6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876380">
                <a:tc gridSpan="2">
                  <a:txBody>
                    <a:bodyPr/>
                    <a:lstStyle/>
                    <a:p>
                      <a:pPr defTabSz="3765639"/>
                      <a:r>
                        <a:rPr lang="en-US" sz="400" i="0" dirty="0">
                          <a:solidFill>
                            <a:srgbClr val="D9D9D9"/>
                          </a:solidFill>
                          <a:latin typeface="Arial"/>
                          <a:cs typeface="Arial"/>
                        </a:rPr>
                        <a:t>This PowerPoint template produces a </a:t>
                      </a:r>
                      <a:r>
                        <a:rPr lang="en-US" sz="400" i="0" dirty="0">
                          <a:solidFill>
                            <a:srgbClr val="FFC000"/>
                          </a:solidFill>
                          <a:latin typeface="Arial"/>
                          <a:cs typeface="Arial"/>
                        </a:rPr>
                        <a:t>36"x48" </a:t>
                      </a:r>
                      <a:r>
                        <a:rPr lang="en-US" sz="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the  </a:t>
                      </a:r>
                      <a:r>
                        <a:rPr lang="en-US" sz="400" i="0" dirty="0">
                          <a:solidFill>
                            <a:srgbClr val="FFC000"/>
                          </a:solidFill>
                          <a:latin typeface="Arial"/>
                          <a:cs typeface="Arial"/>
                        </a:rPr>
                        <a:t>HELP DESK</a:t>
                      </a:r>
                      <a:r>
                        <a:rPr lang="en-US" sz="400" i="0" baseline="0" dirty="0">
                          <a:solidFill>
                            <a:srgbClr val="D9D9D9"/>
                          </a:solidFill>
                          <a:latin typeface="Arial"/>
                          <a:cs typeface="Arial"/>
                        </a:rPr>
                        <a:t> </a:t>
                      </a:r>
                      <a:r>
                        <a:rPr lang="en-US" sz="400" i="0" dirty="0">
                          <a:solidFill>
                            <a:srgbClr val="D9D9D9"/>
                          </a:solidFill>
                          <a:latin typeface="Arial"/>
                          <a:cs typeface="Arial"/>
                        </a:rPr>
                        <a:t>tab.</a:t>
                      </a:r>
                    </a:p>
                    <a:p>
                      <a:pPr defTabSz="3765639"/>
                      <a:endParaRPr lang="en-US" sz="400" i="0" dirty="0">
                        <a:solidFill>
                          <a:srgbClr val="D9D9D9"/>
                        </a:solidFill>
                        <a:latin typeface="Arial"/>
                        <a:cs typeface="Arial"/>
                      </a:endParaRPr>
                    </a:p>
                    <a:p>
                      <a:pPr defTabSz="3765639"/>
                      <a:r>
                        <a:rPr lang="en-US" sz="400" i="0" dirty="0">
                          <a:solidFill>
                            <a:srgbClr val="D9D9D9"/>
                          </a:solidFill>
                          <a:latin typeface="Arial"/>
                          <a:cs typeface="Arial"/>
                        </a:rPr>
                        <a:t>To print your poster using our same-day professional printing service, go online to </a:t>
                      </a:r>
                      <a:r>
                        <a:rPr lang="en-US" sz="400" i="0" dirty="0" err="1">
                          <a:solidFill>
                            <a:srgbClr val="FFC000"/>
                          </a:solidFill>
                          <a:latin typeface="Arial"/>
                          <a:cs typeface="Arial"/>
                        </a:rPr>
                        <a:t>PosterPresentations.com</a:t>
                      </a:r>
                      <a:r>
                        <a:rPr lang="en-US" sz="400" i="0" dirty="0">
                          <a:solidFill>
                            <a:srgbClr val="D9D9D9"/>
                          </a:solidFill>
                          <a:latin typeface="Arial"/>
                          <a:cs typeface="Arial"/>
                        </a:rPr>
                        <a:t> and click on "</a:t>
                      </a:r>
                      <a:r>
                        <a:rPr lang="en-US" sz="400" i="0" dirty="0">
                          <a:solidFill>
                            <a:srgbClr val="FFC000"/>
                          </a:solidFill>
                          <a:latin typeface="Arial"/>
                          <a:cs typeface="Arial"/>
                        </a:rPr>
                        <a:t>Order your poster</a:t>
                      </a:r>
                      <a:r>
                        <a:rPr lang="en-US" sz="400" i="0" dirty="0">
                          <a:solidFill>
                            <a:srgbClr val="D9D9D9"/>
                          </a:solidFill>
                          <a:latin typeface="Arial"/>
                          <a:cs typeface="Arial"/>
                        </a:rPr>
                        <a:t>".</a:t>
                      </a:r>
                      <a:endParaRPr lang="en-US" sz="400" b="1" dirty="0">
                        <a:solidFill>
                          <a:srgbClr val="D9D9D9"/>
                        </a:solidFill>
                        <a:latin typeface="Arial"/>
                        <a:cs typeface="Arial"/>
                      </a:endParaRPr>
                    </a:p>
                  </a:txBody>
                  <a:tcPr marL="38100" marR="19050" marT="28575" marB="952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952587">
                <a:tc>
                  <a:txBody>
                    <a:bodyPr/>
                    <a:lstStyle/>
                    <a:p>
                      <a:pPr algn="ctr"/>
                      <a:endParaRPr lang="en-US" sz="400" dirty="0">
                        <a:solidFill>
                          <a:srgbClr val="1F3A4E"/>
                        </a:solidFill>
                      </a:endParaRPr>
                    </a:p>
                    <a:p>
                      <a:pPr algn="ctr"/>
                      <a:endParaRPr lang="en-US" sz="400" dirty="0">
                        <a:solidFill>
                          <a:srgbClr val="1F3A4E"/>
                        </a:solidFill>
                      </a:endParaRPr>
                    </a:p>
                    <a:p>
                      <a:pPr algn="ctr"/>
                      <a:r>
                        <a:rPr lang="en-US" sz="400" dirty="0">
                          <a:solidFill>
                            <a:schemeClr val="bg1"/>
                          </a:solidFill>
                          <a:latin typeface="Arial" panose="020B0604020202020204" pitchFamily="34" charset="0"/>
                          <a:cs typeface="Arial" panose="020B0604020202020204" pitchFamily="34" charset="0"/>
                        </a:rPr>
                        <a:t>This is a template for a </a:t>
                      </a:r>
                    </a:p>
                    <a:p>
                      <a:pPr algn="ctr"/>
                      <a:r>
                        <a:rPr lang="en-US" sz="400" dirty="0">
                          <a:solidFill>
                            <a:schemeClr val="bg1"/>
                          </a:solidFill>
                          <a:latin typeface="Arial" panose="020B0604020202020204" pitchFamily="34" charset="0"/>
                          <a:cs typeface="Arial" panose="020B0604020202020204" pitchFamily="34" charset="0"/>
                        </a:rPr>
                        <a:t>presentation poster</a:t>
                      </a:r>
                      <a:br>
                        <a:rPr lang="en-US" sz="400" dirty="0">
                          <a:solidFill>
                            <a:schemeClr val="bg1"/>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36 inches tall</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by</a:t>
                      </a:r>
                      <a:br>
                        <a:rPr lang="en-US" sz="800" b="1" dirty="0">
                          <a:solidFill>
                            <a:srgbClr val="FFC000"/>
                          </a:solidFill>
                          <a:latin typeface="Arial" panose="020B0604020202020204" pitchFamily="34" charset="0"/>
                          <a:cs typeface="Arial" panose="020B0604020202020204" pitchFamily="34" charset="0"/>
                        </a:rPr>
                      </a:br>
                      <a:r>
                        <a:rPr lang="en-US" sz="800" b="1" dirty="0">
                          <a:solidFill>
                            <a:srgbClr val="FFC000"/>
                          </a:solidFill>
                          <a:latin typeface="Arial" panose="020B0604020202020204" pitchFamily="34" charset="0"/>
                          <a:cs typeface="Arial" panose="020B0604020202020204" pitchFamily="34" charset="0"/>
                        </a:rPr>
                        <a:t>48 inches wide</a:t>
                      </a:r>
                      <a:br>
                        <a:rPr lang="en-US" sz="400" dirty="0">
                          <a:solidFill>
                            <a:schemeClr val="bg1"/>
                          </a:solidFill>
                          <a:latin typeface="Arial" panose="020B0604020202020204" pitchFamily="34" charset="0"/>
                          <a:cs typeface="Arial" panose="020B0604020202020204" pitchFamily="34" charset="0"/>
                        </a:rPr>
                      </a:br>
                      <a:endParaRPr lang="en-US" sz="400" dirty="0">
                        <a:solidFill>
                          <a:srgbClr val="1F3A4E"/>
                        </a:solidFill>
                      </a:endParaRPr>
                    </a:p>
                  </a:txBody>
                  <a:tcPr marL="19050" marR="19050" marT="9525" marB="952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Important: Check the template size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30 tall x 40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42 tall x 56 wide</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48 tall x 64 wide</a:t>
                      </a:r>
                    </a:p>
                  </a:txBody>
                  <a:tcPr marL="38100" marR="19050" marT="28575" marB="9525">
                    <a:solidFill>
                      <a:srgbClr val="010101"/>
                    </a:solidFill>
                  </a:tcPr>
                </a:tc>
                <a:extLst>
                  <a:ext uri="{0D108BD9-81ED-4DB2-BD59-A6C34878D82A}">
                    <a16:rowId xmlns:a16="http://schemas.microsoft.com/office/drawing/2014/main" val="10008"/>
                  </a:ext>
                </a:extLst>
              </a:tr>
              <a:tr h="893478">
                <a:tc>
                  <a:txBody>
                    <a:bodyPr/>
                    <a:lstStyle/>
                    <a:p>
                      <a:endParaRPr lang="en-US" sz="400" dirty="0">
                        <a:solidFill>
                          <a:srgbClr val="1F3A4E"/>
                        </a:solidFill>
                      </a:endParaRPr>
                    </a:p>
                  </a:txBody>
                  <a:tcPr marL="19050" marR="19050" marT="9525" marB="9525">
                    <a:blipFill rotWithShape="1">
                      <a:blip r:embed="rId3"/>
                      <a:stretch>
                        <a:fillRect/>
                      </a:stretch>
                    </a:blipFill>
                  </a:tcPr>
                </a:tc>
                <a:tc>
                  <a:txBody>
                    <a:bodyPr/>
                    <a:lstStyle/>
                    <a:p>
                      <a:pPr algn="l"/>
                      <a:r>
                        <a:rPr lang="en-US" sz="500" b="1" baseline="0" dirty="0">
                          <a:solidFill>
                            <a:srgbClr val="FFC000"/>
                          </a:solidFill>
                          <a:latin typeface="Arial" panose="020B0604020202020204" pitchFamily="34" charset="0"/>
                          <a:cs typeface="Arial" panose="020B0604020202020204" pitchFamily="34" charset="0"/>
                        </a:rPr>
                        <a:t>How to </a:t>
                      </a:r>
                      <a:r>
                        <a:rPr lang="en-US" sz="800" b="1" baseline="0" dirty="0">
                          <a:solidFill>
                            <a:srgbClr val="FFC000"/>
                          </a:solidFill>
                          <a:latin typeface="Arial" panose="020B0604020202020204" pitchFamily="34" charset="0"/>
                          <a:cs typeface="Arial" panose="020B0604020202020204" pitchFamily="34" charset="0"/>
                        </a:rPr>
                        <a:t>Zoom in </a:t>
                      </a:r>
                      <a:r>
                        <a:rPr lang="en-US" sz="500" b="1" baseline="0" dirty="0">
                          <a:solidFill>
                            <a:srgbClr val="FFC000"/>
                          </a:solidFill>
                          <a:latin typeface="Arial" panose="020B0604020202020204" pitchFamily="34" charset="0"/>
                          <a:cs typeface="Arial" panose="020B0604020202020204" pitchFamily="34" charset="0"/>
                        </a:rPr>
                        <a:t>and </a:t>
                      </a:r>
                      <a:r>
                        <a:rPr lang="en-US" sz="400" b="1" baseline="0" dirty="0">
                          <a:solidFill>
                            <a:srgbClr val="FFC000"/>
                          </a:solidFill>
                          <a:latin typeface="Arial" panose="020B0604020202020204" pitchFamily="34" charset="0"/>
                          <a:cs typeface="Arial" panose="020B0604020202020204" pitchFamily="34" charset="0"/>
                        </a:rPr>
                        <a:t>out</a:t>
                      </a:r>
                      <a:endParaRPr lang="en-US" sz="500" b="1" baseline="0" dirty="0">
                        <a:solidFill>
                          <a:srgbClr val="FFC000"/>
                        </a:solidFill>
                        <a:latin typeface="Arial" panose="020B0604020202020204" pitchFamily="34" charset="0"/>
                        <a:cs typeface="Arial" panose="020B0604020202020204" pitchFamily="34" charset="0"/>
                      </a:endParaRPr>
                    </a:p>
                    <a:p>
                      <a:pPr algn="l"/>
                      <a:r>
                        <a:rPr lang="en-US" sz="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1. </a:t>
                      </a:r>
                      <a:r>
                        <a:rPr lang="en-US" sz="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400" b="0" baseline="0" dirty="0">
                          <a:solidFill>
                            <a:srgbClr val="D9D9D9"/>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2. </a:t>
                      </a:r>
                      <a:r>
                        <a:rPr lang="en-US" sz="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38100" marR="19050" marT="28575" marB="9525">
                    <a:solidFill>
                      <a:srgbClr val="010101"/>
                    </a:solidFill>
                  </a:tcPr>
                </a:tc>
                <a:extLst>
                  <a:ext uri="{0D108BD9-81ED-4DB2-BD59-A6C34878D82A}">
                    <a16:rowId xmlns:a16="http://schemas.microsoft.com/office/drawing/2014/main" val="10001"/>
                  </a:ext>
                </a:extLst>
              </a:tr>
              <a:tr h="375110">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500" b="1" baseline="0" dirty="0">
                          <a:solidFill>
                            <a:srgbClr val="FFC000"/>
                          </a:solidFill>
                          <a:latin typeface="Arial" panose="020B0604020202020204" pitchFamily="34" charset="0"/>
                          <a:cs typeface="Arial" panose="020B0604020202020204" pitchFamily="34" charset="0"/>
                        </a:rPr>
                        <a:t>Ruler and Guides</a:t>
                      </a:r>
                      <a:br>
                        <a:rPr lang="en-US" sz="400" b="0" baseline="0" dirty="0">
                          <a:solidFill>
                            <a:srgbClr val="FFC000"/>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9050" marR="19050" marT="9525" marB="952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796737">
                <a:tc>
                  <a:txBody>
                    <a:bodyPr/>
                    <a:lstStyle/>
                    <a:p>
                      <a:endParaRPr lang="en-US" sz="400" dirty="0">
                        <a:solidFill>
                          <a:srgbClr val="1F3A4E"/>
                        </a:solidFill>
                      </a:endParaRPr>
                    </a:p>
                  </a:txBody>
                  <a:tcPr marL="19050" marR="19050" marT="9525" marB="9525">
                    <a:blipFill rotWithShape="1">
                      <a:blip r:embed="rId4"/>
                      <a:stretch>
                        <a:fillRect/>
                      </a:stretch>
                    </a:blipFill>
                  </a:tcPr>
                </a:tc>
                <a:tc>
                  <a:txBody>
                    <a:bodyPr/>
                    <a:lstStyle/>
                    <a:p>
                      <a:pPr marL="0" lvl="1" indent="0" algn="l" defTabSz="114300"/>
                      <a:r>
                        <a:rPr lang="en-US" sz="500" b="1" baseline="0" dirty="0">
                          <a:solidFill>
                            <a:srgbClr val="FFC000"/>
                          </a:solidFill>
                          <a:latin typeface="Arial" panose="020B0604020202020204" pitchFamily="34" charset="0"/>
                          <a:cs typeface="Arial" panose="020B0604020202020204" pitchFamily="34" charset="0"/>
                        </a:rPr>
                        <a:t>Headers and text containers</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400" b="0" baseline="0" dirty="0">
                          <a:solidFill>
                            <a:schemeClr val="bg1"/>
                          </a:solidFill>
                          <a:latin typeface="Arial" panose="020B0604020202020204" pitchFamily="34" charset="0"/>
                          <a:cs typeface="Arial" panose="020B0604020202020204" pitchFamily="34" charset="0"/>
                        </a:rPr>
                      </a:br>
                      <a:r>
                        <a:rPr lang="en-US" sz="400" b="0" baseline="0" dirty="0">
                          <a:solidFill>
                            <a:srgbClr val="FFC000"/>
                          </a:solidFill>
                          <a:latin typeface="Arial" panose="020B0604020202020204" pitchFamily="34" charset="0"/>
                          <a:cs typeface="Arial" panose="020B0604020202020204" pitchFamily="34" charset="0"/>
                        </a:rPr>
                        <a:t>-</a:t>
                      </a:r>
                      <a:r>
                        <a:rPr lang="en-US" sz="400" b="0" baseline="0" dirty="0">
                          <a:solidFill>
                            <a:schemeClr val="bg1"/>
                          </a:solidFill>
                          <a:latin typeface="Arial" panose="020B0604020202020204" pitchFamily="34" charset="0"/>
                          <a:cs typeface="Arial" panose="020B0604020202020204" pitchFamily="34" charset="0"/>
                        </a:rPr>
                        <a:t> </a:t>
                      </a:r>
                      <a:r>
                        <a:rPr lang="en-US" sz="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38100" marR="19050" marT="28575" marB="9525">
                    <a:solidFill>
                      <a:srgbClr val="010101"/>
                    </a:solidFill>
                  </a:tcPr>
                </a:tc>
                <a:extLst>
                  <a:ext uri="{0D108BD9-81ED-4DB2-BD59-A6C34878D82A}">
                    <a16:rowId xmlns:a16="http://schemas.microsoft.com/office/drawing/2014/main" val="10003"/>
                  </a:ext>
                </a:extLst>
              </a:tr>
              <a:tr h="733153">
                <a:tc gridSpan="2">
                  <a:txBody>
                    <a:bodyPr/>
                    <a:lstStyle/>
                    <a:p>
                      <a:r>
                        <a:rPr lang="en-US" sz="500" b="1" dirty="0">
                          <a:solidFill>
                            <a:srgbClr val="FFC000"/>
                          </a:solidFill>
                          <a:latin typeface="Arial" panose="020B0604020202020204" pitchFamily="34" charset="0"/>
                          <a:cs typeface="Arial" panose="020B0604020202020204" pitchFamily="34" charset="0"/>
                        </a:rPr>
                        <a:t>Adding content to the poster</a:t>
                      </a:r>
                    </a:p>
                    <a:p>
                      <a:r>
                        <a:rPr lang="en-US" sz="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400" dirty="0">
                        <a:solidFill>
                          <a:srgbClr val="D9D9D9"/>
                        </a:solidFill>
                        <a:latin typeface="Arial" panose="020B0604020202020204" pitchFamily="34" charset="0"/>
                        <a:cs typeface="Arial" panose="020B0604020202020204" pitchFamily="34" charset="0"/>
                      </a:endParaRPr>
                    </a:p>
                  </a:txBody>
                  <a:tcPr marL="19050" marR="19050" marT="9525" marB="952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49534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38100" marR="19050" marT="28575" marB="952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477744">
                <a:tc gridSpan="2">
                  <a:txBody>
                    <a:bodyPr/>
                    <a:lstStyle/>
                    <a:p>
                      <a:endParaRPr lang="en-US" sz="400" dirty="0">
                        <a:solidFill>
                          <a:schemeClr val="bg1"/>
                        </a:solidFill>
                        <a:latin typeface="Arial" panose="020B0604020202020204" pitchFamily="34" charset="0"/>
                        <a:cs typeface="Arial" panose="020B0604020202020204" pitchFamily="34" charset="0"/>
                      </a:endParaRPr>
                    </a:p>
                  </a:txBody>
                  <a:tcPr marL="38100" marR="19050" marT="28575" marB="952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667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5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400" noProof="0" dirty="0">
                          <a:solidFill>
                            <a:srgbClr val="D9D9D9"/>
                          </a:solidFill>
                          <a:latin typeface="Arial"/>
                          <a:cs typeface="Arial"/>
                        </a:rPr>
                        <a:t>Zoom in and look at your images at 100%-200% magnification. If they look clear, they will print well. </a:t>
                      </a:r>
                    </a:p>
                  </a:txBody>
                  <a:tcPr marL="38100" marR="19050" marT="28575" marB="952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66401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400" noProof="0" dirty="0">
                        <a:solidFill>
                          <a:schemeClr val="bg1"/>
                        </a:solidFill>
                        <a:latin typeface="Arial"/>
                        <a:cs typeface="Arial"/>
                      </a:endParaRPr>
                    </a:p>
                  </a:txBody>
                  <a:tcPr marL="38100" marR="19050" marT="28575" marB="952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9311506" y="-17656"/>
          <a:ext cx="1964622" cy="6890640"/>
        </p:xfrm>
        <a:graphic>
          <a:graphicData uri="http://schemas.openxmlformats.org/drawingml/2006/table">
            <a:tbl>
              <a:tblPr firstRow="1" bandRow="1">
                <a:tableStyleId>{5C22544A-7EE6-4342-B048-85BDC9FD1C3A}</a:tableStyleId>
              </a:tblPr>
              <a:tblGrid>
                <a:gridCol w="696632">
                  <a:extLst>
                    <a:ext uri="{9D8B030D-6E8A-4147-A177-3AD203B41FA5}">
                      <a16:colId xmlns:a16="http://schemas.microsoft.com/office/drawing/2014/main" val="20000"/>
                    </a:ext>
                  </a:extLst>
                </a:gridCol>
                <a:gridCol w="287825">
                  <a:extLst>
                    <a:ext uri="{9D8B030D-6E8A-4147-A177-3AD203B41FA5}">
                      <a16:colId xmlns:a16="http://schemas.microsoft.com/office/drawing/2014/main" val="997673227"/>
                    </a:ext>
                  </a:extLst>
                </a:gridCol>
                <a:gridCol w="980165">
                  <a:extLst>
                    <a:ext uri="{9D8B030D-6E8A-4147-A177-3AD203B41FA5}">
                      <a16:colId xmlns:a16="http://schemas.microsoft.com/office/drawing/2014/main" val="4164475170"/>
                    </a:ext>
                  </a:extLst>
                </a:gridCol>
              </a:tblGrid>
              <a:tr h="36592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800" b="0" spc="600" dirty="0">
                          <a:solidFill>
                            <a:srgbClr val="1F3A4E"/>
                          </a:solidFill>
                          <a:latin typeface="Arial Black" panose="020B0A04020102020204" pitchFamily="34" charset="0"/>
                        </a:rPr>
                        <a:t>QUICK START GUIDE</a:t>
                      </a:r>
                      <a:br>
                        <a:rPr lang="en-US" sz="800" b="0" spc="600" dirty="0">
                          <a:solidFill>
                            <a:srgbClr val="1F3A4E"/>
                          </a:solidFill>
                          <a:latin typeface="Arial Black" panose="020B0A04020102020204" pitchFamily="34" charset="0"/>
                        </a:rPr>
                      </a:br>
                      <a:r>
                        <a:rPr lang="en-US" sz="700" b="1" spc="0" dirty="0">
                          <a:solidFill>
                            <a:srgbClr val="FF0000"/>
                          </a:solidFill>
                          <a:latin typeface="Trebuchet MS" pitchFamily="34" charset="0"/>
                        </a:rPr>
                        <a:t>(THIS SIDEBAR WILL NOT PRINT)</a:t>
                      </a:r>
                      <a:endParaRPr lang="en-US" sz="800" b="1" spc="600" dirty="0">
                        <a:solidFill>
                          <a:schemeClr val="bg1"/>
                        </a:solidFill>
                        <a:latin typeface="Trebuchet MS" pitchFamily="34" charset="0"/>
                      </a:endParaRPr>
                    </a:p>
                  </a:txBody>
                  <a:tcPr marL="38100" marR="19050" marT="28575" marB="95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158979">
                <a:tc gridSpan="3">
                  <a:txBody>
                    <a:bodyPr/>
                    <a:lstStyle/>
                    <a:p>
                      <a:pPr algn="l"/>
                      <a:r>
                        <a:rPr lang="en-US" sz="6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5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500" dirty="0">
                        <a:solidFill>
                          <a:srgbClr val="FFC000"/>
                        </a:solidFill>
                      </a:endParaRP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5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5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764108">
                <a:tc gridSpan="3">
                  <a:txBody>
                    <a:bodyPr/>
                    <a:lstStyle/>
                    <a:p>
                      <a:r>
                        <a:rPr lang="en-US" sz="600" b="1" dirty="0">
                          <a:solidFill>
                            <a:srgbClr val="FFC000"/>
                          </a:solidFill>
                          <a:latin typeface="Arial" panose="020B0604020202020204" pitchFamily="34" charset="0"/>
                          <a:cs typeface="Arial" panose="020B0604020202020204" pitchFamily="34" charset="0"/>
                        </a:rPr>
                        <a:t>How to change the column layout configuration</a:t>
                      </a:r>
                    </a:p>
                    <a:p>
                      <a:r>
                        <a:rPr lang="en-US" sz="5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500" dirty="0">
                          <a:solidFill>
                            <a:srgbClr val="D9D9D9"/>
                          </a:solidFill>
                          <a:latin typeface="Arial" panose="020B0604020202020204" pitchFamily="34" charset="0"/>
                          <a:cs typeface="Arial" panose="020B0604020202020204" pitchFamily="34" charset="0"/>
                        </a:rPr>
                        <a:t>You can see a tutorial here: </a:t>
                      </a:r>
                      <a:r>
                        <a:rPr lang="en-US" sz="500" u="sng" dirty="0">
                          <a:solidFill>
                            <a:srgbClr val="FFC000"/>
                          </a:solidFill>
                          <a:latin typeface="Arial" panose="020B0604020202020204" pitchFamily="34" charset="0"/>
                          <a:cs typeface="Arial" panose="020B0604020202020204" pitchFamily="34" charset="0"/>
                        </a:rPr>
                        <a:t>https://</a:t>
                      </a:r>
                      <a:r>
                        <a:rPr lang="en-US" sz="500" u="sng" dirty="0" err="1">
                          <a:solidFill>
                            <a:srgbClr val="FFC000"/>
                          </a:solidFill>
                          <a:latin typeface="Arial" panose="020B0604020202020204" pitchFamily="34" charset="0"/>
                          <a:cs typeface="Arial" panose="020B0604020202020204" pitchFamily="34" charset="0"/>
                        </a:rPr>
                        <a:t>www.posterpresentations.com</a:t>
                      </a:r>
                      <a:r>
                        <a:rPr lang="en-US" sz="500" u="sng" dirty="0">
                          <a:solidFill>
                            <a:srgbClr val="FFC000"/>
                          </a:solidFill>
                          <a:latin typeface="Arial" panose="020B0604020202020204" pitchFamily="34" charset="0"/>
                          <a:cs typeface="Arial" panose="020B0604020202020204" pitchFamily="34" charset="0"/>
                        </a:rPr>
                        <a:t>/how-to-change-the-column-</a:t>
                      </a:r>
                      <a:r>
                        <a:rPr lang="en-US" sz="500" u="sng" dirty="0" err="1">
                          <a:solidFill>
                            <a:srgbClr val="FFC000"/>
                          </a:solidFill>
                          <a:latin typeface="Arial" panose="020B0604020202020204" pitchFamily="34" charset="0"/>
                          <a:cs typeface="Arial" panose="020B0604020202020204" pitchFamily="34" charset="0"/>
                        </a:rPr>
                        <a:t>configuration.html</a:t>
                      </a:r>
                      <a:endParaRPr lang="en-US" sz="400" u="sng" dirty="0">
                        <a:solidFill>
                          <a:srgbClr val="FFC000"/>
                        </a:solidFill>
                      </a:endParaRPr>
                    </a:p>
                  </a:txBody>
                  <a:tcPr marL="38100" marR="19050" marT="28575" marB="952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0785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panose="020B0604020202020204" pitchFamily="34" charset="0"/>
                          <a:cs typeface="Arial" panose="020B0604020202020204" pitchFamily="34" charset="0"/>
                        </a:rPr>
                        <a:t>The Quick Start</a:t>
                      </a:r>
                      <a:r>
                        <a:rPr lang="en-US" sz="500" baseline="0" noProof="0" dirty="0">
                          <a:solidFill>
                            <a:srgbClr val="D9D9D9"/>
                          </a:solidFill>
                          <a:latin typeface="Arial" panose="020B0604020202020204" pitchFamily="34" charset="0"/>
                          <a:cs typeface="Arial" panose="020B0604020202020204" pitchFamily="34" charset="0"/>
                        </a:rPr>
                        <a:t> Guides</a:t>
                      </a:r>
                      <a:r>
                        <a:rPr lang="en-US" sz="500" noProof="0" dirty="0">
                          <a:solidFill>
                            <a:srgbClr val="D9D9D9"/>
                          </a:solidFill>
                          <a:latin typeface="Arial" panose="020B0604020202020204" pitchFamily="34" charset="0"/>
                          <a:cs typeface="Arial" panose="020B0604020202020204" pitchFamily="34" charset="0"/>
                        </a:rPr>
                        <a:t> </a:t>
                      </a:r>
                      <a:r>
                        <a:rPr lang="en-US" sz="500" u="sng" noProof="0" dirty="0">
                          <a:solidFill>
                            <a:srgbClr val="D9D9D9"/>
                          </a:solidFill>
                          <a:latin typeface="Arial" panose="020B0604020202020204" pitchFamily="34" charset="0"/>
                          <a:cs typeface="Arial" panose="020B0604020202020204" pitchFamily="34" charset="0"/>
                        </a:rPr>
                        <a:t>are outside the template’s printable area</a:t>
                      </a:r>
                      <a:r>
                        <a:rPr lang="en-US" sz="500" noProof="0" dirty="0">
                          <a:solidFill>
                            <a:srgbClr val="D9D9D9"/>
                          </a:solidFill>
                          <a:latin typeface="Arial" panose="020B0604020202020204" pitchFamily="34" charset="0"/>
                          <a:cs typeface="Arial" panose="020B0604020202020204" pitchFamily="34" charset="0"/>
                        </a:rPr>
                        <a:t> and they will not be on the printed poster</a:t>
                      </a:r>
                      <a:r>
                        <a:rPr lang="en-US" sz="5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baseline="0" noProof="0" dirty="0">
                          <a:solidFill>
                            <a:srgbClr val="D9D9D9"/>
                          </a:solidFill>
                          <a:latin typeface="Arial" panose="020B0604020202020204" pitchFamily="34" charset="0"/>
                          <a:cs typeface="Arial" panose="020B0604020202020204" pitchFamily="34" charset="0"/>
                        </a:rPr>
                        <a:t>To hide the guides click on the </a:t>
                      </a:r>
                      <a:r>
                        <a:rPr lang="en-US" sz="500" b="1" baseline="0" noProof="0" dirty="0">
                          <a:solidFill>
                            <a:srgbClr val="D9D9D9"/>
                          </a:solidFill>
                          <a:latin typeface="Arial" panose="020B0604020202020204" pitchFamily="34" charset="0"/>
                          <a:cs typeface="Arial" panose="020B0604020202020204" pitchFamily="34" charset="0"/>
                        </a:rPr>
                        <a:t>Home</a:t>
                      </a:r>
                      <a:r>
                        <a:rPr lang="en-US" sz="5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500" b="1"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500" b="1" baseline="0" noProof="0" dirty="0">
                          <a:solidFill>
                            <a:srgbClr val="D9D9D9"/>
                          </a:solidFill>
                          <a:latin typeface="Arial" panose="020B0604020202020204" pitchFamily="34" charset="0"/>
                          <a:cs typeface="Arial" panose="020B0604020202020204" pitchFamily="34" charset="0"/>
                        </a:rPr>
                        <a:t>Without Guides </a:t>
                      </a:r>
                      <a:r>
                        <a:rPr lang="en-US" sz="500" b="0" baseline="0" noProof="0" dirty="0">
                          <a:solidFill>
                            <a:srgbClr val="D9D9D9"/>
                          </a:solidFill>
                          <a:latin typeface="Arial" panose="020B0604020202020204" pitchFamily="34" charset="0"/>
                          <a:cs typeface="Arial" panose="020B0604020202020204" pitchFamily="34" charset="0"/>
                        </a:rPr>
                        <a:t>layout</a:t>
                      </a:r>
                      <a:r>
                        <a:rPr lang="en-US" sz="500" baseline="0" noProof="0" dirty="0">
                          <a:solidFill>
                            <a:srgbClr val="D9D9D9"/>
                          </a:solidFill>
                          <a:latin typeface="Arial" panose="020B0604020202020204" pitchFamily="34" charset="0"/>
                          <a:cs typeface="Arial" panose="020B0604020202020204" pitchFamily="34" charset="0"/>
                        </a:rPr>
                        <a:t>.</a:t>
                      </a:r>
                      <a:endParaRPr lang="en-US" sz="5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extLst>
                  <a:ext uri="{0D108BD9-81ED-4DB2-BD59-A6C34878D82A}">
                    <a16:rowId xmlns:a16="http://schemas.microsoft.com/office/drawing/2014/main" val="10005"/>
                  </a:ext>
                </a:extLst>
              </a:tr>
              <a:tr h="601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500" noProof="0" dirty="0">
                        <a:solidFill>
                          <a:srgbClr val="D9D9D9"/>
                        </a:solidFill>
                        <a:latin typeface="Arial" panose="020B0604020202020204" pitchFamily="34" charset="0"/>
                        <a:cs typeface="Arial" panose="020B0604020202020204" pitchFamily="34" charset="0"/>
                      </a:endParaRPr>
                    </a:p>
                  </a:txBody>
                  <a:tcPr marL="38100" marR="19050" marT="28575" marB="95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787797">
                <a:tc gridSpan="2">
                  <a:txBody>
                    <a:bodyPr/>
                    <a:lstStyle/>
                    <a:p>
                      <a:r>
                        <a:rPr lang="en-US" sz="600" b="1" dirty="0">
                          <a:solidFill>
                            <a:srgbClr val="FFC000"/>
                          </a:solidFill>
                          <a:latin typeface="Arial" panose="020B0604020202020204" pitchFamily="34" charset="0"/>
                          <a:cs typeface="Arial" panose="020B0604020202020204" pitchFamily="34" charset="0"/>
                        </a:rPr>
                        <a:t>How to</a:t>
                      </a:r>
                      <a:r>
                        <a:rPr lang="en-US" sz="600" b="1" baseline="0" dirty="0">
                          <a:solidFill>
                            <a:srgbClr val="FFC000"/>
                          </a:solidFill>
                          <a:latin typeface="Arial" panose="020B0604020202020204" pitchFamily="34" charset="0"/>
                          <a:cs typeface="Arial" panose="020B0604020202020204" pitchFamily="34" charset="0"/>
                        </a:rPr>
                        <a:t> preview your poster prior to printing</a:t>
                      </a:r>
                      <a:endParaRPr lang="en-US" sz="600" b="1" dirty="0">
                        <a:solidFill>
                          <a:srgbClr val="FFC000"/>
                        </a:solidFill>
                        <a:latin typeface="Arial" panose="020B0604020202020204" pitchFamily="34" charset="0"/>
                        <a:cs typeface="Arial" panose="020B0604020202020204" pitchFamily="34" charset="0"/>
                      </a:endParaRPr>
                    </a:p>
                    <a:p>
                      <a:r>
                        <a:rPr lang="en-US" sz="500" dirty="0">
                          <a:solidFill>
                            <a:srgbClr val="D9D9D9"/>
                          </a:solidFill>
                          <a:latin typeface="Arial" panose="020B0604020202020204" pitchFamily="34" charset="0"/>
                          <a:cs typeface="Arial" panose="020B0604020202020204" pitchFamily="34" charset="0"/>
                        </a:rPr>
                        <a:t>You can preview your poster at any time by pressing the </a:t>
                      </a:r>
                      <a:r>
                        <a:rPr lang="en-US" sz="500" dirty="0">
                          <a:solidFill>
                            <a:srgbClr val="FFC000"/>
                          </a:solidFill>
                          <a:latin typeface="Arial" panose="020B0604020202020204" pitchFamily="34" charset="0"/>
                          <a:cs typeface="Arial" panose="020B0604020202020204" pitchFamily="34" charset="0"/>
                        </a:rPr>
                        <a:t>F5 key</a:t>
                      </a:r>
                      <a:r>
                        <a:rPr lang="en-US" sz="5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500" dirty="0">
                          <a:solidFill>
                            <a:srgbClr val="FFC000"/>
                          </a:solidFill>
                          <a:latin typeface="Arial" panose="020B0604020202020204" pitchFamily="34" charset="0"/>
                          <a:cs typeface="Arial" panose="020B0604020202020204" pitchFamily="34" charset="0"/>
                        </a:rPr>
                        <a:t>ESC key </a:t>
                      </a:r>
                      <a:r>
                        <a:rPr lang="en-US" sz="500" dirty="0">
                          <a:solidFill>
                            <a:srgbClr val="D9D9D9"/>
                          </a:solidFill>
                          <a:latin typeface="Arial" panose="020B0604020202020204" pitchFamily="34" charset="0"/>
                          <a:cs typeface="Arial" panose="020B0604020202020204" pitchFamily="34" charset="0"/>
                        </a:rPr>
                        <a:t>to exit Preview.</a:t>
                      </a:r>
                    </a:p>
                  </a:txBody>
                  <a:tcPr marL="38100" marR="19050" marT="28575" marB="9525">
                    <a:solidFill>
                      <a:srgbClr val="010101"/>
                    </a:solidFill>
                  </a:tcPr>
                </a:tc>
                <a:tc hMerge="1">
                  <a:txBody>
                    <a:bodyPr/>
                    <a:lstStyle/>
                    <a:p>
                      <a:endParaRPr lang="en-US"/>
                    </a:p>
                  </a:txBody>
                  <a:tcPr/>
                </a:tc>
                <a:tc>
                  <a:txBody>
                    <a:bodyPr/>
                    <a:lstStyle/>
                    <a:p>
                      <a:pPr algn="ctr"/>
                      <a:r>
                        <a:rPr lang="en-US" sz="2400" b="1" dirty="0">
                          <a:solidFill>
                            <a:srgbClr val="D9D9D9"/>
                          </a:solidFill>
                          <a:latin typeface="Arial" panose="020B0604020202020204" pitchFamily="34" charset="0"/>
                          <a:cs typeface="Arial" panose="020B0604020202020204" pitchFamily="34" charset="0"/>
                        </a:rPr>
                        <a:t>F5</a:t>
                      </a:r>
                      <a:r>
                        <a:rPr lang="en-US" sz="500" baseline="0" dirty="0">
                          <a:solidFill>
                            <a:srgbClr val="D9D9D9"/>
                          </a:solidFill>
                          <a:latin typeface="Arial" panose="020B0604020202020204" pitchFamily="34" charset="0"/>
                          <a:cs typeface="Arial" panose="020B0604020202020204" pitchFamily="34" charset="0"/>
                        </a:rPr>
                        <a:t> </a:t>
                      </a:r>
                      <a:endParaRPr lang="en-US" sz="400" dirty="0"/>
                    </a:p>
                  </a:txBody>
                  <a:tcPr marL="38100" marR="19050" marT="28575" marB="9525" anchor="ctr">
                    <a:solidFill>
                      <a:schemeClr val="tx1">
                        <a:lumMod val="95000"/>
                        <a:lumOff val="5000"/>
                      </a:schemeClr>
                    </a:solidFill>
                  </a:tcPr>
                </a:tc>
                <a:extLst>
                  <a:ext uri="{0D108BD9-81ED-4DB2-BD59-A6C34878D82A}">
                    <a16:rowId xmlns:a16="http://schemas.microsoft.com/office/drawing/2014/main" val="10006"/>
                  </a:ext>
                </a:extLst>
              </a:tr>
              <a:tr h="118208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6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When you are ready to have your poster printed go online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and click on the "</a:t>
                      </a:r>
                      <a:r>
                        <a:rPr lang="en-US" sz="500" noProof="0" dirty="0">
                          <a:solidFill>
                            <a:srgbClr val="FFC000"/>
                          </a:solidFill>
                          <a:latin typeface="Arial"/>
                          <a:cs typeface="Arial"/>
                        </a:rPr>
                        <a:t>Order Your Poster</a:t>
                      </a:r>
                      <a:r>
                        <a:rPr lang="en-US" sz="5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5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500" noProof="0" dirty="0">
                          <a:solidFill>
                            <a:srgbClr val="D9D9D9"/>
                          </a:solidFill>
                          <a:latin typeface="Arial"/>
                          <a:cs typeface="Arial"/>
                        </a:rPr>
                      </a:br>
                      <a:r>
                        <a:rPr lang="en-US" sz="500" noProof="0" dirty="0">
                          <a:solidFill>
                            <a:srgbClr val="D9D9D9"/>
                          </a:solidFill>
                          <a:latin typeface="Arial"/>
                          <a:cs typeface="Arial"/>
                        </a:rPr>
                        <a:t>Go to </a:t>
                      </a:r>
                      <a:r>
                        <a:rPr lang="en-US" sz="500" noProof="0" dirty="0" err="1">
                          <a:solidFill>
                            <a:srgbClr val="FFC000"/>
                          </a:solidFill>
                          <a:latin typeface="Arial"/>
                          <a:cs typeface="Arial"/>
                        </a:rPr>
                        <a:t>PosterPresentations.com</a:t>
                      </a:r>
                      <a:r>
                        <a:rPr lang="en-US" sz="500" noProof="0" dirty="0">
                          <a:solidFill>
                            <a:srgbClr val="D9D9D9"/>
                          </a:solidFill>
                          <a:latin typeface="Arial"/>
                          <a:cs typeface="Arial"/>
                        </a:rPr>
                        <a:t> for more information.</a:t>
                      </a:r>
                    </a:p>
                  </a:txBody>
                  <a:tcPr marL="38100" marR="19050" marT="28575" marB="95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282245">
                <a:tc gridSpan="3">
                  <a:txBody>
                    <a:bodyPr/>
                    <a:lstStyle/>
                    <a:p>
                      <a:endParaRPr lang="en-US" sz="500" dirty="0">
                        <a:solidFill>
                          <a:srgbClr val="1F3A4E"/>
                        </a:solidFill>
                      </a:endParaRPr>
                    </a:p>
                  </a:txBody>
                  <a:tcPr marL="38100" marR="19050" marT="28575" marB="952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669209">
                <a:tc>
                  <a:txBody>
                    <a:bodyPr/>
                    <a:lstStyle/>
                    <a:p>
                      <a:pPr>
                        <a:lnSpc>
                          <a:spcPts val="2600"/>
                        </a:lnSpc>
                      </a:pPr>
                      <a:r>
                        <a:rPr lang="en-US" sz="400" dirty="0">
                          <a:solidFill>
                            <a:schemeClr val="bg1">
                              <a:lumMod val="85000"/>
                            </a:schemeClr>
                          </a:solidFill>
                          <a:latin typeface="Arial"/>
                          <a:cs typeface="Arial"/>
                        </a:rPr>
                        <a:t>© 2019</a:t>
                      </a:r>
                      <a:r>
                        <a:rPr lang="en-US" sz="400" baseline="0" dirty="0">
                          <a:solidFill>
                            <a:schemeClr val="bg1">
                              <a:lumMod val="85000"/>
                            </a:schemeClr>
                          </a:solidFill>
                          <a:latin typeface="Arial"/>
                          <a:cs typeface="Arial"/>
                        </a:rPr>
                        <a:t> </a:t>
                      </a:r>
                      <a:r>
                        <a:rPr lang="en-US" sz="400" dirty="0" err="1">
                          <a:solidFill>
                            <a:schemeClr val="bg1">
                              <a:lumMod val="85000"/>
                            </a:schemeClr>
                          </a:solidFill>
                          <a:latin typeface="Arial"/>
                          <a:cs typeface="Arial"/>
                        </a:rPr>
                        <a:t>PosterPresentations.com</a:t>
                      </a:r>
                      <a:br>
                        <a:rPr lang="en-US" sz="400" dirty="0">
                          <a:solidFill>
                            <a:schemeClr val="bg1">
                              <a:lumMod val="85000"/>
                            </a:schemeClr>
                          </a:solidFill>
                          <a:latin typeface="Arial"/>
                          <a:cs typeface="Arial"/>
                        </a:rPr>
                      </a:br>
                      <a:r>
                        <a:rPr lang="en-US" sz="400" dirty="0">
                          <a:solidFill>
                            <a:schemeClr val="bg1">
                              <a:lumMod val="85000"/>
                            </a:schemeClr>
                          </a:solidFill>
                          <a:latin typeface="Arial"/>
                          <a:cs typeface="Arial"/>
                        </a:rPr>
                        <a:t>2117 Fourth Street ,</a:t>
                      </a:r>
                      <a:r>
                        <a:rPr lang="en-US" sz="400" baseline="0" dirty="0">
                          <a:solidFill>
                            <a:schemeClr val="bg1">
                              <a:lumMod val="85000"/>
                            </a:schemeClr>
                          </a:solidFill>
                          <a:latin typeface="Arial"/>
                          <a:cs typeface="Arial"/>
                        </a:rPr>
                        <a:t> STE C        </a:t>
                      </a:r>
                    </a:p>
                    <a:p>
                      <a:pPr>
                        <a:lnSpc>
                          <a:spcPts val="2600"/>
                        </a:lnSpc>
                      </a:pPr>
                      <a:r>
                        <a:rPr lang="en-US" sz="400" baseline="0" dirty="0">
                          <a:solidFill>
                            <a:schemeClr val="bg1">
                              <a:lumMod val="85000"/>
                            </a:schemeClr>
                          </a:solidFill>
                          <a:latin typeface="Arial"/>
                          <a:cs typeface="Arial"/>
                        </a:rPr>
                        <a:t>Berkeley CA 94710 USA</a:t>
                      </a:r>
                      <a:endParaRPr lang="en-US" sz="400" dirty="0">
                        <a:solidFill>
                          <a:schemeClr val="bg1">
                            <a:lumMod val="85000"/>
                          </a:schemeClr>
                        </a:solidFill>
                        <a:latin typeface="Arial"/>
                        <a:cs typeface="Arial"/>
                      </a:endParaRPr>
                    </a:p>
                  </a:txBody>
                  <a:tcPr marL="38100" marR="19050" marT="28575" marB="952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D0D0D0"/>
                          </a:solidFill>
                          <a:latin typeface="Arial"/>
                          <a:cs typeface="Arial"/>
                        </a:rPr>
                        <a:t>For complete tutorials</a:t>
                      </a:r>
                      <a:r>
                        <a:rPr lang="en-US" sz="5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400" b="1" dirty="0">
                          <a:solidFill>
                            <a:srgbClr val="FFC000"/>
                          </a:solidFill>
                          <a:latin typeface="Arial"/>
                          <a:cs typeface="Arial"/>
                        </a:rPr>
                        <a:t>https://</a:t>
                      </a:r>
                      <a:r>
                        <a:rPr lang="en-US" sz="400" b="1" dirty="0" err="1">
                          <a:solidFill>
                            <a:srgbClr val="FFC000"/>
                          </a:solidFill>
                          <a:latin typeface="Arial"/>
                          <a:cs typeface="Arial"/>
                        </a:rPr>
                        <a:t>www.posterpresentations.com</a:t>
                      </a:r>
                      <a:r>
                        <a:rPr lang="en-US" sz="400" b="1" dirty="0">
                          <a:solidFill>
                            <a:srgbClr val="FFC000"/>
                          </a:solidFill>
                          <a:latin typeface="Arial"/>
                          <a:cs typeface="Arial"/>
                        </a:rPr>
                        <a:t>/</a:t>
                      </a:r>
                      <a:r>
                        <a:rPr lang="en-US" sz="400" b="1" dirty="0" err="1">
                          <a:solidFill>
                            <a:srgbClr val="FFC000"/>
                          </a:solidFill>
                          <a:latin typeface="Arial"/>
                          <a:cs typeface="Arial"/>
                        </a:rPr>
                        <a:t>helpdesk.html</a:t>
                      </a:r>
                      <a:endParaRPr lang="en-US" sz="400" dirty="0">
                        <a:solidFill>
                          <a:schemeClr val="bg1">
                            <a:lumMod val="85000"/>
                          </a:schemeClr>
                        </a:solidFill>
                        <a:latin typeface="Arial"/>
                        <a:cs typeface="Arial"/>
                      </a:endParaRPr>
                    </a:p>
                  </a:txBody>
                  <a:tcPr marL="38100" marR="19050" marT="28575" marB="952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9022" y="2352"/>
            <a:ext cx="9146957" cy="858349"/>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1"/>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1"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843723" rtl="0" eaLnBrk="1" latinLnBrk="0" hangingPunct="1">
        <a:spcBef>
          <a:spcPct val="0"/>
        </a:spcBef>
        <a:buNone/>
        <a:defRPr sz="1692" kern="1200">
          <a:solidFill>
            <a:schemeClr val="bg1"/>
          </a:solidFill>
          <a:latin typeface="Trebuchet MS" pitchFamily="34" charset="0"/>
          <a:ea typeface="+mj-ea"/>
          <a:cs typeface="+mj-cs"/>
        </a:defRPr>
      </a:lvl1pPr>
    </p:titleStyle>
    <p:bodyStyle>
      <a:lvl1pPr marL="316396" indent="-316396" algn="l" defTabSz="843723" rtl="0" eaLnBrk="1" latinLnBrk="0" hangingPunct="1">
        <a:spcBef>
          <a:spcPct val="20000"/>
        </a:spcBef>
        <a:buFont typeface="Arial" pitchFamily="34" charset="0"/>
        <a:buChar char="•"/>
        <a:defRPr sz="2961" kern="1200">
          <a:solidFill>
            <a:schemeClr val="tx1"/>
          </a:solidFill>
          <a:latin typeface="+mn-lt"/>
          <a:ea typeface="+mn-ea"/>
          <a:cs typeface="+mn-cs"/>
        </a:defRPr>
      </a:lvl1pPr>
      <a:lvl2pPr marL="685525" indent="-263663" algn="l" defTabSz="843723" rtl="0" eaLnBrk="1" latinLnBrk="0" hangingPunct="1">
        <a:spcBef>
          <a:spcPct val="20000"/>
        </a:spcBef>
        <a:buFont typeface="Arial" pitchFamily="34" charset="0"/>
        <a:buChar char="–"/>
        <a:defRPr sz="2595" kern="1200">
          <a:solidFill>
            <a:schemeClr val="tx1"/>
          </a:solidFill>
          <a:latin typeface="+mn-lt"/>
          <a:ea typeface="+mn-ea"/>
          <a:cs typeface="+mn-cs"/>
        </a:defRPr>
      </a:lvl2pPr>
      <a:lvl3pPr marL="1054653" indent="-210931" algn="l" defTabSz="843723" rtl="0" eaLnBrk="1" latinLnBrk="0" hangingPunct="1">
        <a:spcBef>
          <a:spcPct val="20000"/>
        </a:spcBef>
        <a:buFont typeface="Arial" pitchFamily="34" charset="0"/>
        <a:buChar char="•"/>
        <a:defRPr sz="2230" kern="1200">
          <a:solidFill>
            <a:schemeClr val="tx1"/>
          </a:solidFill>
          <a:latin typeface="+mn-lt"/>
          <a:ea typeface="+mn-ea"/>
          <a:cs typeface="+mn-cs"/>
        </a:defRPr>
      </a:lvl3pPr>
      <a:lvl4pPr marL="1476514"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4pPr>
      <a:lvl5pPr marL="1898376"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5pPr>
      <a:lvl6pPr marL="2320237"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6pPr>
      <a:lvl7pPr marL="2742098"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7pPr>
      <a:lvl8pPr marL="3163960"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8pPr>
      <a:lvl9pPr marL="3585821" indent="-210931" algn="l" defTabSz="843723" rtl="0" eaLnBrk="1" latinLnBrk="0" hangingPunct="1">
        <a:spcBef>
          <a:spcPct val="20000"/>
        </a:spcBef>
        <a:buFont typeface="Arial" pitchFamily="34" charset="0"/>
        <a:buChar char="•"/>
        <a:defRPr sz="1846" kern="1200">
          <a:solidFill>
            <a:schemeClr val="tx1"/>
          </a:solidFill>
          <a:latin typeface="+mn-lt"/>
          <a:ea typeface="+mn-ea"/>
          <a:cs typeface="+mn-cs"/>
        </a:defRPr>
      </a:lvl9pPr>
    </p:bodyStyle>
    <p:otherStyle>
      <a:defPPr>
        <a:defRPr lang="en-US"/>
      </a:defPPr>
      <a:lvl1pPr marL="0" algn="l" defTabSz="843723" rtl="0" eaLnBrk="1" latinLnBrk="0" hangingPunct="1">
        <a:defRPr sz="1653" kern="1200">
          <a:solidFill>
            <a:schemeClr val="tx1"/>
          </a:solidFill>
          <a:latin typeface="+mn-lt"/>
          <a:ea typeface="+mn-ea"/>
          <a:cs typeface="+mn-cs"/>
        </a:defRPr>
      </a:lvl1pPr>
      <a:lvl2pPr marL="421861" algn="l" defTabSz="843723" rtl="0" eaLnBrk="1" latinLnBrk="0" hangingPunct="1">
        <a:defRPr sz="1653" kern="1200">
          <a:solidFill>
            <a:schemeClr val="tx1"/>
          </a:solidFill>
          <a:latin typeface="+mn-lt"/>
          <a:ea typeface="+mn-ea"/>
          <a:cs typeface="+mn-cs"/>
        </a:defRPr>
      </a:lvl2pPr>
      <a:lvl3pPr marL="843723" algn="l" defTabSz="843723" rtl="0" eaLnBrk="1" latinLnBrk="0" hangingPunct="1">
        <a:defRPr sz="1653" kern="1200">
          <a:solidFill>
            <a:schemeClr val="tx1"/>
          </a:solidFill>
          <a:latin typeface="+mn-lt"/>
          <a:ea typeface="+mn-ea"/>
          <a:cs typeface="+mn-cs"/>
        </a:defRPr>
      </a:lvl3pPr>
      <a:lvl4pPr marL="1265584" algn="l" defTabSz="843723" rtl="0" eaLnBrk="1" latinLnBrk="0" hangingPunct="1">
        <a:defRPr sz="1653" kern="1200">
          <a:solidFill>
            <a:schemeClr val="tx1"/>
          </a:solidFill>
          <a:latin typeface="+mn-lt"/>
          <a:ea typeface="+mn-ea"/>
          <a:cs typeface="+mn-cs"/>
        </a:defRPr>
      </a:lvl4pPr>
      <a:lvl5pPr marL="1687445" algn="l" defTabSz="843723" rtl="0" eaLnBrk="1" latinLnBrk="0" hangingPunct="1">
        <a:defRPr sz="1653" kern="1200">
          <a:solidFill>
            <a:schemeClr val="tx1"/>
          </a:solidFill>
          <a:latin typeface="+mn-lt"/>
          <a:ea typeface="+mn-ea"/>
          <a:cs typeface="+mn-cs"/>
        </a:defRPr>
      </a:lvl5pPr>
      <a:lvl6pPr marL="2109306" algn="l" defTabSz="843723" rtl="0" eaLnBrk="1" latinLnBrk="0" hangingPunct="1">
        <a:defRPr sz="1653" kern="1200">
          <a:solidFill>
            <a:schemeClr val="tx1"/>
          </a:solidFill>
          <a:latin typeface="+mn-lt"/>
          <a:ea typeface="+mn-ea"/>
          <a:cs typeface="+mn-cs"/>
        </a:defRPr>
      </a:lvl6pPr>
      <a:lvl7pPr marL="2531168" algn="l" defTabSz="843723" rtl="0" eaLnBrk="1" latinLnBrk="0" hangingPunct="1">
        <a:defRPr sz="1653" kern="1200">
          <a:solidFill>
            <a:schemeClr val="tx1"/>
          </a:solidFill>
          <a:latin typeface="+mn-lt"/>
          <a:ea typeface="+mn-ea"/>
          <a:cs typeface="+mn-cs"/>
        </a:defRPr>
      </a:lvl7pPr>
      <a:lvl8pPr marL="2953029" algn="l" defTabSz="843723" rtl="0" eaLnBrk="1" latinLnBrk="0" hangingPunct="1">
        <a:defRPr sz="1653" kern="1200">
          <a:solidFill>
            <a:schemeClr val="tx1"/>
          </a:solidFill>
          <a:latin typeface="+mn-lt"/>
          <a:ea typeface="+mn-ea"/>
          <a:cs typeface="+mn-cs"/>
        </a:defRPr>
      </a:lvl8pPr>
      <a:lvl9pPr marL="3374890" algn="l" defTabSz="843723" rtl="0" eaLnBrk="1" latinLnBrk="0" hangingPunct="1">
        <a:defRPr sz="165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1440" userDrawn="1">
          <p15:clr>
            <a:srgbClr val="F26B43"/>
          </p15:clr>
        </p15:guide>
        <p15:guide id="3" pos="4315"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11/17/25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2351638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16/0887-6185(91)90018-o" TargetMode="External"/><Relationship Id="rId3" Type="http://schemas.openxmlformats.org/officeDocument/2006/relationships/image" Target="../media/image16.jpg"/><Relationship Id="rId7" Type="http://schemas.openxmlformats.org/officeDocument/2006/relationships/hyperlink" Target="https://www.ncbi.nlm.nih.gov/books/NBK554387/"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locatesolicitors.com/nhs-voluntary-redundancy/" TargetMode="External"/><Relationship Id="rId11" Type="http://schemas.openxmlformats.org/officeDocument/2006/relationships/hyperlink" Target="https://litfl.com/carl-westphal/" TargetMode="External"/><Relationship Id="rId5" Type="http://schemas.openxmlformats.org/officeDocument/2006/relationships/hyperlink" Target="https://maggie-kay.blogspot.com/2025/11/we-have-some-questions.html" TargetMode="External"/><Relationship Id="rId10" Type="http://schemas.openxmlformats.org/officeDocument/2006/relationships/hyperlink" Target="https://insightfulcounselling.com/agoraphobia-fear-of-public-places-treatment-tips/" TargetMode="External"/><Relationship Id="rId4" Type="http://schemas.openxmlformats.org/officeDocument/2006/relationships/image" Target="../media/image17.jpeg"/><Relationship Id="rId9" Type="http://schemas.openxmlformats.org/officeDocument/2006/relationships/hyperlink" Target="https://my.clevelandclinic.org/health/diseases/15769-agoraphobia"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pdonline.co.uk/knowledge-base/mental-health/causes-of-agoraphobia/" TargetMode="External"/><Relationship Id="rId7" Type="http://schemas.openxmlformats.org/officeDocument/2006/relationships/hyperlink" Target="https://www.who.int/news-room/fact-sheets/detail/anxiety-disorders" TargetMode="External"/><Relationship Id="rId2" Type="http://schemas.openxmlformats.org/officeDocument/2006/relationships/hyperlink" Target="https://www.mayoclinic.org/diseases-conditions/agoraphobia/diagnosis-treatment/drc-20355993" TargetMode="External"/><Relationship Id="rId1" Type="http://schemas.openxmlformats.org/officeDocument/2006/relationships/slideLayout" Target="../slideLayouts/slideLayout2.xml"/><Relationship Id="rId6" Type="http://schemas.openxmlformats.org/officeDocument/2006/relationships/hyperlink" Target="https://cks.nice.org.uk/topics/generalized-anxiety-disorder/management/management/" TargetMode="External"/><Relationship Id="rId5" Type="http://schemas.openxmlformats.org/officeDocument/2006/relationships/hyperlink" Target="https://www.nhs.uk/mental-health/conditions/agoraphobia/treatment/" TargetMode="External"/><Relationship Id="rId4" Type="http://schemas.openxmlformats.org/officeDocument/2006/relationships/hyperlink" Target="https://www.nhs.uk/mental-health/conditions/agoraphobia/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1" name="Picture 1040" descr="Chemical formulae are written on paper">
            <a:extLst>
              <a:ext uri="{FF2B5EF4-FFF2-40B4-BE49-F238E27FC236}">
                <a16:creationId xmlns:a16="http://schemas.microsoft.com/office/drawing/2014/main" id="{DBB4B982-1564-75DB-8F40-A15C1A9D48B4}"/>
              </a:ext>
            </a:extLst>
          </p:cNvPr>
          <p:cNvPicPr>
            <a:picLocks noChangeAspect="1"/>
          </p:cNvPicPr>
          <p:nvPr/>
        </p:nvPicPr>
        <p:blipFill>
          <a:blip r:embed="rId2"/>
          <a:srcRect l="14111" t="9091" r="17708"/>
          <a:stretch>
            <a:fillRect/>
          </a:stretch>
        </p:blipFill>
        <p:spPr>
          <a:xfrm>
            <a:off x="-24" y="-9625"/>
            <a:ext cx="9143980" cy="6857990"/>
          </a:xfrm>
          <a:prstGeom prst="rect">
            <a:avLst/>
          </a:prstGeom>
        </p:spPr>
      </p:pic>
      <p:sp>
        <p:nvSpPr>
          <p:cNvPr id="1061" name="Rectangle 106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75865" y="-511"/>
            <a:ext cx="4592270" cy="9144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AFE9B580-4B5B-D792-BC1A-D4759CE46FB5}"/>
              </a:ext>
            </a:extLst>
          </p:cNvPr>
          <p:cNvSpPr>
            <a:spLocks noGrp="1"/>
          </p:cNvSpPr>
          <p:nvPr>
            <p:ph type="ctrTitle"/>
          </p:nvPr>
        </p:nvSpPr>
        <p:spPr>
          <a:xfrm>
            <a:off x="303414" y="3091928"/>
            <a:ext cx="7036008" cy="2387600"/>
          </a:xfrm>
        </p:spPr>
        <p:txBody>
          <a:bodyPr>
            <a:normAutofit/>
          </a:bodyPr>
          <a:lstStyle/>
          <a:p>
            <a:pPr algn="l">
              <a:spcAft>
                <a:spcPts val="600"/>
              </a:spcAft>
            </a:pPr>
            <a:br>
              <a:rPr lang="en-GB" sz="3100" b="1" dirty="0">
                <a:solidFill>
                  <a:schemeClr val="bg1"/>
                </a:solidFill>
                <a:latin typeface="Arial" panose="020B0604020202020204" pitchFamily="34" charset="0"/>
                <a:cs typeface="Arial" panose="020B0604020202020204" pitchFamily="34" charset="0"/>
              </a:rPr>
            </a:br>
            <a:r>
              <a:rPr lang="en-GB" sz="3100" b="1" dirty="0">
                <a:solidFill>
                  <a:schemeClr val="bg1"/>
                </a:solidFill>
                <a:latin typeface="Arial" panose="020B0604020202020204" pitchFamily="34" charset="0"/>
                <a:cs typeface="Arial" panose="020B0604020202020204" pitchFamily="34" charset="0"/>
              </a:rPr>
              <a:t>Psychopathological Classifications and Provisions </a:t>
            </a:r>
            <a:r>
              <a:rPr lang="en-GB" sz="3100" b="1" dirty="0">
                <a:solidFill>
                  <a:schemeClr val="bg1"/>
                </a:solidFill>
                <a:latin typeface="Arial" panose="020B0604020202020204" pitchFamily="34" charset="0"/>
                <a:ea typeface="Aptos" panose="020B0004020202020204" pitchFamily="34" charset="0"/>
                <a:cs typeface="Arial" panose="020B0604020202020204" pitchFamily="34" charset="0"/>
              </a:rPr>
              <a:t>Component</a:t>
            </a:r>
            <a:br>
              <a:rPr lang="en-GB" sz="3100" b="1" dirty="0">
                <a:solidFill>
                  <a:schemeClr val="bg1"/>
                </a:solidFill>
                <a:latin typeface="Arial" panose="020B0604020202020204" pitchFamily="34" charset="0"/>
                <a:ea typeface="Aptos" panose="020B0004020202020204" pitchFamily="34" charset="0"/>
                <a:cs typeface="Arial" panose="020B0604020202020204" pitchFamily="34" charset="0"/>
              </a:rPr>
            </a:br>
            <a:r>
              <a:rPr lang="en-GB" sz="3100" b="1" dirty="0">
                <a:solidFill>
                  <a:schemeClr val="bg1"/>
                </a:solidFill>
                <a:latin typeface="Arial" panose="020B0604020202020204" pitchFamily="34" charset="0"/>
                <a:cs typeface="Arial" panose="020B0604020202020204" pitchFamily="34" charset="0"/>
              </a:rPr>
              <a:t>BMHP6029</a:t>
            </a:r>
            <a:br>
              <a:rPr lang="en-GB" sz="3100" dirty="0">
                <a:solidFill>
                  <a:schemeClr val="bg1"/>
                </a:solidFill>
                <a:latin typeface="Arial" panose="020B0604020202020204" pitchFamily="34" charset="0"/>
                <a:cs typeface="Arial" panose="020B0604020202020204" pitchFamily="34" charset="0"/>
              </a:rPr>
            </a:br>
            <a:endParaRPr lang="en-US" sz="3100" dirty="0">
              <a:solidFill>
                <a:schemeClr val="bg1"/>
              </a:solidFill>
            </a:endParaRPr>
          </a:p>
        </p:txBody>
      </p:sp>
      <p:sp>
        <p:nvSpPr>
          <p:cNvPr id="1063" name="Rectangle: Rounded Corners 106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7339422"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4" y="5667864"/>
            <a:ext cx="4380660" cy="592975"/>
          </a:xfrm>
        </p:spPr>
        <p:txBody>
          <a:bodyPr anchor="ctr">
            <a:noAutofit/>
          </a:bodyPr>
          <a:lstStyle/>
          <a:p>
            <a:pPr algn="just"/>
            <a:r>
              <a:rPr lang="en-GB" sz="900" b="1" dirty="0">
                <a:solidFill>
                  <a:schemeClr val="bg1"/>
                </a:solidFill>
                <a:latin typeface="Arial" panose="020B0604020202020204" pitchFamily="34" charset="0"/>
                <a:cs typeface="Arial" panose="020B0604020202020204" pitchFamily="34" charset="0"/>
              </a:rPr>
              <a:t>Acknowledgement of the use of AI tools</a:t>
            </a:r>
          </a:p>
          <a:p>
            <a:pPr algn="just"/>
            <a:r>
              <a:rPr lang="en-GB" sz="900" dirty="0">
                <a:solidFill>
                  <a:schemeClr val="bg1"/>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9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5129EBD-C3D9-11D5-CDAC-35E8DAA983E8}"/>
              </a:ext>
            </a:extLst>
          </p:cNvPr>
          <p:cNvSpPr txBox="1"/>
          <p:nvPr/>
        </p:nvSpPr>
        <p:spPr>
          <a:xfrm>
            <a:off x="4380658" y="5637115"/>
            <a:ext cx="3498574" cy="646331"/>
          </a:xfrm>
          <a:prstGeom prst="rect">
            <a:avLst/>
          </a:prstGeom>
          <a:noFill/>
        </p:spPr>
        <p:txBody>
          <a:bodyPr wrap="square" rtlCol="0">
            <a:spAutoFit/>
          </a:bodyPr>
          <a:lstStyle/>
          <a:p>
            <a:r>
              <a:rPr lang="en-US" sz="1200" dirty="0">
                <a:solidFill>
                  <a:schemeClr val="bg1"/>
                </a:solidFill>
              </a:rPr>
              <a:t>Student’s name: Larry Osei Kofi</a:t>
            </a:r>
          </a:p>
          <a:p>
            <a:r>
              <a:rPr lang="en-US" sz="1200" dirty="0">
                <a:solidFill>
                  <a:schemeClr val="bg1"/>
                </a:solidFill>
              </a:rPr>
              <a:t>Student I.D: 2308809</a:t>
            </a:r>
          </a:p>
          <a:p>
            <a:r>
              <a:rPr lang="en-US" sz="1200" dirty="0">
                <a:solidFill>
                  <a:schemeClr val="bg1"/>
                </a:solidFill>
              </a:rPr>
              <a:t>Lecturer’s name: Lou Angela Wells</a:t>
            </a:r>
          </a:p>
        </p:txBody>
      </p:sp>
    </p:spTree>
    <p:extLst>
      <p:ext uri="{BB962C8B-B14F-4D97-AF65-F5344CB8AC3E}">
        <p14:creationId xmlns:p14="http://schemas.microsoft.com/office/powerpoint/2010/main" val="246551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0"/>
                <a:lumOff val="100000"/>
              </a:schemeClr>
            </a:gs>
            <a:gs pos="100000">
              <a:schemeClr val="accent3">
                <a:lumMod val="0"/>
                <a:lumOff val="100000"/>
              </a:schemeClr>
            </a:gs>
            <a:gs pos="100000">
              <a:schemeClr val="accent3">
                <a:lumMod val="100000"/>
              </a:schemeClr>
            </a:gs>
          </a:gsLst>
          <a:path path="circle">
            <a:fillToRect l="100000" t="100000"/>
          </a:path>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4483" y="311535"/>
            <a:ext cx="2348066" cy="6490537"/>
          </a:xfrm>
        </p:spPr>
        <p:txBody>
          <a:bodyPr lIns="226800" anchor="ctr"/>
          <a:lstStyle/>
          <a:p>
            <a:pPr marL="171450" indent="-171450" algn="just">
              <a:lnSpc>
                <a:spcPct val="150000"/>
              </a:lnSpc>
              <a:buFont typeface="Wingdings" pitchFamily="2" charset="2"/>
              <a:buChar char="q"/>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endParaRPr lang="en-GB" sz="8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Agoraphobia is grouped within the category of </a:t>
            </a:r>
            <a:r>
              <a:rPr lang="en-GB" sz="700" b="1" i="0" dirty="0">
                <a:effectLst/>
                <a:latin typeface="Arial" panose="020B0604020202020204" pitchFamily="34" charset="0"/>
                <a:ea typeface="Times New Roman" panose="02020603050405020304" pitchFamily="18" charset="0"/>
                <a:cs typeface="Arial" panose="020B0604020202020204" pitchFamily="34" charset="0"/>
              </a:rPr>
              <a:t>Anxiety/Fear-Related Disorders </a:t>
            </a:r>
            <a:r>
              <a:rPr lang="en-GB" sz="700" b="0" i="0" dirty="0">
                <a:effectLst/>
                <a:latin typeface="Arial" panose="020B0604020202020204" pitchFamily="34" charset="0"/>
                <a:ea typeface="Times New Roman" panose="02020603050405020304" pitchFamily="18" charset="0"/>
                <a:cs typeface="Arial" panose="020B0604020202020204" pitchFamily="34" charset="0"/>
              </a:rPr>
              <a:t>(</a:t>
            </a:r>
            <a:r>
              <a:rPr lang="en-GB" sz="700" b="1" i="0" dirty="0">
                <a:effectLst/>
                <a:latin typeface="Arial" panose="020B0604020202020204" pitchFamily="34" charset="0"/>
                <a:ea typeface="Times New Roman" panose="02020603050405020304" pitchFamily="18" charset="0"/>
                <a:cs typeface="Arial" panose="020B0604020202020204" pitchFamily="34" charset="0"/>
              </a:rPr>
              <a:t>ICD-11 Chapter 6B</a:t>
            </a:r>
            <a:r>
              <a:rPr lang="en-GB" sz="700" b="0" i="0" dirty="0">
                <a:effectLst/>
                <a:latin typeface="Arial" panose="020B0604020202020204" pitchFamily="34" charset="0"/>
                <a:ea typeface="Times New Roman" panose="02020603050405020304" pitchFamily="18" charset="0"/>
                <a:cs typeface="Arial" panose="020B0604020202020204" pitchFamily="34" charset="0"/>
              </a:rPr>
              <a:t>), this is related to extreme and persistent fear or anxiety triggered by being faced with a situation wherein escape is difficult and/or aid is not available </a:t>
            </a:r>
            <a:r>
              <a:rPr lang="en-GB" sz="700" b="1" i="0" u="none" strike="noStrike" dirty="0">
                <a:solidFill>
                  <a:srgbClr val="000000"/>
                </a:solidFill>
                <a:effectLst/>
                <a:latin typeface="Arial" panose="020B0604020202020204" pitchFamily="34" charset="0"/>
              </a:rPr>
              <a:t>(World Health Organization, 2025)</a:t>
            </a:r>
          </a:p>
          <a:p>
            <a:pPr marL="171450" indent="-171450" algn="just">
              <a:lnSpc>
                <a:spcPct val="150000"/>
              </a:lnSpc>
              <a:buFont typeface="Wingdings" pitchFamily="2" charset="2"/>
              <a:buChar char="q"/>
            </a:pPr>
            <a:endParaRPr lang="en-GB" sz="7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Agoraphobia is generally categorised as a fear of other situations like being out and about, being around crowds, being on public transport, and/or being alone in crowded places </a:t>
            </a:r>
            <a:r>
              <a:rPr lang="en-GB" sz="700" b="1" i="0" dirty="0">
                <a:effectLst/>
                <a:latin typeface="Arial" panose="020B0604020202020204" pitchFamily="34" charset="0"/>
                <a:ea typeface="Times New Roman" panose="02020603050405020304" pitchFamily="18" charset="0"/>
                <a:cs typeface="Arial" panose="020B0604020202020204" pitchFamily="34" charset="0"/>
              </a:rPr>
              <a:t>(Cleveland clinic, 2023). </a:t>
            </a:r>
            <a:r>
              <a:rPr lang="en-GB" sz="700" b="0" i="0" dirty="0">
                <a:effectLst/>
                <a:latin typeface="Arial" panose="020B0604020202020204" pitchFamily="34" charset="0"/>
                <a:ea typeface="Times New Roman" panose="02020603050405020304" pitchFamily="18" charset="0"/>
                <a:cs typeface="Arial" panose="020B0604020202020204" pitchFamily="34" charset="0"/>
              </a:rPr>
              <a:t>The resultant effect is that one avoids these situations or requires company while in these situations.</a:t>
            </a:r>
          </a:p>
          <a:p>
            <a:pPr marL="171450" indent="-171450" algn="just">
              <a:lnSpc>
                <a:spcPct val="150000"/>
              </a:lnSpc>
              <a:buFont typeface="Wingdings" pitchFamily="2" charset="2"/>
              <a:buChar char="q"/>
            </a:pP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Globally, agoraphobia affects about 1.7% of the population, though more women are affected.</a:t>
            </a:r>
            <a:r>
              <a:rPr lang="en-GB" sz="700" dirty="0">
                <a:latin typeface="Arial" panose="020B0604020202020204" pitchFamily="34" charset="0"/>
                <a:ea typeface="Times New Roman" panose="02020603050405020304" pitchFamily="18" charset="0"/>
                <a:cs typeface="Arial" panose="020B0604020202020204" pitchFamily="34" charset="0"/>
              </a:rPr>
              <a:t> But in the UK the priory group estimates that 5 million of the </a:t>
            </a:r>
            <a:r>
              <a:rPr lang="en-GB" sz="700" b="0" i="0" dirty="0">
                <a:effectLst/>
                <a:latin typeface="Arial" panose="020B0604020202020204" pitchFamily="34" charset="0"/>
                <a:ea typeface="Times New Roman" panose="02020603050405020304" pitchFamily="18" charset="0"/>
                <a:cs typeface="Arial" panose="020B0604020202020204" pitchFamily="34" charset="0"/>
              </a:rPr>
              <a:t>Population is currently agoraphobic </a:t>
            </a:r>
            <a:r>
              <a:rPr lang="en-GB" sz="700" b="1" i="0" dirty="0">
                <a:effectLst/>
                <a:latin typeface="Arial" panose="020B0604020202020204" pitchFamily="34" charset="0"/>
                <a:ea typeface="Times New Roman" panose="02020603050405020304" pitchFamily="18" charset="0"/>
                <a:cs typeface="Arial" panose="020B0604020202020204" pitchFamily="34" charset="0"/>
              </a:rPr>
              <a:t>(Murphy, 2021).</a:t>
            </a:r>
            <a:endParaRPr lang="en-GB" sz="769" b="1" kern="100" dirty="0">
              <a:latin typeface="Aptos" panose="020B0004020202020204" pitchFamily="34" charset="0"/>
              <a:ea typeface="Aptos" panose="020B00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135484" y="936926"/>
            <a:ext cx="1932167" cy="326684"/>
          </a:xfrm>
        </p:spPr>
        <p:txBody>
          <a:bodyPr/>
          <a:lstStyle/>
          <a:p>
            <a:r>
              <a:rPr lang="en-GB" sz="923"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440371" y="797407"/>
            <a:ext cx="1930203" cy="596181"/>
          </a:xfrm>
        </p:spPr>
        <p:txBody>
          <a:bodyPr/>
          <a:lstStyle/>
          <a:p>
            <a:endParaRPr lang="en-GB" dirty="0"/>
          </a:p>
          <a:p>
            <a:r>
              <a:rPr lang="en-GB" sz="923" dirty="0">
                <a:latin typeface="Aptos" panose="020B0004020202020204" pitchFamily="34" charset="0"/>
              </a:rPr>
              <a:t>Causes, Symptoms, Diagnosis</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692652" y="4114080"/>
            <a:ext cx="1932167" cy="468710"/>
          </a:xfrm>
        </p:spPr>
        <p:txBody>
          <a:bodyPr/>
          <a:lstStyle/>
          <a:p>
            <a:r>
              <a:rPr lang="en-GB" sz="923" dirty="0">
                <a:latin typeface="Aptos" panose="020B0004020202020204" pitchFamily="34" charset="0"/>
              </a:rPr>
              <a:t>Historical perspectives and treatments </a:t>
            </a:r>
          </a:p>
        </p:txBody>
      </p:sp>
      <p:pic>
        <p:nvPicPr>
          <p:cNvPr id="26" name="Picture 25" descr="A chalkboard with writing on it&#10;&#10;Description automatically generated">
            <a:extLst>
              <a:ext uri="{FF2B5EF4-FFF2-40B4-BE49-F238E27FC236}">
                <a16:creationId xmlns:a16="http://schemas.microsoft.com/office/drawing/2014/main" id="{CFBD4B76-ECCE-F5C6-EFC3-37C3787BF2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2846" y="1329853"/>
            <a:ext cx="1025093" cy="596181"/>
          </a:xfrm>
          <a:prstGeom prst="rect">
            <a:avLst/>
          </a:prstGeom>
        </p:spPr>
      </p:pic>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1910460" y="3013992"/>
            <a:ext cx="1930202" cy="733833"/>
          </a:xfrm>
        </p:spPr>
        <p:txBody>
          <a:bodyPr/>
          <a:lstStyle/>
          <a:p>
            <a:endParaRPr lang="en-GB" sz="846" kern="100" dirty="0">
              <a:solidFill>
                <a:srgbClr val="FF0000"/>
              </a:solidFill>
              <a:latin typeface="Aptos" panose="020B0004020202020204" pitchFamily="34" charset="0"/>
              <a:ea typeface="Aptos" panose="020B0004020202020204" pitchFamily="34" charset="0"/>
            </a:endParaRPr>
          </a:p>
          <a:p>
            <a:endParaRPr lang="en-GB" sz="769" kern="100" dirty="0">
              <a:latin typeface="Aptos" panose="020B0004020202020204" pitchFamily="34" charset="0"/>
              <a:ea typeface="Aptos" panose="020B00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1495669" y="523473"/>
            <a:ext cx="6152662" cy="269946"/>
          </a:xfrm>
        </p:spPr>
        <p:txBody>
          <a:bodyPr/>
          <a:lstStyle/>
          <a:p>
            <a:r>
              <a:rPr lang="en-GB" dirty="0"/>
              <a:t>Agoraphobia (ICD-11: 6B02)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656141" y="229132"/>
            <a:ext cx="6152662" cy="329001"/>
          </a:xfrm>
        </p:spPr>
        <p:txBody>
          <a:bodyPr/>
          <a:lstStyle/>
          <a:p>
            <a:r>
              <a:rPr lang="en-GB" sz="1538" dirty="0"/>
              <a:t>Anxiety or Fear-Related Disorders (ICD-11)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6930029" y="1670820"/>
            <a:ext cx="184731" cy="147861"/>
          </a:xfrm>
          <a:prstGeom prst="rect">
            <a:avLst/>
          </a:prstGeom>
          <a:noFill/>
        </p:spPr>
        <p:txBody>
          <a:bodyPr wrap="none" rtlCol="0">
            <a:spAutoFit/>
          </a:bodyPr>
          <a:lstStyle/>
          <a:p>
            <a:endParaRPr lang="en-GB" sz="361" dirty="0"/>
          </a:p>
        </p:txBody>
      </p:sp>
      <p:pic>
        <p:nvPicPr>
          <p:cNvPr id="24" name="Picture 23" descr="Several colorful post-it notes with question marks&#10;&#10;Description automatically generated">
            <a:extLst>
              <a:ext uri="{FF2B5EF4-FFF2-40B4-BE49-F238E27FC236}">
                <a16:creationId xmlns:a16="http://schemas.microsoft.com/office/drawing/2014/main" id="{B372FB6A-EBB5-50EB-FC21-82A1B8213F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4490" y="1237433"/>
            <a:ext cx="1932167" cy="1604567"/>
          </a:xfrm>
          <a:prstGeom prst="rect">
            <a:avLst/>
          </a:prstGeom>
        </p:spPr>
      </p:pic>
      <p:sp>
        <p:nvSpPr>
          <p:cNvPr id="27" name="TextBox 26">
            <a:extLst>
              <a:ext uri="{FF2B5EF4-FFF2-40B4-BE49-F238E27FC236}">
                <a16:creationId xmlns:a16="http://schemas.microsoft.com/office/drawing/2014/main" id="{C85BCA4C-856F-C8EC-701D-FFAD71E5207D}"/>
              </a:ext>
            </a:extLst>
          </p:cNvPr>
          <p:cNvSpPr txBox="1"/>
          <p:nvPr/>
        </p:nvSpPr>
        <p:spPr>
          <a:xfrm>
            <a:off x="2907826" y="1453832"/>
            <a:ext cx="890716" cy="230832"/>
          </a:xfrm>
          <a:prstGeom prst="rect">
            <a:avLst/>
          </a:prstGeom>
          <a:noFill/>
        </p:spPr>
        <p:txBody>
          <a:bodyPr wrap="square" rtlCol="0">
            <a:spAutoFit/>
          </a:bodyPr>
          <a:lstStyle/>
          <a:p>
            <a:r>
              <a:rPr lang="en-US" sz="900" b="1" dirty="0">
                <a:solidFill>
                  <a:schemeClr val="bg1"/>
                </a:solidFill>
                <a:latin typeface="Arial" panose="020B0604020202020204" pitchFamily="34" charset="0"/>
                <a:cs typeface="Arial" panose="020B0604020202020204" pitchFamily="34" charset="0"/>
              </a:rPr>
              <a:t>CAUSES</a:t>
            </a:r>
          </a:p>
        </p:txBody>
      </p:sp>
      <p:sp>
        <p:nvSpPr>
          <p:cNvPr id="29" name="TextBox 28">
            <a:extLst>
              <a:ext uri="{FF2B5EF4-FFF2-40B4-BE49-F238E27FC236}">
                <a16:creationId xmlns:a16="http://schemas.microsoft.com/office/drawing/2014/main" id="{C0987BCF-E0F2-7F21-2E07-144CB430A43A}"/>
              </a:ext>
            </a:extLst>
          </p:cNvPr>
          <p:cNvSpPr txBox="1"/>
          <p:nvPr/>
        </p:nvSpPr>
        <p:spPr>
          <a:xfrm>
            <a:off x="2496175" y="1861049"/>
            <a:ext cx="1917966" cy="3220433"/>
          </a:xfrm>
          <a:prstGeom prst="rect">
            <a:avLst/>
          </a:prstGeom>
          <a:noFill/>
        </p:spPr>
        <p:txBody>
          <a:bodyPr wrap="square" rtlCol="0">
            <a:spAutoFit/>
          </a:bodyPr>
          <a:lstStyle/>
          <a:p>
            <a:pPr algn="just">
              <a:lnSpc>
                <a:spcPct val="150000"/>
              </a:lnSpc>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Agoraphobia is associated with several factors that interact with each other: </a:t>
            </a:r>
            <a:r>
              <a:rPr lang="en-GB" sz="700" b="1" i="0" dirty="0">
                <a:effectLst/>
                <a:latin typeface="Arial" panose="020B0604020202020204" pitchFamily="34" charset="0"/>
                <a:ea typeface="Times New Roman" panose="02020603050405020304" pitchFamily="18" charset="0"/>
                <a:cs typeface="Times New Roman" panose="02020603050405020304" pitchFamily="18" charset="0"/>
              </a:rPr>
              <a:t>(NHS, 2021)</a:t>
            </a:r>
          </a:p>
          <a:p>
            <a:pPr algn="just">
              <a:lnSpc>
                <a:spcPct val="150000"/>
              </a:lnSpc>
            </a:pPr>
            <a:endParaRPr lang="en-GB" sz="700" dirty="0">
              <a:effectLst/>
              <a:latin typeface=".AppleSystemUIFont"/>
              <a:ea typeface="Times New Roman" panose="02020603050405020304" pitchFamily="18" charset="0"/>
              <a:cs typeface="Times New Roman" panose="02020603050405020304" pitchFamily="18"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Genetic predisposition to anxiety and/or panic disorders.</a:t>
            </a:r>
            <a:endParaRPr lang="en-GB" sz="700" dirty="0">
              <a:effectLst/>
              <a:latin typeface=".AppleSystemUIFont"/>
              <a:ea typeface="Times New Roman" panose="02020603050405020304" pitchFamily="18" charset="0"/>
              <a:cs typeface="Times New Roman" panose="02020603050405020304" pitchFamily="18"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Psychological factors like catastrophic thinking, past experience with panic attacks, and avoidance learning.</a:t>
            </a:r>
            <a:endParaRPr lang="en-GB" sz="700" dirty="0">
              <a:effectLst/>
              <a:latin typeface=".AppleSystemUIFont"/>
              <a:ea typeface="Times New Roman" panose="02020603050405020304" pitchFamily="18" charset="0"/>
              <a:cs typeface="Times New Roman" panose="02020603050405020304" pitchFamily="18"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Stressful environmental factors such as trauma, stress, and significant life experiences.</a:t>
            </a:r>
            <a:endParaRPr lang="en-GB" sz="700" dirty="0">
              <a:effectLst/>
              <a:latin typeface=".AppleSystemUIFont"/>
              <a:ea typeface="Times New Roman" panose="02020603050405020304" pitchFamily="18" charset="0"/>
              <a:cs typeface="Times New Roman" panose="02020603050405020304" pitchFamily="18"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Behavioural factors: the mechanism of avoidance reinforces and enhances a fear response.</a:t>
            </a:r>
            <a:endParaRPr lang="en-GB" sz="700" dirty="0">
              <a:effectLst/>
              <a:latin typeface=".AppleSystemUIFont"/>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ppleSystemUIFont"/>
              <a:ea typeface="Times New Roman" panose="02020603050405020304" pitchFamily="18" charset="0"/>
              <a:cs typeface="Times New Roman" panose="02020603050405020304" pitchFamily="18" charset="0"/>
            </a:endParaRPr>
          </a:p>
          <a:p>
            <a:endParaRPr lang="en-US" dirty="0"/>
          </a:p>
        </p:txBody>
      </p:sp>
      <p:pic>
        <p:nvPicPr>
          <p:cNvPr id="31" name="Picture 30" descr="(Goenka, 2025)">
            <a:extLst>
              <a:ext uri="{FF2B5EF4-FFF2-40B4-BE49-F238E27FC236}">
                <a16:creationId xmlns:a16="http://schemas.microsoft.com/office/drawing/2014/main" id="{97870453-D826-D077-89CD-0065241321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01415" y="4289003"/>
            <a:ext cx="2034709" cy="1785897"/>
          </a:xfrm>
          <a:prstGeom prst="rect">
            <a:avLst/>
          </a:prstGeom>
        </p:spPr>
      </p:pic>
      <p:pic>
        <p:nvPicPr>
          <p:cNvPr id="36" name="Picture 35">
            <a:extLst>
              <a:ext uri="{FF2B5EF4-FFF2-40B4-BE49-F238E27FC236}">
                <a16:creationId xmlns:a16="http://schemas.microsoft.com/office/drawing/2014/main" id="{CE72344E-93EB-E880-E460-09B96C5E3D9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21283" y="1057782"/>
            <a:ext cx="1985829" cy="1435106"/>
          </a:xfrm>
          <a:prstGeom prst="rect">
            <a:avLst/>
          </a:prstGeom>
        </p:spPr>
      </p:pic>
      <p:sp>
        <p:nvSpPr>
          <p:cNvPr id="37" name="TextBox 36">
            <a:extLst>
              <a:ext uri="{FF2B5EF4-FFF2-40B4-BE49-F238E27FC236}">
                <a16:creationId xmlns:a16="http://schemas.microsoft.com/office/drawing/2014/main" id="{B8A5B900-00C3-C34C-08A8-1BF7EC020CE5}"/>
              </a:ext>
            </a:extLst>
          </p:cNvPr>
          <p:cNvSpPr txBox="1"/>
          <p:nvPr/>
        </p:nvSpPr>
        <p:spPr>
          <a:xfrm>
            <a:off x="5619750" y="1332420"/>
            <a:ext cx="1402644" cy="230832"/>
          </a:xfrm>
          <a:prstGeom prst="rect">
            <a:avLst/>
          </a:prstGeom>
          <a:noFill/>
        </p:spPr>
        <p:txBody>
          <a:bodyPr wrap="square" rtlCol="0">
            <a:spAutoFit/>
          </a:bodyPr>
          <a:lstStyle/>
          <a:p>
            <a:r>
              <a:rPr lang="en-US" sz="900" b="1" dirty="0">
                <a:latin typeface="Arial" panose="020B0604020202020204" pitchFamily="34" charset="0"/>
                <a:cs typeface="Arial" panose="020B0604020202020204" pitchFamily="34" charset="0"/>
              </a:rPr>
              <a:t>DIAGNOSIS</a:t>
            </a:r>
          </a:p>
        </p:txBody>
      </p:sp>
      <p:sp>
        <p:nvSpPr>
          <p:cNvPr id="40" name="TextBox 39">
            <a:extLst>
              <a:ext uri="{FF2B5EF4-FFF2-40B4-BE49-F238E27FC236}">
                <a16:creationId xmlns:a16="http://schemas.microsoft.com/office/drawing/2014/main" id="{1060EB67-5FAE-0C2D-2555-B0BC662DC99B}"/>
              </a:ext>
            </a:extLst>
          </p:cNvPr>
          <p:cNvSpPr txBox="1"/>
          <p:nvPr/>
        </p:nvSpPr>
        <p:spPr>
          <a:xfrm>
            <a:off x="4681830" y="2422879"/>
            <a:ext cx="2046041" cy="2708434"/>
          </a:xfrm>
          <a:prstGeom prst="rect">
            <a:avLst/>
          </a:prstGeom>
          <a:noFill/>
        </p:spPr>
        <p:txBody>
          <a:bodyPr wrap="square" rtlCol="0">
            <a:spAutoFit/>
          </a:bodyPr>
          <a:lstStyle/>
          <a:p>
            <a:pPr algn="just">
              <a:lnSpc>
                <a:spcPct val="150000"/>
              </a:lnSpc>
            </a:pPr>
            <a:r>
              <a:rPr lang="en-GB" sz="800" b="0" i="0" dirty="0">
                <a:effectLst/>
                <a:latin typeface="Arial" panose="020B0604020202020204" pitchFamily="34" charset="0"/>
                <a:ea typeface="Times New Roman" panose="02020603050405020304" pitchFamily="18" charset="0"/>
                <a:cs typeface="Arial" panose="020B0604020202020204" pitchFamily="34" charset="0"/>
              </a:rPr>
              <a:t>Diagnosis is required after:</a:t>
            </a:r>
            <a:endParaRPr lang="en-GB" sz="8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endParaRPr lang="en-GB" sz="800" b="0" i="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A person meets the criteria for persistent fear in multiple situations according to ICD-11.</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Symptoms persists for several months</a:t>
            </a:r>
          </a:p>
          <a:p>
            <a:pPr marL="171450" indent="-171450" algn="just">
              <a:lnSpc>
                <a:spcPct val="150000"/>
              </a:lnSpc>
              <a:buFont typeface="Wingdings" pitchFamily="2" charset="2"/>
              <a:buChar char="q"/>
            </a:pP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Clinical interview and psychological assessment (e.g., Mobility Inventory for Agoraphobia).</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ppleSystemUIFont"/>
              <a:ea typeface="Times New Roman" panose="02020603050405020304" pitchFamily="18"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ppleSystemUIFont"/>
              <a:ea typeface="Times New Roman" panose="02020603050405020304" pitchFamily="18" charset="0"/>
              <a:cs typeface="Times New Roman" panose="02020603050405020304" pitchFamily="18" charset="0"/>
            </a:endParaRPr>
          </a:p>
          <a:p>
            <a:endParaRPr lang="en-US" sz="800" dirty="0">
              <a:latin typeface="Arial" panose="020B0604020202020204" pitchFamily="34" charset="0"/>
              <a:cs typeface="Arial" panose="020B0604020202020204" pitchFamily="34" charset="0"/>
            </a:endParaRPr>
          </a:p>
        </p:txBody>
      </p:sp>
      <p:pic>
        <p:nvPicPr>
          <p:cNvPr id="42" name="Picture 41">
            <a:extLst>
              <a:ext uri="{FF2B5EF4-FFF2-40B4-BE49-F238E27FC236}">
                <a16:creationId xmlns:a16="http://schemas.microsoft.com/office/drawing/2014/main" id="{6C271C42-603E-D725-BBDA-F403D2C150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14260" y="4500787"/>
            <a:ext cx="1599873" cy="1362328"/>
          </a:xfrm>
          <a:prstGeom prst="rect">
            <a:avLst/>
          </a:prstGeom>
        </p:spPr>
      </p:pic>
      <p:sp>
        <p:nvSpPr>
          <p:cNvPr id="32" name="TextBox 31">
            <a:extLst>
              <a:ext uri="{FF2B5EF4-FFF2-40B4-BE49-F238E27FC236}">
                <a16:creationId xmlns:a16="http://schemas.microsoft.com/office/drawing/2014/main" id="{86DD475B-5CDD-0B88-FBE4-2F7F9350EE7F}"/>
              </a:ext>
            </a:extLst>
          </p:cNvPr>
          <p:cNvSpPr txBox="1"/>
          <p:nvPr/>
        </p:nvSpPr>
        <p:spPr>
          <a:xfrm>
            <a:off x="2877495" y="6234499"/>
            <a:ext cx="1327060" cy="200055"/>
          </a:xfrm>
          <a:prstGeom prst="rect">
            <a:avLst/>
          </a:prstGeom>
          <a:noFill/>
        </p:spPr>
        <p:txBody>
          <a:bodyPr wrap="square" rtlCol="0">
            <a:spAutoFit/>
          </a:bodyPr>
          <a:lstStyle/>
          <a:p>
            <a:r>
              <a:rPr lang="en-GB" sz="700" b="1" i="0" u="none" strike="noStrike" dirty="0">
                <a:solidFill>
                  <a:srgbClr val="000000"/>
                </a:solidFill>
                <a:effectLst/>
                <a:latin typeface="Arial" panose="020B0604020202020204" pitchFamily="34" charset="0"/>
              </a:rPr>
              <a:t>(</a:t>
            </a:r>
            <a:r>
              <a:rPr lang="en-GB" sz="700" b="1" i="0" u="none" strike="noStrike" dirty="0" err="1">
                <a:solidFill>
                  <a:srgbClr val="000000"/>
                </a:solidFill>
                <a:effectLst/>
                <a:latin typeface="Arial" panose="020B0604020202020204" pitchFamily="34" charset="0"/>
              </a:rPr>
              <a:t>Goenka</a:t>
            </a:r>
            <a:r>
              <a:rPr lang="en-GB" sz="700" b="1" i="0" u="none" strike="noStrike" dirty="0">
                <a:solidFill>
                  <a:srgbClr val="000000"/>
                </a:solidFill>
                <a:effectLst/>
                <a:latin typeface="Arial" panose="020B0604020202020204" pitchFamily="34" charset="0"/>
              </a:rPr>
              <a:t>, 2025)</a:t>
            </a:r>
            <a:endParaRPr lang="en-US" sz="700" b="1" dirty="0"/>
          </a:p>
        </p:txBody>
      </p:sp>
      <p:sp>
        <p:nvSpPr>
          <p:cNvPr id="47" name="TextBox 46">
            <a:extLst>
              <a:ext uri="{FF2B5EF4-FFF2-40B4-BE49-F238E27FC236}">
                <a16:creationId xmlns:a16="http://schemas.microsoft.com/office/drawing/2014/main" id="{31F773F7-F8E3-1941-1CEE-442F17163C4B}"/>
              </a:ext>
            </a:extLst>
          </p:cNvPr>
          <p:cNvSpPr txBox="1"/>
          <p:nvPr/>
        </p:nvSpPr>
        <p:spPr>
          <a:xfrm>
            <a:off x="6960301" y="936926"/>
            <a:ext cx="1930203" cy="6063455"/>
          </a:xfrm>
          <a:prstGeom prst="rect">
            <a:avLst/>
          </a:prstGeom>
          <a:noFill/>
        </p:spPr>
        <p:txBody>
          <a:bodyPr wrap="square" rtlCol="0">
            <a:spAutoFit/>
          </a:bodyPr>
          <a:lstStyle/>
          <a:p>
            <a:pPr algn="just">
              <a:lnSpc>
                <a:spcPct val="150000"/>
              </a:lnSpc>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People with this condition were misunderstood and termed “nervous”, “weak”, or having hysteria in previous centuries </a:t>
            </a:r>
            <a:r>
              <a:rPr lang="en-GB" sz="700" b="1" i="0" dirty="0">
                <a:effectLst/>
                <a:latin typeface="Arial" panose="020B0604020202020204" pitchFamily="34" charset="0"/>
                <a:ea typeface="Times New Roman" panose="02020603050405020304" pitchFamily="18" charset="0"/>
                <a:cs typeface="Times New Roman" panose="02020603050405020304" pitchFamily="18" charset="0"/>
              </a:rPr>
              <a:t>(Boyd and Crump, 1991).</a:t>
            </a:r>
          </a:p>
          <a:p>
            <a:pPr marL="171450" indent="-171450" algn="just">
              <a:lnSpc>
                <a:spcPct val="150000"/>
              </a:lnSpc>
              <a:buFont typeface="Wingdings" pitchFamily="2" charset="2"/>
              <a:buChar char="q"/>
            </a:pPr>
            <a:endParaRPr lang="en-GB" sz="700" b="1" i="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The medical profession originally associated it with moral weakness or female hysteria rather than any type of psychological disorder. </a:t>
            </a:r>
          </a:p>
          <a:p>
            <a:pPr algn="just">
              <a:lnSpc>
                <a:spcPct val="150000"/>
              </a:lnSpc>
            </a:pPr>
            <a:endParaRPr lang="en-GB" sz="700" b="0" i="0" dirty="0">
              <a:effectLst/>
              <a:latin typeface="Arial" panose="020B0604020202020204" pitchFamily="34" charset="0"/>
              <a:ea typeface="Times New Roman" panose="02020603050405020304" pitchFamily="18" charset="0"/>
              <a:cs typeface="Times New Roman" panose="02020603050405020304" pitchFamily="18" charset="0"/>
            </a:endParaRPr>
          </a:p>
          <a:p>
            <a:pPr algn="ctr">
              <a:lnSpc>
                <a:spcPct val="150000"/>
              </a:lnSpc>
            </a:pPr>
            <a:r>
              <a:rPr lang="en-GB" sz="700" b="1" dirty="0">
                <a:latin typeface="Arial" panose="020B0604020202020204" pitchFamily="34" charset="0"/>
                <a:ea typeface="Times New Roman" panose="02020603050405020304" pitchFamily="18" charset="0"/>
                <a:cs typeface="Times New Roman" panose="02020603050405020304" pitchFamily="18" charset="0"/>
              </a:rPr>
              <a:t>  </a:t>
            </a:r>
            <a:r>
              <a:rPr lang="en-GB" sz="920" b="1" u="sng" dirty="0">
                <a:latin typeface="Aptos" panose="020B0004020202020204" pitchFamily="34" charset="0"/>
                <a:ea typeface="Times New Roman" panose="02020603050405020304" pitchFamily="18" charset="0"/>
                <a:cs typeface="Times New Roman" panose="02020603050405020304" pitchFamily="18" charset="0"/>
              </a:rPr>
              <a:t>Critical Review Of Agoraphobia</a:t>
            </a:r>
          </a:p>
          <a:p>
            <a:pPr algn="just">
              <a:lnSpc>
                <a:spcPct val="115000"/>
              </a:lnSpc>
              <a:spcAft>
                <a:spcPts val="800"/>
              </a:spcAft>
            </a:pPr>
            <a:r>
              <a:rPr lang="en-GB" sz="700" b="1" i="0" u="none" strike="noStrike" dirty="0">
                <a:solidFill>
                  <a:srgbClr val="000000"/>
                </a:solidFill>
                <a:effectLst/>
                <a:latin typeface="Arial" panose="020B0604020202020204" pitchFamily="34" charset="0"/>
              </a:rPr>
              <a:t>(Hallam, 1978)</a:t>
            </a:r>
            <a:endParaRPr lang="en-GB" sz="700" b="1"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15000"/>
              </a:lnSpc>
              <a:spcAft>
                <a:spcPts val="800"/>
              </a:spcAft>
              <a:buFont typeface="Wingdings" pitchFamily="2" charset="2"/>
              <a:buChar char="q"/>
            </a:pPr>
            <a:r>
              <a:rPr lang="en-GB" sz="700" b="1" kern="100" dirty="0">
                <a:effectLst/>
                <a:latin typeface="Arial" panose="020B0604020202020204" pitchFamily="34" charset="0"/>
                <a:ea typeface="Aptos" panose="020B0004020202020204" pitchFamily="34" charset="0"/>
                <a:cs typeface="Arial" panose="020B0604020202020204" pitchFamily="34" charset="0"/>
              </a:rPr>
              <a:t>Early behavioural methods:</a:t>
            </a:r>
          </a:p>
          <a:p>
            <a:pPr algn="just">
              <a:lnSpc>
                <a:spcPct val="115000"/>
              </a:lnSpc>
              <a:spcAft>
                <a:spcPts val="800"/>
              </a:spcAft>
            </a:pPr>
            <a:r>
              <a:rPr lang="en-GB" sz="700" i="0" u="none" strike="noStrike" dirty="0">
                <a:effectLst/>
                <a:latin typeface="Arial" panose="020B0604020202020204" pitchFamily="34" charset="0"/>
                <a:cs typeface="Arial" panose="020B0604020202020204" pitchFamily="34" charset="0"/>
              </a:rPr>
              <a:t>The mid-1900s also saw the emergence of exposure therapy, but only a few patients demonstrated noticeable improvement according to Hallam.</a:t>
            </a:r>
            <a:endParaRPr lang="en-GB" sz="7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15000"/>
              </a:lnSpc>
              <a:spcAft>
                <a:spcPts val="800"/>
              </a:spcAft>
              <a:buFont typeface="Wingdings" pitchFamily="2" charset="2"/>
              <a:buChar char="q"/>
            </a:pPr>
            <a:r>
              <a:rPr lang="en-GB" sz="700" b="1" kern="100" dirty="0">
                <a:effectLst/>
                <a:latin typeface="Arial" panose="020B0604020202020204" pitchFamily="34" charset="0"/>
                <a:ea typeface="Aptos" panose="020B0004020202020204" pitchFamily="34" charset="0"/>
                <a:cs typeface="Arial" panose="020B0604020202020204" pitchFamily="34" charset="0"/>
              </a:rPr>
              <a:t>Avoidance-based advice:</a:t>
            </a:r>
          </a:p>
          <a:p>
            <a:pPr algn="just">
              <a:lnSpc>
                <a:spcPct val="115000"/>
              </a:lnSpc>
              <a:spcAft>
                <a:spcPts val="800"/>
              </a:spcAft>
            </a:pPr>
            <a:r>
              <a:rPr lang="en-GB" sz="7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The earliest physicians often advised patients to steer clear of stressful environments instead of addressing the actual problem.</a:t>
            </a:r>
            <a:endParaRPr lang="en-GB" sz="700" b="1"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15000"/>
              </a:lnSpc>
              <a:spcAft>
                <a:spcPts val="800"/>
              </a:spcAft>
              <a:buFont typeface="Wingdings" pitchFamily="2" charset="2"/>
              <a:buChar char="q"/>
            </a:pPr>
            <a:r>
              <a:rPr lang="en-GB" sz="700" b="1" kern="100" dirty="0">
                <a:effectLst/>
                <a:latin typeface="Arial" panose="020B0604020202020204" pitchFamily="34" charset="0"/>
                <a:ea typeface="Aptos" panose="020B0004020202020204" pitchFamily="34" charset="0"/>
                <a:cs typeface="Arial" panose="020B0604020202020204" pitchFamily="34" charset="0"/>
              </a:rPr>
              <a:t>Moral Treatments:</a:t>
            </a:r>
          </a:p>
          <a:p>
            <a:pPr algn="just">
              <a:lnSpc>
                <a:spcPct val="115000"/>
              </a:lnSpc>
              <a:spcAft>
                <a:spcPts val="800"/>
              </a:spcAft>
            </a:pPr>
            <a:r>
              <a:rPr lang="en-GB" sz="700" kern="100" dirty="0">
                <a:solidFill>
                  <a:srgbClr val="000000"/>
                </a:solidFill>
                <a:latin typeface="Arial" panose="020B0604020202020204" pitchFamily="34" charset="0"/>
                <a:ea typeface="Aptos" panose="020B0004020202020204" pitchFamily="34" charset="0"/>
                <a:cs typeface="Arial" panose="020B0604020202020204" pitchFamily="34" charset="0"/>
              </a:rPr>
              <a:t>Practitioners then,</a:t>
            </a:r>
            <a:r>
              <a:rPr lang="en-GB" sz="7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encouraged patients to ‘strengthen their will’, as ‘agoraphobia’ was considered to be ‘weakness’, rather than a ‘medical condition’.</a:t>
            </a:r>
            <a:endParaRPr lang="en-GB" sz="700" b="1"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15000"/>
              </a:lnSpc>
              <a:spcAft>
                <a:spcPts val="800"/>
              </a:spcAft>
              <a:buFont typeface="Wingdings" pitchFamily="2" charset="2"/>
              <a:buChar char="q"/>
            </a:pPr>
            <a:r>
              <a:rPr lang="en-GB" sz="700" b="1" kern="100" dirty="0">
                <a:effectLst/>
                <a:latin typeface="Arial" panose="020B0604020202020204" pitchFamily="34" charset="0"/>
                <a:ea typeface="Aptos" panose="020B0004020202020204" pitchFamily="34" charset="0"/>
                <a:cs typeface="Arial" panose="020B0604020202020204" pitchFamily="34" charset="0"/>
              </a:rPr>
              <a:t>Misguided medical categorisation:</a:t>
            </a:r>
          </a:p>
          <a:p>
            <a:pPr algn="just">
              <a:lnSpc>
                <a:spcPct val="115000"/>
              </a:lnSpc>
              <a:spcAft>
                <a:spcPts val="800"/>
              </a:spcAft>
            </a:pPr>
            <a:r>
              <a:rPr lang="en-GB" sz="7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It was treated as a symptom for “anxiety neurosis”, meaning treatment for general anxiety instead of for agoraphobia.</a:t>
            </a:r>
            <a:endParaRPr lang="en-GB" sz="7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endParaRPr lang="en-GB" sz="700" b="1"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50000"/>
              </a:lnSpc>
              <a:buFont typeface="Wingdings" pitchFamily="2" charset="2"/>
              <a:buChar char="q"/>
            </a:pPr>
            <a:endParaRPr lang="en-GB" sz="700" b="1" i="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endParaRPr lang="en-GB" sz="700"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1030" name="TextBox 1029">
            <a:extLst>
              <a:ext uri="{FF2B5EF4-FFF2-40B4-BE49-F238E27FC236}">
                <a16:creationId xmlns:a16="http://schemas.microsoft.com/office/drawing/2014/main" id="{B97E3CEB-20D2-94B0-609E-E9D914EF3073}"/>
              </a:ext>
            </a:extLst>
          </p:cNvPr>
          <p:cNvSpPr txBox="1"/>
          <p:nvPr/>
        </p:nvSpPr>
        <p:spPr>
          <a:xfrm rot="16200000">
            <a:off x="4061419" y="4815608"/>
            <a:ext cx="1484664" cy="307777"/>
          </a:xfrm>
          <a:prstGeom prst="rect">
            <a:avLst/>
          </a:prstGeom>
          <a:noFill/>
        </p:spPr>
        <p:txBody>
          <a:bodyPr wrap="square" rtlCol="0">
            <a:spAutoFit/>
          </a:bodyPr>
          <a:lstStyle/>
          <a:p>
            <a:r>
              <a:rPr lang="en-GB" sz="700" b="1" i="0" u="none" strike="noStrike" dirty="0">
                <a:solidFill>
                  <a:srgbClr val="000000"/>
                </a:solidFill>
                <a:effectLst/>
                <a:latin typeface="Arial" panose="020B0604020202020204" pitchFamily="34" charset="0"/>
              </a:rPr>
              <a:t>(Hong, Cadogan and Cadogan, 2020)</a:t>
            </a:r>
            <a:endParaRPr lang="en-US" sz="700" b="1" dirty="0"/>
          </a:p>
        </p:txBody>
      </p:sp>
      <p:sp>
        <p:nvSpPr>
          <p:cNvPr id="1032" name="TextBox 1031">
            <a:extLst>
              <a:ext uri="{FF2B5EF4-FFF2-40B4-BE49-F238E27FC236}">
                <a16:creationId xmlns:a16="http://schemas.microsoft.com/office/drawing/2014/main" id="{15B1C9DB-6CE6-4963-FA39-70C9B61D08EA}"/>
              </a:ext>
            </a:extLst>
          </p:cNvPr>
          <p:cNvSpPr txBox="1"/>
          <p:nvPr/>
        </p:nvSpPr>
        <p:spPr>
          <a:xfrm>
            <a:off x="4732472" y="2641945"/>
            <a:ext cx="1020788" cy="200055"/>
          </a:xfrm>
          <a:prstGeom prst="rect">
            <a:avLst/>
          </a:prstGeom>
          <a:noFill/>
        </p:spPr>
        <p:txBody>
          <a:bodyPr wrap="square" rtlCol="0">
            <a:spAutoFit/>
          </a:bodyPr>
          <a:lstStyle/>
          <a:p>
            <a:r>
              <a:rPr lang="en-GB" sz="700" b="1" i="0" u="none" strike="noStrike" dirty="0">
                <a:solidFill>
                  <a:srgbClr val="000000"/>
                </a:solidFill>
                <a:effectLst/>
                <a:latin typeface="Arial" panose="020B0604020202020204" pitchFamily="34" charset="0"/>
              </a:rPr>
              <a:t>(Mayo Clinic, 2017)</a:t>
            </a:r>
            <a:endParaRPr lang="en-US" sz="700" b="1" dirty="0"/>
          </a:p>
        </p:txBody>
      </p:sp>
      <p:sp>
        <p:nvSpPr>
          <p:cNvPr id="1034" name="TextBox 1033">
            <a:extLst>
              <a:ext uri="{FF2B5EF4-FFF2-40B4-BE49-F238E27FC236}">
                <a16:creationId xmlns:a16="http://schemas.microsoft.com/office/drawing/2014/main" id="{9B6E9D7C-E25D-161A-1760-02F873237DC1}"/>
              </a:ext>
            </a:extLst>
          </p:cNvPr>
          <p:cNvSpPr txBox="1"/>
          <p:nvPr/>
        </p:nvSpPr>
        <p:spPr>
          <a:xfrm>
            <a:off x="4628276" y="5811224"/>
            <a:ext cx="2190387" cy="718658"/>
          </a:xfrm>
          <a:prstGeom prst="rect">
            <a:avLst/>
          </a:prstGeom>
          <a:noFill/>
        </p:spPr>
        <p:txBody>
          <a:bodyPr wrap="square" rtlCol="0">
            <a:spAutoFit/>
          </a:bodyPr>
          <a:lstStyle/>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Times New Roman" panose="02020603050405020304" pitchFamily="18" charset="0"/>
              </a:rPr>
              <a:t>Agoraphobia dates back to 1871, when Carl Otto Westphal, a German neurologist, described this disorder as a fear of open and public places</a:t>
            </a:r>
            <a:endParaRPr lang="en-US"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81954" y="1141983"/>
            <a:ext cx="1933998" cy="458194"/>
          </a:xfrm>
        </p:spPr>
        <p:txBody>
          <a:bodyPr/>
          <a:lstStyle/>
          <a:p>
            <a:r>
              <a:rPr lang="en-GB" sz="923" dirty="0">
                <a:latin typeface="Aptos" panose="020B0004020202020204" pitchFamily="34" charset="0"/>
              </a:rPr>
              <a:t>Current services and treatments </a:t>
            </a:r>
          </a:p>
          <a:p>
            <a:r>
              <a:rPr lang="en-GB" dirty="0"/>
              <a:t>(NHS, 2021)</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334403" y="1155556"/>
            <a:ext cx="1931809" cy="458194"/>
          </a:xfrm>
        </p:spPr>
        <p:txBody>
          <a:bodyPr/>
          <a:lstStyle/>
          <a:p>
            <a:r>
              <a:rPr lang="en-GB" sz="923" dirty="0">
                <a:latin typeface="Aptos" panose="020B0004020202020204" pitchFamily="34" charset="0"/>
              </a:rPr>
              <a:t>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4618362" y="1118908"/>
            <a:ext cx="1931809" cy="504344"/>
          </a:xfrm>
        </p:spPr>
        <p:txBody>
          <a:bodyPr/>
          <a:lstStyle/>
          <a:p>
            <a:r>
              <a:rPr lang="en-GB" sz="923" dirty="0">
                <a:latin typeface="Aptos" panose="020B0004020202020204" pitchFamily="34" charset="0"/>
              </a:rPr>
              <a:t>Conclusions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6877012" y="1287066"/>
            <a:ext cx="1931809" cy="326684"/>
          </a:xfrm>
        </p:spPr>
        <p:txBody>
          <a:bodyPr/>
          <a:lstStyle/>
          <a:p>
            <a:r>
              <a:rPr lang="en-GB" sz="923" dirty="0">
                <a:latin typeface="Aptos" panose="020B0004020202020204" pitchFamily="34" charset="0"/>
              </a:rPr>
              <a:t>References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1600425" y="491597"/>
            <a:ext cx="6152662" cy="269946"/>
          </a:xfrm>
        </p:spPr>
        <p:txBody>
          <a:bodyPr/>
          <a:lstStyle/>
          <a:p>
            <a:r>
              <a:rPr lang="en-GB" dirty="0"/>
              <a:t>Agoraphobia (ICD-11: 6B02)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542031" y="203577"/>
            <a:ext cx="6152662" cy="329001"/>
          </a:xfrm>
        </p:spPr>
        <p:txBody>
          <a:bodyPr/>
          <a:lstStyle/>
          <a:p>
            <a:r>
              <a:rPr lang="en-GB" sz="1538" dirty="0"/>
              <a:t>Anxiety or Fear-Related Disorders (ICD-11)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6930029" y="1670820"/>
            <a:ext cx="184731" cy="147861"/>
          </a:xfrm>
          <a:prstGeom prst="rect">
            <a:avLst/>
          </a:prstGeom>
          <a:noFill/>
        </p:spPr>
        <p:txBody>
          <a:bodyPr wrap="none" rtlCol="0">
            <a:spAutoFit/>
          </a:bodyPr>
          <a:lstStyle/>
          <a:p>
            <a:endParaRPr lang="en-GB" sz="361" dirty="0"/>
          </a:p>
        </p:txBody>
      </p:sp>
      <p:sp>
        <p:nvSpPr>
          <p:cNvPr id="32" name="TextBox 31">
            <a:extLst>
              <a:ext uri="{FF2B5EF4-FFF2-40B4-BE49-F238E27FC236}">
                <a16:creationId xmlns:a16="http://schemas.microsoft.com/office/drawing/2014/main" id="{B2E93308-9E43-7D70-1648-A7DE9FDC0001}"/>
              </a:ext>
            </a:extLst>
          </p:cNvPr>
          <p:cNvSpPr txBox="1"/>
          <p:nvPr/>
        </p:nvSpPr>
        <p:spPr>
          <a:xfrm>
            <a:off x="98874" y="1562768"/>
            <a:ext cx="2100159" cy="5047536"/>
          </a:xfrm>
          <a:prstGeom prst="rect">
            <a:avLst/>
          </a:prstGeom>
          <a:noFill/>
        </p:spPr>
        <p:txBody>
          <a:bodyPr wrap="square" rtlCol="0">
            <a:spAutoFit/>
          </a:bodyPr>
          <a:lstStyle/>
          <a:p>
            <a:pPr algn="just">
              <a:lnSpc>
                <a:spcPct val="150000"/>
              </a:lnSpc>
            </a:pPr>
            <a:r>
              <a:rPr lang="en-GB" sz="700" b="0" i="0" dirty="0">
                <a:effectLst/>
                <a:latin typeface="Arial" panose="020B0604020202020204" pitchFamily="34" charset="0"/>
                <a:ea typeface="Times New Roman" panose="02020603050405020304" pitchFamily="18" charset="0"/>
                <a:cs typeface="Arial" panose="020B0604020202020204" pitchFamily="34" charset="0"/>
              </a:rPr>
              <a:t>The services currently provided within the UK and internationally include:</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lvl="0" algn="just">
              <a:lnSpc>
                <a:spcPct val="150000"/>
              </a:lnSpc>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Cognitive behaviour therapy with graded exposure: this is at present the most successful method available.</a:t>
            </a:r>
          </a:p>
          <a:p>
            <a:pPr marL="171450" lvl="0" indent="-171450" algn="just">
              <a:lnSpc>
                <a:spcPct val="150000"/>
              </a:lnSpc>
              <a:buFont typeface="Wingdings" pitchFamily="2" charset="2"/>
              <a:buChar char="q"/>
            </a:pP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Pharmacotherapy SSRIs (sertraline)</a:t>
            </a:r>
          </a:p>
          <a:p>
            <a:pPr marL="171450" lvl="0" indent="-171450" algn="just">
              <a:lnSpc>
                <a:spcPct val="150000"/>
              </a:lnSpc>
              <a:buFont typeface="Wingdings" pitchFamily="2" charset="2"/>
              <a:buChar char="q"/>
            </a:pP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NHS Talking Therapies (IAPT): Self-referral and/or GP referral for psychological therapies.</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lvl="0" algn="just">
              <a:lnSpc>
                <a:spcPct val="150000"/>
              </a:lnSpc>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Online mental health resources: online cognitive behavioural therapy, exposure therapy mobile applications, and telehealth consultations.</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pPr lvl="0" algn="just">
              <a:lnSpc>
                <a:spcPct val="150000"/>
              </a:lnSpc>
            </a:pPr>
            <a:endParaRPr lang="en-GB" sz="700" b="0" i="0" dirty="0">
              <a:effectLst/>
              <a:latin typeface="Arial" panose="020B0604020202020204" pitchFamily="34" charset="0"/>
              <a:ea typeface="Times New Roman" panose="02020603050405020304" pitchFamily="18" charset="0"/>
              <a:cs typeface="Arial" panose="020B0604020202020204" pitchFamily="34" charset="0"/>
            </a:endParaRPr>
          </a:p>
          <a:p>
            <a:pPr marL="171450" lvl="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Community Mental Health Teams (CMHTs) for more serious and complex cases.</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endParaRPr lang="en-US" sz="700" dirty="0">
              <a:latin typeface="Arial" panose="020B0604020202020204" pitchFamily="34" charset="0"/>
              <a:cs typeface="Arial" panose="020B0604020202020204" pitchFamily="34" charset="0"/>
            </a:endParaRPr>
          </a:p>
        </p:txBody>
      </p:sp>
      <p:pic>
        <p:nvPicPr>
          <p:cNvPr id="34" name="Picture 33" descr="A group of people wearing medical uniforms&#10;&#10;Description automatically generated">
            <a:extLst>
              <a:ext uri="{FF2B5EF4-FFF2-40B4-BE49-F238E27FC236}">
                <a16:creationId xmlns:a16="http://schemas.microsoft.com/office/drawing/2014/main" id="{6D87864D-1718-59A5-E443-2D654AF402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463" y="3563829"/>
            <a:ext cx="1934489" cy="1648636"/>
          </a:xfrm>
          <a:prstGeom prst="rect">
            <a:avLst/>
          </a:prstGeom>
        </p:spPr>
      </p:pic>
      <p:sp>
        <p:nvSpPr>
          <p:cNvPr id="35" name="TextBox 34">
            <a:extLst>
              <a:ext uri="{FF2B5EF4-FFF2-40B4-BE49-F238E27FC236}">
                <a16:creationId xmlns:a16="http://schemas.microsoft.com/office/drawing/2014/main" id="{FC33EBE3-019C-A38E-464A-AF632B36731E}"/>
              </a:ext>
            </a:extLst>
          </p:cNvPr>
          <p:cNvSpPr txBox="1"/>
          <p:nvPr/>
        </p:nvSpPr>
        <p:spPr>
          <a:xfrm>
            <a:off x="1168256" y="5112438"/>
            <a:ext cx="864339" cy="200055"/>
          </a:xfrm>
          <a:prstGeom prst="rect">
            <a:avLst/>
          </a:prstGeom>
          <a:noFill/>
        </p:spPr>
        <p:txBody>
          <a:bodyPr wrap="none" rtlCol="0">
            <a:spAutoFit/>
          </a:bodyPr>
          <a:lstStyle/>
          <a:p>
            <a:r>
              <a:rPr lang="en-GB" sz="700" b="1" i="0" u="none" strike="noStrike" dirty="0">
                <a:solidFill>
                  <a:srgbClr val="000000"/>
                </a:solidFill>
                <a:effectLst/>
                <a:latin typeface="Arial" panose="020B0604020202020204" pitchFamily="34" charset="0"/>
              </a:rPr>
              <a:t>(Ashcroft, 2025)</a:t>
            </a:r>
            <a:endParaRPr lang="en-US" sz="700" b="1" dirty="0"/>
          </a:p>
        </p:txBody>
      </p:sp>
      <p:pic>
        <p:nvPicPr>
          <p:cNvPr id="40" name="Picture 39" descr="A group of hands holding up signs&#10;&#10;Description automatically generated">
            <a:extLst>
              <a:ext uri="{FF2B5EF4-FFF2-40B4-BE49-F238E27FC236}">
                <a16:creationId xmlns:a16="http://schemas.microsoft.com/office/drawing/2014/main" id="{C451F4F9-9848-2B4F-CCFF-814D56964D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2793" y="1524391"/>
            <a:ext cx="1931809" cy="1131404"/>
          </a:xfrm>
          <a:prstGeom prst="rect">
            <a:avLst/>
          </a:prstGeom>
        </p:spPr>
      </p:pic>
      <p:sp>
        <p:nvSpPr>
          <p:cNvPr id="41" name="TextBox 40">
            <a:extLst>
              <a:ext uri="{FF2B5EF4-FFF2-40B4-BE49-F238E27FC236}">
                <a16:creationId xmlns:a16="http://schemas.microsoft.com/office/drawing/2014/main" id="{8491C907-4CEE-58D0-FB0B-FB28F5FC31FA}"/>
              </a:ext>
            </a:extLst>
          </p:cNvPr>
          <p:cNvSpPr txBox="1"/>
          <p:nvPr/>
        </p:nvSpPr>
        <p:spPr>
          <a:xfrm>
            <a:off x="2337897" y="2887736"/>
            <a:ext cx="2036705" cy="3142399"/>
          </a:xfrm>
          <a:prstGeom prst="rect">
            <a:avLst/>
          </a:prstGeom>
          <a:noFill/>
        </p:spPr>
        <p:txBody>
          <a:bodyPr wrap="square" rtlCol="0">
            <a:spAutoFit/>
          </a:bodyPr>
          <a:lstStyle/>
          <a:p>
            <a:pPr algn="just">
              <a:lnSpc>
                <a:spcPct val="150000"/>
              </a:lnSpc>
            </a:pPr>
            <a:r>
              <a:rPr lang="en-GB" sz="700" b="0" i="0" dirty="0">
                <a:effectLst/>
                <a:latin typeface="Arial" panose="020B0604020202020204" pitchFamily="34" charset="0"/>
                <a:ea typeface="Times New Roman" panose="02020603050405020304" pitchFamily="18" charset="0"/>
                <a:cs typeface="Arial" panose="020B0604020202020204" pitchFamily="34" charset="0"/>
              </a:rPr>
              <a:t>Based on research and present service provision: </a:t>
            </a:r>
            <a:r>
              <a:rPr lang="en-GB" sz="700" b="1" i="0" dirty="0">
                <a:effectLst/>
                <a:latin typeface="Arial" panose="020B0604020202020204" pitchFamily="34" charset="0"/>
                <a:ea typeface="Times New Roman" panose="02020603050405020304" pitchFamily="18" charset="0"/>
                <a:cs typeface="Arial" panose="020B0604020202020204" pitchFamily="34" charset="0"/>
              </a:rPr>
              <a:t>(NICE, 2023)</a:t>
            </a:r>
            <a:endParaRPr lang="en-GB" sz="700" b="1"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Improving accessibility to CBT with exposure, particularly within talking therapies within the NHS.</a:t>
            </a: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Expand availability of digital therapies to those who could not travel because of severe avoidance.</a:t>
            </a: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Implement early detection programmes among primary care patients with anxiety disorders.</a:t>
            </a: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Removing the Stigma through Public Education.</a:t>
            </a: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Addressing disparities present within ethnic and socio-economic strata with culturally sensitive care.</a:t>
            </a:r>
            <a:r>
              <a:rPr lang="en-GB" sz="700" dirty="0">
                <a:effectLst/>
                <a:latin typeface="Arial" panose="020B0604020202020204" pitchFamily="34" charset="0"/>
                <a:ea typeface="Times New Roman" panose="02020603050405020304" pitchFamily="18" charset="0"/>
                <a:cs typeface="Arial" panose="020B0604020202020204" pitchFamily="34" charset="0"/>
              </a:rPr>
              <a:t> </a:t>
            </a:r>
          </a:p>
          <a:p>
            <a:pPr marL="171450" indent="-171450" algn="just">
              <a:lnSpc>
                <a:spcPct val="150000"/>
              </a:lnSpc>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Enhancing training programmes for medical professionals on early detection and diagnosis of agoraphobia.</a:t>
            </a:r>
            <a:r>
              <a:rPr lang="en-GB" sz="700" dirty="0">
                <a:effectLst/>
                <a:latin typeface="Arial" panose="020B0604020202020204" pitchFamily="34" charset="0"/>
                <a:cs typeface="Arial" panose="020B0604020202020204" pitchFamily="34" charset="0"/>
              </a:rPr>
              <a:t> </a:t>
            </a:r>
            <a:endParaRPr lang="en-US" sz="700"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3BA6D27C-120A-49C1-67E1-E30E72084F9B}"/>
              </a:ext>
            </a:extLst>
          </p:cNvPr>
          <p:cNvSpPr txBox="1"/>
          <p:nvPr/>
        </p:nvSpPr>
        <p:spPr>
          <a:xfrm>
            <a:off x="4657521" y="1524391"/>
            <a:ext cx="2036705" cy="1615827"/>
          </a:xfrm>
          <a:prstGeom prst="rect">
            <a:avLst/>
          </a:prstGeom>
          <a:noFill/>
        </p:spPr>
        <p:txBody>
          <a:bodyPr wrap="square" rtlCol="0">
            <a:spAutoFit/>
          </a:bodyPr>
          <a:lstStyle/>
          <a:p>
            <a:pPr marL="171450" indent="-171450" algn="just">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Agoraphobia is a disabling type of anxiety disorder that encompasses social and psychological aspects. </a:t>
            </a:r>
          </a:p>
          <a:p>
            <a:pPr marL="171450" indent="-171450" algn="just">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Despite available effective care being present, there exist certain hindrances within the realms of stigmatised care, delayed diagnoses, and differences within access to care. </a:t>
            </a:r>
          </a:p>
          <a:p>
            <a:pPr marL="171450" indent="-171450" algn="just">
              <a:buFont typeface="Wingdings" pitchFamily="2" charset="2"/>
              <a:buChar char="q"/>
            </a:pPr>
            <a:endParaRPr lang="en-GB" sz="7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Wingdings" pitchFamily="2" charset="2"/>
              <a:buChar char="q"/>
            </a:pPr>
            <a:r>
              <a:rPr lang="en-GB" sz="700" b="0" i="0" dirty="0">
                <a:effectLst/>
                <a:latin typeface="Arial" panose="020B0604020202020204" pitchFamily="34" charset="0"/>
                <a:ea typeface="Times New Roman" panose="02020603050405020304" pitchFamily="18" charset="0"/>
                <a:cs typeface="Arial" panose="020B0604020202020204" pitchFamily="34" charset="0"/>
              </a:rPr>
              <a:t>Finally</a:t>
            </a:r>
            <a:r>
              <a:rPr lang="en-GB" sz="700" dirty="0">
                <a:latin typeface="Arial" panose="020B0604020202020204" pitchFamily="34" charset="0"/>
                <a:ea typeface="Times New Roman" panose="02020603050405020304" pitchFamily="18" charset="0"/>
                <a:cs typeface="Arial" panose="020B0604020202020204" pitchFamily="34" charset="0"/>
              </a:rPr>
              <a:t>, a</a:t>
            </a:r>
            <a:r>
              <a:rPr lang="en-GB" sz="700" b="0" i="0" dirty="0">
                <a:effectLst/>
                <a:latin typeface="Arial" panose="020B0604020202020204" pitchFamily="34" charset="0"/>
                <a:ea typeface="Times New Roman" panose="02020603050405020304" pitchFamily="18" charset="0"/>
                <a:cs typeface="Arial" panose="020B0604020202020204" pitchFamily="34" charset="0"/>
              </a:rPr>
              <a:t>wareness and interventions, along with community programmes, can prove to be a vital stepping stone.</a:t>
            </a:r>
            <a:endParaRPr lang="en-GB" sz="700" dirty="0">
              <a:effectLst/>
              <a:latin typeface="Arial" panose="020B0604020202020204" pitchFamily="34" charset="0"/>
              <a:ea typeface="Times New Roman" panose="02020603050405020304" pitchFamily="18" charset="0"/>
              <a:cs typeface="Arial" panose="020B0604020202020204" pitchFamily="34" charset="0"/>
            </a:endParaRPr>
          </a:p>
          <a:p>
            <a:endParaRPr lang="en-US" sz="800" dirty="0"/>
          </a:p>
        </p:txBody>
      </p:sp>
      <p:sp>
        <p:nvSpPr>
          <p:cNvPr id="44" name="TextBox 43">
            <a:extLst>
              <a:ext uri="{FF2B5EF4-FFF2-40B4-BE49-F238E27FC236}">
                <a16:creationId xmlns:a16="http://schemas.microsoft.com/office/drawing/2014/main" id="{A495199C-0662-6548-8F75-C29FC9F08594}"/>
              </a:ext>
            </a:extLst>
          </p:cNvPr>
          <p:cNvSpPr txBox="1"/>
          <p:nvPr/>
        </p:nvSpPr>
        <p:spPr>
          <a:xfrm>
            <a:off x="5307022" y="3195090"/>
            <a:ext cx="737702" cy="233910"/>
          </a:xfrm>
          <a:prstGeom prst="rect">
            <a:avLst/>
          </a:prstGeom>
          <a:noFill/>
        </p:spPr>
        <p:txBody>
          <a:bodyPr wrap="none" rtlCol="0">
            <a:spAutoFit/>
          </a:bodyPr>
          <a:lstStyle/>
          <a:p>
            <a:r>
              <a:rPr lang="en-US" sz="920" b="1" u="sng" dirty="0">
                <a:latin typeface="Aptos" panose="020B0004020202020204" pitchFamily="34" charset="0"/>
              </a:rPr>
              <a:t>Questions</a:t>
            </a:r>
          </a:p>
        </p:txBody>
      </p:sp>
      <p:pic>
        <p:nvPicPr>
          <p:cNvPr id="46" name="Picture 45">
            <a:extLst>
              <a:ext uri="{FF2B5EF4-FFF2-40B4-BE49-F238E27FC236}">
                <a16:creationId xmlns:a16="http://schemas.microsoft.com/office/drawing/2014/main" id="{2724291A-9228-DAB5-7994-39284531B21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63744" y="3437550"/>
            <a:ext cx="1947894" cy="1297970"/>
          </a:xfrm>
          <a:prstGeom prst="rect">
            <a:avLst/>
          </a:prstGeom>
        </p:spPr>
      </p:pic>
      <p:sp>
        <p:nvSpPr>
          <p:cNvPr id="49" name="TextBox 48">
            <a:extLst>
              <a:ext uri="{FF2B5EF4-FFF2-40B4-BE49-F238E27FC236}">
                <a16:creationId xmlns:a16="http://schemas.microsoft.com/office/drawing/2014/main" id="{EE202963-964B-179C-4DB1-0A2036FDD6A4}"/>
              </a:ext>
            </a:extLst>
          </p:cNvPr>
          <p:cNvSpPr txBox="1"/>
          <p:nvPr/>
        </p:nvSpPr>
        <p:spPr>
          <a:xfrm>
            <a:off x="7001797" y="1562768"/>
            <a:ext cx="1947894" cy="4869603"/>
          </a:xfrm>
          <a:prstGeom prst="rect">
            <a:avLst/>
          </a:prstGeom>
          <a:noFill/>
        </p:spPr>
        <p:txBody>
          <a:bodyPr wrap="square" rtlCol="0">
            <a:spAutoFit/>
          </a:bodyPr>
          <a:lstStyle/>
          <a:p>
            <a:pPr>
              <a:spcAft>
                <a:spcPts val="800"/>
              </a:spcAft>
            </a:pPr>
            <a:r>
              <a:rPr lang="en-GB" sz="700" kern="100" dirty="0">
                <a:effectLst/>
                <a:latin typeface="Arial" panose="020B0604020202020204" pitchFamily="34" charset="0"/>
                <a:ea typeface="Aptos" panose="020B0004020202020204" pitchFamily="34" charset="0"/>
                <a:cs typeface="Arial" panose="020B0604020202020204" pitchFamily="34" charset="0"/>
              </a:rPr>
              <a:t>Ashcroft, A. (2025) </a:t>
            </a:r>
            <a:r>
              <a:rPr lang="en-GB" sz="700" i="1" kern="100" dirty="0">
                <a:effectLst/>
                <a:latin typeface="Arial" panose="020B0604020202020204" pitchFamily="34" charset="0"/>
                <a:ea typeface="Aptos" panose="020B0004020202020204" pitchFamily="34" charset="0"/>
                <a:cs typeface="Arial" panose="020B0604020202020204" pitchFamily="34" charset="0"/>
              </a:rPr>
              <a:t>Understanding the NHS Voluntary Redundancy Pay Calculator</a:t>
            </a:r>
            <a:r>
              <a:rPr lang="en-GB" sz="7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https://locatesolicitors.com/nhs-voluntary-redundancy/</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16 November 2025).</a:t>
            </a:r>
          </a:p>
          <a:p>
            <a:pPr>
              <a:spcAft>
                <a:spcPts val="800"/>
              </a:spcAft>
            </a:pPr>
            <a:r>
              <a:rPr lang="en-GB" sz="700" kern="100" dirty="0" err="1">
                <a:effectLst/>
                <a:latin typeface="Arial" panose="020B0604020202020204" pitchFamily="34" charset="0"/>
                <a:ea typeface="Aptos" panose="020B0004020202020204" pitchFamily="34" charset="0"/>
                <a:cs typeface="Arial" panose="020B0604020202020204" pitchFamily="34" charset="0"/>
              </a:rPr>
              <a:t>Balaram</a:t>
            </a:r>
            <a:r>
              <a:rPr lang="en-GB" sz="700" kern="100" dirty="0">
                <a:effectLst/>
                <a:latin typeface="Arial" panose="020B0604020202020204" pitchFamily="34" charset="0"/>
                <a:ea typeface="Aptos" panose="020B0004020202020204" pitchFamily="34" charset="0"/>
                <a:cs typeface="Arial" panose="020B0604020202020204" pitchFamily="34" charset="0"/>
              </a:rPr>
              <a:t>, K. and Marwaha, R. (2023)  </a:t>
            </a:r>
            <a:r>
              <a:rPr lang="en-GB" sz="700" i="1" kern="100" dirty="0">
                <a:effectLst/>
                <a:latin typeface="Arial" panose="020B0604020202020204" pitchFamily="34" charset="0"/>
                <a:ea typeface="Aptos" panose="020B0004020202020204" pitchFamily="34" charset="0"/>
                <a:cs typeface="Arial" panose="020B0604020202020204" pitchFamily="34" charset="0"/>
              </a:rPr>
              <a:t>Agoraphobia</a:t>
            </a:r>
            <a:r>
              <a:rPr lang="en-GB" sz="7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https://www.ncbi.nlm.nih.gov/books/NBK554387/</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17 November 2025).</a:t>
            </a:r>
          </a:p>
          <a:p>
            <a:pPr>
              <a:spcAft>
                <a:spcPts val="800"/>
              </a:spcAft>
            </a:pPr>
            <a:r>
              <a:rPr lang="en-GB" sz="700" kern="100" dirty="0">
                <a:effectLst/>
                <a:latin typeface="Arial" panose="020B0604020202020204" pitchFamily="34" charset="0"/>
                <a:ea typeface="Aptos" panose="020B0004020202020204" pitchFamily="34" charset="0"/>
                <a:cs typeface="Arial" panose="020B0604020202020204" pitchFamily="34" charset="0"/>
              </a:rPr>
              <a:t>Boyd, J.H. and Crump, T. (1991) Westphal’s Agoraphobia.  </a:t>
            </a:r>
            <a:r>
              <a:rPr lang="en-GB" sz="700" i="1" kern="100" dirty="0">
                <a:effectLst/>
                <a:latin typeface="Arial" panose="020B0604020202020204" pitchFamily="34" charset="0"/>
                <a:ea typeface="Aptos" panose="020B0004020202020204" pitchFamily="34" charset="0"/>
                <a:cs typeface="Arial" panose="020B0604020202020204" pitchFamily="34" charset="0"/>
              </a:rPr>
              <a:t>Journal of Anxiety Disorders</a:t>
            </a:r>
            <a:r>
              <a:rPr lang="en-GB" sz="700" kern="100" dirty="0">
                <a:effectLst/>
                <a:latin typeface="Arial" panose="020B0604020202020204" pitchFamily="34" charset="0"/>
                <a:ea typeface="Aptos" panose="020B0004020202020204" pitchFamily="34" charset="0"/>
                <a:cs typeface="Arial" panose="020B0604020202020204" pitchFamily="34" charset="0"/>
              </a:rPr>
              <a:t>, 5(1), pp.77–86. </a:t>
            </a:r>
            <a:r>
              <a:rPr lang="en-GB" sz="700" kern="100" dirty="0" err="1">
                <a:effectLst/>
                <a:latin typeface="Arial" panose="020B0604020202020204" pitchFamily="34" charset="0"/>
                <a:ea typeface="Aptos" panose="020B0004020202020204" pitchFamily="34" charset="0"/>
                <a:cs typeface="Arial" panose="020B0604020202020204" pitchFamily="34" charset="0"/>
              </a:rPr>
              <a:t>doi</a:t>
            </a:r>
            <a:r>
              <a:rPr lang="en-GB" sz="700" kern="100" dirty="0">
                <a:effectLst/>
                <a:latin typeface="Arial" panose="020B0604020202020204" pitchFamily="34" charset="0"/>
                <a:ea typeface="Aptos" panose="020B0004020202020204" pitchFamily="34" charset="0"/>
                <a:cs typeface="Arial" panose="020B0604020202020204" pitchFamily="34" charset="0"/>
              </a:rPr>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https://doi.org/10.1016/0887-6185(91)90018-o</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18 November 2025).</a:t>
            </a:r>
          </a:p>
          <a:p>
            <a:pPr>
              <a:spcAft>
                <a:spcPts val="800"/>
              </a:spcAft>
            </a:pPr>
            <a:r>
              <a:rPr lang="en-GB" sz="700" kern="100" dirty="0">
                <a:effectLst/>
                <a:latin typeface="Arial" panose="020B0604020202020204" pitchFamily="34" charset="0"/>
                <a:ea typeface="Aptos" panose="020B0004020202020204" pitchFamily="34" charset="0"/>
                <a:cs typeface="Arial" panose="020B0604020202020204" pitchFamily="34" charset="0"/>
              </a:rPr>
              <a:t>Cleveland Clinic (2023) </a:t>
            </a:r>
            <a:r>
              <a:rPr lang="en-GB" sz="700" i="1" kern="100" dirty="0">
                <a:effectLst/>
                <a:latin typeface="Arial" panose="020B0604020202020204" pitchFamily="34" charset="0"/>
                <a:ea typeface="Aptos" panose="020B0004020202020204" pitchFamily="34" charset="0"/>
                <a:cs typeface="Arial" panose="020B0604020202020204" pitchFamily="34" charset="0"/>
              </a:rPr>
              <a:t>Agoraphobia Symptoms &amp; Treatments Cleveland Clinic</a:t>
            </a:r>
            <a:r>
              <a:rPr lang="en-GB" sz="7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https://my.clevelandclinic.org/health/diseases/15769-agoraphobia</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17 November 2025).</a:t>
            </a:r>
          </a:p>
          <a:p>
            <a:pPr>
              <a:spcAft>
                <a:spcPts val="800"/>
              </a:spcAft>
            </a:pPr>
            <a:r>
              <a:rPr lang="en-GB" sz="700" kern="100" dirty="0" err="1">
                <a:effectLst/>
                <a:latin typeface="Arial" panose="020B0604020202020204" pitchFamily="34" charset="0"/>
                <a:ea typeface="Aptos" panose="020B0004020202020204" pitchFamily="34" charset="0"/>
                <a:cs typeface="Arial" panose="020B0604020202020204" pitchFamily="34" charset="0"/>
              </a:rPr>
              <a:t>Goenka</a:t>
            </a:r>
            <a:r>
              <a:rPr lang="en-GB" sz="700" kern="100" dirty="0">
                <a:effectLst/>
                <a:latin typeface="Arial" panose="020B0604020202020204" pitchFamily="34" charset="0"/>
                <a:ea typeface="Aptos" panose="020B0004020202020204" pitchFamily="34" charset="0"/>
                <a:cs typeface="Arial" panose="020B0604020202020204" pitchFamily="34" charset="0"/>
              </a:rPr>
              <a:t>, R. (2025) </a:t>
            </a:r>
            <a:r>
              <a:rPr lang="en-GB" sz="700" i="1" kern="100" dirty="0">
                <a:effectLst/>
                <a:latin typeface="Arial" panose="020B0604020202020204" pitchFamily="34" charset="0"/>
                <a:ea typeface="Aptos" panose="020B0004020202020204" pitchFamily="34" charset="0"/>
                <a:cs typeface="Arial" panose="020B0604020202020204" pitchFamily="34" charset="0"/>
              </a:rPr>
              <a:t>Agoraphobia: Understanding the Fear of Public Places &amp; How to Overcome It Insightful Counselling</a:t>
            </a:r>
            <a:r>
              <a:rPr lang="en-GB" sz="7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https://insightfulcounselling.com/agoraphobia-fear-of-public-places-treatment-tips/</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17 November 2025).</a:t>
            </a:r>
          </a:p>
          <a:p>
            <a:pPr>
              <a:spcAft>
                <a:spcPts val="800"/>
              </a:spcAft>
            </a:pPr>
            <a:r>
              <a:rPr lang="en-GB" sz="700" dirty="0">
                <a:solidFill>
                  <a:srgbClr val="000000"/>
                </a:solidFill>
                <a:effectLst/>
                <a:latin typeface="Arial" panose="020B0604020202020204" pitchFamily="34" charset="0"/>
                <a:ea typeface="Aptos" panose="020B0004020202020204" pitchFamily="34" charset="0"/>
                <a:cs typeface="Arial" panose="020B0604020202020204" pitchFamily="34" charset="0"/>
              </a:rPr>
              <a:t>Hallam, R.S. (1978) Agoraphobia: A Critical Review of the Concept.  </a:t>
            </a:r>
            <a:r>
              <a:rPr lang="en-GB" sz="700" i="1" dirty="0">
                <a:solidFill>
                  <a:srgbClr val="000000"/>
                </a:solidFill>
                <a:effectLst/>
                <a:latin typeface="Arial" panose="020B0604020202020204" pitchFamily="34" charset="0"/>
                <a:ea typeface="Aptos" panose="020B0004020202020204" pitchFamily="34" charset="0"/>
                <a:cs typeface="Arial" panose="020B0604020202020204" pitchFamily="34" charset="0"/>
              </a:rPr>
              <a:t>The British Journal of Psychiatry</a:t>
            </a:r>
            <a:r>
              <a:rPr lang="en-GB" sz="700" dirty="0">
                <a:solidFill>
                  <a:srgbClr val="000000"/>
                </a:solidFill>
                <a:effectLst/>
                <a:latin typeface="Arial" panose="020B0604020202020204" pitchFamily="34" charset="0"/>
                <a:ea typeface="Aptos" panose="020B0004020202020204" pitchFamily="34" charset="0"/>
                <a:cs typeface="Arial" panose="020B0604020202020204" pitchFamily="34" charset="0"/>
              </a:rPr>
              <a:t>, 133(4), pp.314–319</a:t>
            </a:r>
            <a:r>
              <a:rPr lang="en-GB" sz="700" dirty="0">
                <a:effectLst/>
                <a:latin typeface="Arial" panose="020B0604020202020204" pitchFamily="34" charset="0"/>
                <a:cs typeface="Arial" panose="020B0604020202020204" pitchFamily="34" charset="0"/>
              </a:rPr>
              <a:t> </a:t>
            </a:r>
            <a:endParaRPr lang="en-GB" sz="700" kern="100" dirty="0">
              <a:effectLst/>
              <a:latin typeface="Arial" panose="020B0604020202020204" pitchFamily="34" charset="0"/>
              <a:ea typeface="Aptos" panose="020B0004020202020204" pitchFamily="34" charset="0"/>
              <a:cs typeface="Arial" panose="020B0604020202020204" pitchFamily="34" charset="0"/>
            </a:endParaRPr>
          </a:p>
          <a:p>
            <a:pPr>
              <a:spcAft>
                <a:spcPts val="800"/>
              </a:spcAft>
            </a:pPr>
            <a:r>
              <a:rPr lang="en-GB" sz="700" kern="100" dirty="0">
                <a:effectLst/>
                <a:latin typeface="Arial" panose="020B0604020202020204" pitchFamily="34" charset="0"/>
                <a:ea typeface="Aptos" panose="020B0004020202020204" pitchFamily="34" charset="0"/>
                <a:cs typeface="Arial" panose="020B0604020202020204" pitchFamily="34" charset="0"/>
              </a:rPr>
              <a:t>Hong, L., Cadogan, M. and Cadogan, L.H. and M. (2020) </a:t>
            </a:r>
            <a:r>
              <a:rPr lang="en-GB" sz="700" i="1" kern="100" dirty="0">
                <a:effectLst/>
                <a:latin typeface="Arial" panose="020B0604020202020204" pitchFamily="34" charset="0"/>
                <a:ea typeface="Aptos" panose="020B0004020202020204" pitchFamily="34" charset="0"/>
                <a:cs typeface="Arial" panose="020B0604020202020204" pitchFamily="34" charset="0"/>
              </a:rPr>
              <a:t>Carl Westphal</a:t>
            </a:r>
            <a:r>
              <a:rPr lang="en-GB" sz="7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7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1"/>
              </a:rPr>
              <a:t>https://litfl.com/carl-westphal/</a:t>
            </a:r>
            <a:r>
              <a:rPr lang="en-GB" sz="700" kern="100" dirty="0">
                <a:effectLst/>
                <a:latin typeface="Arial" panose="020B0604020202020204" pitchFamily="34" charset="0"/>
                <a:ea typeface="Aptos" panose="020B0004020202020204" pitchFamily="34" charset="0"/>
                <a:cs typeface="Arial" panose="020B0604020202020204" pitchFamily="34" charset="0"/>
              </a:rPr>
              <a:t>  (Accessed: 16 November 2025).</a:t>
            </a:r>
          </a:p>
          <a:p>
            <a:endParaRPr lang="en-US" dirty="0"/>
          </a:p>
        </p:txBody>
      </p:sp>
    </p:spTree>
    <p:extLst>
      <p:ext uri="{BB962C8B-B14F-4D97-AF65-F5344CB8AC3E}">
        <p14:creationId xmlns:p14="http://schemas.microsoft.com/office/powerpoint/2010/main" val="2942270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A5AF248-D0C0-AEF5-5CB1-CD00C981A769}"/>
              </a:ext>
            </a:extLst>
          </p:cNvPr>
          <p:cNvSpPr>
            <a:spLocks noGrp="1"/>
          </p:cNvSpPr>
          <p:nvPr>
            <p:ph type="body" sz="quarter" idx="10"/>
          </p:nvPr>
        </p:nvSpPr>
        <p:spPr>
          <a:xfrm>
            <a:off x="95765" y="1146632"/>
            <a:ext cx="2095170" cy="5074765"/>
          </a:xfrm>
        </p:spPr>
        <p:txBody>
          <a:bodyPr/>
          <a:lstStyle/>
          <a:p>
            <a:r>
              <a:rPr lang="en-GB" sz="700" b="0" i="0" u="none" strike="noStrike" dirty="0">
                <a:solidFill>
                  <a:srgbClr val="000000"/>
                </a:solidFill>
                <a:effectLst/>
                <a:latin typeface="Arial" panose="020B0604020202020204" pitchFamily="34" charset="0"/>
              </a:rPr>
              <a:t>Mayo Clinic (2017) </a:t>
            </a:r>
            <a:r>
              <a:rPr lang="en-GB" sz="700" b="0" i="1" u="none" strike="noStrike" dirty="0">
                <a:solidFill>
                  <a:srgbClr val="000000"/>
                </a:solidFill>
                <a:effectLst/>
                <a:latin typeface="Arial" panose="020B0604020202020204" pitchFamily="34" charset="0"/>
              </a:rPr>
              <a:t>Agoraphobia : Diagnosis and Treatment - Mayo Clinic</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2"/>
              </a:rPr>
              <a:t>https://www.mayoclinic.org/diseases-conditions/agoraphobia/diagnosis-treatment/drc-20355993</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16 November 2025).</a:t>
            </a:r>
          </a:p>
          <a:p>
            <a:endParaRPr lang="en-GB" sz="700" b="0" i="0" u="none" strike="noStrike" dirty="0">
              <a:solidFill>
                <a:srgbClr val="000000"/>
              </a:solidFill>
              <a:effectLst/>
              <a:latin typeface="Arial" panose="020B0604020202020204" pitchFamily="34" charset="0"/>
            </a:endParaRPr>
          </a:p>
          <a:p>
            <a:r>
              <a:rPr lang="en-GB" sz="700" b="0" i="0" u="none" strike="noStrike" dirty="0">
                <a:solidFill>
                  <a:srgbClr val="000000"/>
                </a:solidFill>
                <a:effectLst/>
                <a:latin typeface="Arial" panose="020B0604020202020204" pitchFamily="34" charset="0"/>
              </a:rPr>
              <a:t>Murphy, N. (2021) </a:t>
            </a:r>
            <a:r>
              <a:rPr lang="en-GB" sz="700" b="0" i="1" u="none" strike="noStrike" dirty="0">
                <a:solidFill>
                  <a:srgbClr val="000000"/>
                </a:solidFill>
                <a:effectLst/>
                <a:latin typeface="Arial" panose="020B0604020202020204" pitchFamily="34" charset="0"/>
              </a:rPr>
              <a:t>Causes of Agoraphobia</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3"/>
              </a:rPr>
              <a:t>https://cpdonline.co.uk/knowledge-base/mental-health/causes-of-agoraphobia/</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17 November 2025).</a:t>
            </a:r>
          </a:p>
          <a:p>
            <a:endParaRPr lang="en-GB" sz="700" b="0" i="0" u="none" strike="noStrike" dirty="0">
              <a:solidFill>
                <a:srgbClr val="000000"/>
              </a:solidFill>
              <a:effectLst/>
              <a:latin typeface="Arial" panose="020B0604020202020204" pitchFamily="34" charset="0"/>
            </a:endParaRPr>
          </a:p>
          <a:p>
            <a:r>
              <a:rPr lang="en-GB" sz="700" b="0" i="0" u="none" strike="noStrike" dirty="0">
                <a:solidFill>
                  <a:srgbClr val="000000"/>
                </a:solidFill>
                <a:effectLst/>
                <a:latin typeface="Arial" panose="020B0604020202020204" pitchFamily="34" charset="0"/>
              </a:rPr>
              <a:t>NHS (2021) </a:t>
            </a:r>
            <a:r>
              <a:rPr lang="en-GB" sz="700" b="0" i="1" u="none" strike="noStrike" dirty="0">
                <a:solidFill>
                  <a:srgbClr val="000000"/>
                </a:solidFill>
                <a:effectLst/>
                <a:latin typeface="Arial" panose="020B0604020202020204" pitchFamily="34" charset="0"/>
              </a:rPr>
              <a:t>Causes of Agoraphobia</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4"/>
              </a:rPr>
              <a:t>https://www.nhs.uk/mental-health/conditions/agoraphobia/causes/</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17 November 2025).</a:t>
            </a:r>
          </a:p>
          <a:p>
            <a:endParaRPr lang="en-GB" sz="700" b="0" i="0" u="none" strike="noStrike" dirty="0">
              <a:solidFill>
                <a:srgbClr val="000000"/>
              </a:solidFill>
              <a:effectLst/>
              <a:latin typeface="Arial" panose="020B0604020202020204" pitchFamily="34" charset="0"/>
            </a:endParaRPr>
          </a:p>
          <a:p>
            <a:r>
              <a:rPr lang="en-GB" sz="700" b="0" i="0" u="none" strike="noStrike" dirty="0">
                <a:solidFill>
                  <a:srgbClr val="000000"/>
                </a:solidFill>
                <a:effectLst/>
                <a:latin typeface="Arial" panose="020B0604020202020204" pitchFamily="34" charset="0"/>
              </a:rPr>
              <a:t>NHS (2021) </a:t>
            </a:r>
            <a:r>
              <a:rPr lang="en-GB" sz="700" b="0" i="1" u="none" strike="noStrike" dirty="0">
                <a:solidFill>
                  <a:srgbClr val="000000"/>
                </a:solidFill>
                <a:effectLst/>
                <a:latin typeface="Arial" panose="020B0604020202020204" pitchFamily="34" charset="0"/>
              </a:rPr>
              <a:t>Treatment of Agoraphobia</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5"/>
              </a:rPr>
              <a:t>https://www.nhs.uk/mental-health/conditions/agoraphobia/treatment/</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17 November 2025).</a:t>
            </a:r>
          </a:p>
          <a:p>
            <a:endParaRPr lang="en-GB" sz="700" b="0" i="0" u="none" strike="noStrike" dirty="0">
              <a:solidFill>
                <a:srgbClr val="000000"/>
              </a:solidFill>
              <a:effectLst/>
              <a:latin typeface="Arial" panose="020B0604020202020204" pitchFamily="34" charset="0"/>
            </a:endParaRPr>
          </a:p>
          <a:p>
            <a:r>
              <a:rPr lang="en-GB" sz="700" b="0" i="0" u="none" strike="noStrike" dirty="0">
                <a:solidFill>
                  <a:srgbClr val="000000"/>
                </a:solidFill>
                <a:effectLst/>
                <a:latin typeface="Arial" panose="020B0604020202020204" pitchFamily="34" charset="0"/>
              </a:rPr>
              <a:t>NICE (2023) </a:t>
            </a:r>
            <a:r>
              <a:rPr lang="en-GB" sz="700" b="0" i="1" u="none" strike="noStrike" dirty="0">
                <a:solidFill>
                  <a:srgbClr val="000000"/>
                </a:solidFill>
                <a:effectLst/>
                <a:latin typeface="Arial" panose="020B0604020202020204" pitchFamily="34" charset="0"/>
              </a:rPr>
              <a:t>Generalised Anxiety disorder: Scenario: Management of a Person with Generalised Anxiety Disorder</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6"/>
              </a:rPr>
              <a:t>https://cks.nice.org.uk/topics/generalized-anxiety-disorder/management/management/</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18 November 2025).</a:t>
            </a:r>
          </a:p>
          <a:p>
            <a:endParaRPr lang="en-GB" sz="700" b="0" i="0" u="none" strike="noStrike" dirty="0">
              <a:solidFill>
                <a:srgbClr val="000000"/>
              </a:solidFill>
              <a:effectLst/>
              <a:latin typeface="Arial" panose="020B0604020202020204" pitchFamily="34" charset="0"/>
            </a:endParaRPr>
          </a:p>
          <a:p>
            <a:r>
              <a:rPr lang="en-GB" sz="700" b="0" i="0" u="none" strike="noStrike" dirty="0">
                <a:solidFill>
                  <a:srgbClr val="000000"/>
                </a:solidFill>
                <a:effectLst/>
                <a:latin typeface="Arial" panose="020B0604020202020204" pitchFamily="34" charset="0"/>
              </a:rPr>
              <a:t>World Health Organisation (2025) </a:t>
            </a:r>
            <a:r>
              <a:rPr lang="en-GB" sz="700" b="0" i="1" u="none" strike="noStrike" dirty="0">
                <a:solidFill>
                  <a:srgbClr val="000000"/>
                </a:solidFill>
                <a:effectLst/>
                <a:latin typeface="Arial" panose="020B0604020202020204" pitchFamily="34" charset="0"/>
              </a:rPr>
              <a:t>Anxiety Disorders</a:t>
            </a:r>
            <a:r>
              <a:rPr lang="en-GB" sz="700" b="0" i="0" u="none" strike="noStrike" dirty="0">
                <a:solidFill>
                  <a:srgbClr val="000000"/>
                </a:solidFill>
                <a:effectLst/>
                <a:latin typeface="Arial" panose="020B0604020202020204" pitchFamily="34" charset="0"/>
              </a:rPr>
              <a:t> Available at: </a:t>
            </a:r>
            <a:r>
              <a:rPr lang="en-GB" sz="700" b="0" i="0" u="none" strike="noStrike" dirty="0">
                <a:solidFill>
                  <a:srgbClr val="000000"/>
                </a:solidFill>
                <a:effectLst/>
                <a:latin typeface="Arial" panose="020B0604020202020204" pitchFamily="34" charset="0"/>
                <a:hlinkClick r:id="rId7"/>
              </a:rPr>
              <a:t>https://www.who.int/news-room/fact-sheets/detail/anxiety-disorders</a:t>
            </a:r>
            <a:r>
              <a:rPr lang="en-GB" sz="700" b="0" i="0" u="none" strike="noStrike" dirty="0">
                <a:solidFill>
                  <a:srgbClr val="000000"/>
                </a:solidFill>
                <a:effectLst/>
                <a:latin typeface="Arial" panose="020B0604020202020204" pitchFamily="34" charset="0"/>
              </a:rPr>
              <a:t> </a:t>
            </a:r>
            <a:r>
              <a:rPr lang="en-GB" sz="700" dirty="0">
                <a:solidFill>
                  <a:srgbClr val="000000"/>
                </a:solidFill>
                <a:latin typeface="Arial" panose="020B0604020202020204" pitchFamily="34" charset="0"/>
              </a:rPr>
              <a:t>(</a:t>
            </a:r>
            <a:r>
              <a:rPr lang="en-GB" sz="700" b="0" i="0" u="none" strike="noStrike" dirty="0">
                <a:solidFill>
                  <a:srgbClr val="000000"/>
                </a:solidFill>
                <a:effectLst/>
                <a:latin typeface="Arial" panose="020B0604020202020204" pitchFamily="34" charset="0"/>
              </a:rPr>
              <a:t>Accessed: 20 November 2025).</a:t>
            </a:r>
          </a:p>
          <a:p>
            <a:endParaRPr lang="en-US" dirty="0"/>
          </a:p>
        </p:txBody>
      </p:sp>
      <p:sp>
        <p:nvSpPr>
          <p:cNvPr id="18" name="Text Placeholder 17">
            <a:extLst>
              <a:ext uri="{FF2B5EF4-FFF2-40B4-BE49-F238E27FC236}">
                <a16:creationId xmlns:a16="http://schemas.microsoft.com/office/drawing/2014/main" id="{08988C7A-DBD0-98EB-06FA-748CCFE1EA59}"/>
              </a:ext>
            </a:extLst>
          </p:cNvPr>
          <p:cNvSpPr>
            <a:spLocks noGrp="1"/>
          </p:cNvSpPr>
          <p:nvPr>
            <p:ph type="body" sz="quarter" idx="153"/>
          </p:nvPr>
        </p:nvSpPr>
        <p:spPr>
          <a:xfrm>
            <a:off x="1309916" y="460240"/>
            <a:ext cx="6666452" cy="352725"/>
          </a:xfrm>
        </p:spPr>
        <p:txBody>
          <a:bodyPr/>
          <a:lstStyle/>
          <a:p>
            <a:r>
              <a:rPr lang="en-US" dirty="0"/>
              <a:t>CONT.</a:t>
            </a:r>
          </a:p>
        </p:txBody>
      </p:sp>
      <p:sp>
        <p:nvSpPr>
          <p:cNvPr id="19" name="TextBox 18">
            <a:extLst>
              <a:ext uri="{FF2B5EF4-FFF2-40B4-BE49-F238E27FC236}">
                <a16:creationId xmlns:a16="http://schemas.microsoft.com/office/drawing/2014/main" id="{CCE4840A-48B3-3D62-7465-6A3AAF475255}"/>
              </a:ext>
            </a:extLst>
          </p:cNvPr>
          <p:cNvSpPr txBox="1"/>
          <p:nvPr/>
        </p:nvSpPr>
        <p:spPr>
          <a:xfrm>
            <a:off x="752056" y="1089213"/>
            <a:ext cx="816249" cy="238527"/>
          </a:xfrm>
          <a:prstGeom prst="rect">
            <a:avLst/>
          </a:prstGeom>
          <a:noFill/>
        </p:spPr>
        <p:txBody>
          <a:bodyPr wrap="none" rtlCol="0">
            <a:spAutoFit/>
          </a:bodyPr>
          <a:lstStyle/>
          <a:p>
            <a:r>
              <a:rPr lang="en-US" sz="920" b="1" dirty="0">
                <a:latin typeface="Aptos" panose="020B0004020202020204" pitchFamily="34" charset="0"/>
              </a:rPr>
              <a:t>References</a:t>
            </a:r>
          </a:p>
        </p:txBody>
      </p:sp>
    </p:spTree>
    <p:extLst>
      <p:ext uri="{BB962C8B-B14F-4D97-AF65-F5344CB8AC3E}">
        <p14:creationId xmlns:p14="http://schemas.microsoft.com/office/powerpoint/2010/main" val="363736293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10631</TotalTime>
  <Words>1343</Words>
  <Application>Microsoft Macintosh PowerPoint</Application>
  <PresentationFormat>On-screen Show (4:3)</PresentationFormat>
  <Paragraphs>127</Paragraphs>
  <Slides>4</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vt:i4>
      </vt:variant>
    </vt:vector>
  </HeadingPairs>
  <TitlesOfParts>
    <vt:vector size="18" baseType="lpstr">
      <vt:lpstr>.AppleSystemUIFont</vt: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Psychopathological Classifications and Provisions Component BMHP6029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Larry Osei Kofi (2308809)</cp:lastModifiedBy>
  <cp:revision>100</cp:revision>
  <cp:lastPrinted>2015-06-29T17:31:11Z</cp:lastPrinted>
  <dcterms:created xsi:type="dcterms:W3CDTF">2012-02-03T19:11:35Z</dcterms:created>
  <dcterms:modified xsi:type="dcterms:W3CDTF">2025-11-22T15:57:00Z</dcterms:modified>
</cp:coreProperties>
</file>