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4"/>
  </p:sldMasterIdLst>
  <p:notesMasterIdLst>
    <p:notesMasterId r:id="rId17"/>
  </p:notesMasterIdLst>
  <p:sldIdLst>
    <p:sldId id="269" r:id="rId5"/>
    <p:sldId id="268" r:id="rId6"/>
    <p:sldId id="267" r:id="rId7"/>
    <p:sldId id="257" r:id="rId8"/>
    <p:sldId id="258" r:id="rId9"/>
    <p:sldId id="259" r:id="rId10"/>
    <p:sldId id="260" r:id="rId11"/>
    <p:sldId id="261" r:id="rId12"/>
    <p:sldId id="262" r:id="rId13"/>
    <p:sldId id="263" r:id="rId14"/>
    <p:sldId id="264" r:id="rId15"/>
    <p:sldId id="265" r:id="rId16"/>
  </p:sldIdLst>
  <p:sldSz cx="9144000" cy="6858000" type="screen4x3"/>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83" d="100"/>
          <a:sy n="83" d="100"/>
        </p:scale>
        <p:origin x="1478"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8475"/>
          </a:xfrm>
          <a:prstGeom prst="rect">
            <a:avLst/>
          </a:prstGeom>
        </p:spPr>
        <p:txBody>
          <a:bodyPr vert="horz" lIns="91440" tIns="45720" rIns="91440" bIns="45720" rtlCol="0"/>
          <a:lstStyle>
            <a:lvl1pPr algn="r">
              <a:defRPr sz="1200"/>
            </a:lvl1pPr>
          </a:lstStyle>
          <a:p>
            <a:fld id="{FE2654C2-8633-4FB9-89B5-63C8A7AD6CC5}" type="datetimeFigureOut">
              <a:rPr lang="en-GB" smtClean="0"/>
              <a:t>07/08/2022</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13"/>
            <a:ext cx="5486400" cy="39163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7213"/>
            <a:ext cx="2971800"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7213"/>
            <a:ext cx="2971800" cy="498475"/>
          </a:xfrm>
          <a:prstGeom prst="rect">
            <a:avLst/>
          </a:prstGeom>
        </p:spPr>
        <p:txBody>
          <a:bodyPr vert="horz" lIns="91440" tIns="45720" rIns="91440" bIns="45720" rtlCol="0" anchor="b"/>
          <a:lstStyle>
            <a:lvl1pPr algn="r">
              <a:defRPr sz="1200"/>
            </a:lvl1pPr>
          </a:lstStyle>
          <a:p>
            <a:fld id="{C40A38DB-BD07-4F46-B2D1-6B512214A906}" type="slidenum">
              <a:rPr lang="en-GB" smtClean="0"/>
              <a:t>‹#›</a:t>
            </a:fld>
            <a:endParaRPr lang="en-GB"/>
          </a:p>
        </p:txBody>
      </p:sp>
    </p:spTree>
    <p:extLst>
      <p:ext uri="{BB962C8B-B14F-4D97-AF65-F5344CB8AC3E}">
        <p14:creationId xmlns:p14="http://schemas.microsoft.com/office/powerpoint/2010/main" val="4288771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0A38DB-BD07-4F46-B2D1-6B512214A906}" type="slidenum">
              <a:rPr lang="en-GB" smtClean="0"/>
              <a:t>4</a:t>
            </a:fld>
            <a:endParaRPr lang="en-GB"/>
          </a:p>
        </p:txBody>
      </p:sp>
    </p:spTree>
    <p:extLst>
      <p:ext uri="{BB962C8B-B14F-4D97-AF65-F5344CB8AC3E}">
        <p14:creationId xmlns:p14="http://schemas.microsoft.com/office/powerpoint/2010/main" val="17720660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69829" y="802299"/>
            <a:ext cx="6421310" cy="2541431"/>
          </a:xfrm>
        </p:spPr>
        <p:txBody>
          <a:bodyPr bIns="0" anchor="b">
            <a:normAutofit/>
          </a:bodyPr>
          <a:lstStyle>
            <a:lvl1pPr algn="l">
              <a:defRPr sz="4950"/>
            </a:lvl1pPr>
          </a:lstStyle>
          <a:p>
            <a:r>
              <a:rPr lang="en-US"/>
              <a:t>Click to edit Master title style</a:t>
            </a:r>
            <a:endParaRPr lang="en-US" dirty="0"/>
          </a:p>
        </p:txBody>
      </p:sp>
      <p:sp>
        <p:nvSpPr>
          <p:cNvPr id="3" name="Subtitle 2"/>
          <p:cNvSpPr>
            <a:spLocks noGrp="1"/>
          </p:cNvSpPr>
          <p:nvPr>
            <p:ph type="subTitle" idx="1"/>
          </p:nvPr>
        </p:nvSpPr>
        <p:spPr>
          <a:xfrm>
            <a:off x="1869829" y="3531205"/>
            <a:ext cx="6421310" cy="977621"/>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170CE1-53E5-4541-97F7-E776C9169F2D}" type="datetimeFigureOut">
              <a:rPr lang="en-US" smtClean="0"/>
              <a:t>8/7/2022</a:t>
            </a:fld>
            <a:endParaRPr lang="en-US"/>
          </a:p>
        </p:txBody>
      </p:sp>
      <p:sp>
        <p:nvSpPr>
          <p:cNvPr id="5" name="Footer Placeholder 4"/>
          <p:cNvSpPr>
            <a:spLocks noGrp="1"/>
          </p:cNvSpPr>
          <p:nvPr>
            <p:ph type="ftr" sz="quarter" idx="11"/>
          </p:nvPr>
        </p:nvSpPr>
        <p:spPr>
          <a:xfrm>
            <a:off x="1869829" y="329308"/>
            <a:ext cx="3672983" cy="309201"/>
          </a:xfrm>
        </p:spPr>
        <p:txBody>
          <a:bodyPr/>
          <a:lstStyle/>
          <a:p>
            <a:endParaRPr lang="en-US"/>
          </a:p>
        </p:txBody>
      </p:sp>
      <p:sp>
        <p:nvSpPr>
          <p:cNvPr id="6" name="Slide Number Placeholder 5"/>
          <p:cNvSpPr>
            <a:spLocks noGrp="1"/>
          </p:cNvSpPr>
          <p:nvPr>
            <p:ph type="sldNum" sz="quarter" idx="12"/>
          </p:nvPr>
        </p:nvSpPr>
        <p:spPr>
          <a:xfrm>
            <a:off x="1078249" y="798973"/>
            <a:ext cx="608264" cy="503578"/>
          </a:xfrm>
        </p:spPr>
        <p:txBody>
          <a:bodyPr/>
          <a:lstStyle/>
          <a:p>
            <a:fld id="{F9163BF5-BF81-4211-91B9-991EBDDDCD40}" type="slidenum">
              <a:rPr lang="en-US" smtClean="0"/>
              <a:t>‹#›</a:t>
            </a:fld>
            <a:endParaRPr lang="en-US"/>
          </a:p>
        </p:txBody>
      </p:sp>
      <p:cxnSp>
        <p:nvCxnSpPr>
          <p:cNvPr id="8" name="Straight Connector 7"/>
          <p:cNvCxnSpPr/>
          <p:nvPr/>
        </p:nvCxnSpPr>
        <p:spPr>
          <a:xfrm>
            <a:off x="1750978"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7873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170CE1-53E5-4541-97F7-E776C9169F2D}" type="datetimeFigureOut">
              <a:rPr lang="en-US" smtClean="0"/>
              <a:t>8/7/2022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163BF5-BF81-4211-91B9-991EBDDDCD40}" type="slidenum">
              <a:rPr lang="en-US" smtClean="0"/>
              <a:t>‹#›</a:t>
            </a:fld>
            <a:endParaRPr lang="en-US"/>
          </a:p>
        </p:txBody>
      </p:sp>
      <p:cxnSp>
        <p:nvCxnSpPr>
          <p:cNvPr id="8" name="Straight Connector 7"/>
          <p:cNvCxnSpPr/>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5762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1110" y="1756130"/>
            <a:ext cx="6421935" cy="1887950"/>
          </a:xfrm>
        </p:spPr>
        <p:txBody>
          <a:bodyPr anchor="b">
            <a:normAutofit/>
          </a:bodyPr>
          <a:lstStyle>
            <a:lvl1pPr algn="l">
              <a:defRPr sz="2700"/>
            </a:lvl1pPr>
          </a:lstStyle>
          <a:p>
            <a:r>
              <a:rPr lang="en-US"/>
              <a:t>Click to edit Master title style</a:t>
            </a:r>
            <a:endParaRPr lang="en-US" dirty="0"/>
          </a:p>
        </p:txBody>
      </p:sp>
      <p:sp>
        <p:nvSpPr>
          <p:cNvPr id="3" name="Text Placeholder 2"/>
          <p:cNvSpPr>
            <a:spLocks noGrp="1"/>
          </p:cNvSpPr>
          <p:nvPr>
            <p:ph type="body" idx="1"/>
          </p:nvPr>
        </p:nvSpPr>
        <p:spPr>
          <a:xfrm>
            <a:off x="1151021" y="3806196"/>
            <a:ext cx="6412493" cy="1012929"/>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170CE1-53E5-4541-97F7-E776C9169F2D}" type="datetimeFigureOut">
              <a:rPr lang="en-US" smtClean="0"/>
              <a:t>8/7/2022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163BF5-BF81-4211-91B9-991EBDDDCD40}" type="slidenum">
              <a:rPr lang="en-US" smtClean="0"/>
              <a:t>‹#›</a:t>
            </a:fld>
            <a:endParaRPr lang="en-US"/>
          </a:p>
        </p:txBody>
      </p:sp>
      <p:cxnSp>
        <p:nvCxnSpPr>
          <p:cNvPr id="8" name="Straight Connector 7"/>
          <p:cNvCxnSpPr/>
          <p:nvPr/>
        </p:nvCxnSpPr>
        <p:spPr>
          <a:xfrm>
            <a:off x="1028765" y="798974"/>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55558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1022" y="804890"/>
            <a:ext cx="7140118"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51021" y="2010878"/>
            <a:ext cx="3456432"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41095" y="2017343"/>
            <a:ext cx="3453098"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9170CE1-53E5-4541-97F7-E776C9169F2D}" type="datetimeFigureOut">
              <a:rPr lang="en-US" smtClean="0"/>
              <a:t>8/7/2022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163BF5-BF81-4211-91B9-991EBDDDCD40}" type="slidenum">
              <a:rPr lang="en-US" smtClean="0"/>
              <a:t>‹#›</a:t>
            </a:fld>
            <a:endParaRPr lang="en-US"/>
          </a:p>
        </p:txBody>
      </p:sp>
      <p:cxnSp>
        <p:nvCxnSpPr>
          <p:cNvPr id="9" name="Straight Connector 8"/>
          <p:cNvCxnSpPr/>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75618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1022" y="804164"/>
            <a:ext cx="7140118"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51021" y="2019550"/>
            <a:ext cx="3456432" cy="801943"/>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151021" y="2824270"/>
            <a:ext cx="345643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41093" y="2023004"/>
            <a:ext cx="3456432" cy="80223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41094" y="2821491"/>
            <a:ext cx="345643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170CE1-53E5-4541-97F7-E776C9169F2D}" type="datetimeFigureOut">
              <a:rPr lang="en-US" smtClean="0"/>
              <a:t>8/7/2022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9163BF5-BF81-4211-91B9-991EBDDDCD40}" type="slidenum">
              <a:rPr lang="en-US" smtClean="0"/>
              <a:t>‹#›</a:t>
            </a:fld>
            <a:endParaRPr lang="en-US"/>
          </a:p>
        </p:txBody>
      </p:sp>
      <p:cxnSp>
        <p:nvCxnSpPr>
          <p:cNvPr id="11" name="Straight Connector 10"/>
          <p:cNvCxnSpPr/>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9771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170CE1-53E5-4541-97F7-E776C9169F2D}" type="datetimeFigureOut">
              <a:rPr lang="en-US" smtClean="0"/>
              <a:t>8/7/2022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163BF5-BF81-4211-91B9-991EBDDDCD40}" type="slidenum">
              <a:rPr lang="en-US" smtClean="0"/>
              <a:t>‹#›</a:t>
            </a:fld>
            <a:endParaRPr lang="en-US"/>
          </a:p>
        </p:txBody>
      </p:sp>
      <p:cxnSp>
        <p:nvCxnSpPr>
          <p:cNvPr id="7" name="Straight Connector 6"/>
          <p:cNvCxnSpPr/>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3845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170CE1-53E5-4541-97F7-E776C9169F2D}" type="datetimeFigureOut">
              <a:rPr lang="en-US" smtClean="0"/>
              <a:t>8/7/2022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9163BF5-BF81-4211-91B9-991EBDDDCD40}" type="slidenum">
              <a:rPr lang="en-US" smtClean="0"/>
              <a:t>‹#›</a:t>
            </a:fld>
            <a:endParaRPr lang="en-US"/>
          </a:p>
        </p:txBody>
      </p:sp>
    </p:spTree>
    <p:extLst>
      <p:ext uri="{BB962C8B-B14F-4D97-AF65-F5344CB8AC3E}">
        <p14:creationId xmlns:p14="http://schemas.microsoft.com/office/powerpoint/2010/main" val="2032601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0982" y="798973"/>
            <a:ext cx="2387346" cy="2247117"/>
          </a:xfrm>
        </p:spPr>
        <p:txBody>
          <a:bodyPr anchor="b">
            <a:normAutofit/>
          </a:bodyPr>
          <a:lstStyle>
            <a:lvl1pPr algn="l">
              <a:defRPr sz="1800"/>
            </a:lvl1pPr>
          </a:lstStyle>
          <a:p>
            <a:r>
              <a:rPr lang="en-US"/>
              <a:t>Click to edit Master title style</a:t>
            </a:r>
            <a:endParaRPr lang="en-US" dirty="0"/>
          </a:p>
        </p:txBody>
      </p:sp>
      <p:sp>
        <p:nvSpPr>
          <p:cNvPr id="3" name="Content Placeholder 2"/>
          <p:cNvSpPr>
            <a:spLocks noGrp="1"/>
          </p:cNvSpPr>
          <p:nvPr>
            <p:ph idx="1"/>
          </p:nvPr>
        </p:nvSpPr>
        <p:spPr>
          <a:xfrm>
            <a:off x="3782785" y="798974"/>
            <a:ext cx="4509353"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1022" y="3205492"/>
            <a:ext cx="2388742" cy="2248181"/>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F9170CE1-53E5-4541-97F7-E776C9169F2D}" type="datetimeFigureOut">
              <a:rPr lang="en-US" smtClean="0"/>
              <a:t>8/7/2022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163BF5-BF81-4211-91B9-991EBDDDCD40}" type="slidenum">
              <a:rPr lang="en-US" smtClean="0"/>
              <a:t>‹#›</a:t>
            </a:fld>
            <a:endParaRPr lang="en-US"/>
          </a:p>
        </p:txBody>
      </p:sp>
      <p:cxnSp>
        <p:nvCxnSpPr>
          <p:cNvPr id="9" name="Straight Connector 8"/>
          <p:cNvCxnSpPr/>
          <p:nvPr/>
        </p:nvCxnSpPr>
        <p:spPr>
          <a:xfrm>
            <a:off x="1028765"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8178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482171"/>
            <a:ext cx="3055900"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51771" y="1129513"/>
            <a:ext cx="4085880" cy="1830584"/>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3292" y="1122543"/>
            <a:ext cx="209337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151022" y="3145992"/>
            <a:ext cx="4080028" cy="2003742"/>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151021" y="5469857"/>
            <a:ext cx="4080029" cy="320123"/>
          </a:xfrm>
        </p:spPr>
        <p:txBody>
          <a:bodyPr/>
          <a:lstStyle>
            <a:lvl1pPr algn="l">
              <a:defRPr/>
            </a:lvl1pPr>
          </a:lstStyle>
          <a:p>
            <a:fld id="{F9170CE1-53E5-4541-97F7-E776C9169F2D}" type="datetimeFigureOut">
              <a:rPr lang="en-US" smtClean="0"/>
              <a:t>8/7/2022</a:t>
            </a:fld>
            <a:endParaRPr lang="en-US"/>
          </a:p>
        </p:txBody>
      </p:sp>
      <p:sp>
        <p:nvSpPr>
          <p:cNvPr id="6" name="Footer Placeholder 5"/>
          <p:cNvSpPr>
            <a:spLocks noGrp="1"/>
          </p:cNvSpPr>
          <p:nvPr>
            <p:ph type="ftr" sz="quarter" idx="11"/>
          </p:nvPr>
        </p:nvSpPr>
        <p:spPr>
          <a:xfrm>
            <a:off x="1151183" y="318641"/>
            <a:ext cx="4090106" cy="320931"/>
          </a:xfrm>
        </p:spPr>
        <p:txBody>
          <a:bodyPr/>
          <a:lstStyle/>
          <a:p>
            <a:endParaRPr lang="en-US"/>
          </a:p>
        </p:txBody>
      </p:sp>
      <p:sp>
        <p:nvSpPr>
          <p:cNvPr id="7" name="Slide Number Placeholder 6"/>
          <p:cNvSpPr>
            <a:spLocks noGrp="1"/>
          </p:cNvSpPr>
          <p:nvPr>
            <p:ph type="sldNum" sz="quarter" idx="12"/>
          </p:nvPr>
        </p:nvSpPr>
        <p:spPr/>
        <p:txBody>
          <a:bodyPr/>
          <a:lstStyle/>
          <a:p>
            <a:fld id="{F9163BF5-BF81-4211-91B9-991EBDDDCD40}" type="slidenum">
              <a:rPr lang="en-US" smtClean="0"/>
              <a:t>‹#›</a:t>
            </a:fld>
            <a:endParaRPr lang="en-US"/>
          </a:p>
        </p:txBody>
      </p:sp>
      <p:cxnSp>
        <p:nvCxnSpPr>
          <p:cNvPr id="14" name="Straight Connector 13"/>
          <p:cNvCxnSpPr/>
          <p:nvPr/>
        </p:nvCxnSpPr>
        <p:spPr>
          <a:xfrm>
            <a:off x="1028765"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6323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170CE1-53E5-4541-97F7-E776C9169F2D}" type="datetimeFigureOut">
              <a:rPr lang="en-US" smtClean="0"/>
              <a:t>8/7/2022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163BF5-BF81-4211-91B9-991EBDDDCD40}" type="slidenum">
              <a:rPr lang="en-US" smtClean="0"/>
              <a:t>‹#›</a:t>
            </a:fld>
            <a:endParaRPr lang="en-US"/>
          </a:p>
        </p:txBody>
      </p:sp>
      <p:cxnSp>
        <p:nvCxnSpPr>
          <p:cNvPr id="8" name="Straight Connector 7"/>
          <p:cNvCxnSpPr/>
          <p:nvPr/>
        </p:nvCxnSpPr>
        <p:spPr>
          <a:xfrm>
            <a:off x="102876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20384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883864"/>
            <a:ext cx="1211807"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51021" y="883864"/>
            <a:ext cx="5804105"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170CE1-53E5-4541-97F7-E776C9169F2D}" type="datetimeFigureOut">
              <a:rPr lang="en-US" smtClean="0"/>
              <a:t>8/7/2022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163BF5-BF81-4211-91B9-991EBDDDCD40}" type="slidenum">
              <a:rPr lang="en-US" smtClean="0"/>
              <a:t>‹#›</a:t>
            </a:fld>
            <a:endParaRPr lang="en-US"/>
          </a:p>
        </p:txBody>
      </p:sp>
      <p:cxnSp>
        <p:nvCxnSpPr>
          <p:cNvPr id="8" name="Straight Connector 7"/>
          <p:cNvCxnSpPr/>
          <p:nvPr/>
        </p:nvCxnSpPr>
        <p:spPr>
          <a:xfrm flipH="1">
            <a:off x="7079333" y="719272"/>
            <a:ext cx="1211807"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47647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3"/>
            <a:ext cx="9144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9144000" cy="742950"/>
          </a:xfrm>
          <a:prstGeom prst="rect">
            <a:avLst/>
          </a:prstGeom>
        </p:spPr>
      </p:pic>
      <p:sp>
        <p:nvSpPr>
          <p:cNvPr id="2" name="Title Placeholder 1"/>
          <p:cNvSpPr>
            <a:spLocks noGrp="1"/>
          </p:cNvSpPr>
          <p:nvPr>
            <p:ph type="title"/>
          </p:nvPr>
        </p:nvSpPr>
        <p:spPr>
          <a:xfrm>
            <a:off x="1151022" y="804520"/>
            <a:ext cx="7140119"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1022" y="2015733"/>
            <a:ext cx="7140119"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65604" y="330370"/>
            <a:ext cx="2625536" cy="309201"/>
          </a:xfrm>
          <a:prstGeom prst="rect">
            <a:avLst/>
          </a:prstGeom>
        </p:spPr>
        <p:txBody>
          <a:bodyPr vert="horz" lIns="91440" tIns="45720" rIns="91440" bIns="45720" rtlCol="0" anchor="ctr"/>
          <a:lstStyle>
            <a:lvl1pPr algn="r">
              <a:defRPr sz="750">
                <a:solidFill>
                  <a:schemeClr val="tx1">
                    <a:tint val="75000"/>
                  </a:schemeClr>
                </a:solidFill>
              </a:defRPr>
            </a:lvl1pPr>
          </a:lstStyle>
          <a:p>
            <a:fld id="{F9170CE1-53E5-4541-97F7-E776C9169F2D}" type="datetimeFigureOut">
              <a:rPr lang="en-US" smtClean="0"/>
              <a:t>8/7/2022</a:t>
            </a:fld>
            <a:endParaRPr lang="en-US"/>
          </a:p>
        </p:txBody>
      </p:sp>
      <p:sp>
        <p:nvSpPr>
          <p:cNvPr id="5" name="Footer Placeholder 4"/>
          <p:cNvSpPr>
            <a:spLocks noGrp="1"/>
          </p:cNvSpPr>
          <p:nvPr>
            <p:ph type="ftr" sz="quarter" idx="3"/>
          </p:nvPr>
        </p:nvSpPr>
        <p:spPr>
          <a:xfrm>
            <a:off x="1151022" y="329308"/>
            <a:ext cx="4391789" cy="3092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60046" y="798973"/>
            <a:ext cx="608264" cy="503578"/>
          </a:xfrm>
          <a:prstGeom prst="rect">
            <a:avLst/>
          </a:prstGeom>
        </p:spPr>
        <p:txBody>
          <a:bodyPr vert="horz" lIns="91440" tIns="45720" rIns="91440" bIns="45720" rtlCol="0" anchor="t"/>
          <a:lstStyle>
            <a:lvl1pPr algn="r">
              <a:defRPr sz="2100">
                <a:solidFill>
                  <a:schemeClr val="accent1"/>
                </a:solidFill>
              </a:defRPr>
            </a:lvl1pPr>
          </a:lstStyle>
          <a:p>
            <a:fld id="{F9163BF5-BF81-4211-91B9-991EBDDDCD40}" type="slidenum">
              <a:rPr lang="en-US" smtClean="0"/>
              <a:t>‹#›</a:t>
            </a:fld>
            <a:endParaRPr lang="en-US"/>
          </a:p>
        </p:txBody>
      </p:sp>
      <p:cxnSp>
        <p:nvCxnSpPr>
          <p:cNvPr id="12" name="Straight Connector 11"/>
          <p:cNvCxnSpPr/>
          <p:nvPr/>
        </p:nvCxnSpPr>
        <p:spPr>
          <a:xfrm>
            <a:off x="0" y="6141705"/>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8337641"/>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Lst>
  <p:txStyles>
    <p:titleStyle>
      <a:lvl1pPr algn="l" defTabSz="685800" rtl="0" eaLnBrk="1" latinLnBrk="0" hangingPunct="1">
        <a:lnSpc>
          <a:spcPct val="90000"/>
        </a:lnSpc>
        <a:spcBef>
          <a:spcPct val="0"/>
        </a:spcBef>
        <a:buNone/>
        <a:defRPr sz="2400" b="0" i="0" kern="1200" cap="none">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handling-applications-for-permission-to-take-employment-instruction/permission-to-work-and-volunteering-for-asylum-seekers-accessible-version" TargetMode="External"/><Relationship Id="rId2" Type="http://schemas.openxmlformats.org/officeDocument/2006/relationships/hyperlink" Target="https://asylumineurope.org/reports/country/united-kingdom/reception-conditions/employment-and-education/access-education/" TargetMode="External"/><Relationship Id="rId1" Type="http://schemas.openxmlformats.org/officeDocument/2006/relationships/slideLayout" Target="../slideLayouts/slideLayout2.xml"/><Relationship Id="rId4" Type="http://schemas.openxmlformats.org/officeDocument/2006/relationships/hyperlink" Target="https://refugeecouncil.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133823D-7A5E-4A3E-1726-40A3D40D3FCA}"/>
              </a:ext>
            </a:extLst>
          </p:cNvPr>
          <p:cNvSpPr>
            <a:spLocks noGrp="1"/>
          </p:cNvSpPr>
          <p:nvPr>
            <p:ph type="title"/>
          </p:nvPr>
        </p:nvSpPr>
        <p:spPr>
          <a:xfrm>
            <a:off x="1001940" y="5808765"/>
            <a:ext cx="7140119" cy="1049235"/>
          </a:xfrm>
        </p:spPr>
        <p:txBody>
          <a:bodyPr>
            <a:noAutofit/>
          </a:bodyPr>
          <a:lstStyle/>
          <a:p>
            <a:pPr marL="0" indent="0"/>
            <a:r>
              <a:rPr lang="en-GB" dirty="0">
                <a:solidFill>
                  <a:schemeClr val="tx1"/>
                </a:solidFill>
              </a:rPr>
              <a:t>Module: Community Care and Development Project Presentation (BMHP6022).  </a:t>
            </a:r>
            <a:br>
              <a:rPr lang="en-GB" dirty="0"/>
            </a:br>
            <a:r>
              <a:rPr lang="en-GB" dirty="0"/>
              <a:t>Name: Maria Teresa Nsang Ofebu (1908391).</a:t>
            </a:r>
            <a:br>
              <a:rPr lang="en-GB" dirty="0"/>
            </a:br>
            <a:r>
              <a:rPr lang="en-GB" dirty="0"/>
              <a:t>Lecturer: </a:t>
            </a:r>
            <a:r>
              <a:rPr lang="en-GB" dirty="0" err="1"/>
              <a:t>Chizoba</a:t>
            </a:r>
            <a:r>
              <a:rPr lang="en-GB" dirty="0"/>
              <a:t> </a:t>
            </a:r>
            <a:r>
              <a:rPr lang="en-GB" dirty="0" err="1"/>
              <a:t>Esio</a:t>
            </a:r>
            <a:r>
              <a:rPr lang="en-GB" dirty="0"/>
              <a:t>-Bassey.  </a:t>
            </a:r>
            <a:br>
              <a:rPr lang="en-GB" dirty="0"/>
            </a:br>
            <a:r>
              <a:rPr lang="en-GB" dirty="0"/>
              <a:t>City: London.</a:t>
            </a:r>
            <a:br>
              <a:rPr lang="en-GB" dirty="0"/>
            </a:br>
            <a:r>
              <a:rPr lang="en-GB" dirty="0"/>
              <a:t>Date: 07/08/2022.</a:t>
            </a:r>
            <a:br>
              <a:rPr lang="en-GB" dirty="0"/>
            </a:br>
            <a:br>
              <a:rPr lang="en-GB" dirty="0"/>
            </a:br>
            <a:br>
              <a:rPr lang="en-GB" dirty="0"/>
            </a:br>
            <a:endParaRPr lang="en-US" dirty="0"/>
          </a:p>
        </p:txBody>
      </p:sp>
      <p:pic>
        <p:nvPicPr>
          <p:cNvPr id="4" name="Picture 3" descr="Text&#10;&#10;Description automatically generated">
            <a:extLst>
              <a:ext uri="{FF2B5EF4-FFF2-40B4-BE49-F238E27FC236}">
                <a16:creationId xmlns:a16="http://schemas.microsoft.com/office/drawing/2014/main" id="{21F386AC-4711-6D59-4BFA-59C08E7AB020}"/>
              </a:ext>
            </a:extLst>
          </p:cNvPr>
          <p:cNvPicPr>
            <a:picLocks noChangeAspect="1"/>
          </p:cNvPicPr>
          <p:nvPr/>
        </p:nvPicPr>
        <p:blipFill rotWithShape="1">
          <a:blip r:embed="rId2">
            <a:extLst>
              <a:ext uri="{28A0092B-C50C-407E-A947-70E740481C1C}">
                <a14:useLocalDpi xmlns:a14="http://schemas.microsoft.com/office/drawing/2010/main" val="0"/>
              </a:ext>
            </a:extLst>
          </a:blip>
          <a:srcRect t="5110" r="-1" b="7007"/>
          <a:stretch/>
        </p:blipFill>
        <p:spPr bwMode="auto">
          <a:xfrm>
            <a:off x="827584" y="188640"/>
            <a:ext cx="7140119" cy="3137443"/>
          </a:xfrm>
          <a:prstGeom prst="rect">
            <a:avLst/>
          </a:prstGeom>
          <a:noFill/>
        </p:spPr>
      </p:pic>
    </p:spTree>
    <p:extLst>
      <p:ext uri="{BB962C8B-B14F-4D97-AF65-F5344CB8AC3E}">
        <p14:creationId xmlns:p14="http://schemas.microsoft.com/office/powerpoint/2010/main" val="3402738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title"/>
          </p:nvPr>
        </p:nvSpPr>
        <p:spPr>
          <a:xfrm>
            <a:off x="1403649" y="332656"/>
            <a:ext cx="7720314" cy="1049235"/>
          </a:xfrm>
        </p:spPr>
        <p:txBody>
          <a:bodyPr anchor="b">
            <a:normAutofit fontScale="90000"/>
          </a:bodyPr>
          <a:lstStyle/>
          <a:p>
            <a:endParaRPr lang="en-US" sz="1700" dirty="0"/>
          </a:p>
          <a:p>
            <a:endParaRPr lang="en-US" sz="1700" dirty="0"/>
          </a:p>
          <a:p>
            <a:br>
              <a:rPr lang="en-US" sz="2000" dirty="0"/>
            </a:br>
            <a:r>
              <a:rPr lang="en-US" sz="2000" dirty="0"/>
              <a:t>TITLE: MIGRANTS IN WESTMINSTER COMMUNITY</a:t>
            </a:r>
          </a:p>
        </p:txBody>
      </p:sp>
      <p:pic>
        <p:nvPicPr>
          <p:cNvPr id="2" name="Picture 1">
            <a:extLst>
              <a:ext uri="{FF2B5EF4-FFF2-40B4-BE49-F238E27FC236}">
                <a16:creationId xmlns:a16="http://schemas.microsoft.com/office/drawing/2014/main" id="{9E57FAA2-6D74-C2B7-B972-36612A7EC3A3}"/>
              </a:ext>
            </a:extLst>
          </p:cNvPr>
          <p:cNvPicPr>
            <a:picLocks noChangeAspect="1"/>
          </p:cNvPicPr>
          <p:nvPr/>
        </p:nvPicPr>
        <p:blipFill rotWithShape="1">
          <a:blip r:embed="rId2"/>
          <a:srcRect t="33539" r="-2" b="31303"/>
          <a:stretch/>
        </p:blipFill>
        <p:spPr>
          <a:xfrm>
            <a:off x="-4264" y="1988840"/>
            <a:ext cx="9144000" cy="4149571"/>
          </a:xfrm>
          <a:prstGeom prst="rect">
            <a:avLst/>
          </a:prstGeom>
          <a:noFill/>
        </p:spPr>
      </p:pic>
    </p:spTree>
    <p:extLst>
      <p:ext uri="{BB962C8B-B14F-4D97-AF65-F5344CB8AC3E}">
        <p14:creationId xmlns:p14="http://schemas.microsoft.com/office/powerpoint/2010/main" val="2108432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756" y="873457"/>
            <a:ext cx="2454782" cy="5222543"/>
          </a:xfrm>
        </p:spPr>
        <p:txBody>
          <a:bodyPr>
            <a:normAutofit/>
          </a:bodyPr>
          <a:lstStyle/>
          <a:p>
            <a:r>
              <a:rPr lang="en-US" sz="2400" dirty="0">
                <a:solidFill>
                  <a:srgbClr val="FFFFFF"/>
                </a:solidFill>
              </a:rPr>
              <a:t>Introduction</a:t>
            </a:r>
          </a:p>
        </p:txBody>
      </p:sp>
      <p:sp>
        <p:nvSpPr>
          <p:cNvPr id="3" name="Content Placeholder 2"/>
          <p:cNvSpPr>
            <a:spLocks noGrp="1"/>
          </p:cNvSpPr>
          <p:nvPr>
            <p:ph idx="1"/>
          </p:nvPr>
        </p:nvSpPr>
        <p:spPr>
          <a:xfrm>
            <a:off x="3880471" y="1484784"/>
            <a:ext cx="4515593" cy="4323184"/>
          </a:xfrm>
        </p:spPr>
        <p:txBody>
          <a:bodyPr anchor="ctr">
            <a:normAutofit/>
          </a:bodyPr>
          <a:lstStyle/>
          <a:p>
            <a:r>
              <a:rPr lang="en-US" sz="1300" dirty="0">
                <a:solidFill>
                  <a:schemeClr val="tx1"/>
                </a:solidFill>
              </a:rPr>
              <a:t>A key component of Central London is the City of Westminster, a city and borough in Inner London. </a:t>
            </a:r>
          </a:p>
          <a:p>
            <a:r>
              <a:rPr lang="en-US" sz="1300" dirty="0">
                <a:solidFill>
                  <a:schemeClr val="tx1"/>
                </a:solidFill>
              </a:rPr>
              <a:t>According to the most recent data available, between mid-2019 and mid-2020, the local authorities with the biggest expected inflows of international migrants were City of London (13%) Westminster (8%) and Camden (7%) before Oxford and Cambridge (each 5%) (ONS, 2021).</a:t>
            </a:r>
          </a:p>
          <a:p>
            <a:r>
              <a:rPr lang="en-US" sz="1300" dirty="0">
                <a:solidFill>
                  <a:schemeClr val="tx1"/>
                </a:solidFill>
              </a:rPr>
              <a:t>The Westminster’s borough council works in supporting  migrants and modern slavery victims through homelessness services at the council (Westminster, 2017).</a:t>
            </a:r>
          </a:p>
          <a:p>
            <a:endParaRPr lang="en-US" sz="1300" dirty="0">
              <a:solidFill>
                <a:schemeClr val="tx1"/>
              </a:solidFill>
            </a:endParaRPr>
          </a:p>
          <a:p>
            <a:endParaRPr lang="en-US" sz="1300" dirty="0">
              <a:solidFill>
                <a:schemeClr val="tx1"/>
              </a:solidFill>
            </a:endParaRPr>
          </a:p>
        </p:txBody>
      </p:sp>
      <p:sp>
        <p:nvSpPr>
          <p:cNvPr id="4" name="TextBox 3">
            <a:extLst>
              <a:ext uri="{FF2B5EF4-FFF2-40B4-BE49-F238E27FC236}">
                <a16:creationId xmlns:a16="http://schemas.microsoft.com/office/drawing/2014/main" id="{32BCAD37-4442-6A80-CA30-5498472B6756}"/>
              </a:ext>
            </a:extLst>
          </p:cNvPr>
          <p:cNvSpPr txBox="1"/>
          <p:nvPr/>
        </p:nvSpPr>
        <p:spPr>
          <a:xfrm>
            <a:off x="4277075" y="179472"/>
            <a:ext cx="3456384" cy="369332"/>
          </a:xfrm>
          <a:prstGeom prst="rect">
            <a:avLst/>
          </a:prstGeom>
          <a:noFill/>
        </p:spPr>
        <p:txBody>
          <a:bodyPr wrap="square" rtlCol="0">
            <a:spAutoFit/>
          </a:bodyPr>
          <a:lstStyle/>
          <a:p>
            <a:r>
              <a:rPr lang="en-GB" dirty="0"/>
              <a:t>WESTMINSTER COMMUNITY</a:t>
            </a:r>
          </a:p>
        </p:txBody>
      </p:sp>
      <p:pic>
        <p:nvPicPr>
          <p:cNvPr id="7" name="Picture 6">
            <a:extLst>
              <a:ext uri="{FF2B5EF4-FFF2-40B4-BE49-F238E27FC236}">
                <a16:creationId xmlns:a16="http://schemas.microsoft.com/office/drawing/2014/main" id="{5BF5F453-A845-2AF7-CBDA-D1D3010DF4D2}"/>
              </a:ext>
            </a:extLst>
          </p:cNvPr>
          <p:cNvPicPr>
            <a:picLocks noChangeAspect="1"/>
          </p:cNvPicPr>
          <p:nvPr/>
        </p:nvPicPr>
        <p:blipFill>
          <a:blip r:embed="rId2"/>
          <a:stretch>
            <a:fillRect/>
          </a:stretch>
        </p:blipFill>
        <p:spPr>
          <a:xfrm>
            <a:off x="-29784" y="0"/>
            <a:ext cx="3651821" cy="6165304"/>
          </a:xfrm>
          <a:prstGeom prst="rect">
            <a:avLst/>
          </a:prstGeom>
        </p:spPr>
      </p:pic>
      <p:pic>
        <p:nvPicPr>
          <p:cNvPr id="9" name="Picture 8">
            <a:extLst>
              <a:ext uri="{FF2B5EF4-FFF2-40B4-BE49-F238E27FC236}">
                <a16:creationId xmlns:a16="http://schemas.microsoft.com/office/drawing/2014/main" id="{9B4EF399-1EBB-0CDA-2DBF-19D2CBA0EA18}"/>
              </a:ext>
            </a:extLst>
          </p:cNvPr>
          <p:cNvPicPr>
            <a:picLocks noChangeAspect="1"/>
          </p:cNvPicPr>
          <p:nvPr/>
        </p:nvPicPr>
        <p:blipFill>
          <a:blip r:embed="rId3"/>
          <a:stretch>
            <a:fillRect/>
          </a:stretch>
        </p:blipFill>
        <p:spPr>
          <a:xfrm>
            <a:off x="-29784" y="6237312"/>
            <a:ext cx="3657917" cy="499915"/>
          </a:xfrm>
          <a:prstGeom prst="rect">
            <a:avLst/>
          </a:prstGeom>
        </p:spPr>
      </p:pic>
      <p:sp>
        <p:nvSpPr>
          <p:cNvPr id="5" name="TextBox 4">
            <a:extLst>
              <a:ext uri="{FF2B5EF4-FFF2-40B4-BE49-F238E27FC236}">
                <a16:creationId xmlns:a16="http://schemas.microsoft.com/office/drawing/2014/main" id="{3B582257-F9EB-1488-DB3A-DA668E763FE9}"/>
              </a:ext>
            </a:extLst>
          </p:cNvPr>
          <p:cNvSpPr txBox="1"/>
          <p:nvPr/>
        </p:nvSpPr>
        <p:spPr>
          <a:xfrm>
            <a:off x="3880471" y="1050032"/>
            <a:ext cx="4751859" cy="692497"/>
          </a:xfrm>
          <a:prstGeom prst="rect">
            <a:avLst/>
          </a:prstGeom>
          <a:noFill/>
        </p:spPr>
        <p:txBody>
          <a:bodyPr wrap="square" rtlCol="0">
            <a:spAutoFit/>
          </a:bodyPr>
          <a:lstStyle/>
          <a:p>
            <a:r>
              <a:rPr lang="en-GB" sz="1300" b="1" dirty="0"/>
              <a:t> Westminster Greater London</a:t>
            </a:r>
            <a:r>
              <a:rPr lang="en-GB" sz="1300" dirty="0"/>
              <a:t> is a dynamic community that is situated in the neighbourhood of London, on the bank of the Thame River in the Southern UK.</a:t>
            </a:r>
          </a:p>
        </p:txBody>
      </p:sp>
    </p:spTree>
    <p:extLst>
      <p:ext uri="{BB962C8B-B14F-4D97-AF65-F5344CB8AC3E}">
        <p14:creationId xmlns:p14="http://schemas.microsoft.com/office/powerpoint/2010/main" val="3116067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58027" y="367720"/>
            <a:ext cx="7140118" cy="576063"/>
          </a:xfrm>
        </p:spPr>
        <p:txBody>
          <a:bodyPr>
            <a:normAutofit/>
          </a:bodyPr>
          <a:lstStyle/>
          <a:p>
            <a:r>
              <a:rPr lang="en-US" sz="2000" dirty="0"/>
              <a:t>TARGETS</a:t>
            </a:r>
          </a:p>
        </p:txBody>
      </p:sp>
      <p:sp>
        <p:nvSpPr>
          <p:cNvPr id="3" name="Content Placeholder 2"/>
          <p:cNvSpPr>
            <a:spLocks noGrp="1"/>
          </p:cNvSpPr>
          <p:nvPr>
            <p:ph idx="1"/>
          </p:nvPr>
        </p:nvSpPr>
        <p:spPr>
          <a:xfrm>
            <a:off x="3715906" y="1198077"/>
            <a:ext cx="4580068" cy="4247147"/>
          </a:xfrm>
        </p:spPr>
        <p:txBody>
          <a:bodyPr>
            <a:normAutofit/>
          </a:bodyPr>
          <a:lstStyle/>
          <a:p>
            <a:pPr>
              <a:lnSpc>
                <a:spcPct val="110000"/>
              </a:lnSpc>
            </a:pPr>
            <a:r>
              <a:rPr lang="en-US" sz="1300" b="1" dirty="0"/>
              <a:t>Rough-Sleepers Migrant:</a:t>
            </a:r>
            <a:r>
              <a:rPr lang="en-US" sz="1300" dirty="0"/>
              <a:t> Westminster borough targets to help migrants and refugees access housing. Migrants are pitched out of their buses when they arrive at Victoria Coach Station and not really sure what to do next.</a:t>
            </a:r>
          </a:p>
          <a:p>
            <a:pPr marL="0" indent="0">
              <a:lnSpc>
                <a:spcPct val="110000"/>
              </a:lnSpc>
              <a:buNone/>
            </a:pPr>
            <a:endParaRPr lang="en-US" sz="1300" dirty="0"/>
          </a:p>
          <a:p>
            <a:pPr>
              <a:lnSpc>
                <a:spcPct val="110000"/>
              </a:lnSpc>
            </a:pPr>
            <a:r>
              <a:rPr lang="en-US" sz="1300" b="1" dirty="0"/>
              <a:t>English Second Language: </a:t>
            </a:r>
            <a:r>
              <a:rPr lang="en-US" sz="1300" dirty="0"/>
              <a:t>Migrants who came from countries where English is not the first language are targets to ensure that  they have proper training , and education. ( Jaeger et al., 2019).</a:t>
            </a:r>
          </a:p>
          <a:p>
            <a:pPr>
              <a:lnSpc>
                <a:spcPct val="110000"/>
              </a:lnSpc>
            </a:pPr>
            <a:endParaRPr lang="en-US" sz="1300" dirty="0"/>
          </a:p>
          <a:p>
            <a:pPr>
              <a:lnSpc>
                <a:spcPct val="110000"/>
              </a:lnSpc>
            </a:pPr>
            <a:r>
              <a:rPr lang="en-US" sz="1300" b="1" dirty="0"/>
              <a:t>Access to Health Care</a:t>
            </a:r>
            <a:r>
              <a:rPr lang="en-US" sz="1300" dirty="0"/>
              <a:t>: The Westminster borough council also targets to help migrants improve their well-being and health in general. Example access to NHS, or GP.</a:t>
            </a:r>
          </a:p>
          <a:p>
            <a:pPr>
              <a:lnSpc>
                <a:spcPct val="110000"/>
              </a:lnSpc>
            </a:pPr>
            <a:endParaRPr lang="en-US" sz="1300" dirty="0"/>
          </a:p>
          <a:p>
            <a:pPr>
              <a:lnSpc>
                <a:spcPct val="110000"/>
              </a:lnSpc>
            </a:pPr>
            <a:r>
              <a:rPr lang="en-US" sz="1300" b="1" dirty="0"/>
              <a:t>Employment</a:t>
            </a:r>
            <a:r>
              <a:rPr lang="en-US" sz="1300" dirty="0"/>
              <a:t>: Targets unemployment migrants, supporting them to get job through job Centre plus.</a:t>
            </a:r>
          </a:p>
          <a:p>
            <a:pPr>
              <a:lnSpc>
                <a:spcPct val="110000"/>
              </a:lnSpc>
            </a:pPr>
            <a:endParaRPr lang="en-US" sz="1300" dirty="0"/>
          </a:p>
          <a:p>
            <a:pPr>
              <a:lnSpc>
                <a:spcPct val="110000"/>
              </a:lnSpc>
            </a:pPr>
            <a:endParaRPr lang="en-US" sz="1300" dirty="0"/>
          </a:p>
          <a:p>
            <a:pPr>
              <a:lnSpc>
                <a:spcPct val="110000"/>
              </a:lnSpc>
            </a:pPr>
            <a:endParaRPr lang="en-US" sz="1300" dirty="0"/>
          </a:p>
        </p:txBody>
      </p:sp>
      <p:pic>
        <p:nvPicPr>
          <p:cNvPr id="4" name="Picture 3">
            <a:extLst>
              <a:ext uri="{FF2B5EF4-FFF2-40B4-BE49-F238E27FC236}">
                <a16:creationId xmlns:a16="http://schemas.microsoft.com/office/drawing/2014/main" id="{6C9DBAAA-33FA-18AF-92A4-F58DC9EACD95}"/>
              </a:ext>
            </a:extLst>
          </p:cNvPr>
          <p:cNvPicPr>
            <a:picLocks noChangeAspect="1"/>
          </p:cNvPicPr>
          <p:nvPr/>
        </p:nvPicPr>
        <p:blipFill>
          <a:blip r:embed="rId3"/>
          <a:stretch>
            <a:fillRect/>
          </a:stretch>
        </p:blipFill>
        <p:spPr>
          <a:xfrm>
            <a:off x="0" y="0"/>
            <a:ext cx="3444539" cy="6165304"/>
          </a:xfrm>
          <a:prstGeom prst="rect">
            <a:avLst/>
          </a:prstGeom>
        </p:spPr>
      </p:pic>
      <p:pic>
        <p:nvPicPr>
          <p:cNvPr id="5" name="Picture 4">
            <a:extLst>
              <a:ext uri="{FF2B5EF4-FFF2-40B4-BE49-F238E27FC236}">
                <a16:creationId xmlns:a16="http://schemas.microsoft.com/office/drawing/2014/main" id="{47558955-49E9-2B5D-9759-F0844AA3FD87}"/>
              </a:ext>
            </a:extLst>
          </p:cNvPr>
          <p:cNvPicPr>
            <a:picLocks noChangeAspect="1"/>
          </p:cNvPicPr>
          <p:nvPr/>
        </p:nvPicPr>
        <p:blipFill>
          <a:blip r:embed="rId4"/>
          <a:stretch>
            <a:fillRect/>
          </a:stretch>
        </p:blipFill>
        <p:spPr>
          <a:xfrm>
            <a:off x="9217" y="6183433"/>
            <a:ext cx="3706689" cy="499915"/>
          </a:xfrm>
          <a:prstGeom prst="rect">
            <a:avLst/>
          </a:prstGeom>
        </p:spPr>
      </p:pic>
    </p:spTree>
    <p:extLst>
      <p:ext uri="{BB962C8B-B14F-4D97-AF65-F5344CB8AC3E}">
        <p14:creationId xmlns:p14="http://schemas.microsoft.com/office/powerpoint/2010/main" val="390998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76058" y="-1755576"/>
            <a:ext cx="5558394" cy="3858767"/>
          </a:xfrm>
        </p:spPr>
        <p:txBody>
          <a:bodyPr anchor="ctr">
            <a:normAutofit/>
          </a:bodyPr>
          <a:lstStyle/>
          <a:p>
            <a:r>
              <a:rPr lang="en-US" sz="2000" dirty="0"/>
              <a:t>STRATEGY USED</a:t>
            </a:r>
          </a:p>
        </p:txBody>
      </p:sp>
      <p:sp>
        <p:nvSpPr>
          <p:cNvPr id="3" name="Content Placeholder 2"/>
          <p:cNvSpPr>
            <a:spLocks noGrp="1"/>
          </p:cNvSpPr>
          <p:nvPr>
            <p:ph idx="1"/>
          </p:nvPr>
        </p:nvSpPr>
        <p:spPr>
          <a:xfrm>
            <a:off x="4355976" y="0"/>
            <a:ext cx="4080510" cy="5719772"/>
          </a:xfrm>
        </p:spPr>
        <p:txBody>
          <a:bodyPr anchor="ctr">
            <a:normAutofit/>
          </a:bodyPr>
          <a:lstStyle/>
          <a:p>
            <a:pPr>
              <a:lnSpc>
                <a:spcPct val="110000"/>
              </a:lnSpc>
            </a:pPr>
            <a:r>
              <a:rPr lang="en-US" sz="1300" b="1" dirty="0">
                <a:solidFill>
                  <a:srgbClr val="000000"/>
                </a:solidFill>
              </a:rPr>
              <a:t>Modern Slavery Migrant </a:t>
            </a:r>
            <a:r>
              <a:rPr lang="en-US" sz="1300" dirty="0">
                <a:solidFill>
                  <a:srgbClr val="000000"/>
                </a:solidFill>
              </a:rPr>
              <a:t>In collaboration with a local homeless organization, Westminster Borough Council has employed an emergency bed procedure to focus support on those who have been the victims of modern slavery and human trafficking.</a:t>
            </a:r>
          </a:p>
          <a:p>
            <a:pPr>
              <a:lnSpc>
                <a:spcPct val="110000"/>
              </a:lnSpc>
            </a:pPr>
            <a:r>
              <a:rPr lang="en-US" sz="1300" b="1" dirty="0">
                <a:solidFill>
                  <a:srgbClr val="000000"/>
                </a:solidFill>
              </a:rPr>
              <a:t>Westminster Employment Service:</a:t>
            </a:r>
            <a:r>
              <a:rPr lang="en-US" sz="1300" dirty="0">
                <a:solidFill>
                  <a:srgbClr val="000000"/>
                </a:solidFill>
              </a:rPr>
              <a:t> The council's committed employment team, works hard to assist immigrants in finding high-quality employment opportunities throughout the city and places a focus on preparing immigrants for employment and self-employment. </a:t>
            </a:r>
          </a:p>
          <a:p>
            <a:pPr>
              <a:lnSpc>
                <a:spcPct val="110000"/>
              </a:lnSpc>
            </a:pPr>
            <a:r>
              <a:rPr lang="en-US" sz="1300" b="1" dirty="0">
                <a:solidFill>
                  <a:srgbClr val="000000"/>
                </a:solidFill>
              </a:rPr>
              <a:t>Trained Migrant</a:t>
            </a:r>
            <a:r>
              <a:rPr lang="en-US" sz="1300" dirty="0">
                <a:solidFill>
                  <a:srgbClr val="000000"/>
                </a:solidFill>
              </a:rPr>
              <a:t>: They help immigrants build their self-esteem and skill sets and give them access to training, employment, and ongoing professional advancement.</a:t>
            </a:r>
          </a:p>
          <a:p>
            <a:pPr>
              <a:lnSpc>
                <a:spcPct val="110000"/>
              </a:lnSpc>
            </a:pPr>
            <a:r>
              <a:rPr lang="en-US" sz="1300" b="1" dirty="0">
                <a:solidFill>
                  <a:srgbClr val="000000"/>
                </a:solidFill>
              </a:rPr>
              <a:t>Migrant Workshops</a:t>
            </a:r>
            <a:r>
              <a:rPr lang="en-US" sz="1300" dirty="0">
                <a:solidFill>
                  <a:srgbClr val="000000"/>
                </a:solidFill>
              </a:rPr>
              <a:t>: Workshops for developing employability skills are also provided by Westminster Borough Council (</a:t>
            </a:r>
            <a:r>
              <a:rPr lang="en-US" sz="1300" dirty="0" err="1">
                <a:solidFill>
                  <a:srgbClr val="000000"/>
                </a:solidFill>
              </a:rPr>
              <a:t>Westminstercommunityinfo</a:t>
            </a:r>
            <a:r>
              <a:rPr lang="en-US" sz="1300" dirty="0">
                <a:solidFill>
                  <a:srgbClr val="000000"/>
                </a:solidFill>
              </a:rPr>
              <a:t>, 2022).</a:t>
            </a:r>
          </a:p>
        </p:txBody>
      </p:sp>
      <p:pic>
        <p:nvPicPr>
          <p:cNvPr id="1026" name="Picture 2" descr="Migrants take our jobs: Britons losing out to foreign workers | UK | News |  Express.co.uk">
            <a:extLst>
              <a:ext uri="{FF2B5EF4-FFF2-40B4-BE49-F238E27FC236}">
                <a16:creationId xmlns:a16="http://schemas.microsoft.com/office/drawing/2014/main" id="{FA1C19B2-7AD6-2E69-253B-A82BF36572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26" y="0"/>
            <a:ext cx="4080270" cy="619644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BE3059F-8B2A-29D1-9DD0-E6588D86C098}"/>
              </a:ext>
            </a:extLst>
          </p:cNvPr>
          <p:cNvSpPr txBox="1"/>
          <p:nvPr/>
        </p:nvSpPr>
        <p:spPr>
          <a:xfrm>
            <a:off x="0" y="6309320"/>
            <a:ext cx="3096344" cy="369332"/>
          </a:xfrm>
          <a:prstGeom prst="rect">
            <a:avLst/>
          </a:prstGeom>
          <a:noFill/>
        </p:spPr>
        <p:txBody>
          <a:bodyPr wrap="square" rtlCol="0">
            <a:spAutoFit/>
          </a:bodyPr>
          <a:lstStyle/>
          <a:p>
            <a:r>
              <a:rPr lang="en-GB" dirty="0"/>
              <a:t>Source: (Daily express, 2014)</a:t>
            </a:r>
          </a:p>
        </p:txBody>
      </p:sp>
    </p:spTree>
    <p:extLst>
      <p:ext uri="{BB962C8B-B14F-4D97-AF65-F5344CB8AC3E}">
        <p14:creationId xmlns:p14="http://schemas.microsoft.com/office/powerpoint/2010/main" val="2498021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5976" y="-315416"/>
            <a:ext cx="6479421" cy="1049235"/>
          </a:xfrm>
        </p:spPr>
        <p:txBody>
          <a:bodyPr/>
          <a:lstStyle/>
          <a:p>
            <a:r>
              <a:rPr lang="en-US"/>
              <a:t>CHALLENGE</a:t>
            </a:r>
            <a:endParaRPr lang="en-US" dirty="0"/>
          </a:p>
        </p:txBody>
      </p:sp>
      <p:sp>
        <p:nvSpPr>
          <p:cNvPr id="3" name="Content Placeholder 2"/>
          <p:cNvSpPr>
            <a:spLocks noGrp="1"/>
          </p:cNvSpPr>
          <p:nvPr>
            <p:ph idx="1"/>
          </p:nvPr>
        </p:nvSpPr>
        <p:spPr>
          <a:xfrm>
            <a:off x="2767653" y="759327"/>
            <a:ext cx="6268844" cy="5077466"/>
          </a:xfrm>
        </p:spPr>
        <p:txBody>
          <a:bodyPr>
            <a:normAutofit fontScale="32500" lnSpcReduction="20000"/>
          </a:bodyPr>
          <a:lstStyle/>
          <a:p>
            <a:endParaRPr lang="en-US" sz="4000" dirty="0"/>
          </a:p>
          <a:p>
            <a:r>
              <a:rPr lang="en-US" sz="4000" b="1" dirty="0"/>
              <a:t>High Number of Migrants</a:t>
            </a:r>
            <a:r>
              <a:rPr lang="en-US" sz="4000" dirty="0"/>
              <a:t>: Westminster borough has a high number of migrants leading to number of people who sleep on the streets. Due to Care Act requirements, it has been difficult to guarantee a consistent approach to supporting victims through adult safety proceedings (Gov.Uk, 2022).</a:t>
            </a:r>
          </a:p>
          <a:p>
            <a:r>
              <a:rPr lang="en-US" sz="4000" b="1" dirty="0"/>
              <a:t> Physical and Mental health Issue</a:t>
            </a:r>
            <a:r>
              <a:rPr lang="en-US" sz="4000" dirty="0"/>
              <a:t>: Compared to the overall population, this group has greater rates of physical and mental health issues and is more likely to experience complex alcohol and/or drug dependency.</a:t>
            </a:r>
          </a:p>
          <a:p>
            <a:r>
              <a:rPr lang="en-US" sz="4000" b="1" dirty="0"/>
              <a:t>Inaccurate Census Data</a:t>
            </a:r>
            <a:r>
              <a:rPr lang="en-US" sz="4000" dirty="0"/>
              <a:t>: Inaccurate number of migrants population curses insufficient fund by the Borough. Example, rough-sleepers, those who sleep in </a:t>
            </a:r>
            <a:r>
              <a:rPr lang="en-US" sz="4000" dirty="0" err="1"/>
              <a:t>hostals</a:t>
            </a:r>
            <a:r>
              <a:rPr lang="en-US" sz="4000" dirty="0"/>
              <a:t>, and share rooms migrants.</a:t>
            </a:r>
          </a:p>
          <a:p>
            <a:r>
              <a:rPr lang="en-US" sz="4000" b="1" dirty="0"/>
              <a:t>Policy Challenge: </a:t>
            </a:r>
            <a:r>
              <a:rPr lang="en-US" sz="4000" dirty="0"/>
              <a:t>The difficulty of establishing and carrying out immigration policy in Westminster is linked to the difficulty of regional governance.</a:t>
            </a:r>
          </a:p>
          <a:p>
            <a:r>
              <a:rPr lang="en-US" sz="4000" dirty="0"/>
              <a:t> More authority is given to London than to any other English region (via the directly elected mayor, who oversees the Greater London Assembly and the Greater London Authority), and both the current and previous mayors have demonstrated a level of leadership on immigration issues that is unusual in British politics (Migration Observatory, 2022).</a:t>
            </a:r>
          </a:p>
          <a:p>
            <a:endParaRPr lang="en-US" sz="2000" dirty="0"/>
          </a:p>
        </p:txBody>
      </p:sp>
      <p:pic>
        <p:nvPicPr>
          <p:cNvPr id="4" name="Picture 3">
            <a:extLst>
              <a:ext uri="{FF2B5EF4-FFF2-40B4-BE49-F238E27FC236}">
                <a16:creationId xmlns:a16="http://schemas.microsoft.com/office/drawing/2014/main" id="{C215288E-C270-1793-8191-1C26682F3F56}"/>
              </a:ext>
            </a:extLst>
          </p:cNvPr>
          <p:cNvPicPr>
            <a:picLocks noChangeAspect="1"/>
          </p:cNvPicPr>
          <p:nvPr/>
        </p:nvPicPr>
        <p:blipFill>
          <a:blip r:embed="rId2"/>
          <a:stretch>
            <a:fillRect/>
          </a:stretch>
        </p:blipFill>
        <p:spPr>
          <a:xfrm>
            <a:off x="-24302" y="0"/>
            <a:ext cx="2796102" cy="6174970"/>
          </a:xfrm>
          <a:prstGeom prst="rect">
            <a:avLst/>
          </a:prstGeom>
        </p:spPr>
      </p:pic>
      <p:pic>
        <p:nvPicPr>
          <p:cNvPr id="5" name="Picture 4">
            <a:extLst>
              <a:ext uri="{FF2B5EF4-FFF2-40B4-BE49-F238E27FC236}">
                <a16:creationId xmlns:a16="http://schemas.microsoft.com/office/drawing/2014/main" id="{E5458A6D-741D-D81D-9DE3-C20C71D42401}"/>
              </a:ext>
            </a:extLst>
          </p:cNvPr>
          <p:cNvPicPr>
            <a:picLocks noChangeAspect="1"/>
          </p:cNvPicPr>
          <p:nvPr/>
        </p:nvPicPr>
        <p:blipFill>
          <a:blip r:embed="rId3"/>
          <a:stretch>
            <a:fillRect/>
          </a:stretch>
        </p:blipFill>
        <p:spPr>
          <a:xfrm>
            <a:off x="-108520" y="6200478"/>
            <a:ext cx="3481118" cy="493819"/>
          </a:xfrm>
          <a:prstGeom prst="rect">
            <a:avLst/>
          </a:prstGeom>
        </p:spPr>
      </p:pic>
    </p:spTree>
    <p:extLst>
      <p:ext uri="{BB962C8B-B14F-4D97-AF65-F5344CB8AC3E}">
        <p14:creationId xmlns:p14="http://schemas.microsoft.com/office/powerpoint/2010/main" val="4264805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01321" y="-4419872"/>
            <a:ext cx="4968552" cy="5709931"/>
          </a:xfrm>
        </p:spPr>
        <p:txBody>
          <a:bodyPr>
            <a:normAutofit/>
          </a:bodyPr>
          <a:lstStyle/>
          <a:p>
            <a:pPr algn="ctr"/>
            <a:r>
              <a:rPr lang="en-US" sz="2000" b="1" dirty="0"/>
              <a:t>GOVERNMENT POLICY  </a:t>
            </a:r>
          </a:p>
        </p:txBody>
      </p:sp>
      <p:sp>
        <p:nvSpPr>
          <p:cNvPr id="3" name="Content Placeholder 2"/>
          <p:cNvSpPr>
            <a:spLocks noGrp="1"/>
          </p:cNvSpPr>
          <p:nvPr>
            <p:ph idx="1"/>
          </p:nvPr>
        </p:nvSpPr>
        <p:spPr>
          <a:xfrm>
            <a:off x="4067944" y="-243408"/>
            <a:ext cx="4235307" cy="6267651"/>
          </a:xfrm>
        </p:spPr>
        <p:txBody>
          <a:bodyPr anchor="ctr">
            <a:normAutofit/>
          </a:bodyPr>
          <a:lstStyle/>
          <a:p>
            <a:r>
              <a:rPr lang="en-US" sz="1300" b="1" dirty="0"/>
              <a:t>Unaccompanied Asylum Seeker</a:t>
            </a:r>
            <a:r>
              <a:rPr lang="en-US" sz="1300" dirty="0"/>
              <a:t>: UK law states that “unescorted asylum seekers or children who are dependent on their parents are also permitted to participate in work experience placements or training if that forms part of their schooling" (UK Government 2021).</a:t>
            </a:r>
          </a:p>
          <a:p>
            <a:pPr marL="0" indent="0">
              <a:buNone/>
            </a:pPr>
            <a:endParaRPr lang="en-US" sz="1300" dirty="0"/>
          </a:p>
          <a:p>
            <a:r>
              <a:rPr lang="en-US" sz="1300" b="1" dirty="0"/>
              <a:t>Educational Chances</a:t>
            </a:r>
            <a:r>
              <a:rPr lang="en-US" sz="1300" dirty="0"/>
              <a:t>: Equal access to compulsory schooling (up to age 16) is provided to UK citizens, refugees, and asylum seekers (Refugee Council, 2021).</a:t>
            </a:r>
          </a:p>
        </p:txBody>
      </p:sp>
      <p:pic>
        <p:nvPicPr>
          <p:cNvPr id="4" name="Picture 3">
            <a:extLst>
              <a:ext uri="{FF2B5EF4-FFF2-40B4-BE49-F238E27FC236}">
                <a16:creationId xmlns:a16="http://schemas.microsoft.com/office/drawing/2014/main" id="{5B290E89-06D3-3485-8888-ED2C58C11B9F}"/>
              </a:ext>
            </a:extLst>
          </p:cNvPr>
          <p:cNvPicPr>
            <a:picLocks noChangeAspect="1"/>
          </p:cNvPicPr>
          <p:nvPr/>
        </p:nvPicPr>
        <p:blipFill>
          <a:blip r:embed="rId2"/>
          <a:stretch>
            <a:fillRect/>
          </a:stretch>
        </p:blipFill>
        <p:spPr>
          <a:xfrm>
            <a:off x="0" y="0"/>
            <a:ext cx="3566469" cy="6165304"/>
          </a:xfrm>
          <a:prstGeom prst="rect">
            <a:avLst/>
          </a:prstGeom>
        </p:spPr>
      </p:pic>
      <p:pic>
        <p:nvPicPr>
          <p:cNvPr id="15" name="Picture 14">
            <a:extLst>
              <a:ext uri="{FF2B5EF4-FFF2-40B4-BE49-F238E27FC236}">
                <a16:creationId xmlns:a16="http://schemas.microsoft.com/office/drawing/2014/main" id="{9093ACD8-8E9A-4370-1C9A-B75F85EDDFFF}"/>
              </a:ext>
            </a:extLst>
          </p:cNvPr>
          <p:cNvPicPr>
            <a:picLocks noChangeAspect="1"/>
          </p:cNvPicPr>
          <p:nvPr/>
        </p:nvPicPr>
        <p:blipFill>
          <a:blip r:embed="rId3"/>
          <a:stretch>
            <a:fillRect/>
          </a:stretch>
        </p:blipFill>
        <p:spPr>
          <a:xfrm>
            <a:off x="179512" y="6237312"/>
            <a:ext cx="3615241" cy="493819"/>
          </a:xfrm>
          <a:prstGeom prst="rect">
            <a:avLst/>
          </a:prstGeom>
        </p:spPr>
      </p:pic>
    </p:spTree>
    <p:extLst>
      <p:ext uri="{BB962C8B-B14F-4D97-AF65-F5344CB8AC3E}">
        <p14:creationId xmlns:p14="http://schemas.microsoft.com/office/powerpoint/2010/main" val="3884199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99992" y="-3987824"/>
            <a:ext cx="3657916" cy="5400600"/>
          </a:xfrm>
        </p:spPr>
        <p:txBody>
          <a:bodyPr>
            <a:normAutofit/>
          </a:bodyPr>
          <a:lstStyle/>
          <a:p>
            <a:pPr algn="ctr"/>
            <a:r>
              <a:rPr lang="en-US" dirty="0"/>
              <a:t>FUNDING</a:t>
            </a:r>
            <a:br>
              <a:rPr lang="en-US" sz="3800" dirty="0"/>
            </a:br>
            <a:endParaRPr lang="en-US" sz="3800" dirty="0"/>
          </a:p>
        </p:txBody>
      </p:sp>
      <p:sp>
        <p:nvSpPr>
          <p:cNvPr id="3" name="Content Placeholder 2"/>
          <p:cNvSpPr>
            <a:spLocks noGrp="1"/>
          </p:cNvSpPr>
          <p:nvPr>
            <p:ph idx="1"/>
          </p:nvPr>
        </p:nvSpPr>
        <p:spPr>
          <a:xfrm>
            <a:off x="4355976" y="633702"/>
            <a:ext cx="4235307" cy="5256584"/>
          </a:xfrm>
        </p:spPr>
        <p:txBody>
          <a:bodyPr anchor="ctr">
            <a:normAutofit/>
          </a:bodyPr>
          <a:lstStyle/>
          <a:p>
            <a:r>
              <a:rPr lang="en-US" sz="1300" dirty="0"/>
              <a:t>Westminster’s borough council gets its funding to support the migrants from the UK central government’s Vulnerable Person Resettlement Scheme (VPRS) (Refugee Council, 2021).</a:t>
            </a:r>
          </a:p>
          <a:p>
            <a:r>
              <a:rPr lang="en-US" sz="1300" dirty="0"/>
              <a:t>The borough spend total of £6 million yearly.</a:t>
            </a:r>
          </a:p>
          <a:p>
            <a:r>
              <a:rPr lang="en-US" sz="1300" dirty="0"/>
              <a:t>Westminster's borough council also works in collaborations with NGOs like the Refugees Council and migrant Organize, British Red Cross, </a:t>
            </a:r>
            <a:r>
              <a:rPr lang="en-US" sz="1300" dirty="0" err="1"/>
              <a:t>Wesminster</a:t>
            </a:r>
            <a:r>
              <a:rPr lang="en-US" sz="1300" dirty="0"/>
              <a:t> Befriend a Family (BMAF)</a:t>
            </a:r>
          </a:p>
          <a:p>
            <a:r>
              <a:rPr lang="en-US" sz="1300" dirty="0"/>
              <a:t> They strive to bring together communities, create consensus, increase our influence, and speak out. </a:t>
            </a:r>
          </a:p>
          <a:p>
            <a:r>
              <a:rPr lang="en-US" sz="1300" dirty="0"/>
              <a:t>To encourage genuine integration and inclusion,  mentor, train, plan, mobilize, and create leadership.</a:t>
            </a:r>
          </a:p>
          <a:p>
            <a:endParaRPr lang="en-US" sz="1300" dirty="0"/>
          </a:p>
          <a:p>
            <a:endParaRPr lang="en-US" sz="1300" dirty="0"/>
          </a:p>
        </p:txBody>
      </p:sp>
      <p:pic>
        <p:nvPicPr>
          <p:cNvPr id="4" name="Picture 3">
            <a:extLst>
              <a:ext uri="{FF2B5EF4-FFF2-40B4-BE49-F238E27FC236}">
                <a16:creationId xmlns:a16="http://schemas.microsoft.com/office/drawing/2014/main" id="{1181AE05-C482-679B-C0B7-BA71FB582A68}"/>
              </a:ext>
            </a:extLst>
          </p:cNvPr>
          <p:cNvPicPr>
            <a:picLocks noChangeAspect="1"/>
          </p:cNvPicPr>
          <p:nvPr/>
        </p:nvPicPr>
        <p:blipFill>
          <a:blip r:embed="rId2"/>
          <a:stretch>
            <a:fillRect/>
          </a:stretch>
        </p:blipFill>
        <p:spPr>
          <a:xfrm>
            <a:off x="-26804" y="0"/>
            <a:ext cx="4133446" cy="5602710"/>
          </a:xfrm>
          <a:prstGeom prst="rect">
            <a:avLst/>
          </a:prstGeom>
        </p:spPr>
      </p:pic>
      <p:pic>
        <p:nvPicPr>
          <p:cNvPr id="5" name="Picture 4">
            <a:extLst>
              <a:ext uri="{FF2B5EF4-FFF2-40B4-BE49-F238E27FC236}">
                <a16:creationId xmlns:a16="http://schemas.microsoft.com/office/drawing/2014/main" id="{7032EF36-F7DE-5602-0C1C-3CAC8679CB24}"/>
              </a:ext>
            </a:extLst>
          </p:cNvPr>
          <p:cNvPicPr>
            <a:picLocks noChangeAspect="1"/>
          </p:cNvPicPr>
          <p:nvPr/>
        </p:nvPicPr>
        <p:blipFill>
          <a:blip r:embed="rId3"/>
          <a:stretch>
            <a:fillRect/>
          </a:stretch>
        </p:blipFill>
        <p:spPr>
          <a:xfrm>
            <a:off x="-27517" y="5623231"/>
            <a:ext cx="4840644" cy="493819"/>
          </a:xfrm>
          <a:prstGeom prst="rect">
            <a:avLst/>
          </a:prstGeom>
        </p:spPr>
      </p:pic>
    </p:spTree>
    <p:extLst>
      <p:ext uri="{BB962C8B-B14F-4D97-AF65-F5344CB8AC3E}">
        <p14:creationId xmlns:p14="http://schemas.microsoft.com/office/powerpoint/2010/main" val="1483880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811548" y="116632"/>
            <a:ext cx="5152940" cy="4752529"/>
          </a:xfrm>
        </p:spPr>
        <p:txBody>
          <a:bodyPr anchor="t">
            <a:normAutofit/>
          </a:bodyPr>
          <a:lstStyle/>
          <a:p>
            <a:r>
              <a:rPr lang="en-US" dirty="0"/>
              <a:t>               SOCIAL MEDIA</a:t>
            </a:r>
            <a:br>
              <a:rPr lang="en-US" dirty="0"/>
            </a:br>
            <a:endParaRPr lang="en-US" dirty="0"/>
          </a:p>
        </p:txBody>
      </p:sp>
      <p:sp>
        <p:nvSpPr>
          <p:cNvPr id="3" name="Content Placeholder 2"/>
          <p:cNvSpPr>
            <a:spLocks noGrp="1"/>
          </p:cNvSpPr>
          <p:nvPr>
            <p:ph idx="1"/>
          </p:nvPr>
        </p:nvSpPr>
        <p:spPr>
          <a:xfrm>
            <a:off x="4067944" y="764704"/>
            <a:ext cx="4526120" cy="4939453"/>
          </a:xfrm>
        </p:spPr>
        <p:txBody>
          <a:bodyPr anchor="t">
            <a:normAutofit/>
          </a:bodyPr>
          <a:lstStyle/>
          <a:p>
            <a:pPr>
              <a:lnSpc>
                <a:spcPct val="110000"/>
              </a:lnSpc>
            </a:pPr>
            <a:r>
              <a:rPr lang="en-US" sz="1300" b="1" dirty="0"/>
              <a:t>Facebook, website and Tweeter</a:t>
            </a:r>
            <a:r>
              <a:rPr lang="en-US" sz="1300" dirty="0"/>
              <a:t>: The Westminster Borough council has a Facebook page called Westminster Refugee Welcome. A page in Twitter called University of Westminster, Westminster Matters and Westminster Under School, (WUS).</a:t>
            </a:r>
          </a:p>
          <a:p>
            <a:pPr>
              <a:lnSpc>
                <a:spcPct val="110000"/>
              </a:lnSpc>
            </a:pPr>
            <a:r>
              <a:rPr lang="en-US" sz="1300" dirty="0"/>
              <a:t>The official website is called, Westminster City Council. (Westminster, 2022)</a:t>
            </a:r>
          </a:p>
          <a:p>
            <a:pPr>
              <a:lnSpc>
                <a:spcPct val="110000"/>
              </a:lnSpc>
            </a:pPr>
            <a:r>
              <a:rPr lang="en-US" sz="1300" dirty="0"/>
              <a:t>Westminster Refugee Welcome is a coalition of local faith and secular communities working to accommodate vulnerable Syrian refugees in the borough of Westminster.</a:t>
            </a:r>
          </a:p>
          <a:p>
            <a:pPr>
              <a:lnSpc>
                <a:spcPct val="110000"/>
              </a:lnSpc>
            </a:pPr>
            <a:r>
              <a:rPr lang="en-US" sz="1300" dirty="0"/>
              <a:t>In collaboration with other NGOs, the Westminster council uses its Facebook page to help remove obstacles to asylum seekers' and refugees' integration into society.</a:t>
            </a:r>
          </a:p>
        </p:txBody>
      </p:sp>
      <p:pic>
        <p:nvPicPr>
          <p:cNvPr id="4" name="Picture 3">
            <a:extLst>
              <a:ext uri="{FF2B5EF4-FFF2-40B4-BE49-F238E27FC236}">
                <a16:creationId xmlns:a16="http://schemas.microsoft.com/office/drawing/2014/main" id="{53738136-34D8-5667-E75D-9F254ADE22B0}"/>
              </a:ext>
            </a:extLst>
          </p:cNvPr>
          <p:cNvPicPr>
            <a:picLocks noChangeAspect="1"/>
          </p:cNvPicPr>
          <p:nvPr/>
        </p:nvPicPr>
        <p:blipFill rotWithShape="1">
          <a:blip r:embed="rId2"/>
          <a:srcRect b="1768"/>
          <a:stretch/>
        </p:blipFill>
        <p:spPr>
          <a:xfrm>
            <a:off x="-108520" y="-76235"/>
            <a:ext cx="3920068" cy="5593467"/>
          </a:xfrm>
          <a:prstGeom prst="rect">
            <a:avLst/>
          </a:prstGeom>
        </p:spPr>
      </p:pic>
      <p:pic>
        <p:nvPicPr>
          <p:cNvPr id="5" name="Picture 4">
            <a:extLst>
              <a:ext uri="{FF2B5EF4-FFF2-40B4-BE49-F238E27FC236}">
                <a16:creationId xmlns:a16="http://schemas.microsoft.com/office/drawing/2014/main" id="{557D3163-C0F1-B5D8-0D3C-59ACCCCC8CDE}"/>
              </a:ext>
            </a:extLst>
          </p:cNvPr>
          <p:cNvPicPr>
            <a:picLocks noChangeAspect="1"/>
          </p:cNvPicPr>
          <p:nvPr/>
        </p:nvPicPr>
        <p:blipFill>
          <a:blip r:embed="rId3"/>
          <a:stretch>
            <a:fillRect/>
          </a:stretch>
        </p:blipFill>
        <p:spPr>
          <a:xfrm>
            <a:off x="0" y="5661248"/>
            <a:ext cx="3877392" cy="499915"/>
          </a:xfrm>
          <a:prstGeom prst="rect">
            <a:avLst/>
          </a:prstGeom>
        </p:spPr>
      </p:pic>
    </p:spTree>
    <p:extLst>
      <p:ext uri="{BB962C8B-B14F-4D97-AF65-F5344CB8AC3E}">
        <p14:creationId xmlns:p14="http://schemas.microsoft.com/office/powerpoint/2010/main" val="1463637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76056" y="-32598"/>
            <a:ext cx="3168352" cy="4584527"/>
          </a:xfrm>
        </p:spPr>
        <p:txBody>
          <a:bodyPr anchor="t">
            <a:normAutofit/>
          </a:bodyPr>
          <a:lstStyle/>
          <a:p>
            <a:r>
              <a:rPr lang="en-US" dirty="0"/>
              <a:t>PREVALENCE</a:t>
            </a:r>
            <a:br>
              <a:rPr lang="en-US" sz="3000" dirty="0"/>
            </a:br>
            <a:endParaRPr lang="en-US" sz="3000" dirty="0"/>
          </a:p>
        </p:txBody>
      </p:sp>
      <p:sp>
        <p:nvSpPr>
          <p:cNvPr id="3" name="Content Placeholder 2"/>
          <p:cNvSpPr>
            <a:spLocks noGrp="1"/>
          </p:cNvSpPr>
          <p:nvPr>
            <p:ph idx="1"/>
          </p:nvPr>
        </p:nvSpPr>
        <p:spPr>
          <a:xfrm>
            <a:off x="3700593" y="570260"/>
            <a:ext cx="5377652" cy="5505536"/>
          </a:xfrm>
        </p:spPr>
        <p:txBody>
          <a:bodyPr anchor="t">
            <a:normAutofit/>
          </a:bodyPr>
          <a:lstStyle/>
          <a:p>
            <a:pPr>
              <a:lnSpc>
                <a:spcPct val="110000"/>
              </a:lnSpc>
            </a:pPr>
            <a:r>
              <a:rPr lang="en-US" sz="1300" b="1" dirty="0"/>
              <a:t>Difficult to understand London</a:t>
            </a:r>
            <a:r>
              <a:rPr lang="en-US" sz="1300" dirty="0"/>
              <a:t>: In Westminster, migrants arrive on buses and trains. Many people find it difficult to comprehend London's size, so they search for accommodations and employment opportunities nearby (Pharoah and Hale, 2017).</a:t>
            </a:r>
          </a:p>
          <a:p>
            <a:pPr>
              <a:lnSpc>
                <a:spcPct val="110000"/>
              </a:lnSpc>
            </a:pPr>
            <a:r>
              <a:rPr lang="en-US" sz="1300" b="1" dirty="0"/>
              <a:t>Local and Visitors: Due </a:t>
            </a:r>
            <a:r>
              <a:rPr lang="en-US" sz="1300" dirty="0"/>
              <a:t>to its central location in London, Westminster is a desirable destination for both locals and visitors looking to take use of its amenities. Chinatown and the </a:t>
            </a:r>
            <a:r>
              <a:rPr lang="en-US" sz="1300" dirty="0" err="1"/>
              <a:t>Edgware</a:t>
            </a:r>
            <a:r>
              <a:rPr lang="en-US" sz="1300" dirty="0"/>
              <a:t> Road are only two examples of the cultural and social hubs in Westminster(Pharoah and Hale, 2017)</a:t>
            </a:r>
          </a:p>
          <a:p>
            <a:pPr>
              <a:lnSpc>
                <a:spcPct val="110000"/>
              </a:lnSpc>
            </a:pPr>
            <a:r>
              <a:rPr lang="en-US" sz="1300" b="1" dirty="0"/>
              <a:t>Home for All</a:t>
            </a:r>
            <a:r>
              <a:rPr lang="en-US" sz="1300" dirty="0"/>
              <a:t>:  Since Westminster is home to individuals from all over the world, it is viewed as welcoming by immigrants who may be concerned about blending in elsewhere.</a:t>
            </a:r>
          </a:p>
          <a:p>
            <a:pPr>
              <a:lnSpc>
                <a:spcPct val="110000"/>
              </a:lnSpc>
            </a:pPr>
            <a:r>
              <a:rPr lang="en-US" sz="1300" b="1" dirty="0"/>
              <a:t>Migrants Life</a:t>
            </a:r>
            <a:r>
              <a:rPr lang="en-US" sz="1300" dirty="0"/>
              <a:t>: Diversity, energy, activity, and suffering define migrant life in Westminster. Experiences range from the agony of broken families or desperate and unsuccessful job searches to financial prosperity and full participation in London's cultural and commercial life (Pharoah and Hale, 2017).</a:t>
            </a:r>
          </a:p>
          <a:p>
            <a:pPr>
              <a:lnSpc>
                <a:spcPct val="110000"/>
              </a:lnSpc>
            </a:pPr>
            <a:endParaRPr lang="en-US" sz="1300" dirty="0"/>
          </a:p>
        </p:txBody>
      </p:sp>
      <p:pic>
        <p:nvPicPr>
          <p:cNvPr id="4" name="Picture 3">
            <a:extLst>
              <a:ext uri="{FF2B5EF4-FFF2-40B4-BE49-F238E27FC236}">
                <a16:creationId xmlns:a16="http://schemas.microsoft.com/office/drawing/2014/main" id="{40E951ED-B6B3-BD4F-DDC1-FC155DF65026}"/>
              </a:ext>
            </a:extLst>
          </p:cNvPr>
          <p:cNvPicPr>
            <a:picLocks noChangeAspect="1"/>
          </p:cNvPicPr>
          <p:nvPr/>
        </p:nvPicPr>
        <p:blipFill>
          <a:blip r:embed="rId2"/>
          <a:stretch>
            <a:fillRect/>
          </a:stretch>
        </p:blipFill>
        <p:spPr>
          <a:xfrm>
            <a:off x="0" y="-17657"/>
            <a:ext cx="3700593" cy="5383235"/>
          </a:xfrm>
          <a:prstGeom prst="rect">
            <a:avLst/>
          </a:prstGeom>
        </p:spPr>
      </p:pic>
      <p:pic>
        <p:nvPicPr>
          <p:cNvPr id="5" name="Picture 4">
            <a:extLst>
              <a:ext uri="{FF2B5EF4-FFF2-40B4-BE49-F238E27FC236}">
                <a16:creationId xmlns:a16="http://schemas.microsoft.com/office/drawing/2014/main" id="{D427939D-7B2B-EFC0-FAB5-BCA272EA40D3}"/>
              </a:ext>
            </a:extLst>
          </p:cNvPr>
          <p:cNvPicPr>
            <a:picLocks noChangeAspect="1"/>
          </p:cNvPicPr>
          <p:nvPr/>
        </p:nvPicPr>
        <p:blipFill>
          <a:blip r:embed="rId3"/>
          <a:stretch>
            <a:fillRect/>
          </a:stretch>
        </p:blipFill>
        <p:spPr>
          <a:xfrm>
            <a:off x="-54868" y="5581977"/>
            <a:ext cx="3755461" cy="493819"/>
          </a:xfrm>
          <a:prstGeom prst="rect">
            <a:avLst/>
          </a:prstGeom>
        </p:spPr>
      </p:pic>
    </p:spTree>
    <p:extLst>
      <p:ext uri="{BB962C8B-B14F-4D97-AF65-F5344CB8AC3E}">
        <p14:creationId xmlns:p14="http://schemas.microsoft.com/office/powerpoint/2010/main" val="2932218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92914" y="832139"/>
            <a:ext cx="3779912" cy="792088"/>
          </a:xfrm>
        </p:spPr>
        <p:txBody>
          <a:bodyPr anchor="t">
            <a:normAutofit/>
          </a:bodyPr>
          <a:lstStyle/>
          <a:p>
            <a:r>
              <a:rPr lang="en-US" sz="1500" b="1" dirty="0"/>
              <a:t>RECOMMENDATIONS</a:t>
            </a:r>
            <a:br>
              <a:rPr lang="en-US" sz="1500" b="1" dirty="0"/>
            </a:br>
            <a:endParaRPr lang="en-US" sz="1500" b="1" dirty="0"/>
          </a:p>
        </p:txBody>
      </p:sp>
      <p:sp>
        <p:nvSpPr>
          <p:cNvPr id="3" name="Content Placeholder 2"/>
          <p:cNvSpPr>
            <a:spLocks noGrp="1"/>
          </p:cNvSpPr>
          <p:nvPr>
            <p:ph idx="1"/>
          </p:nvPr>
        </p:nvSpPr>
        <p:spPr>
          <a:xfrm>
            <a:off x="4709353" y="1228183"/>
            <a:ext cx="4526120" cy="4916465"/>
          </a:xfrm>
        </p:spPr>
        <p:txBody>
          <a:bodyPr anchor="t">
            <a:normAutofit/>
          </a:bodyPr>
          <a:lstStyle/>
          <a:p>
            <a:pPr>
              <a:lnSpc>
                <a:spcPct val="110000"/>
              </a:lnSpc>
            </a:pPr>
            <a:r>
              <a:rPr lang="en-US" sz="1300" b="1" dirty="0"/>
              <a:t>Crisis support for newly recognized refugees: </a:t>
            </a:r>
            <a:r>
              <a:rPr lang="en-US" sz="1300" dirty="0"/>
              <a:t>There needs to be means in Westminster Borough to help identify newly recognized refugees as the migrants get in on a daily basis.</a:t>
            </a:r>
          </a:p>
          <a:p>
            <a:pPr>
              <a:lnSpc>
                <a:spcPct val="110000"/>
              </a:lnSpc>
            </a:pPr>
            <a:r>
              <a:rPr lang="en-US" sz="1300" b="1" dirty="0"/>
              <a:t>Assisting refugees in finding work:</a:t>
            </a:r>
            <a:r>
              <a:rPr lang="en-US" sz="1300" dirty="0"/>
              <a:t> The Westminster Borough must put in more effort to ensure that they get enough funding to help migrants in finding employment  in Westminster.</a:t>
            </a:r>
          </a:p>
          <a:p>
            <a:pPr>
              <a:lnSpc>
                <a:spcPct val="110000"/>
              </a:lnSpc>
            </a:pPr>
            <a:r>
              <a:rPr lang="en-US" sz="1300" b="1" dirty="0"/>
              <a:t> Refugees Right: </a:t>
            </a:r>
            <a:r>
              <a:rPr lang="en-US" sz="1300" dirty="0"/>
              <a:t>The Westminster Council needs to champion for the rights of refugees.</a:t>
            </a:r>
          </a:p>
          <a:p>
            <a:pPr>
              <a:lnSpc>
                <a:spcPct val="110000"/>
              </a:lnSpc>
            </a:pPr>
            <a:r>
              <a:rPr lang="en-US" sz="1300" b="1" dirty="0"/>
              <a:t>Mental Health Aids</a:t>
            </a:r>
            <a:r>
              <a:rPr lang="en-US" sz="1300" dirty="0"/>
              <a:t>: Mental health support for refugees and asylum seekers in Westminster Council is very important.</a:t>
            </a:r>
          </a:p>
          <a:p>
            <a:pPr>
              <a:lnSpc>
                <a:spcPct val="110000"/>
              </a:lnSpc>
            </a:pPr>
            <a:endParaRPr lang="en-US" sz="1300" dirty="0"/>
          </a:p>
        </p:txBody>
      </p:sp>
      <p:pic>
        <p:nvPicPr>
          <p:cNvPr id="7" name="Picture 6">
            <a:extLst>
              <a:ext uri="{FF2B5EF4-FFF2-40B4-BE49-F238E27FC236}">
                <a16:creationId xmlns:a16="http://schemas.microsoft.com/office/drawing/2014/main" id="{5DC8ADBC-ED4C-9DFD-D6EF-387E3B1EB10E}"/>
              </a:ext>
            </a:extLst>
          </p:cNvPr>
          <p:cNvPicPr>
            <a:picLocks noChangeAspect="1"/>
          </p:cNvPicPr>
          <p:nvPr/>
        </p:nvPicPr>
        <p:blipFill>
          <a:blip r:embed="rId2"/>
          <a:stretch>
            <a:fillRect/>
          </a:stretch>
        </p:blipFill>
        <p:spPr>
          <a:xfrm>
            <a:off x="0" y="0"/>
            <a:ext cx="4572000" cy="6144648"/>
          </a:xfrm>
          <a:prstGeom prst="rect">
            <a:avLst/>
          </a:prstGeom>
        </p:spPr>
      </p:pic>
      <p:sp>
        <p:nvSpPr>
          <p:cNvPr id="9" name="TextBox 8">
            <a:extLst>
              <a:ext uri="{FF2B5EF4-FFF2-40B4-BE49-F238E27FC236}">
                <a16:creationId xmlns:a16="http://schemas.microsoft.com/office/drawing/2014/main" id="{40694095-43E8-2E26-81CE-61E167EFCF68}"/>
              </a:ext>
            </a:extLst>
          </p:cNvPr>
          <p:cNvSpPr txBox="1"/>
          <p:nvPr/>
        </p:nvSpPr>
        <p:spPr>
          <a:xfrm>
            <a:off x="179512" y="6309320"/>
            <a:ext cx="3960440" cy="369332"/>
          </a:xfrm>
          <a:prstGeom prst="rect">
            <a:avLst/>
          </a:prstGeom>
          <a:noFill/>
        </p:spPr>
        <p:txBody>
          <a:bodyPr wrap="square" rtlCol="0">
            <a:spAutoFit/>
          </a:bodyPr>
          <a:lstStyle/>
          <a:p>
            <a:r>
              <a:rPr lang="en-GB" dirty="0"/>
              <a:t>Source: (The Independent, 2020)</a:t>
            </a:r>
          </a:p>
        </p:txBody>
      </p:sp>
    </p:spTree>
    <p:extLst>
      <p:ext uri="{BB962C8B-B14F-4D97-AF65-F5344CB8AC3E}">
        <p14:creationId xmlns:p14="http://schemas.microsoft.com/office/powerpoint/2010/main" val="2279001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49070" y="0"/>
            <a:ext cx="2045860" cy="4584527"/>
          </a:xfrm>
        </p:spPr>
        <p:txBody>
          <a:bodyPr anchor="t">
            <a:normAutofit/>
          </a:bodyPr>
          <a:lstStyle/>
          <a:p>
            <a:br>
              <a:rPr lang="en-US" sz="2200" dirty="0"/>
            </a:br>
            <a:br>
              <a:rPr lang="en-US" sz="2200" dirty="0"/>
            </a:br>
            <a:r>
              <a:rPr lang="en-US" sz="2200" dirty="0"/>
              <a:t>REFERENCES.</a:t>
            </a:r>
            <a:br>
              <a:rPr lang="en-US" sz="2200" dirty="0"/>
            </a:br>
            <a:br>
              <a:rPr lang="en-US" sz="2200" dirty="0"/>
            </a:br>
            <a:endParaRPr lang="en-US" sz="2200" dirty="0"/>
          </a:p>
        </p:txBody>
      </p:sp>
      <p:sp>
        <p:nvSpPr>
          <p:cNvPr id="3" name="Content Placeholder 2"/>
          <p:cNvSpPr>
            <a:spLocks noGrp="1"/>
          </p:cNvSpPr>
          <p:nvPr>
            <p:ph idx="1"/>
          </p:nvPr>
        </p:nvSpPr>
        <p:spPr>
          <a:xfrm>
            <a:off x="1043609" y="980728"/>
            <a:ext cx="8100391" cy="4277155"/>
          </a:xfrm>
        </p:spPr>
        <p:txBody>
          <a:bodyPr anchor="t">
            <a:noAutofit/>
          </a:bodyPr>
          <a:lstStyle/>
          <a:p>
            <a:pPr>
              <a:lnSpc>
                <a:spcPct val="110000"/>
              </a:lnSpc>
            </a:pPr>
            <a:r>
              <a:rPr lang="en-US" sz="1100" dirty="0" err="1">
                <a:cs typeface="Arial" pitchFamily="34" charset="0"/>
              </a:rPr>
              <a:t>Westminstercommunityinfo</a:t>
            </a:r>
            <a:r>
              <a:rPr lang="en-US" sz="1100" dirty="0">
                <a:cs typeface="Arial" pitchFamily="34" charset="0"/>
              </a:rPr>
              <a:t> (2022). </a:t>
            </a:r>
            <a:r>
              <a:rPr lang="en-US" sz="1100" i="1" dirty="0">
                <a:cs typeface="Arial" pitchFamily="34" charset="0"/>
              </a:rPr>
              <a:t>Migrants Resource Centre | Westminster Community Information</a:t>
            </a:r>
            <a:r>
              <a:rPr lang="en-US" sz="1100" dirty="0">
                <a:cs typeface="Arial" pitchFamily="34" charset="0"/>
              </a:rPr>
              <a:t>. [online] Available at: http://www.westminstercommunityinfo.org/content/migrants-resource-centre [Accessed 5 Aug. 2022].</a:t>
            </a:r>
          </a:p>
          <a:p>
            <a:pPr>
              <a:lnSpc>
                <a:spcPct val="110000"/>
              </a:lnSpc>
            </a:pPr>
            <a:r>
              <a:rPr lang="en-US" sz="1100" dirty="0">
                <a:cs typeface="Arial" pitchFamily="34" charset="0"/>
              </a:rPr>
              <a:t>‌ Refugee Council, 2021. Access to education, United Kingdom. Available from: </a:t>
            </a:r>
            <a:r>
              <a:rPr lang="en-US" sz="1100" dirty="0">
                <a:cs typeface="Arial" pitchFamily="34" charset="0"/>
                <a:hlinkClick r:id="rId2"/>
              </a:rPr>
              <a:t>https://asylumineurope.org/reports/country/united-kingdom/reception-conditions/employment-and-education/access-education/</a:t>
            </a:r>
            <a:r>
              <a:rPr lang="en-US" sz="1100" dirty="0">
                <a:cs typeface="Arial" pitchFamily="34" charset="0"/>
              </a:rPr>
              <a:t> [Accessed 05.08.2022]</a:t>
            </a:r>
          </a:p>
          <a:p>
            <a:pPr>
              <a:lnSpc>
                <a:spcPct val="110000"/>
              </a:lnSpc>
            </a:pPr>
            <a:r>
              <a:rPr lang="en-US" sz="1100" dirty="0">
                <a:cs typeface="Arial" pitchFamily="34" charset="0"/>
              </a:rPr>
              <a:t>UK Government, 2021. Permission to work and volunteering for asylum seekers. Available from: </a:t>
            </a:r>
            <a:r>
              <a:rPr lang="en-US" sz="1100" dirty="0">
                <a:cs typeface="Arial" pitchFamily="34" charset="0"/>
                <a:hlinkClick r:id="rId3"/>
              </a:rPr>
              <a:t>https://www.gov.uk/government/publications/handling-applications-for-permission-to-take-employment-instruction/permission-to-work-and-volunteering-for-asylum-seekers-accessible-version</a:t>
            </a:r>
            <a:r>
              <a:rPr lang="en-US" sz="1100" dirty="0">
                <a:cs typeface="Arial" pitchFamily="34" charset="0"/>
              </a:rPr>
              <a:t> [Accessed 05.08.2022].</a:t>
            </a:r>
          </a:p>
          <a:p>
            <a:pPr>
              <a:lnSpc>
                <a:spcPct val="110000"/>
              </a:lnSpc>
            </a:pPr>
            <a:r>
              <a:rPr lang="en-US" sz="1100" dirty="0">
                <a:cs typeface="Arial" pitchFamily="34" charset="0"/>
              </a:rPr>
              <a:t>Refugee Council. (2021). </a:t>
            </a:r>
            <a:r>
              <a:rPr lang="en-US" sz="1100" i="1" dirty="0">
                <a:cs typeface="Arial" pitchFamily="34" charset="0"/>
              </a:rPr>
              <a:t>Refugee Council | Supporting and empowering refugees</a:t>
            </a:r>
            <a:r>
              <a:rPr lang="en-US" sz="1100" dirty="0">
                <a:cs typeface="Arial" pitchFamily="34" charset="0"/>
              </a:rPr>
              <a:t>. [online] Available at: </a:t>
            </a:r>
            <a:r>
              <a:rPr lang="en-US" sz="1100" dirty="0">
                <a:cs typeface="Arial" pitchFamily="34" charset="0"/>
                <a:hlinkClick r:id="rId4"/>
              </a:rPr>
              <a:t>https://refugeecouncil.org.uk/</a:t>
            </a:r>
            <a:r>
              <a:rPr lang="en-US" sz="1100" dirty="0">
                <a:cs typeface="Arial" pitchFamily="34" charset="0"/>
              </a:rPr>
              <a:t>.</a:t>
            </a:r>
          </a:p>
          <a:p>
            <a:pPr>
              <a:lnSpc>
                <a:spcPct val="110000"/>
              </a:lnSpc>
            </a:pPr>
            <a:r>
              <a:rPr lang="en-US" sz="1100" dirty="0">
                <a:cs typeface="Arial" pitchFamily="34" charset="0"/>
              </a:rPr>
              <a:t>www.ons.gov.uk. (2021). </a:t>
            </a:r>
            <a:r>
              <a:rPr lang="en-US" sz="1100" i="1" dirty="0">
                <a:cs typeface="Arial" pitchFamily="34" charset="0"/>
              </a:rPr>
              <a:t>Local area migration indicators, UK - Office for National Statistics</a:t>
            </a:r>
            <a:r>
              <a:rPr lang="en-US" sz="1100" dirty="0">
                <a:cs typeface="Arial" pitchFamily="34" charset="0"/>
              </a:rPr>
              <a:t>. [online] Available at: https://www.ons.gov.uk/</a:t>
            </a:r>
            <a:r>
              <a:rPr lang="en-US" sz="1100" dirty="0" err="1">
                <a:cs typeface="Arial" pitchFamily="34" charset="0"/>
              </a:rPr>
              <a:t>peoplepopulationandcommunity</a:t>
            </a:r>
            <a:r>
              <a:rPr lang="en-US" sz="1100" dirty="0">
                <a:cs typeface="Arial" pitchFamily="34" charset="0"/>
              </a:rPr>
              <a:t>/</a:t>
            </a:r>
            <a:r>
              <a:rPr lang="en-US" sz="1100" dirty="0" err="1">
                <a:cs typeface="Arial" pitchFamily="34" charset="0"/>
              </a:rPr>
              <a:t>populationandmigration</a:t>
            </a:r>
            <a:r>
              <a:rPr lang="en-US" sz="1100" dirty="0">
                <a:cs typeface="Arial" pitchFamily="34" charset="0"/>
              </a:rPr>
              <a:t>/</a:t>
            </a:r>
            <a:r>
              <a:rPr lang="en-US" sz="1100" dirty="0" err="1">
                <a:cs typeface="Arial" pitchFamily="34" charset="0"/>
              </a:rPr>
              <a:t>migrationwithintheuk</a:t>
            </a:r>
            <a:r>
              <a:rPr lang="en-US" sz="1100" dirty="0">
                <a:cs typeface="Arial" pitchFamily="34" charset="0"/>
              </a:rPr>
              <a:t>/datasets/</a:t>
            </a:r>
            <a:r>
              <a:rPr lang="en-US" sz="1100" dirty="0" err="1">
                <a:cs typeface="Arial" pitchFamily="34" charset="0"/>
              </a:rPr>
              <a:t>localareamigrationindicatorsunitedkingdom</a:t>
            </a:r>
            <a:r>
              <a:rPr lang="en-US" sz="1100" dirty="0">
                <a:cs typeface="Arial" pitchFamily="34" charset="0"/>
              </a:rPr>
              <a:t>.‌</a:t>
            </a:r>
          </a:p>
          <a:p>
            <a:pPr>
              <a:lnSpc>
                <a:spcPct val="110000"/>
              </a:lnSpc>
            </a:pPr>
            <a:r>
              <a:rPr lang="en-US" sz="1100" dirty="0">
                <a:cs typeface="Arial" pitchFamily="34" charset="0"/>
              </a:rPr>
              <a:t>www.westminster.gov.uk. (2017). </a:t>
            </a:r>
            <a:r>
              <a:rPr lang="en-US" sz="1100" i="1" dirty="0" err="1">
                <a:cs typeface="Arial" pitchFamily="34" charset="0"/>
              </a:rPr>
              <a:t>ePetition</a:t>
            </a:r>
            <a:r>
              <a:rPr lang="en-US" sz="1100" i="1" dirty="0">
                <a:cs typeface="Arial" pitchFamily="34" charset="0"/>
              </a:rPr>
              <a:t> - Use government funding from the Vulnerable Person Resettlement Scheme to settle 50 Syrian refugees in the borough of Westminster</a:t>
            </a:r>
            <a:r>
              <a:rPr lang="en-US" sz="1100" dirty="0">
                <a:cs typeface="Arial" pitchFamily="34" charset="0"/>
              </a:rPr>
              <a:t>. [online] Available at: https://committees.westminster.gov.uk/mgEPetitionDisplay.aspx?id=197 [Accessed 5 Aug. 2022].</a:t>
            </a:r>
          </a:p>
          <a:p>
            <a:pPr>
              <a:lnSpc>
                <a:spcPct val="110000"/>
              </a:lnSpc>
            </a:pPr>
            <a:r>
              <a:rPr lang="en-US" sz="1100" dirty="0">
                <a:cs typeface="Arial" pitchFamily="34" charset="0"/>
              </a:rPr>
              <a:t>www.local.gov.uk. (2022). </a:t>
            </a:r>
            <a:r>
              <a:rPr lang="en-US" sz="1100" i="1" dirty="0">
                <a:cs typeface="Arial" pitchFamily="34" charset="0"/>
              </a:rPr>
              <a:t>Supporting modern slavery victims through homelessness services at Westminster City Council | Local Government Association</a:t>
            </a:r>
            <a:r>
              <a:rPr lang="en-US" sz="1100" dirty="0">
                <a:cs typeface="Arial" pitchFamily="34" charset="0"/>
              </a:rPr>
              <a:t>. [online] Available at: https://www.local.gov.uk/case-studies/supporting-modern-slavery-victims-through-homelessness-services-westminster-city [Accessed 5 Aug. 2022].</a:t>
            </a:r>
          </a:p>
          <a:p>
            <a:pPr>
              <a:lnSpc>
                <a:spcPct val="110000"/>
              </a:lnSpc>
            </a:pPr>
            <a:r>
              <a:rPr lang="en-US" sz="1100" dirty="0">
                <a:cs typeface="Arial" pitchFamily="34" charset="0"/>
              </a:rPr>
              <a:t>Pharoah, R. and Hale, T. (2017). </a:t>
            </a:r>
            <a:r>
              <a:rPr lang="en-US" sz="1100" i="1" dirty="0">
                <a:cs typeface="Arial" pitchFamily="34" charset="0"/>
              </a:rPr>
              <a:t>Behind the numbers: Migrant Living Patterns in Westminster</a:t>
            </a:r>
            <a:r>
              <a:rPr lang="en-US" sz="1100" dirty="0">
                <a:cs typeface="Arial" pitchFamily="34" charset="0"/>
              </a:rPr>
              <a:t>. [online] Available at: https://www.revealingreality.co.uk/wp-content/uploads/2017/03/ESRO_Westminster_BehindtheNumbers.pdf [Accessed 3 Aug. 2022].</a:t>
            </a:r>
          </a:p>
          <a:p>
            <a:pPr marL="0" indent="0">
              <a:lnSpc>
                <a:spcPct val="110000"/>
              </a:lnSpc>
              <a:buNone/>
            </a:pPr>
            <a:r>
              <a:rPr lang="en-US" sz="1100" dirty="0">
                <a:cs typeface="Arial" pitchFamily="34" charset="0"/>
              </a:rPr>
              <a:t>‌</a:t>
            </a:r>
          </a:p>
          <a:p>
            <a:pPr>
              <a:lnSpc>
                <a:spcPct val="110000"/>
              </a:lnSpc>
            </a:pPr>
            <a:endParaRPr lang="en-US" sz="1100" dirty="0">
              <a:cs typeface="Arial" pitchFamily="34" charset="0"/>
            </a:endParaRPr>
          </a:p>
          <a:p>
            <a:pPr marL="0" indent="0">
              <a:lnSpc>
                <a:spcPct val="110000"/>
              </a:lnSpc>
              <a:buNone/>
            </a:pPr>
            <a:r>
              <a:rPr lang="en-US" sz="1100" dirty="0">
                <a:cs typeface="Arial" pitchFamily="34" charset="0"/>
              </a:rPr>
              <a:t>‌</a:t>
            </a:r>
          </a:p>
          <a:p>
            <a:pPr>
              <a:lnSpc>
                <a:spcPct val="110000"/>
              </a:lnSpc>
            </a:pPr>
            <a:endParaRPr lang="en-US" sz="1100" dirty="0">
              <a:cs typeface="Arial" pitchFamily="34" charset="0"/>
            </a:endParaRPr>
          </a:p>
          <a:p>
            <a:pPr>
              <a:lnSpc>
                <a:spcPct val="110000"/>
              </a:lnSpc>
            </a:pPr>
            <a:endParaRPr lang="en-US" sz="1100" dirty="0">
              <a:cs typeface="Arial" pitchFamily="34" charset="0"/>
            </a:endParaRPr>
          </a:p>
          <a:p>
            <a:pPr>
              <a:lnSpc>
                <a:spcPct val="110000"/>
              </a:lnSpc>
            </a:pPr>
            <a:endParaRPr lang="en-US" sz="1100" dirty="0">
              <a:cs typeface="Arial" pitchFamily="34" charset="0"/>
            </a:endParaRPr>
          </a:p>
          <a:p>
            <a:pPr>
              <a:lnSpc>
                <a:spcPct val="110000"/>
              </a:lnSpc>
            </a:pPr>
            <a:endParaRPr lang="en-US" sz="1100" dirty="0">
              <a:cs typeface="Arial" pitchFamily="34" charset="0"/>
            </a:endParaRPr>
          </a:p>
          <a:p>
            <a:pPr>
              <a:lnSpc>
                <a:spcPct val="110000"/>
              </a:lnSpc>
            </a:pPr>
            <a:endParaRPr lang="en-US" sz="1100" dirty="0">
              <a:cs typeface="Arial" pitchFamily="34" charset="0"/>
            </a:endParaRPr>
          </a:p>
          <a:p>
            <a:pPr>
              <a:lnSpc>
                <a:spcPct val="110000"/>
              </a:lnSpc>
            </a:pPr>
            <a:endParaRPr lang="en-US" sz="1100" dirty="0">
              <a:cs typeface="Arial" pitchFamily="34" charset="0"/>
            </a:endParaRPr>
          </a:p>
        </p:txBody>
      </p:sp>
    </p:spTree>
    <p:extLst>
      <p:ext uri="{BB962C8B-B14F-4D97-AF65-F5344CB8AC3E}">
        <p14:creationId xmlns:p14="http://schemas.microsoft.com/office/powerpoint/2010/main" val="3879443977"/>
      </p:ext>
    </p:extLst>
  </p:cSld>
  <p:clrMapOvr>
    <a:masterClrMapping/>
  </p:clrMapOvr>
</p:sld>
</file>

<file path=ppt/theme/theme1.xml><?xml version="1.0" encoding="utf-8"?>
<a:theme xmlns:a="http://schemas.openxmlformats.org/drawingml/2006/main" name="Theme1">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Theme1" id="{992A6315-A3D1-40EB-80FF-30E60EF006AA}" vid="{73CDFF63-3905-4094-A514-6ADD250887A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8" ma:contentTypeDescription="Create a new document." ma:contentTypeScope="" ma:versionID="f13f19a13e95ffabc7584b594f502147">
  <xsd:schema xmlns:xsd="http://www.w3.org/2001/XMLSchema" xmlns:xs="http://www.w3.org/2001/XMLSchema" xmlns:p="http://schemas.microsoft.com/office/2006/metadata/properties" xmlns:ns3="2dc8c000-3fb6-4aae-80f6-b33e90f8692e" targetNamespace="http://schemas.microsoft.com/office/2006/metadata/properties" ma:root="true" ma:fieldsID="4303ee427e5fb3229e9fcd83ac6442e8" ns3:_="">
    <xsd:import namespace="2dc8c000-3fb6-4aae-80f6-b33e90f8692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4F8148F-5839-48EE-B485-1E60D35EB437}">
  <ds:schemaRefs>
    <ds:schemaRef ds:uri="http://schemas.microsoft.com/sharepoint/v3/contenttype/forms"/>
  </ds:schemaRefs>
</ds:datastoreItem>
</file>

<file path=customXml/itemProps2.xml><?xml version="1.0" encoding="utf-8"?>
<ds:datastoreItem xmlns:ds="http://schemas.openxmlformats.org/officeDocument/2006/customXml" ds:itemID="{4CAF6A5A-148C-4190-956B-79AFB86BAC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E41777-A876-40B0-BA79-7D1C0B06471B}">
  <ds:schemaRefs>
    <ds:schemaRef ds:uri="http://schemas.openxmlformats.org/package/2006/metadata/core-properties"/>
    <ds:schemaRef ds:uri="http://purl.org/dc/terms/"/>
    <ds:schemaRef ds:uri="2dc8c000-3fb6-4aae-80f6-b33e90f8692e"/>
    <ds:schemaRef ds:uri="http://purl.org/dc/elements/1.1/"/>
    <ds:schemaRef ds:uri="http://schemas.microsoft.com/office/2006/documentManagement/types"/>
    <ds:schemaRef ds:uri="http://purl.org/dc/dcmitype/"/>
    <ds:schemaRef ds:uri="http://www.w3.org/XML/1998/namespace"/>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Theme1</Template>
  <TotalTime>884</TotalTime>
  <Words>1577</Words>
  <Application>Microsoft Office PowerPoint</Application>
  <PresentationFormat>On-screen Show (4:3)</PresentationFormat>
  <Paragraphs>75</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Palatino Linotype</vt:lpstr>
      <vt:lpstr>Theme1</vt:lpstr>
      <vt:lpstr>Module: Community Care and Development Project Presentation (BMHP6022).   Name: Maria Teresa Nsang Ofebu (1908391). Lecturer: Chizoba Esio-Bassey.   City: London. Date: 07/08/2022.   </vt:lpstr>
      <vt:lpstr>   TITLE: MIGRANTS IN WESTMINSTER COMMUNITY</vt:lpstr>
      <vt:lpstr>Introduction</vt:lpstr>
      <vt:lpstr>TARGETS</vt:lpstr>
      <vt:lpstr>STRATEGY USED</vt:lpstr>
      <vt:lpstr>CHALLENGE</vt:lpstr>
      <vt:lpstr>GOVERNMENT POLICY  </vt:lpstr>
      <vt:lpstr>FUNDING </vt:lpstr>
      <vt:lpstr>               SOCIAL MEDIA </vt:lpstr>
      <vt:lpstr>PREVALENCE </vt:lpstr>
      <vt:lpstr>RECOMMENDATIONS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User</dc:creator>
  <cp:lastModifiedBy>Maria Teresa Nsang Ofebu (1908391)</cp:lastModifiedBy>
  <cp:revision>57</cp:revision>
  <cp:lastPrinted>2022-08-05T18:36:13Z</cp:lastPrinted>
  <dcterms:created xsi:type="dcterms:W3CDTF">2022-08-03T14:58:12Z</dcterms:created>
  <dcterms:modified xsi:type="dcterms:W3CDTF">2022-08-07T22:29:38Z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