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64" r:id="rId3"/>
    <p:sldId id="257" r:id="rId4"/>
    <p:sldId id="263" r:id="rId5"/>
    <p:sldId id="259" r:id="rId6"/>
    <p:sldId id="260" r:id="rId7"/>
    <p:sldId id="261" r:id="rId8"/>
    <p:sldId id="262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4742576-BD9A-457C-8043-B40DB53089B6}" v="12" dt="2023-05-25T14:21:41.1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64D04F-131A-4763-AF17-CC17DB251B49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63C15E-222C-4267-B31D-0FC5D5566A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6625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95C89-2E28-4777-95B0-BA7EECAE3B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9928" y="987552"/>
            <a:ext cx="8385048" cy="3081528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052321-4D71-4DA8-BD2C-DC22FC1525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5506" y="4480561"/>
            <a:ext cx="5993892" cy="1166495"/>
          </a:xfrm>
        </p:spPr>
        <p:txBody>
          <a:bodyPr>
            <a:normAutofit/>
          </a:bodyPr>
          <a:lstStyle>
            <a:lvl1pPr marL="0" indent="0" algn="ctr">
              <a:buNone/>
              <a:defRPr sz="1400" cap="all" spc="6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D37183-71EA-4A92-8609-41ECB53F4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9F2E6-1ECC-4081-8EBF-C80C6C94A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C3FA67-CD72-4503-BA25-FEC880107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3577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BA523-EF01-4656-9D54-347E984FD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52871-79D5-420E-8207-BEF7BE44A9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D32D3-8223-4851-BB8E-CB489B975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94444B-9FC3-414D-8EA0-15AB806D5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BC448B-FCF6-40C5-8BB6-15B70E889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08732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F79BA-620F-4443-807B-BE44F36F9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1709738"/>
            <a:ext cx="9430811" cy="2852737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C9A625-6442-4047-B545-433C445121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4589463"/>
            <a:ext cx="943081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8EAA30-3B1A-4BEA-9835-33D2072451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56440-3149-446F-8105-485333B18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0FEDB1-D604-4E10-B334-5DB303498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70474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6E563-D552-439E-8DF5-45062D875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36873-2DD5-456E-A3A9-FE408419E3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9848" y="1825625"/>
            <a:ext cx="4684057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C6B04C-FB9E-4A9E-8892-4B5B702898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19802" y="1825625"/>
            <a:ext cx="4684058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E2F0B4-0E86-473E-BC42-78D856A00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2B9537-F43C-4042-B165-A00358F9E2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F9F52F-61F2-4FEE-8989-2FB400190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6078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32E5C-0B2D-4DB5-95F6-3C2C825DF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989993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F1C53-3F27-42E6-BE80-1DF579857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4872132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CC6CB-F028-4322-B54F-571203106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510632"/>
            <a:ext cx="4872133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D2CD7-554E-4EAA-BAF6-86ABB7E81D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89809" y="1681163"/>
            <a:ext cx="4849909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2A2D6-379C-4D26-90AC-9F2F46DCE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89810" y="2505075"/>
            <a:ext cx="4872134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A0E4F3-8A65-4788-AE96-1FB206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22DA4-5EE1-440C-ADDE-D7B4F77B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BC291E-B8EF-4ED7-A04A-23426C220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94287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CB818-E8D0-497B-9A7E-4F281D0DB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E82B9D-CD58-4C05-8A78-CB6E0E9D4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DE60CD-D6F3-40A7-BB8B-FEC8E3156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6442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1160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FD3CB-0541-46AD-B35E-0E0A1375E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8EFDE-1D7D-46B8-AB55-A3C02EDD18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5652153" cy="5403850"/>
          </a:xfrm>
        </p:spPr>
        <p:txBody>
          <a:bodyPr/>
          <a:lstStyle>
            <a:lvl1pPr>
              <a:defRPr sz="3200"/>
            </a:lvl1pPr>
            <a:lvl2pPr>
              <a:defRPr sz="2800" b="1"/>
            </a:lvl2pPr>
            <a:lvl3pPr>
              <a:defRPr sz="2400" b="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1D2F5-DB36-4943-8A14-96AFC48830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6C07D4-6597-444C-9EFD-62021AE76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2D0D2C-70E8-4A24-9727-BEAF10B17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D9E0F6-7216-48A1-8BCA-770C6DE38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95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CBEBD-5F1A-4111-A7F2-1CE82C9A6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0517FB-4008-4F68-B193-482971BA72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606C5F-0885-458F-9B21-47E60171BF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886F2E-B752-4D78-8DC4-C96A1A00E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C37751-8BB8-4224-870A-A2953E760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42CE94-BD7E-44B3-9B5E-67D4BD317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55448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83CBE-1EA9-4E8B-A281-C50B792E5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2EB1A0-A59D-4CB9-BABB-C6BF1D2E9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6265B-940D-433C-AD76-2D6A42449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CAB98E-314F-45C4-9A64-AD3FAE051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E49F32-B214-4A0C-8669-7FE4BA445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05917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DE4A6D-DAA1-4551-A093-3C36C1C8CF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25FDA9-71CD-4B86-B291-BEBA43D8ED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9F5B1-B635-4479-A426-B1D4066502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833098-8769-47C3-80B2-C2942F984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A9297-65D4-45BE-BE6C-5531FC6A5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19413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1AFD227-869A-489C-A9B5-3F0498DF3C0C}"/>
              </a:ext>
            </a:extLst>
          </p:cNvPr>
          <p:cNvGrpSpPr/>
          <p:nvPr/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3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4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5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05E913-A9D9-4639-B104-1F07A4AF6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940CEB-B6D7-46E6-9843-5153421401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1874520"/>
            <a:ext cx="963401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BAC8B5-8DFB-4920-8580-54824C831A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73736" y="6382512"/>
            <a:ext cx="28459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fld id="{B5898F52-2787-4BA2-BBBC-9395E9F86D50}" type="datetimeFigureOut">
              <a:rPr lang="en-US" smtClean="0"/>
              <a:pPr/>
              <a:t>5/25/2023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E2D5D-B616-4048-9CB8-4D316BBDB1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54871" y="2093199"/>
            <a:ext cx="4157472" cy="4160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F322F0-8F3D-4AC5-9873-24666D0E0D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919" y="6382512"/>
            <a:ext cx="50099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0333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600" b="1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3439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stituteofhospitality.org/" TargetMode="External"/><Relationship Id="rId2" Type="http://schemas.openxmlformats.org/officeDocument/2006/relationships/hyperlink" Target="https://www.managementtoday.co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marriott-hotels.marriott.com/meetings-events/" TargetMode="External"/><Relationship Id="rId4" Type="http://schemas.openxmlformats.org/officeDocument/2006/relationships/hyperlink" Target="https://marriott-hotels.marriott.com/our-stor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53527CE-0857-4148-A439-03E1284D2F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B8A630-210D-7880-97A2-8287E88D19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8495" y="5353494"/>
            <a:ext cx="9905999" cy="7138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/>
              <a:t>Welcome to my presentation!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C0DF89-8257-A7C5-0972-67F2286DFB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12614" y="6062792"/>
            <a:ext cx="6767853" cy="42250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40000"/>
              </a:lnSpc>
            </a:pPr>
            <a:r>
              <a:rPr lang="en-US" sz="800" b="1" dirty="0"/>
              <a:t>The role and importance of Hospitality &amp; Guest Service Within the hotel industry</a:t>
            </a:r>
          </a:p>
        </p:txBody>
      </p:sp>
      <p:pic>
        <p:nvPicPr>
          <p:cNvPr id="6" name="Picture 5" descr="A picture containing text, sky, grass, outdoor&#10;&#10;Description automatically generated">
            <a:extLst>
              <a:ext uri="{FF2B5EF4-FFF2-40B4-BE49-F238E27FC236}">
                <a16:creationId xmlns:a16="http://schemas.microsoft.com/office/drawing/2014/main" id="{3B73F72B-CDC5-1F2C-830A-6EAFC5F466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66" r="4879" b="1"/>
          <a:stretch/>
        </p:blipFill>
        <p:spPr>
          <a:xfrm>
            <a:off x="2139650" y="523732"/>
            <a:ext cx="7923687" cy="445705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F44605D-0708-535D-3027-70511315E2F1}"/>
              </a:ext>
            </a:extLst>
          </p:cNvPr>
          <p:cNvSpPr txBox="1"/>
          <p:nvPr/>
        </p:nvSpPr>
        <p:spPr>
          <a:xfrm>
            <a:off x="2071840" y="523732"/>
            <a:ext cx="8711381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dirty="0"/>
              <a:t>Name: </a:t>
            </a:r>
            <a:r>
              <a:rPr lang="en-GB" sz="2000" b="1" dirty="0"/>
              <a:t>Krisztian Mihaly Auer 2121009</a:t>
            </a:r>
          </a:p>
          <a:p>
            <a:pPr>
              <a:spcAft>
                <a:spcPts val="600"/>
              </a:spcAft>
            </a:pPr>
            <a:r>
              <a:rPr lang="en-GB" sz="2000" dirty="0"/>
              <a:t>Lecturer: </a:t>
            </a:r>
            <a:r>
              <a:rPr lang="en-GB" sz="2000" b="1" dirty="0"/>
              <a:t>Luciana </a:t>
            </a:r>
            <a:r>
              <a:rPr lang="en-GB" sz="2000" b="1" dirty="0" err="1"/>
              <a:t>Suardi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2748460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C8B000-0278-80DE-4AB9-89FFC37E64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 of content: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F94ED1-E5FD-E9BE-CD32-7BD89150D0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1874519"/>
            <a:ext cx="9634011" cy="479175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This presentation will discuss the Role and Importance of the Hospitality and Guest Service within the Hotel Industry my chosen hotel for this presentation  is Marriott International.</a:t>
            </a:r>
          </a:p>
          <a:p>
            <a:r>
              <a:rPr lang="en-GB" b="1" dirty="0"/>
              <a:t>1. Marriott</a:t>
            </a:r>
          </a:p>
          <a:p>
            <a:r>
              <a:rPr lang="en-GB" b="1" dirty="0"/>
              <a:t>2. Identify Consumers </a:t>
            </a:r>
          </a:p>
          <a:p>
            <a:r>
              <a:rPr lang="en-GB" b="1" dirty="0"/>
              <a:t>3. Guest Service and Facilities </a:t>
            </a:r>
          </a:p>
          <a:p>
            <a:r>
              <a:rPr lang="en-GB" b="1" dirty="0"/>
              <a:t>4. Role and Function of Guest Service</a:t>
            </a:r>
          </a:p>
          <a:p>
            <a:r>
              <a:rPr lang="en-GB" b="1" dirty="0"/>
              <a:t>5. Importance of Hospitality</a:t>
            </a:r>
          </a:p>
          <a:p>
            <a:r>
              <a:rPr lang="en-GB" b="1" dirty="0"/>
              <a:t>6. Guest Expectation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55515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D53FC5-D768-A463-7B80-1675D4CA80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932" y="571500"/>
            <a:ext cx="5110909" cy="1691969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Marriott Hotel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6FA945-A4DD-0C43-BAFF-1C0090A342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2415379"/>
            <a:ext cx="4539129" cy="3699747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40000"/>
              </a:lnSpc>
            </a:pPr>
            <a:r>
              <a:rPr lang="en-GB" sz="1300" dirty="0"/>
              <a:t>Currently this company holds more than  7000 properties all over the world</a:t>
            </a:r>
          </a:p>
          <a:p>
            <a:pPr>
              <a:lnSpc>
                <a:spcPct val="140000"/>
              </a:lnSpc>
            </a:pPr>
            <a:r>
              <a:rPr lang="en-GB" sz="1300" dirty="0"/>
              <a:t>J. Willard Marriott started this company with his wife Alice S. Marriott in 1927 selling beer and the bar only had 9 seats at that time.</a:t>
            </a:r>
          </a:p>
          <a:p>
            <a:pPr>
              <a:lnSpc>
                <a:spcPct val="140000"/>
              </a:lnSpc>
            </a:pPr>
            <a:r>
              <a:rPr lang="en-GB" sz="1300" dirty="0"/>
              <a:t>Later developed to selling hot food and beer even opened the first ever drive-in restaurant in that area.</a:t>
            </a:r>
          </a:p>
          <a:p>
            <a:pPr>
              <a:lnSpc>
                <a:spcPct val="140000"/>
              </a:lnSpc>
            </a:pPr>
            <a:r>
              <a:rPr lang="en-GB" sz="1300" dirty="0"/>
              <a:t>Advanced in the direction of the hotel business in the 1950’s </a:t>
            </a:r>
          </a:p>
          <a:p>
            <a:pPr>
              <a:lnSpc>
                <a:spcPct val="140000"/>
              </a:lnSpc>
            </a:pPr>
            <a:r>
              <a:rPr lang="en-GB" sz="1300" dirty="0"/>
              <a:t>J. W. Marriott Jr. named the chairman of the business in 1985 after his father passed away</a:t>
            </a:r>
          </a:p>
          <a:p>
            <a:pPr>
              <a:lnSpc>
                <a:spcPct val="140000"/>
              </a:lnSpc>
            </a:pPr>
            <a:r>
              <a:rPr lang="en-GB" sz="1300" dirty="0"/>
              <a:t>(Marriott,2023)</a:t>
            </a:r>
          </a:p>
        </p:txBody>
      </p:sp>
      <p:pic>
        <p:nvPicPr>
          <p:cNvPr id="5" name="Picture 4" descr="Bottles in a production line">
            <a:extLst>
              <a:ext uri="{FF2B5EF4-FFF2-40B4-BE49-F238E27FC236}">
                <a16:creationId xmlns:a16="http://schemas.microsoft.com/office/drawing/2014/main" id="{F444C5E2-CF3D-EBC3-C914-F1CC7CF8C75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08" r="40774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8801969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87981F-C667-3E58-CD81-8CD4C742A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932" y="571500"/>
            <a:ext cx="5110909" cy="1691969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Identify consumers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76DF15-6FE7-A70D-FB6C-1966FDDCBA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2415379"/>
            <a:ext cx="4539129" cy="3699747"/>
          </a:xfrm>
        </p:spPr>
        <p:txBody>
          <a:bodyPr>
            <a:normAutofit/>
          </a:bodyPr>
          <a:lstStyle/>
          <a:p>
            <a:r>
              <a:rPr lang="en-GB" dirty="0"/>
              <a:t>Locals- peoples from the local area</a:t>
            </a:r>
          </a:p>
          <a:p>
            <a:r>
              <a:rPr lang="en-GB" dirty="0"/>
              <a:t>Loyal customers keep returning </a:t>
            </a:r>
          </a:p>
          <a:p>
            <a:r>
              <a:rPr lang="en-GB" dirty="0"/>
              <a:t>Luxury experience- bigger occasions –anniversary, engagement party</a:t>
            </a:r>
          </a:p>
          <a:p>
            <a:r>
              <a:rPr lang="en-GB" dirty="0"/>
              <a:t>Attending events –company </a:t>
            </a:r>
          </a:p>
          <a:p>
            <a:endParaRPr lang="en-GB" dirty="0"/>
          </a:p>
        </p:txBody>
      </p:sp>
      <p:pic>
        <p:nvPicPr>
          <p:cNvPr id="5" name="Picture 4" descr="Receptionist at a hotel">
            <a:extLst>
              <a:ext uri="{FF2B5EF4-FFF2-40B4-BE49-F238E27FC236}">
                <a16:creationId xmlns:a16="http://schemas.microsoft.com/office/drawing/2014/main" id="{7E6D4C1B-ABAF-6F77-DAD9-C36349C38A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75" r="23075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65264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0F849-AAB9-C07B-C4F1-F16744BC6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932" y="571500"/>
            <a:ext cx="5110909" cy="1691969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Guest Service and Facilities.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BC4994-38E6-3CD4-90E4-D975B843DC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2415379"/>
            <a:ext cx="4539129" cy="3699747"/>
          </a:xfrm>
        </p:spPr>
        <p:txBody>
          <a:bodyPr>
            <a:normAutofit fontScale="92500"/>
          </a:bodyPr>
          <a:lstStyle/>
          <a:p>
            <a:r>
              <a:rPr lang="en-GB" dirty="0"/>
              <a:t>Exclusive and general requests- mad by guest  </a:t>
            </a:r>
          </a:p>
          <a:p>
            <a:r>
              <a:rPr lang="en-GB" dirty="0"/>
              <a:t>Amenities- quality </a:t>
            </a:r>
          </a:p>
          <a:p>
            <a:r>
              <a:rPr lang="en-GB" dirty="0"/>
              <a:t>Front desk service- someone always at the desk</a:t>
            </a:r>
          </a:p>
          <a:p>
            <a:r>
              <a:rPr lang="en-GB" dirty="0"/>
              <a:t>Front door service – someone always at the door helping with luggage   </a:t>
            </a:r>
          </a:p>
        </p:txBody>
      </p:sp>
      <p:pic>
        <p:nvPicPr>
          <p:cNvPr id="5" name="Picture 4" descr="Hotel reception bell">
            <a:extLst>
              <a:ext uri="{FF2B5EF4-FFF2-40B4-BE49-F238E27FC236}">
                <a16:creationId xmlns:a16="http://schemas.microsoft.com/office/drawing/2014/main" id="{9496F8BF-CB5A-4FDC-AE26-DC0E2F1A5F4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087" r="19995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186418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FB03654-F8D1-4066-85B5-5BA57499B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AAB997-E1EE-ADEA-7E6F-B507CD68E8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3810" y="696226"/>
            <a:ext cx="8675712" cy="981892"/>
          </a:xfrm>
        </p:spPr>
        <p:txBody>
          <a:bodyPr>
            <a:normAutofit/>
          </a:bodyPr>
          <a:lstStyle/>
          <a:p>
            <a:r>
              <a:rPr lang="en-GB" dirty="0"/>
              <a:t>Role and function of Guest service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15BC76-014D-4BD0-A843-994E2D7598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90" y="1874829"/>
            <a:ext cx="12175432" cy="41148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9D2483B-7210-454A-B168-51DA3C161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57372" y="-18787"/>
            <a:ext cx="1238945" cy="1919798"/>
            <a:chOff x="10357372" y="-18787"/>
            <a:chExt cx="1238945" cy="1919798"/>
          </a:xfrm>
        </p:grpSpPr>
        <p:sp>
          <p:nvSpPr>
            <p:cNvPr id="14" name="Freeform 57">
              <a:extLst>
                <a:ext uri="{FF2B5EF4-FFF2-40B4-BE49-F238E27FC236}">
                  <a16:creationId xmlns:a16="http://schemas.microsoft.com/office/drawing/2014/main" id="{F1142EB5-2791-4EAD-B4A2-43BECFBC5F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615372" y="140636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78">
              <a:extLst>
                <a:ext uri="{FF2B5EF4-FFF2-40B4-BE49-F238E27FC236}">
                  <a16:creationId xmlns:a16="http://schemas.microsoft.com/office/drawing/2014/main" id="{2C8870C2-1368-48B0-A8CF-BC33DF7656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1520" y="755028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79">
              <a:extLst>
                <a:ext uri="{FF2B5EF4-FFF2-40B4-BE49-F238E27FC236}">
                  <a16:creationId xmlns:a16="http://schemas.microsoft.com/office/drawing/2014/main" id="{853F9E0D-F5F9-438C-B1DC-0AA3127C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93892" y="986073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80">
              <a:extLst>
                <a:ext uri="{FF2B5EF4-FFF2-40B4-BE49-F238E27FC236}">
                  <a16:creationId xmlns:a16="http://schemas.microsoft.com/office/drawing/2014/main" id="{B4E911B1-253E-4755-9AEC-BB1DAB8E2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8551" y="1223868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83">
              <a:extLst>
                <a:ext uri="{FF2B5EF4-FFF2-40B4-BE49-F238E27FC236}">
                  <a16:creationId xmlns:a16="http://schemas.microsoft.com/office/drawing/2014/main" id="{2AF5DD4D-BF15-452D-937B-7F29FA3F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1994" y="1699681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84">
              <a:extLst>
                <a:ext uri="{FF2B5EF4-FFF2-40B4-BE49-F238E27FC236}">
                  <a16:creationId xmlns:a16="http://schemas.microsoft.com/office/drawing/2014/main" id="{5F821C6A-EDEE-4845-92EB-367AC6002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3010" y="550442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86">
              <a:extLst>
                <a:ext uri="{FF2B5EF4-FFF2-40B4-BE49-F238E27FC236}">
                  <a16:creationId xmlns:a16="http://schemas.microsoft.com/office/drawing/2014/main" id="{504AA4DA-748D-4CFF-891A-5C8861EC4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2979" y="204433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89">
              <a:extLst>
                <a:ext uri="{FF2B5EF4-FFF2-40B4-BE49-F238E27FC236}">
                  <a16:creationId xmlns:a16="http://schemas.microsoft.com/office/drawing/2014/main" id="{7CC3A8FA-D5F6-4A96-9B55-4479C171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782" y="1487330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06">
              <a:extLst>
                <a:ext uri="{FF2B5EF4-FFF2-40B4-BE49-F238E27FC236}">
                  <a16:creationId xmlns:a16="http://schemas.microsoft.com/office/drawing/2014/main" id="{26E1DC3C-522F-46BF-9C95-47500176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8678" y="5991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07">
              <a:extLst>
                <a:ext uri="{FF2B5EF4-FFF2-40B4-BE49-F238E27FC236}">
                  <a16:creationId xmlns:a16="http://schemas.microsoft.com/office/drawing/2014/main" id="{F7CDF92D-312E-42AB-960E-637D404934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20666" y="1240267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08">
              <a:extLst>
                <a:ext uri="{FF2B5EF4-FFF2-40B4-BE49-F238E27FC236}">
                  <a16:creationId xmlns:a16="http://schemas.microsoft.com/office/drawing/2014/main" id="{918FE320-F6B2-4BDB-95D8-DFD3B2B34F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6349" y="1208992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09">
              <a:extLst>
                <a:ext uri="{FF2B5EF4-FFF2-40B4-BE49-F238E27FC236}">
                  <a16:creationId xmlns:a16="http://schemas.microsoft.com/office/drawing/2014/main" id="{B90769B0-46E9-4B76-96A9-A247A0DF3D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9546" y="1710317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10">
              <a:extLst>
                <a:ext uri="{FF2B5EF4-FFF2-40B4-BE49-F238E27FC236}">
                  <a16:creationId xmlns:a16="http://schemas.microsoft.com/office/drawing/2014/main" id="{C0CC5855-0620-41C7-AA4D-3D30E2455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6402" y="351312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11">
              <a:extLst>
                <a:ext uri="{FF2B5EF4-FFF2-40B4-BE49-F238E27FC236}">
                  <a16:creationId xmlns:a16="http://schemas.microsoft.com/office/drawing/2014/main" id="{7A99B1F4-089E-4A1A-833C-0D0C8E770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7601" y="1438812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112">
              <a:extLst>
                <a:ext uri="{FF2B5EF4-FFF2-40B4-BE49-F238E27FC236}">
                  <a16:creationId xmlns:a16="http://schemas.microsoft.com/office/drawing/2014/main" id="{52C3D5C1-0862-4E4B-BAD8-C6244D0352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7104" y="92015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122">
              <a:extLst>
                <a:ext uri="{FF2B5EF4-FFF2-40B4-BE49-F238E27FC236}">
                  <a16:creationId xmlns:a16="http://schemas.microsoft.com/office/drawing/2014/main" id="{5E020019-37DA-47B1-A859-25E2009F7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52607" y="1741989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123">
              <a:extLst>
                <a:ext uri="{FF2B5EF4-FFF2-40B4-BE49-F238E27FC236}">
                  <a16:creationId xmlns:a16="http://schemas.microsoft.com/office/drawing/2014/main" id="{FC071985-7349-45B2-AD36-AB9014D81F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68114" y="205787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130">
              <a:extLst>
                <a:ext uri="{FF2B5EF4-FFF2-40B4-BE49-F238E27FC236}">
                  <a16:creationId xmlns:a16="http://schemas.microsoft.com/office/drawing/2014/main" id="{8A8374B4-6CAE-4B1D-8AD8-BBD71C66E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41335" y="495036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131">
              <a:extLst>
                <a:ext uri="{FF2B5EF4-FFF2-40B4-BE49-F238E27FC236}">
                  <a16:creationId xmlns:a16="http://schemas.microsoft.com/office/drawing/2014/main" id="{4F0392BB-C222-4B4A-B3F7-86E195396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55153" y="1050023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135">
              <a:extLst>
                <a:ext uri="{FF2B5EF4-FFF2-40B4-BE49-F238E27FC236}">
                  <a16:creationId xmlns:a16="http://schemas.microsoft.com/office/drawing/2014/main" id="{A602A52C-3AB9-4D97-AE2A-BB87DB6ACA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42492" y="820365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141">
              <a:extLst>
                <a:ext uri="{FF2B5EF4-FFF2-40B4-BE49-F238E27FC236}">
                  <a16:creationId xmlns:a16="http://schemas.microsoft.com/office/drawing/2014/main" id="{B30A965C-348F-4CA1-882F-46F532A33B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881044" y="1422049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77">
              <a:extLst>
                <a:ext uri="{FF2B5EF4-FFF2-40B4-BE49-F238E27FC236}">
                  <a16:creationId xmlns:a16="http://schemas.microsoft.com/office/drawing/2014/main" id="{3DB93D99-B20E-4CEF-A4B5-E355F2EF84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9747" y="1955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121">
              <a:extLst>
                <a:ext uri="{FF2B5EF4-FFF2-40B4-BE49-F238E27FC236}">
                  <a16:creationId xmlns:a16="http://schemas.microsoft.com/office/drawing/2014/main" id="{59BF81A2-5680-4745-9838-B87F14A4EE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60727" y="5686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8">
              <a:extLst>
                <a:ext uri="{FF2B5EF4-FFF2-40B4-BE49-F238E27FC236}">
                  <a16:creationId xmlns:a16="http://schemas.microsoft.com/office/drawing/2014/main" id="{15D7F206-A93F-4CCC-B241-B733ECFCF9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2159" y="10719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87">
              <a:extLst>
                <a:ext uri="{FF2B5EF4-FFF2-40B4-BE49-F238E27FC236}">
                  <a16:creationId xmlns:a16="http://schemas.microsoft.com/office/drawing/2014/main" id="{88E77691-B7C1-4F5D-98EC-C5508CDFB6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86315" y="672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94">
              <a:extLst>
                <a:ext uri="{FF2B5EF4-FFF2-40B4-BE49-F238E27FC236}">
                  <a16:creationId xmlns:a16="http://schemas.microsoft.com/office/drawing/2014/main" id="{B15258A7-A882-4D79-B870-C92A57D6B6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39661" y="1306068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97">
              <a:extLst>
                <a:ext uri="{FF2B5EF4-FFF2-40B4-BE49-F238E27FC236}">
                  <a16:creationId xmlns:a16="http://schemas.microsoft.com/office/drawing/2014/main" id="{CF3D5844-0132-49FA-BD1E-5263802F47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8751" y="1744954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101">
              <a:extLst>
                <a:ext uri="{FF2B5EF4-FFF2-40B4-BE49-F238E27FC236}">
                  <a16:creationId xmlns:a16="http://schemas.microsoft.com/office/drawing/2014/main" id="{A399F043-AB24-4109-800A-BD94939A4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47006" y="1478722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102">
              <a:extLst>
                <a:ext uri="{FF2B5EF4-FFF2-40B4-BE49-F238E27FC236}">
                  <a16:creationId xmlns:a16="http://schemas.microsoft.com/office/drawing/2014/main" id="{796159AE-3178-456B-B411-196E260E5E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7663" y="1109557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103">
              <a:extLst>
                <a:ext uri="{FF2B5EF4-FFF2-40B4-BE49-F238E27FC236}">
                  <a16:creationId xmlns:a16="http://schemas.microsoft.com/office/drawing/2014/main" id="{B0562100-3934-4A15-8C23-D55F111D9E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5260" y="835870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117">
              <a:extLst>
                <a:ext uri="{FF2B5EF4-FFF2-40B4-BE49-F238E27FC236}">
                  <a16:creationId xmlns:a16="http://schemas.microsoft.com/office/drawing/2014/main" id="{6DD7C928-63AE-4BCB-9843-570F9E04E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47263" y="889298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118">
              <a:extLst>
                <a:ext uri="{FF2B5EF4-FFF2-40B4-BE49-F238E27FC236}">
                  <a16:creationId xmlns:a16="http://schemas.microsoft.com/office/drawing/2014/main" id="{5AC011E4-1DCA-418C-8008-AE4E1E61D0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33783" y="22103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19">
              <a:extLst>
                <a:ext uri="{FF2B5EF4-FFF2-40B4-BE49-F238E27FC236}">
                  <a16:creationId xmlns:a16="http://schemas.microsoft.com/office/drawing/2014/main" id="{5B2D3B89-E1F5-40D8-AEC0-8E7B2E67A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14899" y="458514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36">
              <a:extLst>
                <a:ext uri="{FF2B5EF4-FFF2-40B4-BE49-F238E27FC236}">
                  <a16:creationId xmlns:a16="http://schemas.microsoft.com/office/drawing/2014/main" id="{DBB111D7-2067-4503-A6F9-647407E18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42418" y="1263253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37">
              <a:extLst>
                <a:ext uri="{FF2B5EF4-FFF2-40B4-BE49-F238E27FC236}">
                  <a16:creationId xmlns:a16="http://schemas.microsoft.com/office/drawing/2014/main" id="{20B3ED41-DE4C-4CE7-A8DE-B4ED03137D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57923" y="1656413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39">
              <a:extLst>
                <a:ext uri="{FF2B5EF4-FFF2-40B4-BE49-F238E27FC236}">
                  <a16:creationId xmlns:a16="http://schemas.microsoft.com/office/drawing/2014/main" id="{F4EE6DAD-6518-47B6-A04F-484A16267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61863" y="321142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43">
              <a:extLst>
                <a:ext uri="{FF2B5EF4-FFF2-40B4-BE49-F238E27FC236}">
                  <a16:creationId xmlns:a16="http://schemas.microsoft.com/office/drawing/2014/main" id="{B6867974-B4C0-48AA-A205-B435998B74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72041" y="1015660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44">
              <a:extLst>
                <a:ext uri="{FF2B5EF4-FFF2-40B4-BE49-F238E27FC236}">
                  <a16:creationId xmlns:a16="http://schemas.microsoft.com/office/drawing/2014/main" id="{21F27A0E-A6C1-4AFE-8CBA-28E4FE70BC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88371" y="790064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45">
              <a:extLst>
                <a:ext uri="{FF2B5EF4-FFF2-40B4-BE49-F238E27FC236}">
                  <a16:creationId xmlns:a16="http://schemas.microsoft.com/office/drawing/2014/main" id="{AAA114B9-98D7-4840-8602-457F0741B7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92441" y="602066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8">
              <a:extLst>
                <a:ext uri="{FF2B5EF4-FFF2-40B4-BE49-F238E27FC236}">
                  <a16:creationId xmlns:a16="http://schemas.microsoft.com/office/drawing/2014/main" id="{4E9E63DF-694C-4693-8D8B-0275BB744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56151" y="131093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55" name="Freeform 113">
            <a:extLst>
              <a:ext uri="{FF2B5EF4-FFF2-40B4-BE49-F238E27FC236}">
                <a16:creationId xmlns:a16="http://schemas.microsoft.com/office/drawing/2014/main" id="{B1A3BF1A-EF96-468A-B04F-AFDF6621D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10429612" y="2010881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35107-8993-7BBA-44B6-40437B8EE6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6357" y="2342775"/>
            <a:ext cx="5009643" cy="3197413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40000"/>
              </a:lnSpc>
            </a:pPr>
            <a:r>
              <a:rPr lang="en-GB" dirty="0"/>
              <a:t>Assist guest with check-in-out- first part of guest service</a:t>
            </a:r>
          </a:p>
          <a:p>
            <a:pPr>
              <a:lnSpc>
                <a:spcPct val="140000"/>
              </a:lnSpc>
            </a:pPr>
            <a:r>
              <a:rPr lang="en-GB" dirty="0"/>
              <a:t>Provide guest with information about the hotel and surroundings – memorable places local restaurants </a:t>
            </a:r>
          </a:p>
          <a:p>
            <a:pPr>
              <a:lnSpc>
                <a:spcPct val="140000"/>
              </a:lnSpc>
            </a:pPr>
            <a:r>
              <a:rPr lang="en-GB" dirty="0"/>
              <a:t>Accommodate the guest- help them find their room and help them with their luggage</a:t>
            </a:r>
          </a:p>
          <a:p>
            <a:pPr>
              <a:lnSpc>
                <a:spcPct val="140000"/>
              </a:lnSpc>
            </a:pPr>
            <a:r>
              <a:rPr lang="en-GB" dirty="0"/>
              <a:t>Keep good manner – smiling even if you are not in the best mood</a:t>
            </a:r>
          </a:p>
          <a:p>
            <a:pPr>
              <a:lnSpc>
                <a:spcPct val="140000"/>
              </a:lnSpc>
            </a:pPr>
            <a:r>
              <a:rPr lang="en-GB" dirty="0"/>
              <a:t>Provide quality service- look out for details </a:t>
            </a:r>
          </a:p>
        </p:txBody>
      </p:sp>
      <p:grpSp>
        <p:nvGrpSpPr>
          <p:cNvPr id="57" name="Group 56">
            <a:extLst>
              <a:ext uri="{FF2B5EF4-FFF2-40B4-BE49-F238E27FC236}">
                <a16:creationId xmlns:a16="http://schemas.microsoft.com/office/drawing/2014/main" id="{AC1582F5-FF93-46BF-A92F-D4490D653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72524" y="5987703"/>
            <a:ext cx="1274531" cy="932361"/>
            <a:chOff x="10372524" y="5987703"/>
            <a:chExt cx="1274531" cy="932361"/>
          </a:xfrm>
        </p:grpSpPr>
        <p:sp>
          <p:nvSpPr>
            <p:cNvPr id="58" name="Freeform 82">
              <a:extLst>
                <a:ext uri="{FF2B5EF4-FFF2-40B4-BE49-F238E27FC236}">
                  <a16:creationId xmlns:a16="http://schemas.microsoft.com/office/drawing/2014/main" id="{EDA30C63-7387-41DF-A6B0-5E3B1AF60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61" y="6018941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70">
              <a:extLst>
                <a:ext uri="{FF2B5EF4-FFF2-40B4-BE49-F238E27FC236}">
                  <a16:creationId xmlns:a16="http://schemas.microsoft.com/office/drawing/2014/main" id="{0F9349DE-8C14-4D6E-B1C2-4750F704C0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3533" y="6280908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85">
              <a:extLst>
                <a:ext uri="{FF2B5EF4-FFF2-40B4-BE49-F238E27FC236}">
                  <a16:creationId xmlns:a16="http://schemas.microsoft.com/office/drawing/2014/main" id="{0093B34B-1559-4D7A-90CF-114125FD62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0975" y="6503581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87">
              <a:extLst>
                <a:ext uri="{FF2B5EF4-FFF2-40B4-BE49-F238E27FC236}">
                  <a16:creationId xmlns:a16="http://schemas.microsoft.com/office/drawing/2014/main" id="{F32E37EB-F93F-4ACA-8EC5-8313085014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2215" y="6733978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94">
              <a:extLst>
                <a:ext uri="{FF2B5EF4-FFF2-40B4-BE49-F238E27FC236}">
                  <a16:creationId xmlns:a16="http://schemas.microsoft.com/office/drawing/2014/main" id="{6486B439-14A8-40F4-BD01-2647D4752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6680" y="6716732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118">
              <a:extLst>
                <a:ext uri="{FF2B5EF4-FFF2-40B4-BE49-F238E27FC236}">
                  <a16:creationId xmlns:a16="http://schemas.microsoft.com/office/drawing/2014/main" id="{3EA0483A-6030-445C-9A9E-FC8847FD44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3570" y="660050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119">
              <a:extLst>
                <a:ext uri="{FF2B5EF4-FFF2-40B4-BE49-F238E27FC236}">
                  <a16:creationId xmlns:a16="http://schemas.microsoft.com/office/drawing/2014/main" id="{54E9F49B-F300-4A14-B0F3-36A75B171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9260" y="6415578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139">
              <a:extLst>
                <a:ext uri="{FF2B5EF4-FFF2-40B4-BE49-F238E27FC236}">
                  <a16:creationId xmlns:a16="http://schemas.microsoft.com/office/drawing/2014/main" id="{293DA61B-9566-467E-A357-E86CD8E7E2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04088" y="655127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144">
              <a:extLst>
                <a:ext uri="{FF2B5EF4-FFF2-40B4-BE49-F238E27FC236}">
                  <a16:creationId xmlns:a16="http://schemas.microsoft.com/office/drawing/2014/main" id="{A1A7223C-6F2C-487D-A45A-6EBBD051A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641775" y="6182738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145">
              <a:extLst>
                <a:ext uri="{FF2B5EF4-FFF2-40B4-BE49-F238E27FC236}">
                  <a16:creationId xmlns:a16="http://schemas.microsoft.com/office/drawing/2014/main" id="{DC4DE17D-AC51-4C89-AC1A-016A928A10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883257" y="6290757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8">
              <a:extLst>
                <a:ext uri="{FF2B5EF4-FFF2-40B4-BE49-F238E27FC236}">
                  <a16:creationId xmlns:a16="http://schemas.microsoft.com/office/drawing/2014/main" id="{95D0E198-D3C3-4790-881E-4DF6C9D7F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09800" y="675246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51">
              <a:extLst>
                <a:ext uri="{FF2B5EF4-FFF2-40B4-BE49-F238E27FC236}">
                  <a16:creationId xmlns:a16="http://schemas.microsoft.com/office/drawing/2014/main" id="{E9952623-7C81-47CA-85D8-C872DE84E4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219682" y="619602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78">
              <a:extLst>
                <a:ext uri="{FF2B5EF4-FFF2-40B4-BE49-F238E27FC236}">
                  <a16:creationId xmlns:a16="http://schemas.microsoft.com/office/drawing/2014/main" id="{F90AA42C-D724-4AD8-81F3-CDFC42063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53319" y="6028606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" name="Freeform 84">
              <a:extLst>
                <a:ext uri="{FF2B5EF4-FFF2-40B4-BE49-F238E27FC236}">
                  <a16:creationId xmlns:a16="http://schemas.microsoft.com/office/drawing/2014/main" id="{CAB3A278-E8E7-4070-B30A-31B5DE9805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487085" y="6029984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86">
              <a:extLst>
                <a:ext uri="{FF2B5EF4-FFF2-40B4-BE49-F238E27FC236}">
                  <a16:creationId xmlns:a16="http://schemas.microsoft.com/office/drawing/2014/main" id="{910FC82B-A4C1-428C-A576-79B5F6D18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918273" y="6040831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Freeform 106">
              <a:extLst>
                <a:ext uri="{FF2B5EF4-FFF2-40B4-BE49-F238E27FC236}">
                  <a16:creationId xmlns:a16="http://schemas.microsoft.com/office/drawing/2014/main" id="{B9CB6255-5C91-4496-B0AE-529737BC53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53729" y="628141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110">
              <a:extLst>
                <a:ext uri="{FF2B5EF4-FFF2-40B4-BE49-F238E27FC236}">
                  <a16:creationId xmlns:a16="http://schemas.microsoft.com/office/drawing/2014/main" id="{A58DBA3F-B3E2-4AD9-A93C-FDF997582E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83094" y="6512109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123">
              <a:extLst>
                <a:ext uri="{FF2B5EF4-FFF2-40B4-BE49-F238E27FC236}">
                  <a16:creationId xmlns:a16="http://schemas.microsoft.com/office/drawing/2014/main" id="{AE100164-158F-422B-8A80-DFF4E0E06E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11803" y="6599947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130">
              <a:extLst>
                <a:ext uri="{FF2B5EF4-FFF2-40B4-BE49-F238E27FC236}">
                  <a16:creationId xmlns:a16="http://schemas.microsoft.com/office/drawing/2014/main" id="{1A0EF69A-22C3-4FF9-B6DD-55C6DAC3B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598032" y="6383097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141">
              <a:extLst>
                <a:ext uri="{FF2B5EF4-FFF2-40B4-BE49-F238E27FC236}">
                  <a16:creationId xmlns:a16="http://schemas.microsoft.com/office/drawing/2014/main" id="{3963C700-CFE8-4ED2-8E1E-1139AC305D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56888" y="6756491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99">
              <a:extLst>
                <a:ext uri="{FF2B5EF4-FFF2-40B4-BE49-F238E27FC236}">
                  <a16:creationId xmlns:a16="http://schemas.microsoft.com/office/drawing/2014/main" id="{86FC694B-4A70-4160-A64D-DA282DE95B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19290" y="6036794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8">
              <a:extLst>
                <a:ext uri="{FF2B5EF4-FFF2-40B4-BE49-F238E27FC236}">
                  <a16:creationId xmlns:a16="http://schemas.microsoft.com/office/drawing/2014/main" id="{2A55A10A-49CA-42B6-84C9-8A1A1596D7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8502" y="675929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5" name="Picture 4" descr="A person in a suit with clasped hands">
            <a:extLst>
              <a:ext uri="{FF2B5EF4-FFF2-40B4-BE49-F238E27FC236}">
                <a16:creationId xmlns:a16="http://schemas.microsoft.com/office/drawing/2014/main" id="{7A302E91-7DDF-7F66-2FF7-78C2CFB9C4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0" r="4430"/>
          <a:stretch/>
        </p:blipFill>
        <p:spPr>
          <a:xfrm>
            <a:off x="6586071" y="1879643"/>
            <a:ext cx="5613519" cy="4109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57415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FB03654-F8D1-4066-85B5-5BA57499B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B7BF51-0A96-B45D-1BDE-455951ABE9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3810" y="696226"/>
            <a:ext cx="8675712" cy="981892"/>
          </a:xfrm>
        </p:spPr>
        <p:txBody>
          <a:bodyPr>
            <a:normAutofit/>
          </a:bodyPr>
          <a:lstStyle/>
          <a:p>
            <a:r>
              <a:rPr lang="en-GB" dirty="0"/>
              <a:t>Importance of hospitality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15BC76-014D-4BD0-A843-994E2D7598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90" y="1874829"/>
            <a:ext cx="12175432" cy="41148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9D2483B-7210-454A-B168-51DA3C161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57372" y="-18787"/>
            <a:ext cx="1238945" cy="1919798"/>
            <a:chOff x="10357372" y="-18787"/>
            <a:chExt cx="1238945" cy="1919798"/>
          </a:xfrm>
        </p:grpSpPr>
        <p:sp>
          <p:nvSpPr>
            <p:cNvPr id="14" name="Freeform 57">
              <a:extLst>
                <a:ext uri="{FF2B5EF4-FFF2-40B4-BE49-F238E27FC236}">
                  <a16:creationId xmlns:a16="http://schemas.microsoft.com/office/drawing/2014/main" id="{F1142EB5-2791-4EAD-B4A2-43BECFBC5F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615372" y="140636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78">
              <a:extLst>
                <a:ext uri="{FF2B5EF4-FFF2-40B4-BE49-F238E27FC236}">
                  <a16:creationId xmlns:a16="http://schemas.microsoft.com/office/drawing/2014/main" id="{2C8870C2-1368-48B0-A8CF-BC33DF7656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1520" y="755028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79">
              <a:extLst>
                <a:ext uri="{FF2B5EF4-FFF2-40B4-BE49-F238E27FC236}">
                  <a16:creationId xmlns:a16="http://schemas.microsoft.com/office/drawing/2014/main" id="{853F9E0D-F5F9-438C-B1DC-0AA3127C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93892" y="986073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80">
              <a:extLst>
                <a:ext uri="{FF2B5EF4-FFF2-40B4-BE49-F238E27FC236}">
                  <a16:creationId xmlns:a16="http://schemas.microsoft.com/office/drawing/2014/main" id="{B4E911B1-253E-4755-9AEC-BB1DAB8E2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8551" y="1223868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83">
              <a:extLst>
                <a:ext uri="{FF2B5EF4-FFF2-40B4-BE49-F238E27FC236}">
                  <a16:creationId xmlns:a16="http://schemas.microsoft.com/office/drawing/2014/main" id="{2AF5DD4D-BF15-452D-937B-7F29FA3F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1994" y="1699681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84">
              <a:extLst>
                <a:ext uri="{FF2B5EF4-FFF2-40B4-BE49-F238E27FC236}">
                  <a16:creationId xmlns:a16="http://schemas.microsoft.com/office/drawing/2014/main" id="{5F821C6A-EDEE-4845-92EB-367AC6002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3010" y="550442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86">
              <a:extLst>
                <a:ext uri="{FF2B5EF4-FFF2-40B4-BE49-F238E27FC236}">
                  <a16:creationId xmlns:a16="http://schemas.microsoft.com/office/drawing/2014/main" id="{504AA4DA-748D-4CFF-891A-5C8861EC4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2979" y="204433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89">
              <a:extLst>
                <a:ext uri="{FF2B5EF4-FFF2-40B4-BE49-F238E27FC236}">
                  <a16:creationId xmlns:a16="http://schemas.microsoft.com/office/drawing/2014/main" id="{7CC3A8FA-D5F6-4A96-9B55-4479C171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782" y="1487330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06">
              <a:extLst>
                <a:ext uri="{FF2B5EF4-FFF2-40B4-BE49-F238E27FC236}">
                  <a16:creationId xmlns:a16="http://schemas.microsoft.com/office/drawing/2014/main" id="{26E1DC3C-522F-46BF-9C95-47500176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8678" y="5991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07">
              <a:extLst>
                <a:ext uri="{FF2B5EF4-FFF2-40B4-BE49-F238E27FC236}">
                  <a16:creationId xmlns:a16="http://schemas.microsoft.com/office/drawing/2014/main" id="{F7CDF92D-312E-42AB-960E-637D404934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20666" y="1240267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08">
              <a:extLst>
                <a:ext uri="{FF2B5EF4-FFF2-40B4-BE49-F238E27FC236}">
                  <a16:creationId xmlns:a16="http://schemas.microsoft.com/office/drawing/2014/main" id="{918FE320-F6B2-4BDB-95D8-DFD3B2B34F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6349" y="1208992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09">
              <a:extLst>
                <a:ext uri="{FF2B5EF4-FFF2-40B4-BE49-F238E27FC236}">
                  <a16:creationId xmlns:a16="http://schemas.microsoft.com/office/drawing/2014/main" id="{B90769B0-46E9-4B76-96A9-A247A0DF3D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9546" y="1710317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10">
              <a:extLst>
                <a:ext uri="{FF2B5EF4-FFF2-40B4-BE49-F238E27FC236}">
                  <a16:creationId xmlns:a16="http://schemas.microsoft.com/office/drawing/2014/main" id="{C0CC5855-0620-41C7-AA4D-3D30E2455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6402" y="351312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11">
              <a:extLst>
                <a:ext uri="{FF2B5EF4-FFF2-40B4-BE49-F238E27FC236}">
                  <a16:creationId xmlns:a16="http://schemas.microsoft.com/office/drawing/2014/main" id="{7A99B1F4-089E-4A1A-833C-0D0C8E770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7601" y="1438812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112">
              <a:extLst>
                <a:ext uri="{FF2B5EF4-FFF2-40B4-BE49-F238E27FC236}">
                  <a16:creationId xmlns:a16="http://schemas.microsoft.com/office/drawing/2014/main" id="{52C3D5C1-0862-4E4B-BAD8-C6244D0352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7104" y="92015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122">
              <a:extLst>
                <a:ext uri="{FF2B5EF4-FFF2-40B4-BE49-F238E27FC236}">
                  <a16:creationId xmlns:a16="http://schemas.microsoft.com/office/drawing/2014/main" id="{5E020019-37DA-47B1-A859-25E2009F7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52607" y="1741989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123">
              <a:extLst>
                <a:ext uri="{FF2B5EF4-FFF2-40B4-BE49-F238E27FC236}">
                  <a16:creationId xmlns:a16="http://schemas.microsoft.com/office/drawing/2014/main" id="{FC071985-7349-45B2-AD36-AB9014D81F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68114" y="205787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130">
              <a:extLst>
                <a:ext uri="{FF2B5EF4-FFF2-40B4-BE49-F238E27FC236}">
                  <a16:creationId xmlns:a16="http://schemas.microsoft.com/office/drawing/2014/main" id="{8A8374B4-6CAE-4B1D-8AD8-BBD71C66E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41335" y="495036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131">
              <a:extLst>
                <a:ext uri="{FF2B5EF4-FFF2-40B4-BE49-F238E27FC236}">
                  <a16:creationId xmlns:a16="http://schemas.microsoft.com/office/drawing/2014/main" id="{4F0392BB-C222-4B4A-B3F7-86E195396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55153" y="1050023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135">
              <a:extLst>
                <a:ext uri="{FF2B5EF4-FFF2-40B4-BE49-F238E27FC236}">
                  <a16:creationId xmlns:a16="http://schemas.microsoft.com/office/drawing/2014/main" id="{A602A52C-3AB9-4D97-AE2A-BB87DB6ACA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42492" y="820365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141">
              <a:extLst>
                <a:ext uri="{FF2B5EF4-FFF2-40B4-BE49-F238E27FC236}">
                  <a16:creationId xmlns:a16="http://schemas.microsoft.com/office/drawing/2014/main" id="{B30A965C-348F-4CA1-882F-46F532A33B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881044" y="1422049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77">
              <a:extLst>
                <a:ext uri="{FF2B5EF4-FFF2-40B4-BE49-F238E27FC236}">
                  <a16:creationId xmlns:a16="http://schemas.microsoft.com/office/drawing/2014/main" id="{3DB93D99-B20E-4CEF-A4B5-E355F2EF84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9747" y="1955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121">
              <a:extLst>
                <a:ext uri="{FF2B5EF4-FFF2-40B4-BE49-F238E27FC236}">
                  <a16:creationId xmlns:a16="http://schemas.microsoft.com/office/drawing/2014/main" id="{59BF81A2-5680-4745-9838-B87F14A4EE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60727" y="5686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8">
              <a:extLst>
                <a:ext uri="{FF2B5EF4-FFF2-40B4-BE49-F238E27FC236}">
                  <a16:creationId xmlns:a16="http://schemas.microsoft.com/office/drawing/2014/main" id="{15D7F206-A93F-4CCC-B241-B733ECFCF9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2159" y="10719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87">
              <a:extLst>
                <a:ext uri="{FF2B5EF4-FFF2-40B4-BE49-F238E27FC236}">
                  <a16:creationId xmlns:a16="http://schemas.microsoft.com/office/drawing/2014/main" id="{88E77691-B7C1-4F5D-98EC-C5508CDFB6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86315" y="672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94">
              <a:extLst>
                <a:ext uri="{FF2B5EF4-FFF2-40B4-BE49-F238E27FC236}">
                  <a16:creationId xmlns:a16="http://schemas.microsoft.com/office/drawing/2014/main" id="{B15258A7-A882-4D79-B870-C92A57D6B6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39661" y="1306068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97">
              <a:extLst>
                <a:ext uri="{FF2B5EF4-FFF2-40B4-BE49-F238E27FC236}">
                  <a16:creationId xmlns:a16="http://schemas.microsoft.com/office/drawing/2014/main" id="{CF3D5844-0132-49FA-BD1E-5263802F47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8751" y="1744954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101">
              <a:extLst>
                <a:ext uri="{FF2B5EF4-FFF2-40B4-BE49-F238E27FC236}">
                  <a16:creationId xmlns:a16="http://schemas.microsoft.com/office/drawing/2014/main" id="{A399F043-AB24-4109-800A-BD94939A4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47006" y="1478722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102">
              <a:extLst>
                <a:ext uri="{FF2B5EF4-FFF2-40B4-BE49-F238E27FC236}">
                  <a16:creationId xmlns:a16="http://schemas.microsoft.com/office/drawing/2014/main" id="{796159AE-3178-456B-B411-196E260E5E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7663" y="1109557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103">
              <a:extLst>
                <a:ext uri="{FF2B5EF4-FFF2-40B4-BE49-F238E27FC236}">
                  <a16:creationId xmlns:a16="http://schemas.microsoft.com/office/drawing/2014/main" id="{B0562100-3934-4A15-8C23-D55F111D9E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5260" y="835870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117">
              <a:extLst>
                <a:ext uri="{FF2B5EF4-FFF2-40B4-BE49-F238E27FC236}">
                  <a16:creationId xmlns:a16="http://schemas.microsoft.com/office/drawing/2014/main" id="{6DD7C928-63AE-4BCB-9843-570F9E04E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47263" y="889298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118">
              <a:extLst>
                <a:ext uri="{FF2B5EF4-FFF2-40B4-BE49-F238E27FC236}">
                  <a16:creationId xmlns:a16="http://schemas.microsoft.com/office/drawing/2014/main" id="{5AC011E4-1DCA-418C-8008-AE4E1E61D0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33783" y="22103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19">
              <a:extLst>
                <a:ext uri="{FF2B5EF4-FFF2-40B4-BE49-F238E27FC236}">
                  <a16:creationId xmlns:a16="http://schemas.microsoft.com/office/drawing/2014/main" id="{5B2D3B89-E1F5-40D8-AEC0-8E7B2E67A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14899" y="458514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36">
              <a:extLst>
                <a:ext uri="{FF2B5EF4-FFF2-40B4-BE49-F238E27FC236}">
                  <a16:creationId xmlns:a16="http://schemas.microsoft.com/office/drawing/2014/main" id="{DBB111D7-2067-4503-A6F9-647407E18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42418" y="1263253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37">
              <a:extLst>
                <a:ext uri="{FF2B5EF4-FFF2-40B4-BE49-F238E27FC236}">
                  <a16:creationId xmlns:a16="http://schemas.microsoft.com/office/drawing/2014/main" id="{20B3ED41-DE4C-4CE7-A8DE-B4ED03137D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57923" y="1656413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39">
              <a:extLst>
                <a:ext uri="{FF2B5EF4-FFF2-40B4-BE49-F238E27FC236}">
                  <a16:creationId xmlns:a16="http://schemas.microsoft.com/office/drawing/2014/main" id="{F4EE6DAD-6518-47B6-A04F-484A16267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61863" y="321142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43">
              <a:extLst>
                <a:ext uri="{FF2B5EF4-FFF2-40B4-BE49-F238E27FC236}">
                  <a16:creationId xmlns:a16="http://schemas.microsoft.com/office/drawing/2014/main" id="{B6867974-B4C0-48AA-A205-B435998B74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72041" y="1015660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44">
              <a:extLst>
                <a:ext uri="{FF2B5EF4-FFF2-40B4-BE49-F238E27FC236}">
                  <a16:creationId xmlns:a16="http://schemas.microsoft.com/office/drawing/2014/main" id="{21F27A0E-A6C1-4AFE-8CBA-28E4FE70BC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88371" y="790064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45">
              <a:extLst>
                <a:ext uri="{FF2B5EF4-FFF2-40B4-BE49-F238E27FC236}">
                  <a16:creationId xmlns:a16="http://schemas.microsoft.com/office/drawing/2014/main" id="{AAA114B9-98D7-4840-8602-457F0741B7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92441" y="602066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8">
              <a:extLst>
                <a:ext uri="{FF2B5EF4-FFF2-40B4-BE49-F238E27FC236}">
                  <a16:creationId xmlns:a16="http://schemas.microsoft.com/office/drawing/2014/main" id="{4E9E63DF-694C-4693-8D8B-0275BB744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56151" y="131093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55" name="Freeform 113">
            <a:extLst>
              <a:ext uri="{FF2B5EF4-FFF2-40B4-BE49-F238E27FC236}">
                <a16:creationId xmlns:a16="http://schemas.microsoft.com/office/drawing/2014/main" id="{B1A3BF1A-EF96-468A-B04F-AFDF6621D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10429612" y="2010881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A211DD-A119-53ED-78ED-697339AB67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6357" y="2342775"/>
            <a:ext cx="5009643" cy="3197413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Entertainment – providing expectational experience </a:t>
            </a:r>
          </a:p>
          <a:p>
            <a:r>
              <a:rPr lang="en-GB" dirty="0"/>
              <a:t>Accommodation- the only place</a:t>
            </a:r>
          </a:p>
          <a:p>
            <a:r>
              <a:rPr lang="en-GB" dirty="0"/>
              <a:t>New experience- something wanted to try</a:t>
            </a:r>
          </a:p>
          <a:p>
            <a:r>
              <a:rPr lang="en-GB" dirty="0"/>
              <a:t>Travel- visiting places around the world </a:t>
            </a:r>
          </a:p>
          <a:p>
            <a:r>
              <a:rPr lang="en-GB" dirty="0"/>
              <a:t>Recommendation – someone else has offered the experience</a:t>
            </a:r>
          </a:p>
          <a:p>
            <a:endParaRPr lang="en-GB" dirty="0"/>
          </a:p>
          <a:p>
            <a:endParaRPr lang="en-GB" dirty="0"/>
          </a:p>
        </p:txBody>
      </p:sp>
      <p:grpSp>
        <p:nvGrpSpPr>
          <p:cNvPr id="57" name="Group 56">
            <a:extLst>
              <a:ext uri="{FF2B5EF4-FFF2-40B4-BE49-F238E27FC236}">
                <a16:creationId xmlns:a16="http://schemas.microsoft.com/office/drawing/2014/main" id="{AC1582F5-FF93-46BF-A92F-D4490D653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72524" y="5987703"/>
            <a:ext cx="1274531" cy="932361"/>
            <a:chOff x="10372524" y="5987703"/>
            <a:chExt cx="1274531" cy="932361"/>
          </a:xfrm>
        </p:grpSpPr>
        <p:sp>
          <p:nvSpPr>
            <p:cNvPr id="58" name="Freeform 82">
              <a:extLst>
                <a:ext uri="{FF2B5EF4-FFF2-40B4-BE49-F238E27FC236}">
                  <a16:creationId xmlns:a16="http://schemas.microsoft.com/office/drawing/2014/main" id="{EDA30C63-7387-41DF-A6B0-5E3B1AF60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61" y="6018941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70">
              <a:extLst>
                <a:ext uri="{FF2B5EF4-FFF2-40B4-BE49-F238E27FC236}">
                  <a16:creationId xmlns:a16="http://schemas.microsoft.com/office/drawing/2014/main" id="{0F9349DE-8C14-4D6E-B1C2-4750F704C0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3533" y="6280908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85">
              <a:extLst>
                <a:ext uri="{FF2B5EF4-FFF2-40B4-BE49-F238E27FC236}">
                  <a16:creationId xmlns:a16="http://schemas.microsoft.com/office/drawing/2014/main" id="{0093B34B-1559-4D7A-90CF-114125FD62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0975" y="6503581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87">
              <a:extLst>
                <a:ext uri="{FF2B5EF4-FFF2-40B4-BE49-F238E27FC236}">
                  <a16:creationId xmlns:a16="http://schemas.microsoft.com/office/drawing/2014/main" id="{F32E37EB-F93F-4ACA-8EC5-8313085014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2215" y="6733978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94">
              <a:extLst>
                <a:ext uri="{FF2B5EF4-FFF2-40B4-BE49-F238E27FC236}">
                  <a16:creationId xmlns:a16="http://schemas.microsoft.com/office/drawing/2014/main" id="{6486B439-14A8-40F4-BD01-2647D4752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6680" y="6716732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118">
              <a:extLst>
                <a:ext uri="{FF2B5EF4-FFF2-40B4-BE49-F238E27FC236}">
                  <a16:creationId xmlns:a16="http://schemas.microsoft.com/office/drawing/2014/main" id="{3EA0483A-6030-445C-9A9E-FC8847FD44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3570" y="660050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119">
              <a:extLst>
                <a:ext uri="{FF2B5EF4-FFF2-40B4-BE49-F238E27FC236}">
                  <a16:creationId xmlns:a16="http://schemas.microsoft.com/office/drawing/2014/main" id="{54E9F49B-F300-4A14-B0F3-36A75B171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9260" y="6415578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139">
              <a:extLst>
                <a:ext uri="{FF2B5EF4-FFF2-40B4-BE49-F238E27FC236}">
                  <a16:creationId xmlns:a16="http://schemas.microsoft.com/office/drawing/2014/main" id="{293DA61B-9566-467E-A357-E86CD8E7E2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04088" y="655127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144">
              <a:extLst>
                <a:ext uri="{FF2B5EF4-FFF2-40B4-BE49-F238E27FC236}">
                  <a16:creationId xmlns:a16="http://schemas.microsoft.com/office/drawing/2014/main" id="{A1A7223C-6F2C-487D-A45A-6EBBD051A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641775" y="6182738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145">
              <a:extLst>
                <a:ext uri="{FF2B5EF4-FFF2-40B4-BE49-F238E27FC236}">
                  <a16:creationId xmlns:a16="http://schemas.microsoft.com/office/drawing/2014/main" id="{DC4DE17D-AC51-4C89-AC1A-016A928A10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883257" y="6290757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8">
              <a:extLst>
                <a:ext uri="{FF2B5EF4-FFF2-40B4-BE49-F238E27FC236}">
                  <a16:creationId xmlns:a16="http://schemas.microsoft.com/office/drawing/2014/main" id="{95D0E198-D3C3-4790-881E-4DF6C9D7F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09800" y="675246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51">
              <a:extLst>
                <a:ext uri="{FF2B5EF4-FFF2-40B4-BE49-F238E27FC236}">
                  <a16:creationId xmlns:a16="http://schemas.microsoft.com/office/drawing/2014/main" id="{E9952623-7C81-47CA-85D8-C872DE84E4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219682" y="619602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78">
              <a:extLst>
                <a:ext uri="{FF2B5EF4-FFF2-40B4-BE49-F238E27FC236}">
                  <a16:creationId xmlns:a16="http://schemas.microsoft.com/office/drawing/2014/main" id="{F90AA42C-D724-4AD8-81F3-CDFC42063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53319" y="6028606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" name="Freeform 84">
              <a:extLst>
                <a:ext uri="{FF2B5EF4-FFF2-40B4-BE49-F238E27FC236}">
                  <a16:creationId xmlns:a16="http://schemas.microsoft.com/office/drawing/2014/main" id="{CAB3A278-E8E7-4070-B30A-31B5DE9805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487085" y="6029984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86">
              <a:extLst>
                <a:ext uri="{FF2B5EF4-FFF2-40B4-BE49-F238E27FC236}">
                  <a16:creationId xmlns:a16="http://schemas.microsoft.com/office/drawing/2014/main" id="{910FC82B-A4C1-428C-A576-79B5F6D18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918273" y="6040831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Freeform 106">
              <a:extLst>
                <a:ext uri="{FF2B5EF4-FFF2-40B4-BE49-F238E27FC236}">
                  <a16:creationId xmlns:a16="http://schemas.microsoft.com/office/drawing/2014/main" id="{B9CB6255-5C91-4496-B0AE-529737BC53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53729" y="628141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110">
              <a:extLst>
                <a:ext uri="{FF2B5EF4-FFF2-40B4-BE49-F238E27FC236}">
                  <a16:creationId xmlns:a16="http://schemas.microsoft.com/office/drawing/2014/main" id="{A58DBA3F-B3E2-4AD9-A93C-FDF997582E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83094" y="6512109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123">
              <a:extLst>
                <a:ext uri="{FF2B5EF4-FFF2-40B4-BE49-F238E27FC236}">
                  <a16:creationId xmlns:a16="http://schemas.microsoft.com/office/drawing/2014/main" id="{AE100164-158F-422B-8A80-DFF4E0E06E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11803" y="6599947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130">
              <a:extLst>
                <a:ext uri="{FF2B5EF4-FFF2-40B4-BE49-F238E27FC236}">
                  <a16:creationId xmlns:a16="http://schemas.microsoft.com/office/drawing/2014/main" id="{1A0EF69A-22C3-4FF9-B6DD-55C6DAC3B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598032" y="6383097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141">
              <a:extLst>
                <a:ext uri="{FF2B5EF4-FFF2-40B4-BE49-F238E27FC236}">
                  <a16:creationId xmlns:a16="http://schemas.microsoft.com/office/drawing/2014/main" id="{3963C700-CFE8-4ED2-8E1E-1139AC305D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56888" y="6756491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99">
              <a:extLst>
                <a:ext uri="{FF2B5EF4-FFF2-40B4-BE49-F238E27FC236}">
                  <a16:creationId xmlns:a16="http://schemas.microsoft.com/office/drawing/2014/main" id="{86FC694B-4A70-4160-A64D-DA282DE95B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19290" y="6036794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8">
              <a:extLst>
                <a:ext uri="{FF2B5EF4-FFF2-40B4-BE49-F238E27FC236}">
                  <a16:creationId xmlns:a16="http://schemas.microsoft.com/office/drawing/2014/main" id="{2A55A10A-49CA-42B6-84C9-8A1A1596D7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8502" y="675929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5" name="Picture 4" descr="Wedding banquet">
            <a:extLst>
              <a:ext uri="{FF2B5EF4-FFF2-40B4-BE49-F238E27FC236}">
                <a16:creationId xmlns:a16="http://schemas.microsoft.com/office/drawing/2014/main" id="{E67E90A9-FA77-F3AC-52FB-21357C0664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42" r="4442"/>
          <a:stretch/>
        </p:blipFill>
        <p:spPr>
          <a:xfrm>
            <a:off x="6586071" y="1879643"/>
            <a:ext cx="5613519" cy="4109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47740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FB03654-F8D1-4066-85B5-5BA57499B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78A431-9F78-772B-1A68-F4D0ECDEAB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3810" y="696226"/>
            <a:ext cx="8675712" cy="981892"/>
          </a:xfrm>
        </p:spPr>
        <p:txBody>
          <a:bodyPr>
            <a:normAutofit/>
          </a:bodyPr>
          <a:lstStyle/>
          <a:p>
            <a:r>
              <a:rPr lang="en-GB" dirty="0"/>
              <a:t>Guest Expectation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15BC76-014D-4BD0-A843-994E2D7598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90" y="1874829"/>
            <a:ext cx="12175432" cy="41148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9D2483B-7210-454A-B168-51DA3C161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57372" y="-18787"/>
            <a:ext cx="1238945" cy="1919798"/>
            <a:chOff x="10357372" y="-18787"/>
            <a:chExt cx="1238945" cy="1919798"/>
          </a:xfrm>
        </p:grpSpPr>
        <p:sp>
          <p:nvSpPr>
            <p:cNvPr id="14" name="Freeform 57">
              <a:extLst>
                <a:ext uri="{FF2B5EF4-FFF2-40B4-BE49-F238E27FC236}">
                  <a16:creationId xmlns:a16="http://schemas.microsoft.com/office/drawing/2014/main" id="{F1142EB5-2791-4EAD-B4A2-43BECFBC5F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615372" y="140636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78">
              <a:extLst>
                <a:ext uri="{FF2B5EF4-FFF2-40B4-BE49-F238E27FC236}">
                  <a16:creationId xmlns:a16="http://schemas.microsoft.com/office/drawing/2014/main" id="{2C8870C2-1368-48B0-A8CF-BC33DF7656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1520" y="755028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79">
              <a:extLst>
                <a:ext uri="{FF2B5EF4-FFF2-40B4-BE49-F238E27FC236}">
                  <a16:creationId xmlns:a16="http://schemas.microsoft.com/office/drawing/2014/main" id="{853F9E0D-F5F9-438C-B1DC-0AA3127C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93892" y="986073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80">
              <a:extLst>
                <a:ext uri="{FF2B5EF4-FFF2-40B4-BE49-F238E27FC236}">
                  <a16:creationId xmlns:a16="http://schemas.microsoft.com/office/drawing/2014/main" id="{B4E911B1-253E-4755-9AEC-BB1DAB8E2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8551" y="1223868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83">
              <a:extLst>
                <a:ext uri="{FF2B5EF4-FFF2-40B4-BE49-F238E27FC236}">
                  <a16:creationId xmlns:a16="http://schemas.microsoft.com/office/drawing/2014/main" id="{2AF5DD4D-BF15-452D-937B-7F29FA3F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1994" y="1699681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84">
              <a:extLst>
                <a:ext uri="{FF2B5EF4-FFF2-40B4-BE49-F238E27FC236}">
                  <a16:creationId xmlns:a16="http://schemas.microsoft.com/office/drawing/2014/main" id="{5F821C6A-EDEE-4845-92EB-367AC6002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3010" y="550442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86">
              <a:extLst>
                <a:ext uri="{FF2B5EF4-FFF2-40B4-BE49-F238E27FC236}">
                  <a16:creationId xmlns:a16="http://schemas.microsoft.com/office/drawing/2014/main" id="{504AA4DA-748D-4CFF-891A-5C8861EC4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2979" y="204433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89">
              <a:extLst>
                <a:ext uri="{FF2B5EF4-FFF2-40B4-BE49-F238E27FC236}">
                  <a16:creationId xmlns:a16="http://schemas.microsoft.com/office/drawing/2014/main" id="{7CC3A8FA-D5F6-4A96-9B55-4479C171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782" y="1487330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06">
              <a:extLst>
                <a:ext uri="{FF2B5EF4-FFF2-40B4-BE49-F238E27FC236}">
                  <a16:creationId xmlns:a16="http://schemas.microsoft.com/office/drawing/2014/main" id="{26E1DC3C-522F-46BF-9C95-47500176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8678" y="5991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07">
              <a:extLst>
                <a:ext uri="{FF2B5EF4-FFF2-40B4-BE49-F238E27FC236}">
                  <a16:creationId xmlns:a16="http://schemas.microsoft.com/office/drawing/2014/main" id="{F7CDF92D-312E-42AB-960E-637D404934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20666" y="1240267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08">
              <a:extLst>
                <a:ext uri="{FF2B5EF4-FFF2-40B4-BE49-F238E27FC236}">
                  <a16:creationId xmlns:a16="http://schemas.microsoft.com/office/drawing/2014/main" id="{918FE320-F6B2-4BDB-95D8-DFD3B2B34F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6349" y="1208992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09">
              <a:extLst>
                <a:ext uri="{FF2B5EF4-FFF2-40B4-BE49-F238E27FC236}">
                  <a16:creationId xmlns:a16="http://schemas.microsoft.com/office/drawing/2014/main" id="{B90769B0-46E9-4B76-96A9-A247A0DF3D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9546" y="1710317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10">
              <a:extLst>
                <a:ext uri="{FF2B5EF4-FFF2-40B4-BE49-F238E27FC236}">
                  <a16:creationId xmlns:a16="http://schemas.microsoft.com/office/drawing/2014/main" id="{C0CC5855-0620-41C7-AA4D-3D30E2455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6402" y="351312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11">
              <a:extLst>
                <a:ext uri="{FF2B5EF4-FFF2-40B4-BE49-F238E27FC236}">
                  <a16:creationId xmlns:a16="http://schemas.microsoft.com/office/drawing/2014/main" id="{7A99B1F4-089E-4A1A-833C-0D0C8E770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7601" y="1438812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112">
              <a:extLst>
                <a:ext uri="{FF2B5EF4-FFF2-40B4-BE49-F238E27FC236}">
                  <a16:creationId xmlns:a16="http://schemas.microsoft.com/office/drawing/2014/main" id="{52C3D5C1-0862-4E4B-BAD8-C6244D0352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7104" y="92015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122">
              <a:extLst>
                <a:ext uri="{FF2B5EF4-FFF2-40B4-BE49-F238E27FC236}">
                  <a16:creationId xmlns:a16="http://schemas.microsoft.com/office/drawing/2014/main" id="{5E020019-37DA-47B1-A859-25E2009F7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52607" y="1741989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123">
              <a:extLst>
                <a:ext uri="{FF2B5EF4-FFF2-40B4-BE49-F238E27FC236}">
                  <a16:creationId xmlns:a16="http://schemas.microsoft.com/office/drawing/2014/main" id="{FC071985-7349-45B2-AD36-AB9014D81F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68114" y="205787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130">
              <a:extLst>
                <a:ext uri="{FF2B5EF4-FFF2-40B4-BE49-F238E27FC236}">
                  <a16:creationId xmlns:a16="http://schemas.microsoft.com/office/drawing/2014/main" id="{8A8374B4-6CAE-4B1D-8AD8-BBD71C66E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41335" y="495036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131">
              <a:extLst>
                <a:ext uri="{FF2B5EF4-FFF2-40B4-BE49-F238E27FC236}">
                  <a16:creationId xmlns:a16="http://schemas.microsoft.com/office/drawing/2014/main" id="{4F0392BB-C222-4B4A-B3F7-86E195396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55153" y="1050023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135">
              <a:extLst>
                <a:ext uri="{FF2B5EF4-FFF2-40B4-BE49-F238E27FC236}">
                  <a16:creationId xmlns:a16="http://schemas.microsoft.com/office/drawing/2014/main" id="{A602A52C-3AB9-4D97-AE2A-BB87DB6ACA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42492" y="820365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141">
              <a:extLst>
                <a:ext uri="{FF2B5EF4-FFF2-40B4-BE49-F238E27FC236}">
                  <a16:creationId xmlns:a16="http://schemas.microsoft.com/office/drawing/2014/main" id="{B30A965C-348F-4CA1-882F-46F532A33B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881044" y="1422049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77">
              <a:extLst>
                <a:ext uri="{FF2B5EF4-FFF2-40B4-BE49-F238E27FC236}">
                  <a16:creationId xmlns:a16="http://schemas.microsoft.com/office/drawing/2014/main" id="{3DB93D99-B20E-4CEF-A4B5-E355F2EF84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9747" y="1955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121">
              <a:extLst>
                <a:ext uri="{FF2B5EF4-FFF2-40B4-BE49-F238E27FC236}">
                  <a16:creationId xmlns:a16="http://schemas.microsoft.com/office/drawing/2014/main" id="{59BF81A2-5680-4745-9838-B87F14A4EE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60727" y="5686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8">
              <a:extLst>
                <a:ext uri="{FF2B5EF4-FFF2-40B4-BE49-F238E27FC236}">
                  <a16:creationId xmlns:a16="http://schemas.microsoft.com/office/drawing/2014/main" id="{15D7F206-A93F-4CCC-B241-B733ECFCF9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2159" y="10719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87">
              <a:extLst>
                <a:ext uri="{FF2B5EF4-FFF2-40B4-BE49-F238E27FC236}">
                  <a16:creationId xmlns:a16="http://schemas.microsoft.com/office/drawing/2014/main" id="{88E77691-B7C1-4F5D-98EC-C5508CDFB6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86315" y="672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94">
              <a:extLst>
                <a:ext uri="{FF2B5EF4-FFF2-40B4-BE49-F238E27FC236}">
                  <a16:creationId xmlns:a16="http://schemas.microsoft.com/office/drawing/2014/main" id="{B15258A7-A882-4D79-B870-C92A57D6B6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39661" y="1306068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97">
              <a:extLst>
                <a:ext uri="{FF2B5EF4-FFF2-40B4-BE49-F238E27FC236}">
                  <a16:creationId xmlns:a16="http://schemas.microsoft.com/office/drawing/2014/main" id="{CF3D5844-0132-49FA-BD1E-5263802F47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8751" y="1744954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101">
              <a:extLst>
                <a:ext uri="{FF2B5EF4-FFF2-40B4-BE49-F238E27FC236}">
                  <a16:creationId xmlns:a16="http://schemas.microsoft.com/office/drawing/2014/main" id="{A399F043-AB24-4109-800A-BD94939A4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47006" y="1478722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102">
              <a:extLst>
                <a:ext uri="{FF2B5EF4-FFF2-40B4-BE49-F238E27FC236}">
                  <a16:creationId xmlns:a16="http://schemas.microsoft.com/office/drawing/2014/main" id="{796159AE-3178-456B-B411-196E260E5E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7663" y="1109557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103">
              <a:extLst>
                <a:ext uri="{FF2B5EF4-FFF2-40B4-BE49-F238E27FC236}">
                  <a16:creationId xmlns:a16="http://schemas.microsoft.com/office/drawing/2014/main" id="{B0562100-3934-4A15-8C23-D55F111D9E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5260" y="835870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117">
              <a:extLst>
                <a:ext uri="{FF2B5EF4-FFF2-40B4-BE49-F238E27FC236}">
                  <a16:creationId xmlns:a16="http://schemas.microsoft.com/office/drawing/2014/main" id="{6DD7C928-63AE-4BCB-9843-570F9E04E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47263" y="889298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118">
              <a:extLst>
                <a:ext uri="{FF2B5EF4-FFF2-40B4-BE49-F238E27FC236}">
                  <a16:creationId xmlns:a16="http://schemas.microsoft.com/office/drawing/2014/main" id="{5AC011E4-1DCA-418C-8008-AE4E1E61D0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33783" y="22103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19">
              <a:extLst>
                <a:ext uri="{FF2B5EF4-FFF2-40B4-BE49-F238E27FC236}">
                  <a16:creationId xmlns:a16="http://schemas.microsoft.com/office/drawing/2014/main" id="{5B2D3B89-E1F5-40D8-AEC0-8E7B2E67A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14899" y="458514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36">
              <a:extLst>
                <a:ext uri="{FF2B5EF4-FFF2-40B4-BE49-F238E27FC236}">
                  <a16:creationId xmlns:a16="http://schemas.microsoft.com/office/drawing/2014/main" id="{DBB111D7-2067-4503-A6F9-647407E18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42418" y="1263253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37">
              <a:extLst>
                <a:ext uri="{FF2B5EF4-FFF2-40B4-BE49-F238E27FC236}">
                  <a16:creationId xmlns:a16="http://schemas.microsoft.com/office/drawing/2014/main" id="{20B3ED41-DE4C-4CE7-A8DE-B4ED03137D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57923" y="1656413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39">
              <a:extLst>
                <a:ext uri="{FF2B5EF4-FFF2-40B4-BE49-F238E27FC236}">
                  <a16:creationId xmlns:a16="http://schemas.microsoft.com/office/drawing/2014/main" id="{F4EE6DAD-6518-47B6-A04F-484A16267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61863" y="321142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43">
              <a:extLst>
                <a:ext uri="{FF2B5EF4-FFF2-40B4-BE49-F238E27FC236}">
                  <a16:creationId xmlns:a16="http://schemas.microsoft.com/office/drawing/2014/main" id="{B6867974-B4C0-48AA-A205-B435998B74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72041" y="1015660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44">
              <a:extLst>
                <a:ext uri="{FF2B5EF4-FFF2-40B4-BE49-F238E27FC236}">
                  <a16:creationId xmlns:a16="http://schemas.microsoft.com/office/drawing/2014/main" id="{21F27A0E-A6C1-4AFE-8CBA-28E4FE70BC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88371" y="790064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45">
              <a:extLst>
                <a:ext uri="{FF2B5EF4-FFF2-40B4-BE49-F238E27FC236}">
                  <a16:creationId xmlns:a16="http://schemas.microsoft.com/office/drawing/2014/main" id="{AAA114B9-98D7-4840-8602-457F0741B7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92441" y="602066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8">
              <a:extLst>
                <a:ext uri="{FF2B5EF4-FFF2-40B4-BE49-F238E27FC236}">
                  <a16:creationId xmlns:a16="http://schemas.microsoft.com/office/drawing/2014/main" id="{4E9E63DF-694C-4693-8D8B-0275BB744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56151" y="131093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55" name="Freeform 113">
            <a:extLst>
              <a:ext uri="{FF2B5EF4-FFF2-40B4-BE49-F238E27FC236}">
                <a16:creationId xmlns:a16="http://schemas.microsoft.com/office/drawing/2014/main" id="{B1A3BF1A-EF96-468A-B04F-AFDF6621D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10429612" y="2010881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72AC5C-E000-E584-3954-6B15B9EBDD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6357" y="2342775"/>
            <a:ext cx="5009643" cy="3197413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Tangible- touchable , amenities style, design</a:t>
            </a:r>
          </a:p>
          <a:p>
            <a:r>
              <a:rPr lang="en-GB" dirty="0"/>
              <a:t>Intangible – untouchable - music, smell</a:t>
            </a:r>
          </a:p>
          <a:p>
            <a:r>
              <a:rPr lang="en-GB" dirty="0"/>
              <a:t>Satisfy – they want to be satisfied with the service provided</a:t>
            </a:r>
          </a:p>
          <a:p>
            <a:r>
              <a:rPr lang="en-GB" dirty="0"/>
              <a:t>Meet requirements- only offer if you can really provide the experience</a:t>
            </a:r>
          </a:p>
          <a:p>
            <a:r>
              <a:rPr lang="en-GB" dirty="0"/>
              <a:t> Overall experience – try to solve problems </a:t>
            </a:r>
          </a:p>
          <a:p>
            <a:endParaRPr lang="en-GB" dirty="0"/>
          </a:p>
        </p:txBody>
      </p:sp>
      <p:grpSp>
        <p:nvGrpSpPr>
          <p:cNvPr id="57" name="Group 56">
            <a:extLst>
              <a:ext uri="{FF2B5EF4-FFF2-40B4-BE49-F238E27FC236}">
                <a16:creationId xmlns:a16="http://schemas.microsoft.com/office/drawing/2014/main" id="{AC1582F5-FF93-46BF-A92F-D4490D653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72524" y="5987703"/>
            <a:ext cx="1274531" cy="932361"/>
            <a:chOff x="10372524" y="5987703"/>
            <a:chExt cx="1274531" cy="932361"/>
          </a:xfrm>
        </p:grpSpPr>
        <p:sp>
          <p:nvSpPr>
            <p:cNvPr id="58" name="Freeform 82">
              <a:extLst>
                <a:ext uri="{FF2B5EF4-FFF2-40B4-BE49-F238E27FC236}">
                  <a16:creationId xmlns:a16="http://schemas.microsoft.com/office/drawing/2014/main" id="{EDA30C63-7387-41DF-A6B0-5E3B1AF60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61" y="6018941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70">
              <a:extLst>
                <a:ext uri="{FF2B5EF4-FFF2-40B4-BE49-F238E27FC236}">
                  <a16:creationId xmlns:a16="http://schemas.microsoft.com/office/drawing/2014/main" id="{0F9349DE-8C14-4D6E-B1C2-4750F704C0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3533" y="6280908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85">
              <a:extLst>
                <a:ext uri="{FF2B5EF4-FFF2-40B4-BE49-F238E27FC236}">
                  <a16:creationId xmlns:a16="http://schemas.microsoft.com/office/drawing/2014/main" id="{0093B34B-1559-4D7A-90CF-114125FD62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0975" y="6503581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87">
              <a:extLst>
                <a:ext uri="{FF2B5EF4-FFF2-40B4-BE49-F238E27FC236}">
                  <a16:creationId xmlns:a16="http://schemas.microsoft.com/office/drawing/2014/main" id="{F32E37EB-F93F-4ACA-8EC5-8313085014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2215" y="6733978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94">
              <a:extLst>
                <a:ext uri="{FF2B5EF4-FFF2-40B4-BE49-F238E27FC236}">
                  <a16:creationId xmlns:a16="http://schemas.microsoft.com/office/drawing/2014/main" id="{6486B439-14A8-40F4-BD01-2647D4752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6680" y="6716732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118">
              <a:extLst>
                <a:ext uri="{FF2B5EF4-FFF2-40B4-BE49-F238E27FC236}">
                  <a16:creationId xmlns:a16="http://schemas.microsoft.com/office/drawing/2014/main" id="{3EA0483A-6030-445C-9A9E-FC8847FD44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3570" y="660050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119">
              <a:extLst>
                <a:ext uri="{FF2B5EF4-FFF2-40B4-BE49-F238E27FC236}">
                  <a16:creationId xmlns:a16="http://schemas.microsoft.com/office/drawing/2014/main" id="{54E9F49B-F300-4A14-B0F3-36A75B171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9260" y="6415578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139">
              <a:extLst>
                <a:ext uri="{FF2B5EF4-FFF2-40B4-BE49-F238E27FC236}">
                  <a16:creationId xmlns:a16="http://schemas.microsoft.com/office/drawing/2014/main" id="{293DA61B-9566-467E-A357-E86CD8E7E2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04088" y="655127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144">
              <a:extLst>
                <a:ext uri="{FF2B5EF4-FFF2-40B4-BE49-F238E27FC236}">
                  <a16:creationId xmlns:a16="http://schemas.microsoft.com/office/drawing/2014/main" id="{A1A7223C-6F2C-487D-A45A-6EBBD051A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641775" y="6182738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145">
              <a:extLst>
                <a:ext uri="{FF2B5EF4-FFF2-40B4-BE49-F238E27FC236}">
                  <a16:creationId xmlns:a16="http://schemas.microsoft.com/office/drawing/2014/main" id="{DC4DE17D-AC51-4C89-AC1A-016A928A10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883257" y="6290757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8">
              <a:extLst>
                <a:ext uri="{FF2B5EF4-FFF2-40B4-BE49-F238E27FC236}">
                  <a16:creationId xmlns:a16="http://schemas.microsoft.com/office/drawing/2014/main" id="{95D0E198-D3C3-4790-881E-4DF6C9D7F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09800" y="675246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51">
              <a:extLst>
                <a:ext uri="{FF2B5EF4-FFF2-40B4-BE49-F238E27FC236}">
                  <a16:creationId xmlns:a16="http://schemas.microsoft.com/office/drawing/2014/main" id="{E9952623-7C81-47CA-85D8-C872DE84E4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219682" y="619602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78">
              <a:extLst>
                <a:ext uri="{FF2B5EF4-FFF2-40B4-BE49-F238E27FC236}">
                  <a16:creationId xmlns:a16="http://schemas.microsoft.com/office/drawing/2014/main" id="{F90AA42C-D724-4AD8-81F3-CDFC42063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53319" y="6028606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" name="Freeform 84">
              <a:extLst>
                <a:ext uri="{FF2B5EF4-FFF2-40B4-BE49-F238E27FC236}">
                  <a16:creationId xmlns:a16="http://schemas.microsoft.com/office/drawing/2014/main" id="{CAB3A278-E8E7-4070-B30A-31B5DE9805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487085" y="6029984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86">
              <a:extLst>
                <a:ext uri="{FF2B5EF4-FFF2-40B4-BE49-F238E27FC236}">
                  <a16:creationId xmlns:a16="http://schemas.microsoft.com/office/drawing/2014/main" id="{910FC82B-A4C1-428C-A576-79B5F6D18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918273" y="6040831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Freeform 106">
              <a:extLst>
                <a:ext uri="{FF2B5EF4-FFF2-40B4-BE49-F238E27FC236}">
                  <a16:creationId xmlns:a16="http://schemas.microsoft.com/office/drawing/2014/main" id="{B9CB6255-5C91-4496-B0AE-529737BC53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53729" y="628141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110">
              <a:extLst>
                <a:ext uri="{FF2B5EF4-FFF2-40B4-BE49-F238E27FC236}">
                  <a16:creationId xmlns:a16="http://schemas.microsoft.com/office/drawing/2014/main" id="{A58DBA3F-B3E2-4AD9-A93C-FDF997582E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83094" y="6512109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123">
              <a:extLst>
                <a:ext uri="{FF2B5EF4-FFF2-40B4-BE49-F238E27FC236}">
                  <a16:creationId xmlns:a16="http://schemas.microsoft.com/office/drawing/2014/main" id="{AE100164-158F-422B-8A80-DFF4E0E06E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11803" y="6599947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130">
              <a:extLst>
                <a:ext uri="{FF2B5EF4-FFF2-40B4-BE49-F238E27FC236}">
                  <a16:creationId xmlns:a16="http://schemas.microsoft.com/office/drawing/2014/main" id="{1A0EF69A-22C3-4FF9-B6DD-55C6DAC3B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598032" y="6383097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141">
              <a:extLst>
                <a:ext uri="{FF2B5EF4-FFF2-40B4-BE49-F238E27FC236}">
                  <a16:creationId xmlns:a16="http://schemas.microsoft.com/office/drawing/2014/main" id="{3963C700-CFE8-4ED2-8E1E-1139AC305D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56888" y="6756491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99">
              <a:extLst>
                <a:ext uri="{FF2B5EF4-FFF2-40B4-BE49-F238E27FC236}">
                  <a16:creationId xmlns:a16="http://schemas.microsoft.com/office/drawing/2014/main" id="{86FC694B-4A70-4160-A64D-DA282DE95B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19290" y="6036794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8">
              <a:extLst>
                <a:ext uri="{FF2B5EF4-FFF2-40B4-BE49-F238E27FC236}">
                  <a16:creationId xmlns:a16="http://schemas.microsoft.com/office/drawing/2014/main" id="{2A55A10A-49CA-42B6-84C9-8A1A1596D7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8502" y="675929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5" name="Picture 4" descr="Close-up of wine tasting">
            <a:extLst>
              <a:ext uri="{FF2B5EF4-FFF2-40B4-BE49-F238E27FC236}">
                <a16:creationId xmlns:a16="http://schemas.microsoft.com/office/drawing/2014/main" id="{33980E97-6157-40FB-9BC5-D18BD43F5D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7" r="4437"/>
          <a:stretch/>
        </p:blipFill>
        <p:spPr>
          <a:xfrm>
            <a:off x="6586071" y="1879643"/>
            <a:ext cx="5613519" cy="4109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74137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E7648-B8D5-C5A5-8D56-F71E9227F3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14CFD-66C5-4277-F8A9-B22994F4A6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https://www.managementtoday.co.uk/</a:t>
            </a:r>
            <a:r>
              <a:rPr lang="en-GB" dirty="0"/>
              <a:t> ( Accessed on 25 of May 2023)</a:t>
            </a:r>
          </a:p>
          <a:p>
            <a:r>
              <a:rPr lang="en-GB" dirty="0">
                <a:hlinkClick r:id="rId3"/>
              </a:rPr>
              <a:t>https://www.instituteofhospitality.org/</a:t>
            </a:r>
            <a:r>
              <a:rPr lang="en-GB" dirty="0"/>
              <a:t> (Accessed on 25 of May 2023)</a:t>
            </a:r>
          </a:p>
          <a:p>
            <a:r>
              <a:rPr lang="en-GB" dirty="0">
                <a:hlinkClick r:id="rId4"/>
              </a:rPr>
              <a:t>https://marriott-hotels.marriott.com/our-story/</a:t>
            </a:r>
            <a:r>
              <a:rPr lang="en-GB" dirty="0"/>
              <a:t> ( Accessed on 25 of May 2023)</a:t>
            </a:r>
          </a:p>
          <a:p>
            <a:r>
              <a:rPr lang="en-GB" dirty="0">
                <a:hlinkClick r:id="rId5"/>
              </a:rPr>
              <a:t>https://marriott-hotels.marriott.com/meetings-events/</a:t>
            </a:r>
            <a:r>
              <a:rPr lang="en-GB" dirty="0"/>
              <a:t> ( Accessed on 25 of May 2023)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5984475"/>
      </p:ext>
    </p:extLst>
  </p:cSld>
  <p:clrMapOvr>
    <a:masterClrMapping/>
  </p:clrMapOvr>
</p:sld>
</file>

<file path=ppt/theme/theme1.xml><?xml version="1.0" encoding="utf-8"?>
<a:theme xmlns:a="http://schemas.openxmlformats.org/drawingml/2006/main" name="BohemianVTI">
  <a:themeElements>
    <a:clrScheme name="Boho">
      <a:dk1>
        <a:sysClr val="windowText" lastClr="000000"/>
      </a:dk1>
      <a:lt1>
        <a:sysClr val="window" lastClr="FFFFFF"/>
      </a:lt1>
      <a:dk2>
        <a:srgbClr val="323232"/>
      </a:dk2>
      <a:lt2>
        <a:srgbClr val="F4F1EF"/>
      </a:lt2>
      <a:accent1>
        <a:srgbClr val="8F4F58"/>
      </a:accent1>
      <a:accent2>
        <a:srgbClr val="D09182"/>
      </a:accent2>
      <a:accent3>
        <a:srgbClr val="C7A085"/>
      </a:accent3>
      <a:accent4>
        <a:srgbClr val="ADA085"/>
      </a:accent4>
      <a:accent5>
        <a:srgbClr val="5F787F"/>
      </a:accent5>
      <a:accent6>
        <a:srgbClr val="5A6768"/>
      </a:accent6>
      <a:hlink>
        <a:srgbClr val="A25872"/>
      </a:hlink>
      <a:folHlink>
        <a:srgbClr val="667A7E"/>
      </a:folHlink>
    </a:clrScheme>
    <a:fontScheme name="modern love avenir">
      <a:majorFont>
        <a:latin typeface="Modern Love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hemianVTI" id="{B5E50611-F7C7-47BC-81A6-BE9493DF8677}" vid="{7A26D0DD-A1A5-444B-B0FB-E7DB9E2D047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249</TotalTime>
  <Words>461</Words>
  <Application>Microsoft Office PowerPoint</Application>
  <PresentationFormat>Widescreen</PresentationFormat>
  <Paragraphs>53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Avenir Next LT Pro</vt:lpstr>
      <vt:lpstr>Calibri</vt:lpstr>
      <vt:lpstr>Modern Love</vt:lpstr>
      <vt:lpstr>BohemianVTI</vt:lpstr>
      <vt:lpstr>Welcome to my presentation!</vt:lpstr>
      <vt:lpstr>Table of content:</vt:lpstr>
      <vt:lpstr>Marriott Hotel</vt:lpstr>
      <vt:lpstr>Identify consumers</vt:lpstr>
      <vt:lpstr>Guest Service and Facilities.</vt:lpstr>
      <vt:lpstr>Role and function of Guest service</vt:lpstr>
      <vt:lpstr>Importance of hospitality</vt:lpstr>
      <vt:lpstr>Guest Expectation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to my presentation!</dc:title>
  <dc:creator>Krisztian Auer</dc:creator>
  <cp:lastModifiedBy>Krisztian Auer</cp:lastModifiedBy>
  <cp:revision>3</cp:revision>
  <dcterms:created xsi:type="dcterms:W3CDTF">2023-05-25T10:33:52Z</dcterms:created>
  <dcterms:modified xsi:type="dcterms:W3CDTF">2023-05-25T16:48:59Z</dcterms:modified>
</cp:coreProperties>
</file>