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2"/>
  </p:notesMasterIdLst>
  <p:handoutMasterIdLst>
    <p:handoutMasterId r:id="rId43"/>
  </p:handoutMasterIdLst>
  <p:sldIdLst>
    <p:sldId id="351" r:id="rId5"/>
    <p:sldId id="314" r:id="rId6"/>
    <p:sldId id="352" r:id="rId7"/>
    <p:sldId id="354" r:id="rId8"/>
    <p:sldId id="355" r:id="rId9"/>
    <p:sldId id="393" r:id="rId10"/>
    <p:sldId id="353" r:id="rId11"/>
    <p:sldId id="394" r:id="rId12"/>
    <p:sldId id="388" r:id="rId13"/>
    <p:sldId id="389" r:id="rId14"/>
    <p:sldId id="375" r:id="rId15"/>
    <p:sldId id="361" r:id="rId16"/>
    <p:sldId id="357" r:id="rId17"/>
    <p:sldId id="359" r:id="rId18"/>
    <p:sldId id="325" r:id="rId19"/>
    <p:sldId id="377" r:id="rId20"/>
    <p:sldId id="378" r:id="rId21"/>
    <p:sldId id="360" r:id="rId22"/>
    <p:sldId id="362" r:id="rId23"/>
    <p:sldId id="326" r:id="rId24"/>
    <p:sldId id="374" r:id="rId25"/>
    <p:sldId id="371" r:id="rId26"/>
    <p:sldId id="369" r:id="rId27"/>
    <p:sldId id="366" r:id="rId28"/>
    <p:sldId id="365" r:id="rId29"/>
    <p:sldId id="367" r:id="rId30"/>
    <p:sldId id="370" r:id="rId31"/>
    <p:sldId id="390" r:id="rId32"/>
    <p:sldId id="391" r:id="rId33"/>
    <p:sldId id="380" r:id="rId34"/>
    <p:sldId id="383" r:id="rId35"/>
    <p:sldId id="379" r:id="rId36"/>
    <p:sldId id="372" r:id="rId37"/>
    <p:sldId id="346" r:id="rId38"/>
    <p:sldId id="376" r:id="rId39"/>
    <p:sldId id="392" r:id="rId40"/>
    <p:sldId id="373" r:id="rId4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691" autoAdjust="0"/>
    <p:restoredTop sz="94249" autoAdjust="0"/>
  </p:normalViewPr>
  <p:slideViewPr>
    <p:cSldViewPr>
      <p:cViewPr varScale="1">
        <p:scale>
          <a:sx n="79" d="100"/>
          <a:sy n="79" d="100"/>
        </p:scale>
        <p:origin x="1450" y="7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notesMaster" Target="notesMasters/notesMaster1.xml"/><Relationship Id="rId47"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handoutMaster" Target="handoutMasters/handoutMaster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theme" Target="theme/theme1.xml"/><Relationship Id="rId20" Type="http://schemas.openxmlformats.org/officeDocument/2006/relationships/slide" Target="slides/slide16.xml"/><Relationship Id="rId41" Type="http://schemas.openxmlformats.org/officeDocument/2006/relationships/slide" Target="slides/slide37.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D1853B2-22A0-4912-B9AB-64108542EA5B}" type="doc">
      <dgm:prSet loTypeId="urn:microsoft.com/office/officeart/2005/8/layout/hierarchy3" loCatId="hierarchy" qsTypeId="urn:microsoft.com/office/officeart/2005/8/quickstyle/simple1" qsCatId="simple" csTypeId="urn:microsoft.com/office/officeart/2005/8/colors/accent1_2" csCatId="accent1" phldr="1"/>
      <dgm:spPr/>
      <dgm:t>
        <a:bodyPr/>
        <a:lstStyle/>
        <a:p>
          <a:endParaRPr lang="en-GB"/>
        </a:p>
      </dgm:t>
    </dgm:pt>
    <dgm:pt modelId="{3C34F818-3F61-4B1D-8A15-BF04CD8339DA}">
      <dgm:prSet phldrT="[Text]"/>
      <dgm:spPr/>
      <dgm:t>
        <a:bodyPr/>
        <a:lstStyle/>
        <a:p>
          <a:r>
            <a:rPr lang="en-GB" dirty="0"/>
            <a:t>Political</a:t>
          </a:r>
        </a:p>
      </dgm:t>
    </dgm:pt>
    <dgm:pt modelId="{812D2080-AF23-470F-B13A-3535D0AE2765}" type="parTrans" cxnId="{7B0DECDB-93E3-48AF-B890-ED29213E1455}">
      <dgm:prSet/>
      <dgm:spPr/>
      <dgm:t>
        <a:bodyPr/>
        <a:lstStyle/>
        <a:p>
          <a:endParaRPr lang="en-GB"/>
        </a:p>
      </dgm:t>
    </dgm:pt>
    <dgm:pt modelId="{7E55F3EA-EE96-42F9-871D-C356D6938E72}" type="sibTrans" cxnId="{7B0DECDB-93E3-48AF-B890-ED29213E1455}">
      <dgm:prSet/>
      <dgm:spPr/>
      <dgm:t>
        <a:bodyPr/>
        <a:lstStyle/>
        <a:p>
          <a:endParaRPr lang="en-GB"/>
        </a:p>
      </dgm:t>
    </dgm:pt>
    <dgm:pt modelId="{424F6A78-D536-43FF-980A-351035E9B3B6}">
      <dgm:prSet phldrT="[Text]" custT="1"/>
      <dgm:spPr/>
      <dgm:t>
        <a:bodyPr/>
        <a:lstStyle/>
        <a:p>
          <a:pPr algn="ctr"/>
          <a:r>
            <a:rPr lang="en-GB" sz="1700" b="1" dirty="0"/>
            <a:t>Local &amp; National:</a:t>
          </a:r>
        </a:p>
        <a:p>
          <a:pPr algn="l"/>
          <a:r>
            <a:rPr lang="en-GB" sz="1800" dirty="0"/>
            <a:t>Local governments, political systems, certainty around change of power, political stability, corruption, ease of doing business, civil societies role</a:t>
          </a:r>
        </a:p>
      </dgm:t>
    </dgm:pt>
    <dgm:pt modelId="{3A517A41-A039-4D59-A0D4-D79E53527B7B}" type="parTrans" cxnId="{5A8ED2E5-5DCD-4496-AB0A-2349C972F356}">
      <dgm:prSet/>
      <dgm:spPr/>
      <dgm:t>
        <a:bodyPr/>
        <a:lstStyle/>
        <a:p>
          <a:endParaRPr lang="en-GB"/>
        </a:p>
      </dgm:t>
    </dgm:pt>
    <dgm:pt modelId="{AD63B879-1BA4-4AC9-8EB0-07511103461D}" type="sibTrans" cxnId="{5A8ED2E5-5DCD-4496-AB0A-2349C972F356}">
      <dgm:prSet/>
      <dgm:spPr/>
      <dgm:t>
        <a:bodyPr/>
        <a:lstStyle/>
        <a:p>
          <a:endParaRPr lang="en-GB"/>
        </a:p>
      </dgm:t>
    </dgm:pt>
    <dgm:pt modelId="{BA33201E-4C5D-48AC-AA38-3F7A0DCBF335}">
      <dgm:prSet phldrT="[Text]" custT="1"/>
      <dgm:spPr/>
      <dgm:t>
        <a:bodyPr/>
        <a:lstStyle/>
        <a:p>
          <a:pPr algn="ctr"/>
          <a:r>
            <a:rPr lang="en-GB" sz="2200" b="1" dirty="0"/>
            <a:t>Regional &amp; Global:</a:t>
          </a:r>
        </a:p>
        <a:p>
          <a:pPr algn="l"/>
          <a:r>
            <a:rPr lang="en-GB" sz="1800" dirty="0"/>
            <a:t>International Institutions such as the WTO, UN, WB, IMF, BRICS, EU, currencies, cooperation, </a:t>
          </a:r>
        </a:p>
      </dgm:t>
    </dgm:pt>
    <dgm:pt modelId="{2DCABE7D-5825-44F7-80C9-D9B63DDDB83A}" type="parTrans" cxnId="{0D4597F0-182B-4ED8-BCE5-760B0310B55C}">
      <dgm:prSet/>
      <dgm:spPr/>
      <dgm:t>
        <a:bodyPr/>
        <a:lstStyle/>
        <a:p>
          <a:endParaRPr lang="en-GB"/>
        </a:p>
      </dgm:t>
    </dgm:pt>
    <dgm:pt modelId="{29D61FE4-2744-4EEE-8A41-8EEE51EE22DD}" type="sibTrans" cxnId="{0D4597F0-182B-4ED8-BCE5-760B0310B55C}">
      <dgm:prSet/>
      <dgm:spPr/>
      <dgm:t>
        <a:bodyPr/>
        <a:lstStyle/>
        <a:p>
          <a:endParaRPr lang="en-GB"/>
        </a:p>
      </dgm:t>
    </dgm:pt>
    <dgm:pt modelId="{93E5AA09-6C9E-414C-8041-8195B6E4A10A}">
      <dgm:prSet phldrT="[Text]"/>
      <dgm:spPr/>
      <dgm:t>
        <a:bodyPr/>
        <a:lstStyle/>
        <a:p>
          <a:r>
            <a:rPr lang="en-GB" dirty="0"/>
            <a:t>Legal</a:t>
          </a:r>
        </a:p>
      </dgm:t>
    </dgm:pt>
    <dgm:pt modelId="{AE0A1032-3D67-46A6-92E5-CB66B1980E9A}" type="parTrans" cxnId="{9348AA05-A1D9-49AD-B69A-6006A3274402}">
      <dgm:prSet/>
      <dgm:spPr/>
      <dgm:t>
        <a:bodyPr/>
        <a:lstStyle/>
        <a:p>
          <a:endParaRPr lang="en-GB"/>
        </a:p>
      </dgm:t>
    </dgm:pt>
    <dgm:pt modelId="{DD4DC635-186C-4046-81E8-6EE7E85964FC}" type="sibTrans" cxnId="{9348AA05-A1D9-49AD-B69A-6006A3274402}">
      <dgm:prSet/>
      <dgm:spPr/>
      <dgm:t>
        <a:bodyPr/>
        <a:lstStyle/>
        <a:p>
          <a:endParaRPr lang="en-GB"/>
        </a:p>
      </dgm:t>
    </dgm:pt>
    <dgm:pt modelId="{9D86876C-F986-4A03-8174-6087065CD1B0}">
      <dgm:prSet phldrT="[Text]" custT="1"/>
      <dgm:spPr/>
      <dgm:t>
        <a:bodyPr/>
        <a:lstStyle/>
        <a:p>
          <a:pPr algn="ctr"/>
          <a:r>
            <a:rPr lang="en-GB" sz="1600" b="1" dirty="0"/>
            <a:t>Local &amp; National:</a:t>
          </a:r>
        </a:p>
        <a:p>
          <a:pPr algn="l"/>
          <a:r>
            <a:rPr lang="en-GB" sz="1800" dirty="0"/>
            <a:t>Devolution law making, planning health and safety, rule of law, the court system and its fairness, </a:t>
          </a:r>
        </a:p>
        <a:p>
          <a:pPr algn="ctr"/>
          <a:endParaRPr lang="en-GB" sz="1600" dirty="0"/>
        </a:p>
      </dgm:t>
    </dgm:pt>
    <dgm:pt modelId="{23D68D3F-8BB2-45F6-9589-7BC091883008}" type="parTrans" cxnId="{9C291A75-8E11-4FBC-AE7D-4784EEB48584}">
      <dgm:prSet/>
      <dgm:spPr/>
      <dgm:t>
        <a:bodyPr/>
        <a:lstStyle/>
        <a:p>
          <a:endParaRPr lang="en-GB"/>
        </a:p>
      </dgm:t>
    </dgm:pt>
    <dgm:pt modelId="{E1531A08-3FF8-4FAD-A379-CBC91395C7A7}" type="sibTrans" cxnId="{9C291A75-8E11-4FBC-AE7D-4784EEB48584}">
      <dgm:prSet/>
      <dgm:spPr/>
      <dgm:t>
        <a:bodyPr/>
        <a:lstStyle/>
        <a:p>
          <a:endParaRPr lang="en-GB"/>
        </a:p>
      </dgm:t>
    </dgm:pt>
    <dgm:pt modelId="{49626194-6768-4B31-A35B-76538588DAAD}">
      <dgm:prSet phldrT="[Text]" custT="1"/>
      <dgm:spPr/>
      <dgm:t>
        <a:bodyPr/>
        <a:lstStyle/>
        <a:p>
          <a:pPr algn="ctr"/>
          <a:r>
            <a:rPr lang="en-GB" sz="1600" b="1" dirty="0"/>
            <a:t>Regional &amp; Global:</a:t>
          </a:r>
        </a:p>
        <a:p>
          <a:pPr algn="l"/>
          <a:r>
            <a:rPr lang="en-GB" sz="1800" dirty="0"/>
            <a:t>International laws, rules, regulations, international courts,  international business and trade laws, harmonisation of laws on all aspects (labour, safety, food standards, CSR, migration)</a:t>
          </a:r>
        </a:p>
      </dgm:t>
    </dgm:pt>
    <dgm:pt modelId="{AB69AE36-E378-460B-A2FA-6F235034E6E3}" type="parTrans" cxnId="{EB3D3600-1C82-475D-B9B0-E6E6735A1F87}">
      <dgm:prSet/>
      <dgm:spPr/>
      <dgm:t>
        <a:bodyPr/>
        <a:lstStyle/>
        <a:p>
          <a:endParaRPr lang="en-GB"/>
        </a:p>
      </dgm:t>
    </dgm:pt>
    <dgm:pt modelId="{396C83B7-1846-4B50-9655-93C36870BD91}" type="sibTrans" cxnId="{EB3D3600-1C82-475D-B9B0-E6E6735A1F87}">
      <dgm:prSet/>
      <dgm:spPr/>
      <dgm:t>
        <a:bodyPr/>
        <a:lstStyle/>
        <a:p>
          <a:endParaRPr lang="en-GB"/>
        </a:p>
      </dgm:t>
    </dgm:pt>
    <dgm:pt modelId="{5C641023-B04C-4490-B4DF-94D398C2BB3F}" type="pres">
      <dgm:prSet presAssocID="{BD1853B2-22A0-4912-B9AB-64108542EA5B}" presName="diagram" presStyleCnt="0">
        <dgm:presLayoutVars>
          <dgm:chPref val="1"/>
          <dgm:dir/>
          <dgm:animOne val="branch"/>
          <dgm:animLvl val="lvl"/>
          <dgm:resizeHandles/>
        </dgm:presLayoutVars>
      </dgm:prSet>
      <dgm:spPr/>
    </dgm:pt>
    <dgm:pt modelId="{5ECF560A-798A-4E13-837A-B51A56C1F6B1}" type="pres">
      <dgm:prSet presAssocID="{3C34F818-3F61-4B1D-8A15-BF04CD8339DA}" presName="root" presStyleCnt="0"/>
      <dgm:spPr/>
    </dgm:pt>
    <dgm:pt modelId="{4C499234-4E98-44EF-8B23-070A6E562791}" type="pres">
      <dgm:prSet presAssocID="{3C34F818-3F61-4B1D-8A15-BF04CD8339DA}" presName="rootComposite" presStyleCnt="0"/>
      <dgm:spPr/>
    </dgm:pt>
    <dgm:pt modelId="{619D0CFA-A1C1-4040-ADE5-7FFD687F5443}" type="pres">
      <dgm:prSet presAssocID="{3C34F818-3F61-4B1D-8A15-BF04CD8339DA}" presName="rootText" presStyleLbl="node1" presStyleIdx="0" presStyleCnt="2" custScaleY="76017" custLinFactNeighborX="5001" custLinFactNeighborY="7636"/>
      <dgm:spPr/>
    </dgm:pt>
    <dgm:pt modelId="{B1CA9033-09A1-479F-80D2-55F2C21BD0A3}" type="pres">
      <dgm:prSet presAssocID="{3C34F818-3F61-4B1D-8A15-BF04CD8339DA}" presName="rootConnector" presStyleLbl="node1" presStyleIdx="0" presStyleCnt="2"/>
      <dgm:spPr/>
    </dgm:pt>
    <dgm:pt modelId="{C6366064-97A2-4765-8E9E-9283F9385FAF}" type="pres">
      <dgm:prSet presAssocID="{3C34F818-3F61-4B1D-8A15-BF04CD8339DA}" presName="childShape" presStyleCnt="0"/>
      <dgm:spPr/>
    </dgm:pt>
    <dgm:pt modelId="{9C317CCF-0AC8-42DD-AB74-5F92A4FC006C}" type="pres">
      <dgm:prSet presAssocID="{3A517A41-A039-4D59-A0D4-D79E53527B7B}" presName="Name13" presStyleLbl="parChTrans1D2" presStyleIdx="0" presStyleCnt="4"/>
      <dgm:spPr/>
    </dgm:pt>
    <dgm:pt modelId="{D2518D41-59C8-484C-A91D-806542283233}" type="pres">
      <dgm:prSet presAssocID="{424F6A78-D536-43FF-980A-351035E9B3B6}" presName="childText" presStyleLbl="bgAcc1" presStyleIdx="0" presStyleCnt="4" custScaleX="223802" custScaleY="151164">
        <dgm:presLayoutVars>
          <dgm:bulletEnabled val="1"/>
        </dgm:presLayoutVars>
      </dgm:prSet>
      <dgm:spPr/>
    </dgm:pt>
    <dgm:pt modelId="{9E492BC4-62EA-467E-A62F-95AFD0B93B97}" type="pres">
      <dgm:prSet presAssocID="{2DCABE7D-5825-44F7-80C9-D9B63DDDB83A}" presName="Name13" presStyleLbl="parChTrans1D2" presStyleIdx="1" presStyleCnt="4"/>
      <dgm:spPr/>
    </dgm:pt>
    <dgm:pt modelId="{E1E9F60A-B672-4862-B33D-A1929D5879F0}" type="pres">
      <dgm:prSet presAssocID="{BA33201E-4C5D-48AC-AA38-3F7A0DCBF335}" presName="childText" presStyleLbl="bgAcc1" presStyleIdx="1" presStyleCnt="4" custScaleX="221347" custScaleY="186424">
        <dgm:presLayoutVars>
          <dgm:bulletEnabled val="1"/>
        </dgm:presLayoutVars>
      </dgm:prSet>
      <dgm:spPr/>
    </dgm:pt>
    <dgm:pt modelId="{45B17844-17AC-411F-BF82-EA8B662517F3}" type="pres">
      <dgm:prSet presAssocID="{93E5AA09-6C9E-414C-8041-8195B6E4A10A}" presName="root" presStyleCnt="0"/>
      <dgm:spPr/>
    </dgm:pt>
    <dgm:pt modelId="{8BA1751E-6E46-48DE-A950-A391E0CEE0A2}" type="pres">
      <dgm:prSet presAssocID="{93E5AA09-6C9E-414C-8041-8195B6E4A10A}" presName="rootComposite" presStyleCnt="0"/>
      <dgm:spPr/>
    </dgm:pt>
    <dgm:pt modelId="{460045FD-2F00-4AA6-8228-BD029E5F8798}" type="pres">
      <dgm:prSet presAssocID="{93E5AA09-6C9E-414C-8041-8195B6E4A10A}" presName="rootText" presStyleLbl="node1" presStyleIdx="1" presStyleCnt="2" custScaleX="140439" custScaleY="72829" custLinFactNeighborX="9434" custLinFactNeighborY="7636"/>
      <dgm:spPr/>
    </dgm:pt>
    <dgm:pt modelId="{1E499CAC-C878-43CE-9F87-C6188586168D}" type="pres">
      <dgm:prSet presAssocID="{93E5AA09-6C9E-414C-8041-8195B6E4A10A}" presName="rootConnector" presStyleLbl="node1" presStyleIdx="1" presStyleCnt="2"/>
      <dgm:spPr/>
    </dgm:pt>
    <dgm:pt modelId="{F21A5FC2-1DDB-4D51-966F-08AB8123F9BB}" type="pres">
      <dgm:prSet presAssocID="{93E5AA09-6C9E-414C-8041-8195B6E4A10A}" presName="childShape" presStyleCnt="0"/>
      <dgm:spPr/>
    </dgm:pt>
    <dgm:pt modelId="{1BC7162D-5B61-4A8D-8451-A1BE779F8511}" type="pres">
      <dgm:prSet presAssocID="{23D68D3F-8BB2-45F6-9589-7BC091883008}" presName="Name13" presStyleLbl="parChTrans1D2" presStyleIdx="2" presStyleCnt="4"/>
      <dgm:spPr/>
    </dgm:pt>
    <dgm:pt modelId="{9ADE82DC-2018-49DB-AF00-A690264DE860}" type="pres">
      <dgm:prSet presAssocID="{9D86876C-F986-4A03-8174-6087065CD1B0}" presName="childText" presStyleLbl="bgAcc1" presStyleIdx="2" presStyleCnt="4" custScaleX="252551" custScaleY="147727">
        <dgm:presLayoutVars>
          <dgm:bulletEnabled val="1"/>
        </dgm:presLayoutVars>
      </dgm:prSet>
      <dgm:spPr/>
    </dgm:pt>
    <dgm:pt modelId="{B12D467C-43FC-4B6C-BE3F-2E2D4618F392}" type="pres">
      <dgm:prSet presAssocID="{AB69AE36-E378-460B-A2FA-6F235034E6E3}" presName="Name13" presStyleLbl="parChTrans1D2" presStyleIdx="3" presStyleCnt="4"/>
      <dgm:spPr/>
    </dgm:pt>
    <dgm:pt modelId="{882247D8-502C-4755-8867-43782B3F3F79}" type="pres">
      <dgm:prSet presAssocID="{49626194-6768-4B31-A35B-76538588DAAD}" presName="childText" presStyleLbl="bgAcc1" presStyleIdx="3" presStyleCnt="4" custScaleX="251636" custScaleY="169204">
        <dgm:presLayoutVars>
          <dgm:bulletEnabled val="1"/>
        </dgm:presLayoutVars>
      </dgm:prSet>
      <dgm:spPr/>
    </dgm:pt>
  </dgm:ptLst>
  <dgm:cxnLst>
    <dgm:cxn modelId="{EB3D3600-1C82-475D-B9B0-E6E6735A1F87}" srcId="{93E5AA09-6C9E-414C-8041-8195B6E4A10A}" destId="{49626194-6768-4B31-A35B-76538588DAAD}" srcOrd="1" destOrd="0" parTransId="{AB69AE36-E378-460B-A2FA-6F235034E6E3}" sibTransId="{396C83B7-1846-4B50-9655-93C36870BD91}"/>
    <dgm:cxn modelId="{9348AA05-A1D9-49AD-B69A-6006A3274402}" srcId="{BD1853B2-22A0-4912-B9AB-64108542EA5B}" destId="{93E5AA09-6C9E-414C-8041-8195B6E4A10A}" srcOrd="1" destOrd="0" parTransId="{AE0A1032-3D67-46A6-92E5-CB66B1980E9A}" sibTransId="{DD4DC635-186C-4046-81E8-6EE7E85964FC}"/>
    <dgm:cxn modelId="{11D83C07-4FEA-46DB-91F5-25C32E2983C5}" type="presOf" srcId="{2DCABE7D-5825-44F7-80C9-D9B63DDDB83A}" destId="{9E492BC4-62EA-467E-A62F-95AFD0B93B97}" srcOrd="0" destOrd="0" presId="urn:microsoft.com/office/officeart/2005/8/layout/hierarchy3"/>
    <dgm:cxn modelId="{57408310-6BA4-4BE9-9338-68F06666930D}" type="presOf" srcId="{3A517A41-A039-4D59-A0D4-D79E53527B7B}" destId="{9C317CCF-0AC8-42DD-AB74-5F92A4FC006C}" srcOrd="0" destOrd="0" presId="urn:microsoft.com/office/officeart/2005/8/layout/hierarchy3"/>
    <dgm:cxn modelId="{25A2D627-ACFB-4082-B92F-06DC78482E2F}" type="presOf" srcId="{AB69AE36-E378-460B-A2FA-6F235034E6E3}" destId="{B12D467C-43FC-4B6C-BE3F-2E2D4618F392}" srcOrd="0" destOrd="0" presId="urn:microsoft.com/office/officeart/2005/8/layout/hierarchy3"/>
    <dgm:cxn modelId="{0D37672A-A49E-4D44-B2D0-E031C22C3A39}" type="presOf" srcId="{9D86876C-F986-4A03-8174-6087065CD1B0}" destId="{9ADE82DC-2018-49DB-AF00-A690264DE860}" srcOrd="0" destOrd="0" presId="urn:microsoft.com/office/officeart/2005/8/layout/hierarchy3"/>
    <dgm:cxn modelId="{F9961232-B71C-4814-AA78-5D0E8B3A866D}" type="presOf" srcId="{49626194-6768-4B31-A35B-76538588DAAD}" destId="{882247D8-502C-4755-8867-43782B3F3F79}" srcOrd="0" destOrd="0" presId="urn:microsoft.com/office/officeart/2005/8/layout/hierarchy3"/>
    <dgm:cxn modelId="{98D8BC5C-193D-4123-9C3B-C9CD9AE1FD28}" type="presOf" srcId="{93E5AA09-6C9E-414C-8041-8195B6E4A10A}" destId="{460045FD-2F00-4AA6-8228-BD029E5F8798}" srcOrd="0" destOrd="0" presId="urn:microsoft.com/office/officeart/2005/8/layout/hierarchy3"/>
    <dgm:cxn modelId="{EAF8DB6B-4946-4138-A235-2A832066FB70}" type="presOf" srcId="{3C34F818-3F61-4B1D-8A15-BF04CD8339DA}" destId="{619D0CFA-A1C1-4040-ADE5-7FFD687F5443}" srcOrd="0" destOrd="0" presId="urn:microsoft.com/office/officeart/2005/8/layout/hierarchy3"/>
    <dgm:cxn modelId="{04070655-ED03-4388-9235-28F0DB9FFDF8}" type="presOf" srcId="{23D68D3F-8BB2-45F6-9589-7BC091883008}" destId="{1BC7162D-5B61-4A8D-8451-A1BE779F8511}" srcOrd="0" destOrd="0" presId="urn:microsoft.com/office/officeart/2005/8/layout/hierarchy3"/>
    <dgm:cxn modelId="{9C291A75-8E11-4FBC-AE7D-4784EEB48584}" srcId="{93E5AA09-6C9E-414C-8041-8195B6E4A10A}" destId="{9D86876C-F986-4A03-8174-6087065CD1B0}" srcOrd="0" destOrd="0" parTransId="{23D68D3F-8BB2-45F6-9589-7BC091883008}" sibTransId="{E1531A08-3FF8-4FAD-A379-CBC91395C7A7}"/>
    <dgm:cxn modelId="{92947C87-075B-4AFB-ACB8-075E6F5EFFBA}" type="presOf" srcId="{424F6A78-D536-43FF-980A-351035E9B3B6}" destId="{D2518D41-59C8-484C-A91D-806542283233}" srcOrd="0" destOrd="0" presId="urn:microsoft.com/office/officeart/2005/8/layout/hierarchy3"/>
    <dgm:cxn modelId="{8B21DAAF-1E17-4CF9-B3EE-A2B4194B175A}" type="presOf" srcId="{BA33201E-4C5D-48AC-AA38-3F7A0DCBF335}" destId="{E1E9F60A-B672-4862-B33D-A1929D5879F0}" srcOrd="0" destOrd="0" presId="urn:microsoft.com/office/officeart/2005/8/layout/hierarchy3"/>
    <dgm:cxn modelId="{019F27B1-F21F-4C42-93F2-08F764ECFE88}" type="presOf" srcId="{93E5AA09-6C9E-414C-8041-8195B6E4A10A}" destId="{1E499CAC-C878-43CE-9F87-C6188586168D}" srcOrd="1" destOrd="0" presId="urn:microsoft.com/office/officeart/2005/8/layout/hierarchy3"/>
    <dgm:cxn modelId="{F21919D9-2316-48B9-B213-777E694C20B1}" type="presOf" srcId="{3C34F818-3F61-4B1D-8A15-BF04CD8339DA}" destId="{B1CA9033-09A1-479F-80D2-55F2C21BD0A3}" srcOrd="1" destOrd="0" presId="urn:microsoft.com/office/officeart/2005/8/layout/hierarchy3"/>
    <dgm:cxn modelId="{7B0DECDB-93E3-48AF-B890-ED29213E1455}" srcId="{BD1853B2-22A0-4912-B9AB-64108542EA5B}" destId="{3C34F818-3F61-4B1D-8A15-BF04CD8339DA}" srcOrd="0" destOrd="0" parTransId="{812D2080-AF23-470F-B13A-3535D0AE2765}" sibTransId="{7E55F3EA-EE96-42F9-871D-C356D6938E72}"/>
    <dgm:cxn modelId="{5A8ED2E5-5DCD-4496-AB0A-2349C972F356}" srcId="{3C34F818-3F61-4B1D-8A15-BF04CD8339DA}" destId="{424F6A78-D536-43FF-980A-351035E9B3B6}" srcOrd="0" destOrd="0" parTransId="{3A517A41-A039-4D59-A0D4-D79E53527B7B}" sibTransId="{AD63B879-1BA4-4AC9-8EB0-07511103461D}"/>
    <dgm:cxn modelId="{B8B10EE9-4817-4E12-86A6-3AE373624F69}" type="presOf" srcId="{BD1853B2-22A0-4912-B9AB-64108542EA5B}" destId="{5C641023-B04C-4490-B4DF-94D398C2BB3F}" srcOrd="0" destOrd="0" presId="urn:microsoft.com/office/officeart/2005/8/layout/hierarchy3"/>
    <dgm:cxn modelId="{0D4597F0-182B-4ED8-BCE5-760B0310B55C}" srcId="{3C34F818-3F61-4B1D-8A15-BF04CD8339DA}" destId="{BA33201E-4C5D-48AC-AA38-3F7A0DCBF335}" srcOrd="1" destOrd="0" parTransId="{2DCABE7D-5825-44F7-80C9-D9B63DDDB83A}" sibTransId="{29D61FE4-2744-4EEE-8A41-8EEE51EE22DD}"/>
    <dgm:cxn modelId="{56AA5894-5D9A-400B-B3ED-F9832D13C706}" type="presParOf" srcId="{5C641023-B04C-4490-B4DF-94D398C2BB3F}" destId="{5ECF560A-798A-4E13-837A-B51A56C1F6B1}" srcOrd="0" destOrd="0" presId="urn:microsoft.com/office/officeart/2005/8/layout/hierarchy3"/>
    <dgm:cxn modelId="{94A98C5A-613C-492C-AC2B-185AEB7C5C74}" type="presParOf" srcId="{5ECF560A-798A-4E13-837A-B51A56C1F6B1}" destId="{4C499234-4E98-44EF-8B23-070A6E562791}" srcOrd="0" destOrd="0" presId="urn:microsoft.com/office/officeart/2005/8/layout/hierarchy3"/>
    <dgm:cxn modelId="{1363E16C-CE9C-42E6-8DE3-ABD9133FFA2F}" type="presParOf" srcId="{4C499234-4E98-44EF-8B23-070A6E562791}" destId="{619D0CFA-A1C1-4040-ADE5-7FFD687F5443}" srcOrd="0" destOrd="0" presId="urn:microsoft.com/office/officeart/2005/8/layout/hierarchy3"/>
    <dgm:cxn modelId="{336D2308-6710-448E-92CE-9421642DB5E9}" type="presParOf" srcId="{4C499234-4E98-44EF-8B23-070A6E562791}" destId="{B1CA9033-09A1-479F-80D2-55F2C21BD0A3}" srcOrd="1" destOrd="0" presId="urn:microsoft.com/office/officeart/2005/8/layout/hierarchy3"/>
    <dgm:cxn modelId="{8FD6E146-A932-4DE5-B75C-B6E6F3B8A80D}" type="presParOf" srcId="{5ECF560A-798A-4E13-837A-B51A56C1F6B1}" destId="{C6366064-97A2-4765-8E9E-9283F9385FAF}" srcOrd="1" destOrd="0" presId="urn:microsoft.com/office/officeart/2005/8/layout/hierarchy3"/>
    <dgm:cxn modelId="{E428BC8B-715C-4C4C-9995-39AB47CAEEB1}" type="presParOf" srcId="{C6366064-97A2-4765-8E9E-9283F9385FAF}" destId="{9C317CCF-0AC8-42DD-AB74-5F92A4FC006C}" srcOrd="0" destOrd="0" presId="urn:microsoft.com/office/officeart/2005/8/layout/hierarchy3"/>
    <dgm:cxn modelId="{224A02FD-9E36-497D-986F-0F68C2C1CA28}" type="presParOf" srcId="{C6366064-97A2-4765-8E9E-9283F9385FAF}" destId="{D2518D41-59C8-484C-A91D-806542283233}" srcOrd="1" destOrd="0" presId="urn:microsoft.com/office/officeart/2005/8/layout/hierarchy3"/>
    <dgm:cxn modelId="{0D107E75-39B0-436D-8806-262F8D938CA1}" type="presParOf" srcId="{C6366064-97A2-4765-8E9E-9283F9385FAF}" destId="{9E492BC4-62EA-467E-A62F-95AFD0B93B97}" srcOrd="2" destOrd="0" presId="urn:microsoft.com/office/officeart/2005/8/layout/hierarchy3"/>
    <dgm:cxn modelId="{7DDF0E6A-E415-46F4-BF03-C4574B07CE39}" type="presParOf" srcId="{C6366064-97A2-4765-8E9E-9283F9385FAF}" destId="{E1E9F60A-B672-4862-B33D-A1929D5879F0}" srcOrd="3" destOrd="0" presId="urn:microsoft.com/office/officeart/2005/8/layout/hierarchy3"/>
    <dgm:cxn modelId="{E676A0B9-1B54-40BD-896F-417CA96DADFA}" type="presParOf" srcId="{5C641023-B04C-4490-B4DF-94D398C2BB3F}" destId="{45B17844-17AC-411F-BF82-EA8B662517F3}" srcOrd="1" destOrd="0" presId="urn:microsoft.com/office/officeart/2005/8/layout/hierarchy3"/>
    <dgm:cxn modelId="{99BF5C6D-FFA4-4953-9682-BE1431D54A67}" type="presParOf" srcId="{45B17844-17AC-411F-BF82-EA8B662517F3}" destId="{8BA1751E-6E46-48DE-A950-A391E0CEE0A2}" srcOrd="0" destOrd="0" presId="urn:microsoft.com/office/officeart/2005/8/layout/hierarchy3"/>
    <dgm:cxn modelId="{8D2E2BE8-0F06-4887-8C56-03297720BD44}" type="presParOf" srcId="{8BA1751E-6E46-48DE-A950-A391E0CEE0A2}" destId="{460045FD-2F00-4AA6-8228-BD029E5F8798}" srcOrd="0" destOrd="0" presId="urn:microsoft.com/office/officeart/2005/8/layout/hierarchy3"/>
    <dgm:cxn modelId="{DED0FA85-71D3-4D3D-B622-B83DE64F8C29}" type="presParOf" srcId="{8BA1751E-6E46-48DE-A950-A391E0CEE0A2}" destId="{1E499CAC-C878-43CE-9F87-C6188586168D}" srcOrd="1" destOrd="0" presId="urn:microsoft.com/office/officeart/2005/8/layout/hierarchy3"/>
    <dgm:cxn modelId="{CDFEA69B-B801-48A9-A108-546E691EBF20}" type="presParOf" srcId="{45B17844-17AC-411F-BF82-EA8B662517F3}" destId="{F21A5FC2-1DDB-4D51-966F-08AB8123F9BB}" srcOrd="1" destOrd="0" presId="urn:microsoft.com/office/officeart/2005/8/layout/hierarchy3"/>
    <dgm:cxn modelId="{58010AC9-0F3C-4672-AF12-C3EE8935A011}" type="presParOf" srcId="{F21A5FC2-1DDB-4D51-966F-08AB8123F9BB}" destId="{1BC7162D-5B61-4A8D-8451-A1BE779F8511}" srcOrd="0" destOrd="0" presId="urn:microsoft.com/office/officeart/2005/8/layout/hierarchy3"/>
    <dgm:cxn modelId="{D655496A-63E5-4E26-8305-BAF48F2A47D1}" type="presParOf" srcId="{F21A5FC2-1DDB-4D51-966F-08AB8123F9BB}" destId="{9ADE82DC-2018-49DB-AF00-A690264DE860}" srcOrd="1" destOrd="0" presId="urn:microsoft.com/office/officeart/2005/8/layout/hierarchy3"/>
    <dgm:cxn modelId="{23377FB9-9B8D-44CE-8C1B-5596B56985FB}" type="presParOf" srcId="{F21A5FC2-1DDB-4D51-966F-08AB8123F9BB}" destId="{B12D467C-43FC-4B6C-BE3F-2E2D4618F392}" srcOrd="2" destOrd="0" presId="urn:microsoft.com/office/officeart/2005/8/layout/hierarchy3"/>
    <dgm:cxn modelId="{99DB3F40-FCF2-4C31-B9BE-1DD5EC484B57}" type="presParOf" srcId="{F21A5FC2-1DDB-4D51-966F-08AB8123F9BB}" destId="{882247D8-502C-4755-8867-43782B3F3F79}" srcOrd="3" destOrd="0" presId="urn:microsoft.com/office/officeart/2005/8/layout/hierarchy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9D0CFA-A1C1-4040-ADE5-7FFD687F5443}">
      <dsp:nvSpPr>
        <dsp:cNvPr id="0" name=""/>
        <dsp:cNvSpPr/>
      </dsp:nvSpPr>
      <dsp:spPr>
        <a:xfrm>
          <a:off x="107515" y="143963"/>
          <a:ext cx="2120134" cy="805831"/>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50800" rIns="76200" bIns="50800" numCol="1" spcCol="1270" anchor="ctr" anchorCtr="0">
          <a:noAutofit/>
        </a:bodyPr>
        <a:lstStyle/>
        <a:p>
          <a:pPr marL="0" lvl="0" indent="0" algn="ctr" defTabSz="1778000">
            <a:lnSpc>
              <a:spcPct val="90000"/>
            </a:lnSpc>
            <a:spcBef>
              <a:spcPct val="0"/>
            </a:spcBef>
            <a:spcAft>
              <a:spcPct val="35000"/>
            </a:spcAft>
            <a:buNone/>
          </a:pPr>
          <a:r>
            <a:rPr lang="en-GB" sz="4000" kern="1200" dirty="0"/>
            <a:t>Political</a:t>
          </a:r>
        </a:p>
      </dsp:txBody>
      <dsp:txXfrm>
        <a:off x="131117" y="167565"/>
        <a:ext cx="2072930" cy="758627"/>
      </dsp:txXfrm>
    </dsp:sp>
    <dsp:sp modelId="{9C317CCF-0AC8-42DD-AB74-5F92A4FC006C}">
      <dsp:nvSpPr>
        <dsp:cNvPr id="0" name=""/>
        <dsp:cNvSpPr/>
      </dsp:nvSpPr>
      <dsp:spPr>
        <a:xfrm>
          <a:off x="319528" y="949795"/>
          <a:ext cx="105985" cy="985290"/>
        </a:xfrm>
        <a:custGeom>
          <a:avLst/>
          <a:gdLst/>
          <a:ahLst/>
          <a:cxnLst/>
          <a:rect l="0" t="0" r="0" b="0"/>
          <a:pathLst>
            <a:path>
              <a:moveTo>
                <a:pt x="0" y="0"/>
              </a:moveTo>
              <a:lnTo>
                <a:pt x="0" y="985290"/>
              </a:lnTo>
              <a:lnTo>
                <a:pt x="105985" y="985290"/>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2518D41-59C8-484C-A91D-806542283233}">
      <dsp:nvSpPr>
        <dsp:cNvPr id="0" name=""/>
        <dsp:cNvSpPr/>
      </dsp:nvSpPr>
      <dsp:spPr>
        <a:xfrm>
          <a:off x="425514" y="1133865"/>
          <a:ext cx="3795923" cy="1602440"/>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2385" tIns="21590" rIns="32385" bIns="21590" numCol="1" spcCol="1270" anchor="ctr" anchorCtr="0">
          <a:noAutofit/>
        </a:bodyPr>
        <a:lstStyle/>
        <a:p>
          <a:pPr marL="0" lvl="0" indent="0" algn="ctr" defTabSz="755650">
            <a:lnSpc>
              <a:spcPct val="90000"/>
            </a:lnSpc>
            <a:spcBef>
              <a:spcPct val="0"/>
            </a:spcBef>
            <a:spcAft>
              <a:spcPct val="35000"/>
            </a:spcAft>
            <a:buNone/>
          </a:pPr>
          <a:r>
            <a:rPr lang="en-GB" sz="1700" b="1" kern="1200" dirty="0"/>
            <a:t>Local &amp; National:</a:t>
          </a:r>
        </a:p>
        <a:p>
          <a:pPr marL="0" lvl="0" indent="0" algn="l" defTabSz="755650">
            <a:lnSpc>
              <a:spcPct val="90000"/>
            </a:lnSpc>
            <a:spcBef>
              <a:spcPct val="0"/>
            </a:spcBef>
            <a:spcAft>
              <a:spcPct val="35000"/>
            </a:spcAft>
            <a:buNone/>
          </a:pPr>
          <a:r>
            <a:rPr lang="en-GB" sz="1800" kern="1200" dirty="0"/>
            <a:t>Local governments, political systems, certainty around change of power, political stability, corruption, ease of doing business, civil societies role</a:t>
          </a:r>
        </a:p>
      </dsp:txBody>
      <dsp:txXfrm>
        <a:off x="472448" y="1180799"/>
        <a:ext cx="3702055" cy="1508572"/>
      </dsp:txXfrm>
    </dsp:sp>
    <dsp:sp modelId="{9E492BC4-62EA-467E-A62F-95AFD0B93B97}">
      <dsp:nvSpPr>
        <dsp:cNvPr id="0" name=""/>
        <dsp:cNvSpPr/>
      </dsp:nvSpPr>
      <dsp:spPr>
        <a:xfrm>
          <a:off x="319528" y="949795"/>
          <a:ext cx="105985" cy="3039637"/>
        </a:xfrm>
        <a:custGeom>
          <a:avLst/>
          <a:gdLst/>
          <a:ahLst/>
          <a:cxnLst/>
          <a:rect l="0" t="0" r="0" b="0"/>
          <a:pathLst>
            <a:path>
              <a:moveTo>
                <a:pt x="0" y="0"/>
              </a:moveTo>
              <a:lnTo>
                <a:pt x="0" y="3039637"/>
              </a:lnTo>
              <a:lnTo>
                <a:pt x="105985" y="3039637"/>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1E9F60A-B672-4862-B33D-A1929D5879F0}">
      <dsp:nvSpPr>
        <dsp:cNvPr id="0" name=""/>
        <dsp:cNvSpPr/>
      </dsp:nvSpPr>
      <dsp:spPr>
        <a:xfrm>
          <a:off x="425514" y="3001322"/>
          <a:ext cx="3754284" cy="1976220"/>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27940" rIns="41910" bIns="27940" numCol="1" spcCol="1270" anchor="ctr" anchorCtr="0">
          <a:noAutofit/>
        </a:bodyPr>
        <a:lstStyle/>
        <a:p>
          <a:pPr marL="0" lvl="0" indent="0" algn="ctr" defTabSz="977900">
            <a:lnSpc>
              <a:spcPct val="90000"/>
            </a:lnSpc>
            <a:spcBef>
              <a:spcPct val="0"/>
            </a:spcBef>
            <a:spcAft>
              <a:spcPct val="35000"/>
            </a:spcAft>
            <a:buNone/>
          </a:pPr>
          <a:r>
            <a:rPr lang="en-GB" sz="2200" b="1" kern="1200" dirty="0"/>
            <a:t>Regional &amp; Global:</a:t>
          </a:r>
        </a:p>
        <a:p>
          <a:pPr marL="0" lvl="0" indent="0" algn="l" defTabSz="977900">
            <a:lnSpc>
              <a:spcPct val="90000"/>
            </a:lnSpc>
            <a:spcBef>
              <a:spcPct val="0"/>
            </a:spcBef>
            <a:spcAft>
              <a:spcPct val="35000"/>
            </a:spcAft>
            <a:buNone/>
          </a:pPr>
          <a:r>
            <a:rPr lang="en-GB" sz="1800" kern="1200" dirty="0"/>
            <a:t>International Institutions such as the WTO, UN, WB, IMF, BRICS, EU, currencies, cooperation, </a:t>
          </a:r>
        </a:p>
      </dsp:txBody>
      <dsp:txXfrm>
        <a:off x="483396" y="3059204"/>
        <a:ext cx="3638520" cy="1860456"/>
      </dsp:txXfrm>
    </dsp:sp>
    <dsp:sp modelId="{460045FD-2F00-4AA6-8228-BD029E5F8798}">
      <dsp:nvSpPr>
        <dsp:cNvPr id="0" name=""/>
        <dsp:cNvSpPr/>
      </dsp:nvSpPr>
      <dsp:spPr>
        <a:xfrm>
          <a:off x="4355985" y="143963"/>
          <a:ext cx="2977496" cy="772036"/>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50800" rIns="76200" bIns="50800" numCol="1" spcCol="1270" anchor="ctr" anchorCtr="0">
          <a:noAutofit/>
        </a:bodyPr>
        <a:lstStyle/>
        <a:p>
          <a:pPr marL="0" lvl="0" indent="0" algn="ctr" defTabSz="1778000">
            <a:lnSpc>
              <a:spcPct val="90000"/>
            </a:lnSpc>
            <a:spcBef>
              <a:spcPct val="0"/>
            </a:spcBef>
            <a:spcAft>
              <a:spcPct val="35000"/>
            </a:spcAft>
            <a:buNone/>
          </a:pPr>
          <a:r>
            <a:rPr lang="en-GB" sz="4000" kern="1200" dirty="0"/>
            <a:t>Legal</a:t>
          </a:r>
        </a:p>
      </dsp:txBody>
      <dsp:txXfrm>
        <a:off x="4378597" y="166575"/>
        <a:ext cx="2932272" cy="726812"/>
      </dsp:txXfrm>
    </dsp:sp>
    <dsp:sp modelId="{1BC7162D-5B61-4A8D-8451-A1BE779F8511}">
      <dsp:nvSpPr>
        <dsp:cNvPr id="0" name=""/>
        <dsp:cNvSpPr/>
      </dsp:nvSpPr>
      <dsp:spPr>
        <a:xfrm>
          <a:off x="4653735" y="916000"/>
          <a:ext cx="97736" cy="967073"/>
        </a:xfrm>
        <a:custGeom>
          <a:avLst/>
          <a:gdLst/>
          <a:ahLst/>
          <a:cxnLst/>
          <a:rect l="0" t="0" r="0" b="0"/>
          <a:pathLst>
            <a:path>
              <a:moveTo>
                <a:pt x="0" y="0"/>
              </a:moveTo>
              <a:lnTo>
                <a:pt x="0" y="967073"/>
              </a:lnTo>
              <a:lnTo>
                <a:pt x="97736" y="967073"/>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9ADE82DC-2018-49DB-AF00-A690264DE860}">
      <dsp:nvSpPr>
        <dsp:cNvPr id="0" name=""/>
        <dsp:cNvSpPr/>
      </dsp:nvSpPr>
      <dsp:spPr>
        <a:xfrm>
          <a:off x="4751471" y="1100070"/>
          <a:ext cx="4283537" cy="1566005"/>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20320" rIns="30480" bIns="20320" numCol="1" spcCol="1270" anchor="ctr" anchorCtr="0">
          <a:noAutofit/>
        </a:bodyPr>
        <a:lstStyle/>
        <a:p>
          <a:pPr marL="0" lvl="0" indent="0" algn="ctr" defTabSz="711200">
            <a:lnSpc>
              <a:spcPct val="90000"/>
            </a:lnSpc>
            <a:spcBef>
              <a:spcPct val="0"/>
            </a:spcBef>
            <a:spcAft>
              <a:spcPct val="35000"/>
            </a:spcAft>
            <a:buNone/>
          </a:pPr>
          <a:r>
            <a:rPr lang="en-GB" sz="1600" b="1" kern="1200" dirty="0"/>
            <a:t>Local &amp; National:</a:t>
          </a:r>
        </a:p>
        <a:p>
          <a:pPr marL="0" lvl="0" indent="0" algn="l" defTabSz="711200">
            <a:lnSpc>
              <a:spcPct val="90000"/>
            </a:lnSpc>
            <a:spcBef>
              <a:spcPct val="0"/>
            </a:spcBef>
            <a:spcAft>
              <a:spcPct val="35000"/>
            </a:spcAft>
            <a:buNone/>
          </a:pPr>
          <a:r>
            <a:rPr lang="en-GB" sz="1800" kern="1200" dirty="0"/>
            <a:t>Devolution law making, planning health and safety, rule of law, the court system and its fairness, </a:t>
          </a:r>
        </a:p>
        <a:p>
          <a:pPr marL="0" lvl="0" indent="0" algn="ctr" defTabSz="711200">
            <a:lnSpc>
              <a:spcPct val="90000"/>
            </a:lnSpc>
            <a:spcBef>
              <a:spcPct val="0"/>
            </a:spcBef>
            <a:spcAft>
              <a:spcPct val="35000"/>
            </a:spcAft>
            <a:buNone/>
          </a:pPr>
          <a:endParaRPr lang="en-GB" sz="1600" kern="1200" dirty="0"/>
        </a:p>
      </dsp:txBody>
      <dsp:txXfrm>
        <a:off x="4797338" y="1145937"/>
        <a:ext cx="4191803" cy="1474271"/>
      </dsp:txXfrm>
    </dsp:sp>
    <dsp:sp modelId="{B12D467C-43FC-4B6C-BE3F-2E2D4618F392}">
      <dsp:nvSpPr>
        <dsp:cNvPr id="0" name=""/>
        <dsp:cNvSpPr/>
      </dsp:nvSpPr>
      <dsp:spPr>
        <a:xfrm>
          <a:off x="4653735" y="916000"/>
          <a:ext cx="97736" cy="2911931"/>
        </a:xfrm>
        <a:custGeom>
          <a:avLst/>
          <a:gdLst/>
          <a:ahLst/>
          <a:cxnLst/>
          <a:rect l="0" t="0" r="0" b="0"/>
          <a:pathLst>
            <a:path>
              <a:moveTo>
                <a:pt x="0" y="0"/>
              </a:moveTo>
              <a:lnTo>
                <a:pt x="0" y="2911931"/>
              </a:lnTo>
              <a:lnTo>
                <a:pt x="97736" y="2911931"/>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882247D8-502C-4755-8867-43782B3F3F79}">
      <dsp:nvSpPr>
        <dsp:cNvPr id="0" name=""/>
        <dsp:cNvSpPr/>
      </dsp:nvSpPr>
      <dsp:spPr>
        <a:xfrm>
          <a:off x="4751471" y="2931093"/>
          <a:ext cx="4268018" cy="1793676"/>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20320" rIns="30480" bIns="20320" numCol="1" spcCol="1270" anchor="ctr" anchorCtr="0">
          <a:noAutofit/>
        </a:bodyPr>
        <a:lstStyle/>
        <a:p>
          <a:pPr marL="0" lvl="0" indent="0" algn="ctr" defTabSz="711200">
            <a:lnSpc>
              <a:spcPct val="90000"/>
            </a:lnSpc>
            <a:spcBef>
              <a:spcPct val="0"/>
            </a:spcBef>
            <a:spcAft>
              <a:spcPct val="35000"/>
            </a:spcAft>
            <a:buNone/>
          </a:pPr>
          <a:r>
            <a:rPr lang="en-GB" sz="1600" b="1" kern="1200" dirty="0"/>
            <a:t>Regional &amp; Global:</a:t>
          </a:r>
        </a:p>
        <a:p>
          <a:pPr marL="0" lvl="0" indent="0" algn="l" defTabSz="711200">
            <a:lnSpc>
              <a:spcPct val="90000"/>
            </a:lnSpc>
            <a:spcBef>
              <a:spcPct val="0"/>
            </a:spcBef>
            <a:spcAft>
              <a:spcPct val="35000"/>
            </a:spcAft>
            <a:buNone/>
          </a:pPr>
          <a:r>
            <a:rPr lang="en-GB" sz="1800" kern="1200" dirty="0"/>
            <a:t>International laws, rules, regulations, international courts,  international business and trade laws, harmonisation of laws on all aspects (labour, safety, food standards, CSR, migration)</a:t>
          </a:r>
        </a:p>
      </dsp:txBody>
      <dsp:txXfrm>
        <a:off x="4804006" y="2983628"/>
        <a:ext cx="4162948" cy="1688606"/>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12/06/2023</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6/12/2023</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12/06/2023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12/06/2023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12/06/2023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12/06/2023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12/06/2023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12/06/2023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12/06/2023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12/06/2023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12/06/2023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12/06/2023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12/06/2023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12/06/2023</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s://en.wikipedia.org/wiki/Advisory_opinions" TargetMode="External"/><Relationship Id="rId2" Type="http://schemas.openxmlformats.org/officeDocument/2006/relationships/hyperlink" Target="https://en.wikipedia.org/wiki/International_law" TargetMode="External"/><Relationship Id="rId1" Type="http://schemas.openxmlformats.org/officeDocument/2006/relationships/slideLayout" Target="../slideLayouts/slideLayout2.xml"/><Relationship Id="rId4" Type="http://schemas.openxmlformats.org/officeDocument/2006/relationships/hyperlink" Target="https://en.wikipedia.org/wiki/Sources_of_international_law" TargetMode="External"/></Relationships>
</file>

<file path=ppt/slides/_rels/slide3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hyperlink" Target="https://padlet.com/oseieric/2vl3pdnjkz5397hi" TargetMode="Externa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75556" y="908720"/>
            <a:ext cx="8316924" cy="4824536"/>
          </a:xfrm>
        </p:spPr>
        <p:txBody>
          <a:bodyPr>
            <a:normAutofit fontScale="90000"/>
          </a:bodyPr>
          <a:lstStyle/>
          <a:p>
            <a:r>
              <a:rPr lang="en-GB" altLang="en-US" sz="2400" dirty="0"/>
              <a:t>Bachelor of Arts Business Management</a:t>
            </a:r>
            <a:br>
              <a:rPr lang="en-GB" altLang="en-US" sz="2400" dirty="0"/>
            </a:br>
            <a:br>
              <a:rPr lang="en-GB" altLang="en-US" dirty="0"/>
            </a:br>
            <a:r>
              <a:rPr lang="en-GB" dirty="0"/>
              <a:t> </a:t>
            </a:r>
            <a:r>
              <a:rPr lang="en-GB" sz="3600" b="1" dirty="0">
                <a:solidFill>
                  <a:schemeClr val="accent2">
                    <a:lumMod val="20000"/>
                    <a:lumOff val="80000"/>
                  </a:schemeClr>
                </a:solidFill>
              </a:rPr>
              <a:t>The Global Business Environment (LCBB4005_BIRM)</a:t>
            </a:r>
            <a:br>
              <a:rPr lang="en-GB" sz="4800" b="1" dirty="0">
                <a:solidFill>
                  <a:schemeClr val="accent2">
                    <a:lumMod val="20000"/>
                    <a:lumOff val="80000"/>
                  </a:schemeClr>
                </a:solidFill>
              </a:rPr>
            </a:br>
            <a:br>
              <a:rPr lang="en-GB" sz="3200" b="1" dirty="0">
                <a:solidFill>
                  <a:schemeClr val="accent2">
                    <a:lumMod val="20000"/>
                    <a:lumOff val="80000"/>
                  </a:schemeClr>
                </a:solidFill>
              </a:rPr>
            </a:br>
            <a:r>
              <a:rPr lang="en-GB" b="1" dirty="0">
                <a:solidFill>
                  <a:schemeClr val="accent2">
                    <a:lumMod val="60000"/>
                    <a:lumOff val="40000"/>
                  </a:schemeClr>
                </a:solidFill>
              </a:rPr>
              <a:t>Week 5: </a:t>
            </a:r>
            <a:br>
              <a:rPr lang="en-GB" b="1" dirty="0">
                <a:solidFill>
                  <a:schemeClr val="accent2">
                    <a:lumMod val="60000"/>
                    <a:lumOff val="40000"/>
                  </a:schemeClr>
                </a:solidFill>
              </a:rPr>
            </a:br>
            <a:r>
              <a:rPr lang="en-GB" b="1" dirty="0">
                <a:solidFill>
                  <a:schemeClr val="accent2">
                    <a:lumMod val="60000"/>
                    <a:lumOff val="40000"/>
                  </a:schemeClr>
                </a:solidFill>
              </a:rPr>
              <a:t>The POLITICAL and LEGAL ENVIRONMENT</a:t>
            </a:r>
            <a:endParaRPr lang="en-GB" altLang="en-US" b="1" dirty="0">
              <a:solidFill>
                <a:schemeClr val="accent2">
                  <a:lumMod val="60000"/>
                  <a:lumOff val="40000"/>
                </a:schemeClr>
              </a:solidFill>
            </a:endParaRPr>
          </a:p>
        </p:txBody>
      </p:sp>
    </p:spTree>
    <p:extLst>
      <p:ext uri="{BB962C8B-B14F-4D97-AF65-F5344CB8AC3E}">
        <p14:creationId xmlns:p14="http://schemas.microsoft.com/office/powerpoint/2010/main" val="17203329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43508" y="778887"/>
            <a:ext cx="8856984" cy="5047536"/>
          </a:xfrm>
          <a:prstGeom prst="rect">
            <a:avLst/>
          </a:prstGeom>
        </p:spPr>
        <p:txBody>
          <a:bodyPr wrap="square">
            <a:spAutoFit/>
          </a:bodyPr>
          <a:lstStyle/>
          <a:p>
            <a:pPr marL="342900" indent="-342900" algn="just">
              <a:buFont typeface="Wingdings" panose="05000000000000000000" pitchFamily="2" charset="2"/>
              <a:buChar char="§"/>
            </a:pPr>
            <a:r>
              <a:rPr lang="en-GB" sz="2300" dirty="0">
                <a:latin typeface="Arial" panose="020B0604020202020204" pitchFamily="34" charset="0"/>
                <a:cs typeface="Arial" panose="020B0604020202020204" pitchFamily="34" charset="0"/>
              </a:rPr>
              <a:t>Identify what is meant by politics and the political environment </a:t>
            </a:r>
          </a:p>
          <a:p>
            <a:pPr marL="342900" indent="-342900" algn="just">
              <a:buFont typeface="Wingdings" panose="05000000000000000000" pitchFamily="2" charset="2"/>
              <a:buChar char="§"/>
            </a:pPr>
            <a:r>
              <a:rPr lang="en-GB" sz="2300" dirty="0">
                <a:latin typeface="Arial" panose="020B0604020202020204" pitchFamily="34" charset="0"/>
                <a:cs typeface="Arial" panose="020B0604020202020204" pitchFamily="34" charset="0"/>
              </a:rPr>
              <a:t>Assess the role of the government in providing a supporting environment for businesses</a:t>
            </a:r>
          </a:p>
          <a:p>
            <a:pPr marL="342900" indent="-342900" algn="just">
              <a:buFont typeface="Wingdings" panose="05000000000000000000" pitchFamily="2" charset="2"/>
              <a:buChar char="§"/>
            </a:pPr>
            <a:r>
              <a:rPr lang="en-GB" sz="2300" dirty="0">
                <a:latin typeface="Arial" panose="020B0604020202020204" pitchFamily="34" charset="0"/>
                <a:cs typeface="Arial" panose="020B0604020202020204" pitchFamily="34" charset="0"/>
              </a:rPr>
              <a:t>Evaluate political systems and state intervention and how they impact businesses</a:t>
            </a:r>
          </a:p>
          <a:p>
            <a:pPr marL="342900" indent="-342900" algn="just">
              <a:buFont typeface="Wingdings" panose="05000000000000000000" pitchFamily="2" charset="2"/>
              <a:buChar char="§"/>
            </a:pPr>
            <a:r>
              <a:rPr lang="en-GB" sz="2300" dirty="0">
                <a:latin typeface="Arial" panose="020B0604020202020204" pitchFamily="34" charset="0"/>
                <a:cs typeface="Arial" panose="020B0604020202020204" pitchFamily="34" charset="0"/>
              </a:rPr>
              <a:t>Evaluate political risks in terms of threats and opportunities for organizations </a:t>
            </a:r>
          </a:p>
          <a:p>
            <a:pPr marL="342900" indent="-342900" algn="just">
              <a:buFont typeface="Wingdings" panose="05000000000000000000" pitchFamily="2" charset="2"/>
              <a:buChar char="§"/>
            </a:pPr>
            <a:r>
              <a:rPr lang="en-GB" sz="2300" dirty="0">
                <a:latin typeface="Arial" panose="020B0604020202020204" pitchFamily="34" charset="0"/>
                <a:cs typeface="Arial" panose="020B0604020202020204" pitchFamily="34" charset="0"/>
              </a:rPr>
              <a:t>Discuss the relationship between the political and legal environment </a:t>
            </a:r>
          </a:p>
          <a:p>
            <a:pPr marL="342900" indent="-342900" algn="just">
              <a:buFont typeface="Wingdings" panose="05000000000000000000" pitchFamily="2" charset="2"/>
              <a:buChar char="§"/>
            </a:pPr>
            <a:r>
              <a:rPr lang="en-GB" sz="2300" dirty="0">
                <a:latin typeface="Arial" panose="020B0604020202020204" pitchFamily="34" charset="0"/>
                <a:cs typeface="Arial" panose="020B0604020202020204" pitchFamily="34" charset="0"/>
              </a:rPr>
              <a:t>Outline that the political environment has international dimension due to globalisation and presence of international institutions</a:t>
            </a:r>
          </a:p>
          <a:p>
            <a:pPr marL="342900" indent="-342900" algn="just">
              <a:buFont typeface="Wingdings" panose="05000000000000000000" pitchFamily="2" charset="2"/>
              <a:buChar char="§"/>
            </a:pPr>
            <a:r>
              <a:rPr lang="en-GB" sz="2300" dirty="0">
                <a:latin typeface="Arial" panose="020B0604020202020204" pitchFamily="34" charset="0"/>
                <a:cs typeface="Arial" panose="020B0604020202020204" pitchFamily="34" charset="0"/>
              </a:rPr>
              <a:t>Outline the different sources of law </a:t>
            </a:r>
          </a:p>
          <a:p>
            <a:pPr marL="342900" indent="-342900" algn="just">
              <a:buFont typeface="Wingdings" panose="05000000000000000000" pitchFamily="2" charset="2"/>
              <a:buChar char="§"/>
            </a:pPr>
            <a:r>
              <a:rPr lang="en-GB" sz="2300" dirty="0">
                <a:latin typeface="Arial" panose="020B0604020202020204" pitchFamily="34" charset="0"/>
                <a:cs typeface="Arial" panose="020B0604020202020204" pitchFamily="34" charset="0"/>
              </a:rPr>
              <a:t>Evaluate legal intervention within business and management</a:t>
            </a:r>
          </a:p>
        </p:txBody>
      </p:sp>
      <p:sp>
        <p:nvSpPr>
          <p:cNvPr id="5" name="Rectangle 4"/>
          <p:cNvSpPr/>
          <p:nvPr/>
        </p:nvSpPr>
        <p:spPr>
          <a:xfrm>
            <a:off x="2297178" y="332656"/>
            <a:ext cx="4549643" cy="523220"/>
          </a:xfrm>
          <a:prstGeom prst="rect">
            <a:avLst/>
          </a:prstGeom>
        </p:spPr>
        <p:txBody>
          <a:bodyPr wrap="none">
            <a:spAutoFit/>
          </a:bodyPr>
          <a:lstStyle/>
          <a:p>
            <a:r>
              <a:rPr lang="en-GB" sz="2800" dirty="0">
                <a:latin typeface="Arial" panose="020B0604020202020204" pitchFamily="34" charset="0"/>
                <a:cs typeface="Arial" panose="020B0604020202020204" pitchFamily="34" charset="0"/>
              </a:rPr>
              <a:t>LEARNING OBJECTIVES </a:t>
            </a:r>
          </a:p>
        </p:txBody>
      </p:sp>
    </p:spTree>
    <p:extLst>
      <p:ext uri="{BB962C8B-B14F-4D97-AF65-F5344CB8AC3E}">
        <p14:creationId xmlns:p14="http://schemas.microsoft.com/office/powerpoint/2010/main" val="5916691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barn(inVertical)">
                                      <p:cBhvr>
                                        <p:cTn id="1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Recap</a:t>
            </a:r>
          </a:p>
        </p:txBody>
      </p:sp>
      <p:sp>
        <p:nvSpPr>
          <p:cNvPr id="3" name="Content Placeholder 2"/>
          <p:cNvSpPr>
            <a:spLocks noGrp="1"/>
          </p:cNvSpPr>
          <p:nvPr>
            <p:ph idx="1"/>
          </p:nvPr>
        </p:nvSpPr>
        <p:spPr/>
        <p:txBody>
          <a:bodyPr/>
          <a:lstStyle/>
          <a:p>
            <a:pPr algn="just"/>
            <a:r>
              <a:rPr lang="en-GB" b="1" dirty="0">
                <a:latin typeface="Arial" panose="020B0604020202020204" pitchFamily="34" charset="0"/>
                <a:cs typeface="Arial" panose="020B0604020202020204" pitchFamily="34" charset="0"/>
              </a:rPr>
              <a:t>So far, we have looked at the ESTE within PESTEL analysis</a:t>
            </a:r>
          </a:p>
          <a:p>
            <a:pPr marL="0" indent="0" algn="just">
              <a:buNone/>
            </a:pPr>
            <a:endParaRPr lang="en-GB" b="1" dirty="0">
              <a:latin typeface="Arial" panose="020B0604020202020204" pitchFamily="34" charset="0"/>
              <a:cs typeface="Arial" panose="020B0604020202020204" pitchFamily="34" charset="0"/>
            </a:endParaRPr>
          </a:p>
          <a:p>
            <a:pPr algn="just"/>
            <a:r>
              <a:rPr lang="en-GB" b="1" dirty="0">
                <a:latin typeface="Arial" panose="020B0604020202020204" pitchFamily="34" charset="0"/>
                <a:cs typeface="Arial" panose="020B0604020202020204" pitchFamily="34" charset="0"/>
              </a:rPr>
              <a:t>This lecture looks at </a:t>
            </a:r>
            <a:r>
              <a:rPr lang="en-GB" b="1" dirty="0">
                <a:solidFill>
                  <a:srgbClr val="C00000"/>
                </a:solidFill>
                <a:latin typeface="Arial" panose="020B0604020202020204" pitchFamily="34" charset="0"/>
                <a:cs typeface="Arial" panose="020B0604020202020204" pitchFamily="34" charset="0"/>
              </a:rPr>
              <a:t>PL</a:t>
            </a:r>
            <a:r>
              <a:rPr lang="en-GB" b="1" dirty="0">
                <a:latin typeface="Arial" panose="020B0604020202020204" pitchFamily="34" charset="0"/>
                <a:cs typeface="Arial" panose="020B0604020202020204" pitchFamily="34" charset="0"/>
              </a:rPr>
              <a:t> to complete the </a:t>
            </a:r>
            <a:r>
              <a:rPr lang="en-GB" b="1" dirty="0">
                <a:solidFill>
                  <a:srgbClr val="C00000"/>
                </a:solidFill>
                <a:latin typeface="Arial" panose="020B0604020202020204" pitchFamily="34" charset="0"/>
                <a:cs typeface="Arial" panose="020B0604020202020204" pitchFamily="34" charset="0"/>
              </a:rPr>
              <a:t>P</a:t>
            </a:r>
            <a:r>
              <a:rPr lang="en-GB" b="1" dirty="0">
                <a:latin typeface="Arial" panose="020B0604020202020204" pitchFamily="34" charset="0"/>
                <a:cs typeface="Arial" panose="020B0604020202020204" pitchFamily="34" charset="0"/>
              </a:rPr>
              <a:t>EST</a:t>
            </a:r>
            <a:r>
              <a:rPr lang="en-GB" b="1" dirty="0">
                <a:solidFill>
                  <a:srgbClr val="C00000"/>
                </a:solidFill>
                <a:latin typeface="Arial" panose="020B0604020202020204" pitchFamily="34" charset="0"/>
                <a:cs typeface="Arial" panose="020B0604020202020204" pitchFamily="34" charset="0"/>
              </a:rPr>
              <a:t>L</a:t>
            </a:r>
            <a:r>
              <a:rPr lang="en-GB" b="1" dirty="0">
                <a:latin typeface="Arial" panose="020B0604020202020204" pitchFamily="34" charset="0"/>
                <a:cs typeface="Arial" panose="020B0604020202020204" pitchFamily="34" charset="0"/>
              </a:rPr>
              <a:t>E acronym</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673870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What can you do with a politics degree? | Times Higher Education (TH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84368" y="1268760"/>
            <a:ext cx="1251825" cy="4392488"/>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467544" y="116632"/>
            <a:ext cx="8229600" cy="1008112"/>
          </a:xfrm>
        </p:spPr>
        <p:txBody>
          <a:bodyPr>
            <a:normAutofit/>
          </a:bodyPr>
          <a:lstStyle/>
          <a:p>
            <a:r>
              <a:rPr lang="en-GB" b="1" dirty="0">
                <a:latin typeface="Arial" panose="020B0604020202020204" pitchFamily="34" charset="0"/>
                <a:cs typeface="Arial" panose="020B0604020202020204" pitchFamily="34" charset="0"/>
              </a:rPr>
              <a:t>What is Politics</a:t>
            </a:r>
          </a:p>
        </p:txBody>
      </p:sp>
      <p:sp>
        <p:nvSpPr>
          <p:cNvPr id="3" name="Content Placeholder 2"/>
          <p:cNvSpPr>
            <a:spLocks noGrp="1"/>
          </p:cNvSpPr>
          <p:nvPr>
            <p:ph idx="1"/>
          </p:nvPr>
        </p:nvSpPr>
        <p:spPr>
          <a:xfrm>
            <a:off x="0" y="1124744"/>
            <a:ext cx="7812360" cy="4567836"/>
          </a:xfrm>
        </p:spPr>
        <p:txBody>
          <a:bodyPr>
            <a:noAutofit/>
          </a:bodyPr>
          <a:lstStyle/>
          <a:p>
            <a:pPr lvl="0" algn="just"/>
            <a:r>
              <a:rPr lang="en-GB" sz="2400" dirty="0">
                <a:latin typeface="Arial" panose="020B0604020202020204" pitchFamily="34" charset="0"/>
                <a:cs typeface="Arial" panose="020B0604020202020204" pitchFamily="34" charset="0"/>
              </a:rPr>
              <a:t>Refers to the processes  by which a social group (country/region) allocates the exercise of power and authority for the whole group to a given group </a:t>
            </a:r>
          </a:p>
          <a:p>
            <a:pPr marL="0" lvl="0" indent="0" algn="just">
              <a:buNone/>
            </a:pPr>
            <a:endParaRPr lang="en-GB" sz="2400" dirty="0">
              <a:latin typeface="Arial" panose="020B0604020202020204" pitchFamily="34" charset="0"/>
              <a:cs typeface="Arial" panose="020B0604020202020204" pitchFamily="34" charset="0"/>
            </a:endParaRPr>
          </a:p>
          <a:p>
            <a:pPr lvl="0" algn="just"/>
            <a:r>
              <a:rPr lang="en-GB" sz="2400" dirty="0">
                <a:latin typeface="Arial" panose="020B0604020202020204" pitchFamily="34" charset="0"/>
                <a:cs typeface="Arial" panose="020B0604020202020204" pitchFamily="34" charset="0"/>
              </a:rPr>
              <a:t>Concerned with formal systems of government that varies from democratic to non-democratic in the formulation of policies and rules (laws, regulations and directives) under which society lives</a:t>
            </a:r>
          </a:p>
          <a:p>
            <a:pPr lvl="0" algn="just"/>
            <a:r>
              <a:rPr lang="en-GB" sz="2400" dirty="0">
                <a:latin typeface="Arial" panose="020B0604020202020204" pitchFamily="34" charset="0"/>
                <a:cs typeface="Arial" panose="020B0604020202020204" pitchFamily="34" charset="0"/>
              </a:rPr>
              <a:t>The activities associated with the governance of a country or area. </a:t>
            </a:r>
          </a:p>
        </p:txBody>
      </p:sp>
    </p:spTree>
    <p:extLst>
      <p:ext uri="{BB962C8B-B14F-4D97-AF65-F5344CB8AC3E}">
        <p14:creationId xmlns:p14="http://schemas.microsoft.com/office/powerpoint/2010/main" val="5292341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additive="base">
                                        <p:cTn id="14"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5"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grpId="0" nodeType="clickEffect">
                                  <p:stCondLst>
                                    <p:cond delay="0"/>
                                  </p:stCondLst>
                                  <p:childTnLst>
                                    <p:set>
                                      <p:cBhvr>
                                        <p:cTn id="19" dur="1" fill="hold">
                                          <p:stCondLst>
                                            <p:cond delay="0"/>
                                          </p:stCondLst>
                                        </p:cTn>
                                        <p:tgtEl>
                                          <p:spTgt spid="3">
                                            <p:txEl>
                                              <p:pRg st="2" end="2"/>
                                            </p:txEl>
                                          </p:spTgt>
                                        </p:tgtEl>
                                        <p:attrNameLst>
                                          <p:attrName>style.visibility</p:attrName>
                                        </p:attrNameLst>
                                      </p:cBhvr>
                                      <p:to>
                                        <p:strVal val="visible"/>
                                      </p:to>
                                    </p:set>
                                    <p:anim calcmode="lin" valueType="num">
                                      <p:cBhvr additive="base">
                                        <p:cTn id="20"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grpId="0" nodeType="click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anim calcmode="lin" valueType="num">
                                      <p:cBhvr additive="base">
                                        <p:cTn id="26"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42" presetClass="entr" presetSubtype="0" fill="hold" nodeType="clickEffect">
                                  <p:stCondLst>
                                    <p:cond delay="0"/>
                                  </p:stCondLst>
                                  <p:childTnLst>
                                    <p:set>
                                      <p:cBhvr>
                                        <p:cTn id="31" dur="1" fill="hold">
                                          <p:stCondLst>
                                            <p:cond delay="0"/>
                                          </p:stCondLst>
                                        </p:cTn>
                                        <p:tgtEl>
                                          <p:spTgt spid="1026"/>
                                        </p:tgtEl>
                                        <p:attrNameLst>
                                          <p:attrName>style.visibility</p:attrName>
                                        </p:attrNameLst>
                                      </p:cBhvr>
                                      <p:to>
                                        <p:strVal val="visible"/>
                                      </p:to>
                                    </p:set>
                                    <p:animEffect transition="in" filter="fade">
                                      <p:cBhvr>
                                        <p:cTn id="32" dur="1000"/>
                                        <p:tgtEl>
                                          <p:spTgt spid="1026"/>
                                        </p:tgtEl>
                                      </p:cBhvr>
                                    </p:animEffect>
                                    <p:anim calcmode="lin" valueType="num">
                                      <p:cBhvr>
                                        <p:cTn id="33" dur="1000" fill="hold"/>
                                        <p:tgtEl>
                                          <p:spTgt spid="1026"/>
                                        </p:tgtEl>
                                        <p:attrNameLst>
                                          <p:attrName>ppt_x</p:attrName>
                                        </p:attrNameLst>
                                      </p:cBhvr>
                                      <p:tavLst>
                                        <p:tav tm="0">
                                          <p:val>
                                            <p:strVal val="#ppt_x"/>
                                          </p:val>
                                        </p:tav>
                                        <p:tav tm="100000">
                                          <p:val>
                                            <p:strVal val="#ppt_x"/>
                                          </p:val>
                                        </p:tav>
                                      </p:tavLst>
                                    </p:anim>
                                    <p:anim calcmode="lin" valueType="num">
                                      <p:cBhvr>
                                        <p:cTn id="34" dur="1000" fill="hold"/>
                                        <p:tgtEl>
                                          <p:spTgt spid="102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88640"/>
            <a:ext cx="8229600" cy="635934"/>
          </a:xfrm>
        </p:spPr>
        <p:txBody>
          <a:bodyPr>
            <a:normAutofit fontScale="90000"/>
          </a:bodyPr>
          <a:lstStyle/>
          <a:p>
            <a:r>
              <a:rPr lang="en-GB" b="1" dirty="0"/>
              <a:t>The Political Environment</a:t>
            </a:r>
          </a:p>
        </p:txBody>
      </p:sp>
      <p:sp>
        <p:nvSpPr>
          <p:cNvPr id="5" name="Rectangle 4"/>
          <p:cNvSpPr/>
          <p:nvPr/>
        </p:nvSpPr>
        <p:spPr>
          <a:xfrm>
            <a:off x="32398" y="908720"/>
            <a:ext cx="9111602" cy="4820872"/>
          </a:xfrm>
          <a:prstGeom prst="rect">
            <a:avLst/>
          </a:prstGeom>
        </p:spPr>
        <p:txBody>
          <a:bodyPr wrap="square">
            <a:spAutoFit/>
          </a:bodyPr>
          <a:lstStyle/>
          <a:p>
            <a:pPr marL="342900" lvl="0" indent="-342900">
              <a:lnSpc>
                <a:spcPct val="107000"/>
              </a:lnSpc>
              <a:spcAft>
                <a:spcPts val="800"/>
              </a:spcAft>
              <a:buFont typeface="Symbol" panose="05050102010706020507" pitchFamily="18" charset="2"/>
              <a:buChar char=""/>
            </a:pPr>
            <a:r>
              <a:rPr lang="en-GB" sz="2400" b="1" dirty="0">
                <a:solidFill>
                  <a:srgbClr val="C00000"/>
                </a:solidFill>
                <a:latin typeface="Arial" panose="020B0604020202020204" pitchFamily="34" charset="0"/>
                <a:ea typeface="Calibri" panose="020F0502020204030204" pitchFamily="34" charset="0"/>
                <a:cs typeface="Arial" panose="020B0604020202020204" pitchFamily="34" charset="0"/>
              </a:rPr>
              <a:t>The political environment </a:t>
            </a:r>
            <a:r>
              <a:rPr lang="en-GB" sz="2400" dirty="0">
                <a:latin typeface="Arial" panose="020B0604020202020204" pitchFamily="34" charset="0"/>
                <a:ea typeface="Calibri" panose="020F0502020204030204" pitchFamily="34" charset="0"/>
                <a:cs typeface="Arial" panose="020B0604020202020204" pitchFamily="34" charset="0"/>
              </a:rPr>
              <a:t>is that part of the macro environment (</a:t>
            </a:r>
            <a:r>
              <a:rPr lang="en-GB" sz="2400" b="1" dirty="0">
                <a:solidFill>
                  <a:srgbClr val="C00000"/>
                </a:solidFill>
                <a:latin typeface="Arial" panose="020B0604020202020204" pitchFamily="34" charset="0"/>
                <a:ea typeface="Calibri" panose="020F0502020204030204" pitchFamily="34" charset="0"/>
                <a:cs typeface="Arial" panose="020B0604020202020204" pitchFamily="34" charset="0"/>
              </a:rPr>
              <a:t>P</a:t>
            </a:r>
            <a:r>
              <a:rPr lang="en-GB" sz="2400" dirty="0">
                <a:latin typeface="Arial" panose="020B0604020202020204" pitchFamily="34" charset="0"/>
                <a:ea typeface="Calibri" panose="020F0502020204030204" pitchFamily="34" charset="0"/>
                <a:cs typeface="Arial" panose="020B0604020202020204" pitchFamily="34" charset="0"/>
              </a:rPr>
              <a:t>) concerned with managing the affairs of the state or region or the world</a:t>
            </a:r>
          </a:p>
          <a:p>
            <a:pPr lvl="0">
              <a:lnSpc>
                <a:spcPct val="107000"/>
              </a:lnSpc>
              <a:spcAft>
                <a:spcPts val="800"/>
              </a:spcAft>
            </a:pPr>
            <a:endParaRPr lang="en-GB" sz="2400" dirty="0">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Font typeface="Symbol" panose="05050102010706020507" pitchFamily="18" charset="2"/>
              <a:buChar char=""/>
            </a:pPr>
            <a:r>
              <a:rPr lang="en-GB" sz="2400" dirty="0">
                <a:latin typeface="Arial" panose="020B0604020202020204" pitchFamily="34" charset="0"/>
                <a:ea typeface="Calibri" panose="020F0502020204030204" pitchFamily="34" charset="0"/>
                <a:cs typeface="Arial" panose="020B0604020202020204" pitchFamily="34" charset="0"/>
              </a:rPr>
              <a:t>It will include making laws, regulations, directives, policies, rules that affects everyone including people, businesses and other state actors.</a:t>
            </a:r>
          </a:p>
          <a:p>
            <a:pPr lvl="0">
              <a:lnSpc>
                <a:spcPct val="107000"/>
              </a:lnSpc>
              <a:spcAft>
                <a:spcPts val="800"/>
              </a:spcAft>
            </a:pPr>
            <a:endParaRPr lang="en-GB" sz="2400" dirty="0">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Font typeface="Symbol" panose="05050102010706020507" pitchFamily="18" charset="2"/>
              <a:buChar char=""/>
            </a:pPr>
            <a:r>
              <a:rPr lang="en-GB" sz="2400" dirty="0">
                <a:latin typeface="Arial" panose="020B0604020202020204" pitchFamily="34" charset="0"/>
                <a:ea typeface="Calibri" panose="020F0502020204030204" pitchFamily="34" charset="0"/>
                <a:cs typeface="Arial" panose="020B0604020202020204" pitchFamily="34" charset="0"/>
              </a:rPr>
              <a:t>Some institutions in the political environment also determine the type of international relations, the type of trade cooperation and integration a nation engage in</a:t>
            </a:r>
          </a:p>
        </p:txBody>
      </p:sp>
    </p:spTree>
    <p:extLst>
      <p:ext uri="{BB962C8B-B14F-4D97-AF65-F5344CB8AC3E}">
        <p14:creationId xmlns:p14="http://schemas.microsoft.com/office/powerpoint/2010/main" val="24825919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88640"/>
            <a:ext cx="8229600" cy="635934"/>
          </a:xfrm>
        </p:spPr>
        <p:txBody>
          <a:bodyPr>
            <a:normAutofit fontScale="90000"/>
          </a:bodyPr>
          <a:lstStyle/>
          <a:p>
            <a:r>
              <a:rPr lang="en-GB" b="1" dirty="0"/>
              <a:t>The Political Environment</a:t>
            </a:r>
          </a:p>
        </p:txBody>
      </p:sp>
      <p:sp>
        <p:nvSpPr>
          <p:cNvPr id="5" name="Rectangle 4"/>
          <p:cNvSpPr/>
          <p:nvPr/>
        </p:nvSpPr>
        <p:spPr>
          <a:xfrm>
            <a:off x="45457" y="824574"/>
            <a:ext cx="9111602" cy="4923464"/>
          </a:xfrm>
          <a:prstGeom prst="rect">
            <a:avLst/>
          </a:prstGeom>
        </p:spPr>
        <p:txBody>
          <a:bodyPr wrap="square">
            <a:spAutoFit/>
          </a:bodyPr>
          <a:lstStyle/>
          <a:p>
            <a:pPr marL="342900" lvl="0" indent="-342900">
              <a:lnSpc>
                <a:spcPct val="107000"/>
              </a:lnSpc>
              <a:spcAft>
                <a:spcPts val="800"/>
              </a:spcAft>
              <a:buFont typeface="Symbol" panose="05050102010706020507" pitchFamily="18" charset="2"/>
              <a:buChar char=""/>
            </a:pPr>
            <a:r>
              <a:rPr lang="en-GB" sz="2400" dirty="0">
                <a:latin typeface="Arial" panose="020B0604020202020204" pitchFamily="34" charset="0"/>
                <a:ea typeface="Calibri" panose="020F0502020204030204" pitchFamily="34" charset="0"/>
                <a:cs typeface="Arial" panose="020B0604020202020204" pitchFamily="34" charset="0"/>
              </a:rPr>
              <a:t>Businesses whether domestic or foreign will seek a stable political environment since</a:t>
            </a:r>
          </a:p>
          <a:p>
            <a:pPr lvl="0">
              <a:lnSpc>
                <a:spcPct val="107000"/>
              </a:lnSpc>
              <a:spcAft>
                <a:spcPts val="800"/>
              </a:spcAft>
            </a:pPr>
            <a:endParaRPr lang="en-GB" sz="2400" dirty="0">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Font typeface="Symbol" panose="05050102010706020507" pitchFamily="18" charset="2"/>
              <a:buChar char=""/>
            </a:pPr>
            <a:r>
              <a:rPr lang="en-GB" sz="2400" dirty="0">
                <a:latin typeface="Arial" panose="020B0604020202020204" pitchFamily="34" charset="0"/>
                <a:ea typeface="Calibri" panose="020F0502020204030204" pitchFamily="34" charset="0"/>
                <a:cs typeface="Arial" panose="020B0604020202020204" pitchFamily="34" charset="0"/>
              </a:rPr>
              <a:t>Instability in whatever form of government (democratic or not) creates risk and uncertainty for businesses</a:t>
            </a:r>
          </a:p>
          <a:p>
            <a:pPr lvl="0">
              <a:lnSpc>
                <a:spcPct val="107000"/>
              </a:lnSpc>
              <a:spcAft>
                <a:spcPts val="800"/>
              </a:spcAft>
            </a:pPr>
            <a:endParaRPr lang="en-GB" sz="2400" dirty="0">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Font typeface="Symbol" panose="05050102010706020507" pitchFamily="18" charset="2"/>
              <a:buChar char=""/>
            </a:pPr>
            <a:r>
              <a:rPr lang="en-GB" sz="2400" dirty="0">
                <a:latin typeface="Arial" panose="020B0604020202020204" pitchFamily="34" charset="0"/>
                <a:ea typeface="Calibri" panose="020F0502020204030204" pitchFamily="34" charset="0"/>
                <a:cs typeface="Arial" panose="020B0604020202020204" pitchFamily="34" charset="0"/>
              </a:rPr>
              <a:t>Globalisation has made nations more interdependent. As a result, political tensions, conflicts have created more uncertainty, adding further risk for businesses</a:t>
            </a:r>
          </a:p>
          <a:p>
            <a:pPr marL="342900" lvl="0" indent="-342900">
              <a:lnSpc>
                <a:spcPct val="107000"/>
              </a:lnSpc>
              <a:spcAft>
                <a:spcPts val="800"/>
              </a:spcAft>
              <a:buFont typeface="Symbol" panose="05050102010706020507" pitchFamily="18" charset="2"/>
              <a:buChar char=""/>
            </a:pPr>
            <a:r>
              <a:rPr lang="en-GB" sz="2400" dirty="0">
                <a:latin typeface="Arial" panose="020B0604020202020204" pitchFamily="34" charset="0"/>
                <a:ea typeface="Calibri" panose="020F0502020204030204" pitchFamily="34" charset="0"/>
                <a:cs typeface="Arial" panose="020B0604020202020204" pitchFamily="34" charset="0"/>
              </a:rPr>
              <a:t>This is why the political and legal environment are intertwined because laws can sometimes limit political uncertainties</a:t>
            </a:r>
          </a:p>
        </p:txBody>
      </p:sp>
    </p:spTree>
    <p:extLst>
      <p:ext uri="{BB962C8B-B14F-4D97-AF65-F5344CB8AC3E}">
        <p14:creationId xmlns:p14="http://schemas.microsoft.com/office/powerpoint/2010/main" val="31140297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7808" y="260648"/>
            <a:ext cx="8229600" cy="1143000"/>
          </a:xfrm>
        </p:spPr>
        <p:txBody>
          <a:bodyPr>
            <a:normAutofit/>
          </a:bodyPr>
          <a:lstStyle/>
          <a:p>
            <a:r>
              <a:rPr lang="en-GB" sz="4000" b="1" dirty="0">
                <a:latin typeface="Arial" panose="020B0604020202020204" pitchFamily="34" charset="0"/>
                <a:cs typeface="Arial" panose="020B0604020202020204" pitchFamily="34" charset="0"/>
              </a:rPr>
              <a:t>Political and Legal Environments</a:t>
            </a:r>
          </a:p>
        </p:txBody>
      </p:sp>
      <p:sp>
        <p:nvSpPr>
          <p:cNvPr id="3" name="Content Placeholder 2"/>
          <p:cNvSpPr>
            <a:spLocks noGrp="1"/>
          </p:cNvSpPr>
          <p:nvPr>
            <p:ph idx="1"/>
          </p:nvPr>
        </p:nvSpPr>
        <p:spPr>
          <a:xfrm>
            <a:off x="477808" y="1403648"/>
            <a:ext cx="8229600" cy="2736304"/>
          </a:xfrm>
        </p:spPr>
        <p:txBody>
          <a:bodyPr/>
          <a:lstStyle/>
          <a:p>
            <a:pPr algn="just"/>
            <a:r>
              <a:rPr lang="en-GB" dirty="0">
                <a:latin typeface="Arial" panose="020B0604020202020204" pitchFamily="34" charset="0"/>
                <a:cs typeface="Arial" panose="020B0604020202020204" pitchFamily="34" charset="0"/>
              </a:rPr>
              <a:t>The political and legal environment remains turbulent and at the forefront of the minds of managers and strategists for companies operating or doing business in around the world.</a:t>
            </a:r>
          </a:p>
        </p:txBody>
      </p:sp>
    </p:spTree>
    <p:extLst>
      <p:ext uri="{BB962C8B-B14F-4D97-AF65-F5344CB8AC3E}">
        <p14:creationId xmlns:p14="http://schemas.microsoft.com/office/powerpoint/2010/main" val="39168467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8696" y="7729"/>
            <a:ext cx="8229600" cy="828983"/>
          </a:xfrm>
        </p:spPr>
        <p:txBody>
          <a:bodyPr>
            <a:normAutofit/>
          </a:bodyPr>
          <a:lstStyle/>
          <a:p>
            <a:r>
              <a:rPr lang="en-GB" sz="4000" b="1" dirty="0">
                <a:latin typeface="Arial" panose="020B0604020202020204" pitchFamily="34" charset="0"/>
                <a:cs typeface="Arial" panose="020B0604020202020204" pitchFamily="34" charset="0"/>
              </a:rPr>
              <a:t>Political and Legal Environments</a:t>
            </a:r>
          </a:p>
        </p:txBody>
      </p:sp>
      <p:graphicFrame>
        <p:nvGraphicFramePr>
          <p:cNvPr id="4" name="Content Placeholder 3">
            <a:extLst>
              <a:ext uri="{FF2B5EF4-FFF2-40B4-BE49-F238E27FC236}">
                <a16:creationId xmlns:a16="http://schemas.microsoft.com/office/drawing/2014/main" id="{A1D31023-EE34-C4ED-0127-9B2DD3AC5D19}"/>
              </a:ext>
            </a:extLst>
          </p:cNvPr>
          <p:cNvGraphicFramePr>
            <a:graphicFrameLocks noGrp="1"/>
          </p:cNvGraphicFramePr>
          <p:nvPr>
            <p:ph idx="1"/>
            <p:extLst>
              <p:ext uri="{D42A27DB-BD31-4B8C-83A1-F6EECF244321}">
                <p14:modId xmlns:p14="http://schemas.microsoft.com/office/powerpoint/2010/main" val="3900453464"/>
              </p:ext>
            </p:extLst>
          </p:nvPr>
        </p:nvGraphicFramePr>
        <p:xfrm>
          <a:off x="0" y="692696"/>
          <a:ext cx="9036496" cy="50405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214518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4" grpId="0">
        <p:bldAsOne/>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936104"/>
          </a:xfrm>
        </p:spPr>
        <p:txBody>
          <a:bodyPr>
            <a:noAutofit/>
          </a:bodyPr>
          <a:lstStyle/>
          <a:p>
            <a:r>
              <a:rPr lang="en-GB" sz="3200" dirty="0"/>
              <a:t>The political and legal environment mind map</a:t>
            </a:r>
          </a:p>
        </p:txBody>
      </p:sp>
      <p:sp>
        <p:nvSpPr>
          <p:cNvPr id="3" name="Content Placeholder 2"/>
          <p:cNvSpPr>
            <a:spLocks noGrp="1"/>
          </p:cNvSpPr>
          <p:nvPr>
            <p:ph idx="1"/>
          </p:nvPr>
        </p:nvSpPr>
        <p:spPr>
          <a:xfrm>
            <a:off x="3869710" y="1196752"/>
            <a:ext cx="5123112" cy="4176464"/>
          </a:xfrm>
          <a:ln>
            <a:noFill/>
          </a:ln>
        </p:spPr>
        <p:txBody>
          <a:bodyPr>
            <a:normAutofit/>
          </a:bodyPr>
          <a:lstStyle/>
          <a:p>
            <a:pPr>
              <a:lnSpc>
                <a:spcPct val="110000"/>
              </a:lnSpc>
            </a:pPr>
            <a:r>
              <a:rPr lang="en-GB" sz="2000" dirty="0"/>
              <a:t>State intervention </a:t>
            </a:r>
          </a:p>
          <a:p>
            <a:pPr lvl="1">
              <a:lnSpc>
                <a:spcPct val="110000"/>
              </a:lnSpc>
            </a:pPr>
            <a:r>
              <a:rPr lang="en-GB" sz="1800" dirty="0"/>
              <a:t>Managing the economy with policies</a:t>
            </a:r>
          </a:p>
          <a:p>
            <a:pPr lvl="1">
              <a:lnSpc>
                <a:spcPct val="110000"/>
              </a:lnSpc>
            </a:pPr>
            <a:r>
              <a:rPr lang="en-GB" sz="1800" dirty="0"/>
              <a:t>Government as a customer by buying from other businesses</a:t>
            </a:r>
          </a:p>
          <a:p>
            <a:pPr lvl="1">
              <a:lnSpc>
                <a:spcPct val="110000"/>
              </a:lnSpc>
            </a:pPr>
            <a:r>
              <a:rPr lang="en-GB" sz="1800" dirty="0"/>
              <a:t>Taxation policy and its effect on businesses and demand</a:t>
            </a:r>
          </a:p>
          <a:p>
            <a:pPr lvl="1">
              <a:lnSpc>
                <a:spcPct val="110000"/>
              </a:lnSpc>
            </a:pPr>
            <a:r>
              <a:rPr lang="en-GB" sz="1800" dirty="0"/>
              <a:t>Public services / infrastructure</a:t>
            </a:r>
          </a:p>
          <a:p>
            <a:pPr lvl="1">
              <a:lnSpc>
                <a:spcPct val="110000"/>
              </a:lnSpc>
            </a:pPr>
            <a:r>
              <a:rPr lang="en-GB" sz="1800" dirty="0"/>
              <a:t>Regulate business behaviour (health and safety laws, cost of living support, benefits)</a:t>
            </a:r>
          </a:p>
          <a:p>
            <a:pPr lvl="1">
              <a:lnSpc>
                <a:spcPct val="110000"/>
              </a:lnSpc>
            </a:pPr>
            <a:r>
              <a:rPr lang="en-GB" sz="1800" dirty="0"/>
              <a:t>Public goods and how they are managed</a:t>
            </a:r>
          </a:p>
          <a:p>
            <a:pPr lvl="1">
              <a:lnSpc>
                <a:spcPct val="110000"/>
              </a:lnSpc>
            </a:pPr>
            <a:r>
              <a:rPr lang="en-GB" sz="1800" dirty="0"/>
              <a:t>Environmental Protection policies</a:t>
            </a:r>
          </a:p>
          <a:p>
            <a:endParaRPr lang="en-GB" sz="2000" dirty="0"/>
          </a:p>
        </p:txBody>
      </p:sp>
      <p:sp>
        <p:nvSpPr>
          <p:cNvPr id="4" name="Rectangle 3"/>
          <p:cNvSpPr/>
          <p:nvPr/>
        </p:nvSpPr>
        <p:spPr>
          <a:xfrm>
            <a:off x="107504" y="1358574"/>
            <a:ext cx="3528392" cy="3364704"/>
          </a:xfrm>
          <a:prstGeom prst="rect">
            <a:avLst/>
          </a:prstGeom>
          <a:ln>
            <a:noFill/>
          </a:ln>
        </p:spPr>
        <p:txBody>
          <a:bodyPr wrap="square">
            <a:spAutoFit/>
          </a:bodyPr>
          <a:lstStyle/>
          <a:p>
            <a:pPr marL="285750" indent="-285750">
              <a:lnSpc>
                <a:spcPct val="150000"/>
              </a:lnSpc>
              <a:buFont typeface="Arial" panose="020B0604020202020204" pitchFamily="34" charset="0"/>
              <a:buChar char="•"/>
            </a:pPr>
            <a:r>
              <a:rPr lang="en-GB" dirty="0"/>
              <a:t>Politics </a:t>
            </a:r>
          </a:p>
          <a:p>
            <a:pPr marL="285750" indent="-285750">
              <a:lnSpc>
                <a:spcPct val="150000"/>
              </a:lnSpc>
              <a:buFont typeface="Arial" panose="020B0604020202020204" pitchFamily="34" charset="0"/>
              <a:buChar char="•"/>
            </a:pPr>
            <a:r>
              <a:rPr lang="en-GB" dirty="0"/>
              <a:t>Legal intervention in business </a:t>
            </a:r>
          </a:p>
          <a:p>
            <a:pPr marL="285750" indent="-285750">
              <a:lnSpc>
                <a:spcPct val="150000"/>
              </a:lnSpc>
              <a:buFont typeface="Arial" panose="020B0604020202020204" pitchFamily="34" charset="0"/>
              <a:buChar char="•"/>
            </a:pPr>
            <a:r>
              <a:rPr lang="en-GB" dirty="0"/>
              <a:t>Sources of the law</a:t>
            </a:r>
          </a:p>
          <a:p>
            <a:pPr marL="285750" indent="-285750">
              <a:lnSpc>
                <a:spcPct val="150000"/>
              </a:lnSpc>
              <a:buFont typeface="Arial" panose="020B0604020202020204" pitchFamily="34" charset="0"/>
              <a:buChar char="•"/>
            </a:pPr>
            <a:r>
              <a:rPr lang="en-GB" dirty="0"/>
              <a:t>Political economic environment </a:t>
            </a:r>
          </a:p>
          <a:p>
            <a:pPr marL="285750" indent="-285750">
              <a:lnSpc>
                <a:spcPct val="150000"/>
              </a:lnSpc>
              <a:buFont typeface="Arial" panose="020B0604020202020204" pitchFamily="34" charset="0"/>
              <a:buChar char="•"/>
            </a:pPr>
            <a:r>
              <a:rPr lang="en-GB" dirty="0"/>
              <a:t>Political Systems</a:t>
            </a:r>
          </a:p>
          <a:p>
            <a:pPr marL="285750" indent="-285750">
              <a:lnSpc>
                <a:spcPct val="150000"/>
              </a:lnSpc>
              <a:buFont typeface="Arial" panose="020B0604020202020204" pitchFamily="34" charset="0"/>
              <a:buChar char="•"/>
            </a:pPr>
            <a:r>
              <a:rPr lang="en-GB" dirty="0"/>
              <a:t>Rule of law in society </a:t>
            </a:r>
          </a:p>
          <a:p>
            <a:pPr marL="285750" indent="-285750">
              <a:lnSpc>
                <a:spcPct val="150000"/>
              </a:lnSpc>
              <a:buFont typeface="Arial" panose="020B0604020202020204" pitchFamily="34" charset="0"/>
              <a:buChar char="•"/>
            </a:pPr>
            <a:endParaRPr lang="en-GB" dirty="0"/>
          </a:p>
        </p:txBody>
      </p:sp>
    </p:spTree>
    <p:extLst>
      <p:ext uri="{BB962C8B-B14F-4D97-AF65-F5344CB8AC3E}">
        <p14:creationId xmlns:p14="http://schemas.microsoft.com/office/powerpoint/2010/main" val="19519175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bg/>
                                          </p:spTgt>
                                        </p:tgtEl>
                                        <p:attrNameLst>
                                          <p:attrName>style.visibility</p:attrName>
                                        </p:attrNameLst>
                                      </p:cBhvr>
                                      <p:to>
                                        <p:strVal val="visible"/>
                                      </p:to>
                                    </p:set>
                                    <p:anim calcmode="lin" valueType="num">
                                      <p:cBhvr additive="base">
                                        <p:cTn id="19" dur="500" fill="hold"/>
                                        <p:tgtEl>
                                          <p:spTgt spid="3">
                                            <p:bg/>
                                          </p:spTgt>
                                        </p:tgtEl>
                                        <p:attrNameLst>
                                          <p:attrName>ppt_x</p:attrName>
                                        </p:attrNameLst>
                                      </p:cBhvr>
                                      <p:tavLst>
                                        <p:tav tm="0">
                                          <p:val>
                                            <p:strVal val="#ppt_x"/>
                                          </p:val>
                                        </p:tav>
                                        <p:tav tm="100000">
                                          <p:val>
                                            <p:strVal val="#ppt_x"/>
                                          </p:val>
                                        </p:tav>
                                      </p:tavLst>
                                    </p:anim>
                                    <p:anim calcmode="lin" valueType="num">
                                      <p:cBhvr additive="base">
                                        <p:cTn id="20"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0" end="0"/>
                                            </p:txEl>
                                          </p:spTgt>
                                        </p:tgtEl>
                                        <p:attrNameLst>
                                          <p:attrName>style.visibility</p:attrName>
                                        </p:attrNameLst>
                                      </p:cBhvr>
                                      <p:to>
                                        <p:strVal val="visible"/>
                                      </p:to>
                                    </p:set>
                                    <p:anim calcmode="lin" valueType="num">
                                      <p:cBhvr additive="base">
                                        <p:cTn id="25"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0" end="0"/>
                                            </p:txEl>
                                          </p:spTgt>
                                        </p:tgtEl>
                                        <p:attrNameLst>
                                          <p:attrName>ppt_y</p:attrName>
                                        </p:attrNameLst>
                                      </p:cBhvr>
                                      <p:tavLst>
                                        <p:tav tm="0">
                                          <p:val>
                                            <p:strVal val="1+#ppt_h/2"/>
                                          </p:val>
                                        </p:tav>
                                        <p:tav tm="100000">
                                          <p:val>
                                            <p:strVal val="#ppt_y"/>
                                          </p:val>
                                        </p:tav>
                                      </p:tavLst>
                                    </p:anim>
                                  </p:childTnLst>
                                </p:cTn>
                              </p:par>
                              <p:par>
                                <p:cTn id="27" presetID="2" presetClass="entr" presetSubtype="4" fill="hold" grpId="0" nodeType="withEffect">
                                  <p:stCondLst>
                                    <p:cond delay="0"/>
                                  </p:stCondLst>
                                  <p:childTnLst>
                                    <p:set>
                                      <p:cBhvr>
                                        <p:cTn id="28" dur="1" fill="hold">
                                          <p:stCondLst>
                                            <p:cond delay="0"/>
                                          </p:stCondLst>
                                        </p:cTn>
                                        <p:tgtEl>
                                          <p:spTgt spid="3">
                                            <p:txEl>
                                              <p:pRg st="1" end="1"/>
                                            </p:txEl>
                                          </p:spTgt>
                                        </p:tgtEl>
                                        <p:attrNameLst>
                                          <p:attrName>style.visibility</p:attrName>
                                        </p:attrNameLst>
                                      </p:cBhvr>
                                      <p:to>
                                        <p:strVal val="visible"/>
                                      </p:to>
                                    </p:set>
                                    <p:anim calcmode="lin" valueType="num">
                                      <p:cBhvr additive="base">
                                        <p:cTn id="2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1" end="1"/>
                                            </p:txEl>
                                          </p:spTgt>
                                        </p:tgtEl>
                                        <p:attrNameLst>
                                          <p:attrName>ppt_y</p:attrName>
                                        </p:attrNameLst>
                                      </p:cBhvr>
                                      <p:tavLst>
                                        <p:tav tm="0">
                                          <p:val>
                                            <p:strVal val="1+#ppt_h/2"/>
                                          </p:val>
                                        </p:tav>
                                        <p:tav tm="100000">
                                          <p:val>
                                            <p:strVal val="#ppt_y"/>
                                          </p:val>
                                        </p:tav>
                                      </p:tavLst>
                                    </p:anim>
                                  </p:childTnLst>
                                </p:cTn>
                              </p:par>
                              <p:par>
                                <p:cTn id="31" presetID="2" presetClass="entr" presetSubtype="4" fill="hold" grpId="0" nodeType="withEffect">
                                  <p:stCondLst>
                                    <p:cond delay="0"/>
                                  </p:stCondLst>
                                  <p:childTnLst>
                                    <p:set>
                                      <p:cBhvr>
                                        <p:cTn id="32" dur="1" fill="hold">
                                          <p:stCondLst>
                                            <p:cond delay="0"/>
                                          </p:stCondLst>
                                        </p:cTn>
                                        <p:tgtEl>
                                          <p:spTgt spid="3">
                                            <p:txEl>
                                              <p:pRg st="2" end="2"/>
                                            </p:txEl>
                                          </p:spTgt>
                                        </p:tgtEl>
                                        <p:attrNameLst>
                                          <p:attrName>style.visibility</p:attrName>
                                        </p:attrNameLst>
                                      </p:cBhvr>
                                      <p:to>
                                        <p:strVal val="visible"/>
                                      </p:to>
                                    </p:set>
                                    <p:anim calcmode="lin" valueType="num">
                                      <p:cBhvr additive="base">
                                        <p:cTn id="3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2" end="2"/>
                                            </p:txEl>
                                          </p:spTgt>
                                        </p:tgtEl>
                                        <p:attrNameLst>
                                          <p:attrName>ppt_y</p:attrName>
                                        </p:attrNameLst>
                                      </p:cBhvr>
                                      <p:tavLst>
                                        <p:tav tm="0">
                                          <p:val>
                                            <p:strVal val="1+#ppt_h/2"/>
                                          </p:val>
                                        </p:tav>
                                        <p:tav tm="100000">
                                          <p:val>
                                            <p:strVal val="#ppt_y"/>
                                          </p:val>
                                        </p:tav>
                                      </p:tavLst>
                                    </p:anim>
                                  </p:childTnLst>
                                </p:cTn>
                              </p:par>
                              <p:par>
                                <p:cTn id="35" presetID="2" presetClass="entr" presetSubtype="4" fill="hold" grpId="0" nodeType="withEffect">
                                  <p:stCondLst>
                                    <p:cond delay="0"/>
                                  </p:stCondLst>
                                  <p:childTnLst>
                                    <p:set>
                                      <p:cBhvr>
                                        <p:cTn id="36" dur="1" fill="hold">
                                          <p:stCondLst>
                                            <p:cond delay="0"/>
                                          </p:stCondLst>
                                        </p:cTn>
                                        <p:tgtEl>
                                          <p:spTgt spid="3">
                                            <p:txEl>
                                              <p:pRg st="3" end="3"/>
                                            </p:txEl>
                                          </p:spTgt>
                                        </p:tgtEl>
                                        <p:attrNameLst>
                                          <p:attrName>style.visibility</p:attrName>
                                        </p:attrNameLst>
                                      </p:cBhvr>
                                      <p:to>
                                        <p:strVal val="visible"/>
                                      </p:to>
                                    </p:set>
                                    <p:anim calcmode="lin" valueType="num">
                                      <p:cBhvr additive="base">
                                        <p:cTn id="3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3" end="3"/>
                                            </p:txEl>
                                          </p:spTgt>
                                        </p:tgtEl>
                                        <p:attrNameLst>
                                          <p:attrName>ppt_y</p:attrName>
                                        </p:attrNameLst>
                                      </p:cBhvr>
                                      <p:tavLst>
                                        <p:tav tm="0">
                                          <p:val>
                                            <p:strVal val="1+#ppt_h/2"/>
                                          </p:val>
                                        </p:tav>
                                        <p:tav tm="100000">
                                          <p:val>
                                            <p:strVal val="#ppt_y"/>
                                          </p:val>
                                        </p:tav>
                                      </p:tavLst>
                                    </p:anim>
                                  </p:childTnLst>
                                </p:cTn>
                              </p:par>
                              <p:par>
                                <p:cTn id="39" presetID="2" presetClass="entr" presetSubtype="4" fill="hold" grpId="0" nodeType="withEffect">
                                  <p:stCondLst>
                                    <p:cond delay="0"/>
                                  </p:stCondLst>
                                  <p:childTnLst>
                                    <p:set>
                                      <p:cBhvr>
                                        <p:cTn id="40" dur="1" fill="hold">
                                          <p:stCondLst>
                                            <p:cond delay="0"/>
                                          </p:stCondLst>
                                        </p:cTn>
                                        <p:tgtEl>
                                          <p:spTgt spid="3">
                                            <p:txEl>
                                              <p:pRg st="4" end="4"/>
                                            </p:txEl>
                                          </p:spTgt>
                                        </p:tgtEl>
                                        <p:attrNameLst>
                                          <p:attrName>style.visibility</p:attrName>
                                        </p:attrNameLst>
                                      </p:cBhvr>
                                      <p:to>
                                        <p:strVal val="visible"/>
                                      </p:to>
                                    </p:set>
                                    <p:anim calcmode="lin" valueType="num">
                                      <p:cBhvr additive="base">
                                        <p:cTn id="4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3">
                                            <p:txEl>
                                              <p:pRg st="4" end="4"/>
                                            </p:txEl>
                                          </p:spTgt>
                                        </p:tgtEl>
                                        <p:attrNameLst>
                                          <p:attrName>ppt_y</p:attrName>
                                        </p:attrNameLst>
                                      </p:cBhvr>
                                      <p:tavLst>
                                        <p:tav tm="0">
                                          <p:val>
                                            <p:strVal val="1+#ppt_h/2"/>
                                          </p:val>
                                        </p:tav>
                                        <p:tav tm="100000">
                                          <p:val>
                                            <p:strVal val="#ppt_y"/>
                                          </p:val>
                                        </p:tav>
                                      </p:tavLst>
                                    </p:anim>
                                  </p:childTnLst>
                                </p:cTn>
                              </p:par>
                              <p:par>
                                <p:cTn id="43" presetID="2" presetClass="entr" presetSubtype="4" fill="hold" grpId="0" nodeType="withEffect">
                                  <p:stCondLst>
                                    <p:cond delay="0"/>
                                  </p:stCondLst>
                                  <p:childTnLst>
                                    <p:set>
                                      <p:cBhvr>
                                        <p:cTn id="44" dur="1" fill="hold">
                                          <p:stCondLst>
                                            <p:cond delay="0"/>
                                          </p:stCondLst>
                                        </p:cTn>
                                        <p:tgtEl>
                                          <p:spTgt spid="3">
                                            <p:txEl>
                                              <p:pRg st="5" end="5"/>
                                            </p:txEl>
                                          </p:spTgt>
                                        </p:tgtEl>
                                        <p:attrNameLst>
                                          <p:attrName>style.visibility</p:attrName>
                                        </p:attrNameLst>
                                      </p:cBhvr>
                                      <p:to>
                                        <p:strVal val="visible"/>
                                      </p:to>
                                    </p:set>
                                    <p:anim calcmode="lin" valueType="num">
                                      <p:cBhvr additive="base">
                                        <p:cTn id="4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46" dur="500" fill="hold"/>
                                        <p:tgtEl>
                                          <p:spTgt spid="3">
                                            <p:txEl>
                                              <p:pRg st="5" end="5"/>
                                            </p:txEl>
                                          </p:spTgt>
                                        </p:tgtEl>
                                        <p:attrNameLst>
                                          <p:attrName>ppt_y</p:attrName>
                                        </p:attrNameLst>
                                      </p:cBhvr>
                                      <p:tavLst>
                                        <p:tav tm="0">
                                          <p:val>
                                            <p:strVal val="1+#ppt_h/2"/>
                                          </p:val>
                                        </p:tav>
                                        <p:tav tm="100000">
                                          <p:val>
                                            <p:strVal val="#ppt_y"/>
                                          </p:val>
                                        </p:tav>
                                      </p:tavLst>
                                    </p:anim>
                                  </p:childTnLst>
                                </p:cTn>
                              </p:par>
                              <p:par>
                                <p:cTn id="47" presetID="2" presetClass="entr" presetSubtype="4" fill="hold" grpId="0" nodeType="with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 calcmode="lin" valueType="num">
                                      <p:cBhvr additive="base">
                                        <p:cTn id="4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6" end="6"/>
                                            </p:txEl>
                                          </p:spTgt>
                                        </p:tgtEl>
                                        <p:attrNameLst>
                                          <p:attrName>ppt_y</p:attrName>
                                        </p:attrNameLst>
                                      </p:cBhvr>
                                      <p:tavLst>
                                        <p:tav tm="0">
                                          <p:val>
                                            <p:strVal val="1+#ppt_h/2"/>
                                          </p:val>
                                        </p:tav>
                                        <p:tav tm="100000">
                                          <p:val>
                                            <p:strVal val="#ppt_y"/>
                                          </p:val>
                                        </p:tav>
                                      </p:tavLst>
                                    </p:anim>
                                  </p:childTnLst>
                                </p:cTn>
                              </p:par>
                              <p:par>
                                <p:cTn id="51" presetID="2" presetClass="entr" presetSubtype="4" fill="hold" grpId="0" nodeType="withEffect">
                                  <p:stCondLst>
                                    <p:cond delay="0"/>
                                  </p:stCondLst>
                                  <p:childTnLst>
                                    <p:set>
                                      <p:cBhvr>
                                        <p:cTn id="52" dur="1" fill="hold">
                                          <p:stCondLst>
                                            <p:cond delay="0"/>
                                          </p:stCondLst>
                                        </p:cTn>
                                        <p:tgtEl>
                                          <p:spTgt spid="3">
                                            <p:txEl>
                                              <p:pRg st="7" end="7"/>
                                            </p:txEl>
                                          </p:spTgt>
                                        </p:tgtEl>
                                        <p:attrNameLst>
                                          <p:attrName>style.visibility</p:attrName>
                                        </p:attrNameLst>
                                      </p:cBhvr>
                                      <p:to>
                                        <p:strVal val="visible"/>
                                      </p:to>
                                    </p:set>
                                    <p:anim calcmode="lin" valueType="num">
                                      <p:cBhvr additive="base">
                                        <p:cTn id="53"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4"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animBg="1"/>
      <p:bldP spid="4"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7791926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332656"/>
            <a:ext cx="8229600" cy="1143000"/>
          </a:xfrm>
        </p:spPr>
        <p:txBody>
          <a:bodyPr/>
          <a:lstStyle/>
          <a:p>
            <a:r>
              <a:rPr lang="en-GB" dirty="0"/>
              <a:t>Activity 2.1. </a:t>
            </a:r>
          </a:p>
        </p:txBody>
      </p:sp>
      <p:sp>
        <p:nvSpPr>
          <p:cNvPr id="3" name="Content Placeholder 2"/>
          <p:cNvSpPr>
            <a:spLocks noGrp="1"/>
          </p:cNvSpPr>
          <p:nvPr>
            <p:ph idx="1"/>
          </p:nvPr>
        </p:nvSpPr>
        <p:spPr>
          <a:xfrm>
            <a:off x="539552" y="1988840"/>
            <a:ext cx="8229600" cy="1180727"/>
          </a:xfrm>
        </p:spPr>
        <p:txBody>
          <a:bodyPr>
            <a:normAutofit fontScale="92500"/>
          </a:bodyPr>
          <a:lstStyle/>
          <a:p>
            <a:pPr marL="0" indent="0" algn="ctr">
              <a:buNone/>
            </a:pPr>
            <a:r>
              <a:rPr lang="en-GB" b="1" dirty="0"/>
              <a:t>Explain which aspects of business functions are impacted by government decisions. </a:t>
            </a:r>
          </a:p>
        </p:txBody>
      </p:sp>
    </p:spTree>
    <p:extLst>
      <p:ext uri="{BB962C8B-B14F-4D97-AF65-F5344CB8AC3E}">
        <p14:creationId xmlns:p14="http://schemas.microsoft.com/office/powerpoint/2010/main" val="28133381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3" name="Group 62"/>
          <p:cNvGrpSpPr/>
          <p:nvPr/>
        </p:nvGrpSpPr>
        <p:grpSpPr>
          <a:xfrm>
            <a:off x="107504" y="548680"/>
            <a:ext cx="8862949" cy="5194373"/>
            <a:chOff x="449194" y="586409"/>
            <a:chExt cx="7904524" cy="5122365"/>
          </a:xfrm>
        </p:grpSpPr>
        <p:sp>
          <p:nvSpPr>
            <p:cNvPr id="4" name="TextBox 3"/>
            <p:cNvSpPr txBox="1"/>
            <p:nvPr/>
          </p:nvSpPr>
          <p:spPr>
            <a:xfrm>
              <a:off x="3378624" y="2420887"/>
              <a:ext cx="1728192" cy="1323439"/>
            </a:xfrm>
            <a:prstGeom prst="rect">
              <a:avLst/>
            </a:prstGeom>
            <a:noFill/>
          </p:spPr>
          <p:txBody>
            <a:bodyPr wrap="square" rtlCol="0">
              <a:spAutoFit/>
            </a:bodyPr>
            <a:lstStyle/>
            <a:p>
              <a:pPr algn="ctr"/>
              <a:r>
                <a:rPr lang="en-GB" sz="2000" dirty="0">
                  <a:solidFill>
                    <a:srgbClr val="FF0000"/>
                  </a:solidFill>
                  <a:latin typeface="Arial" panose="020B0604020202020204" pitchFamily="34" charset="0"/>
                  <a:cs typeface="Arial" panose="020B0604020202020204" pitchFamily="34" charset="0"/>
                </a:rPr>
                <a:t>Political policy areas that impact on business </a:t>
              </a:r>
            </a:p>
          </p:txBody>
        </p:sp>
        <p:sp>
          <p:nvSpPr>
            <p:cNvPr id="5" name="TextBox 4"/>
            <p:cNvSpPr txBox="1"/>
            <p:nvPr/>
          </p:nvSpPr>
          <p:spPr>
            <a:xfrm>
              <a:off x="3490257" y="586409"/>
              <a:ext cx="1423141" cy="830997"/>
            </a:xfrm>
            <a:prstGeom prst="rect">
              <a:avLst/>
            </a:prstGeom>
            <a:noFill/>
          </p:spPr>
          <p:txBody>
            <a:bodyPr wrap="square" rtlCol="0">
              <a:spAutoFit/>
            </a:bodyPr>
            <a:lstStyle/>
            <a:p>
              <a:pPr algn="ctr"/>
              <a:r>
                <a:rPr lang="en-GB" sz="1600" dirty="0"/>
                <a:t>Promotion of research and innovation</a:t>
              </a:r>
            </a:p>
          </p:txBody>
        </p:sp>
        <p:sp>
          <p:nvSpPr>
            <p:cNvPr id="6" name="TextBox 5"/>
            <p:cNvSpPr txBox="1"/>
            <p:nvPr/>
          </p:nvSpPr>
          <p:spPr>
            <a:xfrm>
              <a:off x="4778531" y="851520"/>
              <a:ext cx="1728192" cy="584775"/>
            </a:xfrm>
            <a:prstGeom prst="rect">
              <a:avLst/>
            </a:prstGeom>
            <a:noFill/>
          </p:spPr>
          <p:txBody>
            <a:bodyPr wrap="square" rtlCol="0">
              <a:spAutoFit/>
            </a:bodyPr>
            <a:lstStyle/>
            <a:p>
              <a:pPr algn="ctr"/>
              <a:r>
                <a:rPr lang="en-GB" sz="1600" dirty="0"/>
                <a:t>Consumer </a:t>
              </a:r>
            </a:p>
            <a:p>
              <a:pPr algn="ctr"/>
              <a:r>
                <a:rPr lang="en-GB" sz="1600" dirty="0"/>
                <a:t>protection </a:t>
              </a:r>
            </a:p>
          </p:txBody>
        </p:sp>
        <p:sp>
          <p:nvSpPr>
            <p:cNvPr id="7" name="TextBox 6"/>
            <p:cNvSpPr txBox="1"/>
            <p:nvPr/>
          </p:nvSpPr>
          <p:spPr>
            <a:xfrm>
              <a:off x="6084167" y="1433971"/>
              <a:ext cx="1387877" cy="830997"/>
            </a:xfrm>
            <a:prstGeom prst="rect">
              <a:avLst/>
            </a:prstGeom>
            <a:noFill/>
          </p:spPr>
          <p:txBody>
            <a:bodyPr wrap="square" rtlCol="0">
              <a:spAutoFit/>
            </a:bodyPr>
            <a:lstStyle/>
            <a:p>
              <a:pPr algn="ctr"/>
              <a:r>
                <a:rPr lang="en-GB" sz="1600" dirty="0"/>
                <a:t>Taxation and social changes</a:t>
              </a:r>
            </a:p>
          </p:txBody>
        </p:sp>
        <p:sp>
          <p:nvSpPr>
            <p:cNvPr id="8" name="TextBox 7"/>
            <p:cNvSpPr txBox="1"/>
            <p:nvPr/>
          </p:nvSpPr>
          <p:spPr>
            <a:xfrm>
              <a:off x="6597422" y="2303414"/>
              <a:ext cx="1350231" cy="830997"/>
            </a:xfrm>
            <a:prstGeom prst="rect">
              <a:avLst/>
            </a:prstGeom>
            <a:noFill/>
          </p:spPr>
          <p:txBody>
            <a:bodyPr wrap="square" rtlCol="0">
              <a:spAutoFit/>
            </a:bodyPr>
            <a:lstStyle/>
            <a:p>
              <a:pPr algn="ctr"/>
              <a:r>
                <a:rPr lang="en-GB" sz="1600" dirty="0"/>
                <a:t>Health and Safety at work</a:t>
              </a:r>
            </a:p>
          </p:txBody>
        </p:sp>
        <p:sp>
          <p:nvSpPr>
            <p:cNvPr id="9" name="TextBox 8"/>
            <p:cNvSpPr txBox="1"/>
            <p:nvPr/>
          </p:nvSpPr>
          <p:spPr>
            <a:xfrm>
              <a:off x="6657200" y="3406196"/>
              <a:ext cx="1696518" cy="584775"/>
            </a:xfrm>
            <a:prstGeom prst="rect">
              <a:avLst/>
            </a:prstGeom>
            <a:noFill/>
          </p:spPr>
          <p:txBody>
            <a:bodyPr wrap="square" rtlCol="0">
              <a:spAutoFit/>
            </a:bodyPr>
            <a:lstStyle/>
            <a:p>
              <a:pPr algn="ctr"/>
              <a:r>
                <a:rPr lang="en-GB" sz="1600" dirty="0"/>
                <a:t>Defence and national security </a:t>
              </a:r>
            </a:p>
          </p:txBody>
        </p:sp>
        <p:sp>
          <p:nvSpPr>
            <p:cNvPr id="10" name="TextBox 9"/>
            <p:cNvSpPr txBox="1"/>
            <p:nvPr/>
          </p:nvSpPr>
          <p:spPr>
            <a:xfrm>
              <a:off x="5985886" y="4423934"/>
              <a:ext cx="1286651" cy="830997"/>
            </a:xfrm>
            <a:prstGeom prst="rect">
              <a:avLst/>
            </a:prstGeom>
            <a:noFill/>
          </p:spPr>
          <p:txBody>
            <a:bodyPr wrap="square" rtlCol="0">
              <a:spAutoFit/>
            </a:bodyPr>
            <a:lstStyle/>
            <a:p>
              <a:pPr algn="ctr"/>
              <a:r>
                <a:rPr lang="en-GB" sz="1600" dirty="0"/>
                <a:t>Corporate governance framework </a:t>
              </a:r>
            </a:p>
          </p:txBody>
        </p:sp>
        <p:sp>
          <p:nvSpPr>
            <p:cNvPr id="11" name="TextBox 10"/>
            <p:cNvSpPr txBox="1"/>
            <p:nvPr/>
          </p:nvSpPr>
          <p:spPr>
            <a:xfrm>
              <a:off x="4572000" y="4590420"/>
              <a:ext cx="1070627" cy="830997"/>
            </a:xfrm>
            <a:prstGeom prst="rect">
              <a:avLst/>
            </a:prstGeom>
            <a:noFill/>
          </p:spPr>
          <p:txBody>
            <a:bodyPr wrap="square" rtlCol="0">
              <a:spAutoFit/>
            </a:bodyPr>
            <a:lstStyle/>
            <a:p>
              <a:pPr algn="ctr"/>
              <a:r>
                <a:rPr lang="en-GB" sz="1600" dirty="0"/>
                <a:t>Education and training</a:t>
              </a:r>
            </a:p>
          </p:txBody>
        </p:sp>
        <p:sp>
          <p:nvSpPr>
            <p:cNvPr id="12" name="TextBox 11"/>
            <p:cNvSpPr txBox="1"/>
            <p:nvPr/>
          </p:nvSpPr>
          <p:spPr>
            <a:xfrm>
              <a:off x="2908534" y="4631556"/>
              <a:ext cx="1728192" cy="1077218"/>
            </a:xfrm>
            <a:prstGeom prst="rect">
              <a:avLst/>
            </a:prstGeom>
            <a:noFill/>
          </p:spPr>
          <p:txBody>
            <a:bodyPr wrap="square" rtlCol="0">
              <a:spAutoFit/>
            </a:bodyPr>
            <a:lstStyle/>
            <a:p>
              <a:pPr algn="ctr"/>
              <a:r>
                <a:rPr lang="en-GB" sz="1600" dirty="0"/>
                <a:t>Regulation of competition and fair-trading practices</a:t>
              </a:r>
            </a:p>
          </p:txBody>
        </p:sp>
        <p:sp>
          <p:nvSpPr>
            <p:cNvPr id="13" name="TextBox 12"/>
            <p:cNvSpPr txBox="1"/>
            <p:nvPr/>
          </p:nvSpPr>
          <p:spPr>
            <a:xfrm>
              <a:off x="1415530" y="4490489"/>
              <a:ext cx="1459960" cy="584775"/>
            </a:xfrm>
            <a:prstGeom prst="rect">
              <a:avLst/>
            </a:prstGeom>
            <a:noFill/>
          </p:spPr>
          <p:txBody>
            <a:bodyPr wrap="square" rtlCol="0">
              <a:spAutoFit/>
            </a:bodyPr>
            <a:lstStyle/>
            <a:p>
              <a:pPr algn="ctr"/>
              <a:r>
                <a:rPr lang="en-GB" sz="1600" dirty="0"/>
                <a:t>Employment Protection</a:t>
              </a:r>
            </a:p>
          </p:txBody>
        </p:sp>
        <p:sp>
          <p:nvSpPr>
            <p:cNvPr id="14" name="TextBox 13"/>
            <p:cNvSpPr txBox="1"/>
            <p:nvPr/>
          </p:nvSpPr>
          <p:spPr>
            <a:xfrm>
              <a:off x="914316" y="3633096"/>
              <a:ext cx="1286651" cy="830997"/>
            </a:xfrm>
            <a:prstGeom prst="rect">
              <a:avLst/>
            </a:prstGeom>
            <a:noFill/>
          </p:spPr>
          <p:txBody>
            <a:bodyPr wrap="square" rtlCol="0">
              <a:spAutoFit/>
            </a:bodyPr>
            <a:lstStyle/>
            <a:p>
              <a:pPr algn="ctr"/>
              <a:r>
                <a:rPr lang="en-GB" sz="1600" dirty="0"/>
                <a:t>Trade and investment policies </a:t>
              </a:r>
            </a:p>
          </p:txBody>
        </p:sp>
        <p:sp>
          <p:nvSpPr>
            <p:cNvPr id="15" name="TextBox 14"/>
            <p:cNvSpPr txBox="1"/>
            <p:nvPr/>
          </p:nvSpPr>
          <p:spPr>
            <a:xfrm>
              <a:off x="449194" y="2772361"/>
              <a:ext cx="1522572" cy="584775"/>
            </a:xfrm>
            <a:prstGeom prst="rect">
              <a:avLst/>
            </a:prstGeom>
            <a:noFill/>
          </p:spPr>
          <p:txBody>
            <a:bodyPr wrap="square" rtlCol="0">
              <a:spAutoFit/>
            </a:bodyPr>
            <a:lstStyle/>
            <a:p>
              <a:pPr algn="ctr"/>
              <a:r>
                <a:rPr lang="en-GB" sz="1600" dirty="0"/>
                <a:t>Environmental Protection</a:t>
              </a:r>
            </a:p>
          </p:txBody>
        </p:sp>
        <p:sp>
          <p:nvSpPr>
            <p:cNvPr id="16" name="TextBox 15"/>
            <p:cNvSpPr txBox="1"/>
            <p:nvPr/>
          </p:nvSpPr>
          <p:spPr>
            <a:xfrm>
              <a:off x="685114" y="1615971"/>
              <a:ext cx="1341008" cy="830997"/>
            </a:xfrm>
            <a:prstGeom prst="rect">
              <a:avLst/>
            </a:prstGeom>
            <a:noFill/>
          </p:spPr>
          <p:txBody>
            <a:bodyPr wrap="square" rtlCol="0">
              <a:spAutoFit/>
            </a:bodyPr>
            <a:lstStyle/>
            <a:p>
              <a:pPr algn="ctr"/>
              <a:r>
                <a:rPr lang="en-GB" sz="1600" dirty="0"/>
                <a:t>Privatisation of public services</a:t>
              </a:r>
            </a:p>
          </p:txBody>
        </p:sp>
        <p:sp>
          <p:nvSpPr>
            <p:cNvPr id="17" name="TextBox 16"/>
            <p:cNvSpPr txBox="1"/>
            <p:nvPr/>
          </p:nvSpPr>
          <p:spPr>
            <a:xfrm>
              <a:off x="1645032" y="830987"/>
              <a:ext cx="1286651" cy="584775"/>
            </a:xfrm>
            <a:prstGeom prst="rect">
              <a:avLst/>
            </a:prstGeom>
            <a:noFill/>
          </p:spPr>
          <p:txBody>
            <a:bodyPr wrap="square" rtlCol="0">
              <a:spAutoFit/>
            </a:bodyPr>
            <a:lstStyle/>
            <a:p>
              <a:pPr algn="ctr"/>
              <a:r>
                <a:rPr lang="en-GB" sz="1600" dirty="0"/>
                <a:t>Financial Regulation</a:t>
              </a:r>
            </a:p>
          </p:txBody>
        </p:sp>
        <p:cxnSp>
          <p:nvCxnSpPr>
            <p:cNvPr id="19" name="Straight Arrow Connector 18"/>
            <p:cNvCxnSpPr/>
            <p:nvPr/>
          </p:nvCxnSpPr>
          <p:spPr>
            <a:xfrm flipV="1">
              <a:off x="4913398" y="1433971"/>
              <a:ext cx="450690" cy="757404"/>
            </a:xfrm>
            <a:prstGeom prst="straightConnector1">
              <a:avLst/>
            </a:prstGeom>
            <a:ln>
              <a:solidFill>
                <a:schemeClr val="accent6">
                  <a:lumMod val="7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p:cNvCxnSpPr/>
            <p:nvPr/>
          </p:nvCxnSpPr>
          <p:spPr>
            <a:xfrm flipV="1">
              <a:off x="5508103" y="1913232"/>
              <a:ext cx="720080" cy="608215"/>
            </a:xfrm>
            <a:prstGeom prst="straightConnector1">
              <a:avLst/>
            </a:prstGeom>
            <a:ln>
              <a:solidFill>
                <a:schemeClr val="accent6">
                  <a:lumMod val="7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p:cNvCxnSpPr>
              <a:endCxn id="8" idx="1"/>
            </p:cNvCxnSpPr>
            <p:nvPr/>
          </p:nvCxnSpPr>
          <p:spPr>
            <a:xfrm flipV="1">
              <a:off x="5652120" y="2718913"/>
              <a:ext cx="945302" cy="117474"/>
            </a:xfrm>
            <a:prstGeom prst="straightConnector1">
              <a:avLst/>
            </a:prstGeom>
            <a:ln>
              <a:solidFill>
                <a:schemeClr val="accent6">
                  <a:lumMod val="7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26" name="Straight Arrow Connector 25"/>
            <p:cNvCxnSpPr>
              <a:cxnSpLocks/>
              <a:endCxn id="9" idx="1"/>
            </p:cNvCxnSpPr>
            <p:nvPr/>
          </p:nvCxnSpPr>
          <p:spPr>
            <a:xfrm>
              <a:off x="5514564" y="3322867"/>
              <a:ext cx="1142636" cy="375717"/>
            </a:xfrm>
            <a:prstGeom prst="straightConnector1">
              <a:avLst/>
            </a:prstGeom>
            <a:ln>
              <a:solidFill>
                <a:schemeClr val="accent6">
                  <a:lumMod val="7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29" name="Straight Arrow Connector 28"/>
            <p:cNvCxnSpPr/>
            <p:nvPr/>
          </p:nvCxnSpPr>
          <p:spPr>
            <a:xfrm>
              <a:off x="5362185" y="3754281"/>
              <a:ext cx="786286" cy="584888"/>
            </a:xfrm>
            <a:prstGeom prst="straightConnector1">
              <a:avLst/>
            </a:prstGeom>
            <a:ln>
              <a:solidFill>
                <a:schemeClr val="accent6">
                  <a:lumMod val="7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33" name="Straight Arrow Connector 32"/>
            <p:cNvCxnSpPr/>
            <p:nvPr/>
          </p:nvCxnSpPr>
          <p:spPr>
            <a:xfrm flipH="1">
              <a:off x="3760066" y="3912637"/>
              <a:ext cx="235100" cy="691432"/>
            </a:xfrm>
            <a:prstGeom prst="straightConnector1">
              <a:avLst/>
            </a:prstGeom>
            <a:ln>
              <a:solidFill>
                <a:schemeClr val="accent6">
                  <a:lumMod val="7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35" name="Straight Arrow Connector 34"/>
            <p:cNvCxnSpPr/>
            <p:nvPr/>
          </p:nvCxnSpPr>
          <p:spPr>
            <a:xfrm>
              <a:off x="4725596" y="3912637"/>
              <a:ext cx="266247" cy="669262"/>
            </a:xfrm>
            <a:prstGeom prst="straightConnector1">
              <a:avLst/>
            </a:prstGeom>
            <a:ln>
              <a:solidFill>
                <a:schemeClr val="accent6">
                  <a:lumMod val="7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37" name="Straight Arrow Connector 36"/>
            <p:cNvCxnSpPr/>
            <p:nvPr/>
          </p:nvCxnSpPr>
          <p:spPr>
            <a:xfrm flipH="1">
              <a:off x="2747598" y="3765911"/>
              <a:ext cx="703275" cy="643934"/>
            </a:xfrm>
            <a:prstGeom prst="straightConnector1">
              <a:avLst/>
            </a:prstGeom>
            <a:ln>
              <a:solidFill>
                <a:schemeClr val="accent6">
                  <a:lumMod val="7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39" name="Straight Arrow Connector 38"/>
            <p:cNvCxnSpPr>
              <a:endCxn id="5" idx="2"/>
            </p:cNvCxnSpPr>
            <p:nvPr/>
          </p:nvCxnSpPr>
          <p:spPr>
            <a:xfrm flipV="1">
              <a:off x="4201827" y="1350495"/>
              <a:ext cx="1" cy="586956"/>
            </a:xfrm>
            <a:prstGeom prst="straightConnector1">
              <a:avLst/>
            </a:prstGeom>
            <a:ln>
              <a:solidFill>
                <a:schemeClr val="accent6">
                  <a:lumMod val="7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43" name="Straight Arrow Connector 42"/>
            <p:cNvCxnSpPr>
              <a:endCxn id="17" idx="2"/>
            </p:cNvCxnSpPr>
            <p:nvPr/>
          </p:nvCxnSpPr>
          <p:spPr>
            <a:xfrm flipH="1" flipV="1">
              <a:off x="2669448" y="1355382"/>
              <a:ext cx="618460" cy="648613"/>
            </a:xfrm>
            <a:prstGeom prst="straightConnector1">
              <a:avLst/>
            </a:prstGeom>
            <a:ln>
              <a:solidFill>
                <a:schemeClr val="accent6">
                  <a:lumMod val="7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46" name="Straight Arrow Connector 45"/>
            <p:cNvCxnSpPr/>
            <p:nvPr/>
          </p:nvCxnSpPr>
          <p:spPr>
            <a:xfrm flipH="1" flipV="1">
              <a:off x="1999577" y="2191376"/>
              <a:ext cx="805864" cy="361642"/>
            </a:xfrm>
            <a:prstGeom prst="straightConnector1">
              <a:avLst/>
            </a:prstGeom>
            <a:ln>
              <a:solidFill>
                <a:schemeClr val="accent6">
                  <a:lumMod val="7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49" name="Straight Arrow Connector 48"/>
            <p:cNvCxnSpPr/>
            <p:nvPr/>
          </p:nvCxnSpPr>
          <p:spPr>
            <a:xfrm flipH="1" flipV="1">
              <a:off x="1999577" y="3027369"/>
              <a:ext cx="866552" cy="29511"/>
            </a:xfrm>
            <a:prstGeom prst="straightConnector1">
              <a:avLst/>
            </a:prstGeom>
            <a:ln>
              <a:solidFill>
                <a:schemeClr val="accent6">
                  <a:lumMod val="7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53" name="Straight Arrow Connector 52"/>
            <p:cNvCxnSpPr/>
            <p:nvPr/>
          </p:nvCxnSpPr>
          <p:spPr>
            <a:xfrm flipH="1">
              <a:off x="2156012" y="3422819"/>
              <a:ext cx="877091" cy="452334"/>
            </a:xfrm>
            <a:prstGeom prst="straightConnector1">
              <a:avLst/>
            </a:prstGeom>
            <a:ln>
              <a:solidFill>
                <a:schemeClr val="accent6">
                  <a:lumMod val="75000"/>
                </a:schemeClr>
              </a:solidFill>
              <a:tailEnd type="triangle"/>
            </a:ln>
          </p:spPr>
          <p:style>
            <a:lnRef idx="1">
              <a:schemeClr val="accent1"/>
            </a:lnRef>
            <a:fillRef idx="0">
              <a:schemeClr val="accent1"/>
            </a:fillRef>
            <a:effectRef idx="0">
              <a:schemeClr val="accent1"/>
            </a:effectRef>
            <a:fontRef idx="minor">
              <a:schemeClr val="tx1"/>
            </a:fontRef>
          </p:style>
        </p:cxnSp>
      </p:grpSp>
      <p:sp>
        <p:nvSpPr>
          <p:cNvPr id="64" name="Title 1"/>
          <p:cNvSpPr>
            <a:spLocks noGrp="1"/>
          </p:cNvSpPr>
          <p:nvPr>
            <p:ph type="title"/>
          </p:nvPr>
        </p:nvSpPr>
        <p:spPr>
          <a:xfrm>
            <a:off x="414406" y="26834"/>
            <a:ext cx="8229600" cy="346050"/>
          </a:xfrm>
        </p:spPr>
        <p:txBody>
          <a:bodyPr>
            <a:noAutofit/>
          </a:bodyPr>
          <a:lstStyle/>
          <a:p>
            <a:r>
              <a:rPr lang="en-GB" sz="3200" b="1" dirty="0"/>
              <a:t>Role of Governments</a:t>
            </a:r>
          </a:p>
        </p:txBody>
      </p:sp>
    </p:spTree>
    <p:extLst>
      <p:ext uri="{BB962C8B-B14F-4D97-AF65-F5344CB8AC3E}">
        <p14:creationId xmlns:p14="http://schemas.microsoft.com/office/powerpoint/2010/main" val="17295529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4"/>
                                        </p:tgtEl>
                                        <p:attrNameLst>
                                          <p:attrName>style.visibility</p:attrName>
                                        </p:attrNameLst>
                                      </p:cBhvr>
                                      <p:to>
                                        <p:strVal val="visible"/>
                                      </p:to>
                                    </p:set>
                                    <p:anim calcmode="lin" valueType="num">
                                      <p:cBhvr additive="base">
                                        <p:cTn id="7" dur="500" fill="hold"/>
                                        <p:tgtEl>
                                          <p:spTgt spid="64"/>
                                        </p:tgtEl>
                                        <p:attrNameLst>
                                          <p:attrName>ppt_x</p:attrName>
                                        </p:attrNameLst>
                                      </p:cBhvr>
                                      <p:tavLst>
                                        <p:tav tm="0">
                                          <p:val>
                                            <p:strVal val="#ppt_x"/>
                                          </p:val>
                                        </p:tav>
                                        <p:tav tm="100000">
                                          <p:val>
                                            <p:strVal val="#ppt_x"/>
                                          </p:val>
                                        </p:tav>
                                      </p:tavLst>
                                    </p:anim>
                                    <p:anim calcmode="lin" valueType="num">
                                      <p:cBhvr additive="base">
                                        <p:cTn id="8" dur="500" fill="hold"/>
                                        <p:tgtEl>
                                          <p:spTgt spid="6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3"/>
                                        </p:tgtEl>
                                        <p:attrNameLst>
                                          <p:attrName>style.visibility</p:attrName>
                                        </p:attrNameLst>
                                      </p:cBhvr>
                                      <p:to>
                                        <p:strVal val="visible"/>
                                      </p:to>
                                    </p:set>
                                    <p:anim calcmode="lin" valueType="num">
                                      <p:cBhvr additive="base">
                                        <p:cTn id="13" dur="500" fill="hold"/>
                                        <p:tgtEl>
                                          <p:spTgt spid="63"/>
                                        </p:tgtEl>
                                        <p:attrNameLst>
                                          <p:attrName>ppt_x</p:attrName>
                                        </p:attrNameLst>
                                      </p:cBhvr>
                                      <p:tavLst>
                                        <p:tav tm="0">
                                          <p:val>
                                            <p:strVal val="#ppt_x"/>
                                          </p:val>
                                        </p:tav>
                                        <p:tav tm="100000">
                                          <p:val>
                                            <p:strVal val="#ppt_x"/>
                                          </p:val>
                                        </p:tav>
                                      </p:tavLst>
                                    </p:anim>
                                    <p:anim calcmode="lin" valueType="num">
                                      <p:cBhvr additive="base">
                                        <p:cTn id="14" dur="500" fill="hold"/>
                                        <p:tgtEl>
                                          <p:spTgt spid="6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4"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179512" y="2087321"/>
            <a:ext cx="8352928" cy="3535648"/>
          </a:xfrm>
          <a:prstGeom prst="rect">
            <a:avLst/>
          </a:prstGeom>
        </p:spPr>
        <p:txBody>
          <a:bodyPr wrap="square">
            <a:spAutoFit/>
          </a:bodyPr>
          <a:lstStyle/>
          <a:p>
            <a:pPr marL="342900" indent="-342900" algn="just">
              <a:buFont typeface="Arial" panose="020B0604020202020204" pitchFamily="34" charset="0"/>
              <a:buChar char="•"/>
            </a:pPr>
            <a:r>
              <a:rPr lang="en-GB" sz="2400" dirty="0">
                <a:latin typeface="Arial" panose="020B0604020202020204" pitchFamily="34" charset="0"/>
                <a:cs typeface="Arial" panose="020B0604020202020204" pitchFamily="34" charset="0"/>
              </a:rPr>
              <a:t>Political System can be classified based on the party system in the society, and mode in which governments attain power - parliamentary type or absolutist type. </a:t>
            </a:r>
          </a:p>
          <a:p>
            <a:pPr algn="just"/>
            <a:endParaRPr lang="en-GB" sz="2400" dirty="0">
              <a:latin typeface="Arial" panose="020B0604020202020204" pitchFamily="34" charset="0"/>
              <a:cs typeface="Arial" panose="020B0604020202020204" pitchFamily="34" charset="0"/>
            </a:endParaRPr>
          </a:p>
          <a:p>
            <a:pPr marL="342900" indent="-342900" algn="just">
              <a:buFont typeface="Arial" panose="020B0604020202020204" pitchFamily="34" charset="0"/>
              <a:buChar char="•"/>
            </a:pPr>
            <a:r>
              <a:rPr lang="en-GB" sz="2400" dirty="0">
                <a:latin typeface="Arial" panose="020B0604020202020204" pitchFamily="34" charset="0"/>
                <a:cs typeface="Arial" panose="020B0604020202020204" pitchFamily="34" charset="0"/>
              </a:rPr>
              <a:t>Based on the number of parties active in a country, the political establishment can be classified into four types: single-party, two-party, and multiparty dominated systems.</a:t>
            </a:r>
          </a:p>
          <a:p>
            <a:pPr marL="457200" algn="just">
              <a:lnSpc>
                <a:spcPct val="107000"/>
              </a:lnSpc>
              <a:spcAft>
                <a:spcPts val="0"/>
              </a:spcAft>
            </a:pPr>
            <a:endParaRPr lang="en-GB" sz="3200" dirty="0">
              <a:effectLst/>
              <a:latin typeface="Arial" panose="020B0604020202020204" pitchFamily="34" charset="0"/>
              <a:ea typeface="Calibri" panose="020F0502020204030204" pitchFamily="34" charset="0"/>
              <a:cs typeface="Arial" panose="020B0604020202020204" pitchFamily="34" charset="0"/>
            </a:endParaRPr>
          </a:p>
        </p:txBody>
      </p:sp>
      <p:sp>
        <p:nvSpPr>
          <p:cNvPr id="7" name="Rectangle 6"/>
          <p:cNvSpPr/>
          <p:nvPr/>
        </p:nvSpPr>
        <p:spPr>
          <a:xfrm>
            <a:off x="962107" y="193207"/>
            <a:ext cx="7560840" cy="853952"/>
          </a:xfrm>
          <a:prstGeom prst="rect">
            <a:avLst/>
          </a:prstGeom>
        </p:spPr>
        <p:txBody>
          <a:bodyPr wrap="square">
            <a:spAutoFit/>
          </a:bodyPr>
          <a:lstStyle/>
          <a:p>
            <a:pPr lvl="0" algn="ctr">
              <a:lnSpc>
                <a:spcPct val="107000"/>
              </a:lnSpc>
              <a:spcAft>
                <a:spcPts val="0"/>
              </a:spcAft>
            </a:pPr>
            <a:r>
              <a:rPr lang="en-GB" sz="2400" b="1" dirty="0">
                <a:latin typeface="Arial" panose="020B0604020202020204" pitchFamily="34" charset="0"/>
                <a:ea typeface="Calibri" panose="020F0502020204030204" pitchFamily="34" charset="0"/>
                <a:cs typeface="Arial" panose="020B0604020202020204" pitchFamily="34" charset="0"/>
              </a:rPr>
              <a:t>POLITICAL SYSTEMS AND STATE INTERVENTION FROM THE PERSPECTIVE OF BUSINESS</a:t>
            </a:r>
          </a:p>
        </p:txBody>
      </p:sp>
      <p:sp>
        <p:nvSpPr>
          <p:cNvPr id="2" name="Rectangle 1"/>
          <p:cNvSpPr/>
          <p:nvPr/>
        </p:nvSpPr>
        <p:spPr>
          <a:xfrm>
            <a:off x="0" y="1282982"/>
            <a:ext cx="9144000" cy="523220"/>
          </a:xfrm>
          <a:prstGeom prst="rect">
            <a:avLst/>
          </a:prstGeom>
          <a:solidFill>
            <a:schemeClr val="accent3">
              <a:lumMod val="20000"/>
              <a:lumOff val="80000"/>
            </a:schemeClr>
          </a:solidFill>
        </p:spPr>
        <p:txBody>
          <a:bodyPr wrap="square">
            <a:spAutoFit/>
          </a:bodyPr>
          <a:lstStyle/>
          <a:p>
            <a:pPr lvl="0" algn="ctr"/>
            <a:r>
              <a:rPr lang="en-GB" sz="2800" b="1" dirty="0">
                <a:solidFill>
                  <a:srgbClr val="FF0000"/>
                </a:solidFill>
                <a:latin typeface="Arial" panose="020B0604020202020204" pitchFamily="34" charset="0"/>
                <a:cs typeface="Arial" panose="020B0604020202020204" pitchFamily="34" charset="0"/>
              </a:rPr>
              <a:t>Political systems</a:t>
            </a:r>
            <a:r>
              <a:rPr lang="en-GB" sz="2800" dirty="0">
                <a:solidFill>
                  <a:srgbClr val="FF0000"/>
                </a:solidFill>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rPr>
              <a:t>define the political environment. </a:t>
            </a:r>
          </a:p>
        </p:txBody>
      </p:sp>
    </p:spTree>
    <p:extLst>
      <p:ext uri="{BB962C8B-B14F-4D97-AF65-F5344CB8AC3E}">
        <p14:creationId xmlns:p14="http://schemas.microsoft.com/office/powerpoint/2010/main" val="38656581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additive="base">
                                        <p:cTn id="13" dur="500" fill="hold"/>
                                        <p:tgtEl>
                                          <p:spTgt spid="2"/>
                                        </p:tgtEl>
                                        <p:attrNameLst>
                                          <p:attrName>ppt_x</p:attrName>
                                        </p:attrNameLst>
                                      </p:cBhvr>
                                      <p:tavLst>
                                        <p:tav tm="0">
                                          <p:val>
                                            <p:strVal val="#ppt_x"/>
                                          </p:val>
                                        </p:tav>
                                        <p:tav tm="100000">
                                          <p:val>
                                            <p:strVal val="#ppt_x"/>
                                          </p:val>
                                        </p:tav>
                                      </p:tavLst>
                                    </p:anim>
                                    <p:anim calcmode="lin" valueType="num">
                                      <p:cBhvr additive="base">
                                        <p:cTn id="14"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anim calcmode="lin" valueType="num">
                                      <p:cBhvr additive="base">
                                        <p:cTn id="19" dur="500" fill="hold"/>
                                        <p:tgtEl>
                                          <p:spTgt spid="6"/>
                                        </p:tgtEl>
                                        <p:attrNameLst>
                                          <p:attrName>ppt_x</p:attrName>
                                        </p:attrNameLst>
                                      </p:cBhvr>
                                      <p:tavLst>
                                        <p:tav tm="0">
                                          <p:val>
                                            <p:strVal val="#ppt_x"/>
                                          </p:val>
                                        </p:tav>
                                        <p:tav tm="100000">
                                          <p:val>
                                            <p:strVal val="#ppt_x"/>
                                          </p:val>
                                        </p:tav>
                                      </p:tavLst>
                                    </p:anim>
                                    <p:anim calcmode="lin" valueType="num">
                                      <p:cBhvr additive="base">
                                        <p:cTn id="20"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2"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503548" y="2204864"/>
            <a:ext cx="8136904" cy="3046988"/>
          </a:xfrm>
          <a:prstGeom prst="rect">
            <a:avLst/>
          </a:prstGeom>
        </p:spPr>
        <p:txBody>
          <a:bodyPr wrap="square">
            <a:spAutoFit/>
          </a:bodyPr>
          <a:lstStyle/>
          <a:p>
            <a:pPr marL="457200" indent="-457200" algn="just">
              <a:buFont typeface="+mj-lt"/>
              <a:buAutoNum type="arabicPeriod"/>
            </a:pPr>
            <a:r>
              <a:rPr lang="en-GB" sz="2400" b="1" dirty="0">
                <a:latin typeface="Arial" panose="020B0604020202020204" pitchFamily="34" charset="0"/>
                <a:cs typeface="Arial" panose="020B0604020202020204" pitchFamily="34" charset="0"/>
              </a:rPr>
              <a:t>Sovereignty</a:t>
            </a:r>
            <a:r>
              <a:rPr lang="en-GB" sz="2400" dirty="0">
                <a:latin typeface="Arial" panose="020B0604020202020204" pitchFamily="34" charset="0"/>
                <a:cs typeface="Arial" panose="020B0604020202020204" pitchFamily="34" charset="0"/>
              </a:rPr>
              <a:t> – the supreme legal authority of the state.</a:t>
            </a:r>
          </a:p>
          <a:p>
            <a:pPr marL="457200" indent="-457200" algn="just">
              <a:buFont typeface="+mj-lt"/>
              <a:buAutoNum type="arabicPeriod"/>
            </a:pPr>
            <a:endParaRPr lang="en-GB" sz="2400" dirty="0">
              <a:latin typeface="Arial" panose="020B0604020202020204" pitchFamily="34" charset="0"/>
              <a:cs typeface="Arial" panose="020B0604020202020204" pitchFamily="34" charset="0"/>
            </a:endParaRPr>
          </a:p>
          <a:p>
            <a:pPr marL="457200" indent="-457200" algn="just">
              <a:buFont typeface="+mj-lt"/>
              <a:buAutoNum type="arabicPeriod"/>
            </a:pPr>
            <a:r>
              <a:rPr lang="en-GB" sz="2400" b="1" dirty="0">
                <a:latin typeface="Arial" panose="020B0604020202020204" pitchFamily="34" charset="0"/>
                <a:cs typeface="Arial" panose="020B0604020202020204" pitchFamily="34" charset="0"/>
              </a:rPr>
              <a:t>Unitary system </a:t>
            </a:r>
            <a:r>
              <a:rPr lang="en-GB" sz="2400" dirty="0">
                <a:latin typeface="Arial" panose="020B0604020202020204" pitchFamily="34" charset="0"/>
                <a:cs typeface="Arial" panose="020B0604020202020204" pitchFamily="34" charset="0"/>
              </a:rPr>
              <a:t>– system of authority within a state in which all authority radiates out from the centre. </a:t>
            </a:r>
          </a:p>
          <a:p>
            <a:pPr marL="457200" indent="-457200" algn="just">
              <a:buFont typeface="+mj-lt"/>
              <a:buAutoNum type="arabicPeriod"/>
            </a:pPr>
            <a:endParaRPr lang="en-GB" sz="2400" dirty="0">
              <a:latin typeface="Arial" panose="020B0604020202020204" pitchFamily="34" charset="0"/>
              <a:cs typeface="Arial" panose="020B0604020202020204" pitchFamily="34" charset="0"/>
            </a:endParaRPr>
          </a:p>
          <a:p>
            <a:pPr marL="457200" indent="-457200" algn="just">
              <a:buFont typeface="+mj-lt"/>
              <a:buAutoNum type="arabicPeriod"/>
            </a:pPr>
            <a:r>
              <a:rPr lang="en-GB" sz="2400" b="1" dirty="0">
                <a:latin typeface="Arial" panose="020B0604020202020204" pitchFamily="34" charset="0"/>
                <a:cs typeface="Arial" panose="020B0604020202020204" pitchFamily="34" charset="0"/>
              </a:rPr>
              <a:t>Federal system </a:t>
            </a:r>
            <a:r>
              <a:rPr lang="en-GB" sz="2400" dirty="0">
                <a:latin typeface="Arial" panose="020B0604020202020204" pitchFamily="34" charset="0"/>
                <a:cs typeface="Arial" panose="020B0604020202020204" pitchFamily="34" charset="0"/>
              </a:rPr>
              <a:t>– system of government in which authority is divided between the centre and regional units. </a:t>
            </a:r>
          </a:p>
        </p:txBody>
      </p:sp>
      <p:sp>
        <p:nvSpPr>
          <p:cNvPr id="7" name="Rectangle 6"/>
          <p:cNvSpPr/>
          <p:nvPr/>
        </p:nvSpPr>
        <p:spPr>
          <a:xfrm>
            <a:off x="962107" y="193207"/>
            <a:ext cx="7560840" cy="853952"/>
          </a:xfrm>
          <a:prstGeom prst="rect">
            <a:avLst/>
          </a:prstGeom>
        </p:spPr>
        <p:txBody>
          <a:bodyPr wrap="square">
            <a:spAutoFit/>
          </a:bodyPr>
          <a:lstStyle/>
          <a:p>
            <a:pPr lvl="0" algn="ctr">
              <a:lnSpc>
                <a:spcPct val="107000"/>
              </a:lnSpc>
              <a:spcAft>
                <a:spcPts val="0"/>
              </a:spcAft>
            </a:pPr>
            <a:r>
              <a:rPr lang="en-GB" sz="2400" b="1" dirty="0">
                <a:latin typeface="Arial" panose="020B0604020202020204" pitchFamily="34" charset="0"/>
                <a:ea typeface="Calibri" panose="020F0502020204030204" pitchFamily="34" charset="0"/>
                <a:cs typeface="Arial" panose="020B0604020202020204" pitchFamily="34" charset="0"/>
              </a:rPr>
              <a:t>POLITICAL SYSTEMS AND STATE INTERVENTION FROM THE PERSPECTIVE OF BUSINESS</a:t>
            </a:r>
          </a:p>
        </p:txBody>
      </p:sp>
      <p:sp>
        <p:nvSpPr>
          <p:cNvPr id="2" name="Rectangle 1"/>
          <p:cNvSpPr/>
          <p:nvPr/>
        </p:nvSpPr>
        <p:spPr>
          <a:xfrm>
            <a:off x="0" y="1282982"/>
            <a:ext cx="9144000" cy="523220"/>
          </a:xfrm>
          <a:prstGeom prst="rect">
            <a:avLst/>
          </a:prstGeom>
          <a:solidFill>
            <a:schemeClr val="accent3">
              <a:lumMod val="20000"/>
              <a:lumOff val="80000"/>
            </a:schemeClr>
          </a:solidFill>
        </p:spPr>
        <p:txBody>
          <a:bodyPr wrap="square">
            <a:spAutoFit/>
          </a:bodyPr>
          <a:lstStyle/>
          <a:p>
            <a:pPr lvl="0" algn="ctr"/>
            <a:r>
              <a:rPr lang="en-GB" sz="2800" b="1" dirty="0">
                <a:solidFill>
                  <a:schemeClr val="accent6">
                    <a:lumMod val="75000"/>
                  </a:schemeClr>
                </a:solidFill>
                <a:latin typeface="Arial" panose="020B0604020202020204" pitchFamily="34" charset="0"/>
                <a:cs typeface="Arial" panose="020B0604020202020204" pitchFamily="34" charset="0"/>
              </a:rPr>
              <a:t>Characteristics of the state</a:t>
            </a:r>
            <a:r>
              <a:rPr lang="en-GB" sz="2800" dirty="0">
                <a:solidFill>
                  <a:schemeClr val="accent6">
                    <a:lumMod val="75000"/>
                  </a:schemeClr>
                </a:solidFill>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24045461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additive="base">
                                        <p:cTn id="13" dur="500" fill="hold"/>
                                        <p:tgtEl>
                                          <p:spTgt spid="2"/>
                                        </p:tgtEl>
                                        <p:attrNameLst>
                                          <p:attrName>ppt_x</p:attrName>
                                        </p:attrNameLst>
                                      </p:cBhvr>
                                      <p:tavLst>
                                        <p:tav tm="0">
                                          <p:val>
                                            <p:strVal val="#ppt_x"/>
                                          </p:val>
                                        </p:tav>
                                        <p:tav tm="100000">
                                          <p:val>
                                            <p:strVal val="#ppt_x"/>
                                          </p:val>
                                        </p:tav>
                                      </p:tavLst>
                                    </p:anim>
                                    <p:anim calcmode="lin" valueType="num">
                                      <p:cBhvr additive="base">
                                        <p:cTn id="14"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anim calcmode="lin" valueType="num">
                                      <p:cBhvr additive="base">
                                        <p:cTn id="19" dur="500" fill="hold"/>
                                        <p:tgtEl>
                                          <p:spTgt spid="6"/>
                                        </p:tgtEl>
                                        <p:attrNameLst>
                                          <p:attrName>ppt_x</p:attrName>
                                        </p:attrNameLst>
                                      </p:cBhvr>
                                      <p:tavLst>
                                        <p:tav tm="0">
                                          <p:val>
                                            <p:strVal val="#ppt_x"/>
                                          </p:val>
                                        </p:tav>
                                        <p:tav tm="100000">
                                          <p:val>
                                            <p:strVal val="#ppt_x"/>
                                          </p:val>
                                        </p:tav>
                                      </p:tavLst>
                                    </p:anim>
                                    <p:anim calcmode="lin" valueType="num">
                                      <p:cBhvr additive="base">
                                        <p:cTn id="20"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2"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2" name="Group 31"/>
          <p:cNvGrpSpPr/>
          <p:nvPr/>
        </p:nvGrpSpPr>
        <p:grpSpPr>
          <a:xfrm>
            <a:off x="139025" y="548680"/>
            <a:ext cx="8825463" cy="5222168"/>
            <a:chOff x="139025" y="463753"/>
            <a:chExt cx="8609439" cy="5222168"/>
          </a:xfrm>
        </p:grpSpPr>
        <p:sp>
          <p:nvSpPr>
            <p:cNvPr id="4" name="Rounded Rectangle 3"/>
            <p:cNvSpPr/>
            <p:nvPr/>
          </p:nvSpPr>
          <p:spPr>
            <a:xfrm>
              <a:off x="3703037" y="1052736"/>
              <a:ext cx="1800200" cy="1080120"/>
            </a:xfrm>
            <a:prstGeom prst="roundRect">
              <a:avLst>
                <a:gd name="adj" fmla="val 24604"/>
              </a:avLst>
            </a:prstGeom>
            <a:noFill/>
            <a:ln w="127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ln>
                  <a:solidFill>
                    <a:srgbClr val="C00000"/>
                  </a:solidFill>
                </a:ln>
              </a:endParaRPr>
            </a:p>
          </p:txBody>
        </p:sp>
        <p:sp>
          <p:nvSpPr>
            <p:cNvPr id="5" name="TextBox 4"/>
            <p:cNvSpPr txBox="1"/>
            <p:nvPr/>
          </p:nvSpPr>
          <p:spPr>
            <a:xfrm>
              <a:off x="3919061" y="1052736"/>
              <a:ext cx="1368152" cy="1015663"/>
            </a:xfrm>
            <a:prstGeom prst="rect">
              <a:avLst/>
            </a:prstGeom>
            <a:noFill/>
          </p:spPr>
          <p:txBody>
            <a:bodyPr wrap="square" rtlCol="0">
              <a:spAutoFit/>
            </a:bodyPr>
            <a:lstStyle/>
            <a:p>
              <a:pPr algn="ctr"/>
              <a:r>
                <a:rPr lang="en-GB" b="1" dirty="0">
                  <a:solidFill>
                    <a:srgbClr val="C00000"/>
                  </a:solidFill>
                </a:rPr>
                <a:t>Executive</a:t>
              </a:r>
            </a:p>
            <a:p>
              <a:pPr algn="ctr"/>
              <a:r>
                <a:rPr lang="en-GB" sz="1400" b="1" dirty="0"/>
                <a:t>President and executive departments</a:t>
              </a:r>
            </a:p>
          </p:txBody>
        </p:sp>
        <p:sp>
          <p:nvSpPr>
            <p:cNvPr id="6" name="Rounded Rectangle 5"/>
            <p:cNvSpPr/>
            <p:nvPr/>
          </p:nvSpPr>
          <p:spPr>
            <a:xfrm>
              <a:off x="1787405" y="2971684"/>
              <a:ext cx="1800200" cy="1080120"/>
            </a:xfrm>
            <a:prstGeom prst="roundRect">
              <a:avLst>
                <a:gd name="adj" fmla="val 24604"/>
              </a:avLst>
            </a:prstGeom>
            <a:noFill/>
            <a:ln w="127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ln>
                  <a:solidFill>
                    <a:srgbClr val="C00000"/>
                  </a:solidFill>
                </a:ln>
              </a:endParaRPr>
            </a:p>
          </p:txBody>
        </p:sp>
        <p:sp>
          <p:nvSpPr>
            <p:cNvPr id="7" name="TextBox 6"/>
            <p:cNvSpPr txBox="1"/>
            <p:nvPr/>
          </p:nvSpPr>
          <p:spPr>
            <a:xfrm>
              <a:off x="1922205" y="2996952"/>
              <a:ext cx="1555114" cy="1015663"/>
            </a:xfrm>
            <a:prstGeom prst="rect">
              <a:avLst/>
            </a:prstGeom>
            <a:noFill/>
          </p:spPr>
          <p:txBody>
            <a:bodyPr wrap="square" rtlCol="0">
              <a:spAutoFit/>
            </a:bodyPr>
            <a:lstStyle/>
            <a:p>
              <a:pPr algn="ctr"/>
              <a:r>
                <a:rPr lang="en-GB" b="1" dirty="0">
                  <a:solidFill>
                    <a:srgbClr val="C00000"/>
                  </a:solidFill>
                </a:rPr>
                <a:t>Judicial</a:t>
              </a:r>
            </a:p>
            <a:p>
              <a:pPr algn="ctr"/>
              <a:r>
                <a:rPr lang="en-GB" sz="1400" b="1" dirty="0"/>
                <a:t>Supreme Court and system of federal courts</a:t>
              </a:r>
            </a:p>
          </p:txBody>
        </p:sp>
        <p:sp>
          <p:nvSpPr>
            <p:cNvPr id="8" name="Rounded Rectangle 7"/>
            <p:cNvSpPr/>
            <p:nvPr/>
          </p:nvSpPr>
          <p:spPr>
            <a:xfrm>
              <a:off x="5580112" y="2996952"/>
              <a:ext cx="1800200" cy="1080120"/>
            </a:xfrm>
            <a:prstGeom prst="roundRect">
              <a:avLst>
                <a:gd name="adj" fmla="val 24604"/>
              </a:avLst>
            </a:prstGeom>
            <a:noFill/>
            <a:ln w="127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ln>
                  <a:solidFill>
                    <a:srgbClr val="C00000"/>
                  </a:solidFill>
                </a:ln>
              </a:endParaRPr>
            </a:p>
          </p:txBody>
        </p:sp>
        <p:sp>
          <p:nvSpPr>
            <p:cNvPr id="9" name="TextBox 8"/>
            <p:cNvSpPr txBox="1"/>
            <p:nvPr/>
          </p:nvSpPr>
          <p:spPr>
            <a:xfrm>
              <a:off x="5698004" y="2957763"/>
              <a:ext cx="1768679" cy="1015663"/>
            </a:xfrm>
            <a:prstGeom prst="rect">
              <a:avLst/>
            </a:prstGeom>
            <a:noFill/>
          </p:spPr>
          <p:txBody>
            <a:bodyPr wrap="square" rtlCol="0">
              <a:spAutoFit/>
            </a:bodyPr>
            <a:lstStyle/>
            <a:p>
              <a:pPr algn="ctr"/>
              <a:r>
                <a:rPr lang="en-GB" b="1" dirty="0">
                  <a:solidFill>
                    <a:srgbClr val="C00000"/>
                  </a:solidFill>
                </a:rPr>
                <a:t>Legislature</a:t>
              </a:r>
            </a:p>
            <a:p>
              <a:pPr algn="ctr"/>
              <a:r>
                <a:rPr lang="en-GB" sz="1400" b="1" dirty="0"/>
                <a:t> Congress:  Senate and House of Reps; Parliament &amp; reps</a:t>
              </a:r>
            </a:p>
          </p:txBody>
        </p:sp>
        <p:cxnSp>
          <p:nvCxnSpPr>
            <p:cNvPr id="11" name="Straight Connector 10"/>
            <p:cNvCxnSpPr/>
            <p:nvPr/>
          </p:nvCxnSpPr>
          <p:spPr>
            <a:xfrm>
              <a:off x="4855165" y="2132856"/>
              <a:ext cx="724947" cy="1152128"/>
            </a:xfrm>
            <a:prstGeom prst="line">
              <a:avLst/>
            </a:prstGeom>
            <a:ln>
              <a:solidFill>
                <a:srgbClr val="C00000"/>
              </a:solidFill>
              <a:headEnd type="triangl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flipH="1">
              <a:off x="3597888" y="2132856"/>
              <a:ext cx="825229" cy="1152128"/>
            </a:xfrm>
            <a:prstGeom prst="line">
              <a:avLst/>
            </a:prstGeom>
            <a:ln>
              <a:solidFill>
                <a:srgbClr val="C00000"/>
              </a:solidFill>
              <a:headEnd type="triangl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17" name="Straight Connector 16"/>
            <p:cNvCxnSpPr>
              <a:cxnSpLocks/>
              <a:stCxn id="6" idx="3"/>
              <a:endCxn id="8" idx="1"/>
            </p:cNvCxnSpPr>
            <p:nvPr/>
          </p:nvCxnSpPr>
          <p:spPr>
            <a:xfrm>
              <a:off x="3587605" y="3511744"/>
              <a:ext cx="1992507" cy="25268"/>
            </a:xfrm>
            <a:prstGeom prst="line">
              <a:avLst/>
            </a:prstGeom>
            <a:ln>
              <a:solidFill>
                <a:srgbClr val="C00000"/>
              </a:solidFill>
              <a:headEnd type="triangl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25" name="TextBox 24"/>
            <p:cNvSpPr txBox="1"/>
            <p:nvPr/>
          </p:nvSpPr>
          <p:spPr>
            <a:xfrm>
              <a:off x="5698004" y="463753"/>
              <a:ext cx="3024336" cy="1015663"/>
            </a:xfrm>
            <a:prstGeom prst="rect">
              <a:avLst/>
            </a:prstGeom>
            <a:noFill/>
          </p:spPr>
          <p:txBody>
            <a:bodyPr wrap="square" rtlCol="0">
              <a:spAutoFit/>
            </a:bodyPr>
            <a:lstStyle/>
            <a:p>
              <a:pPr marL="285750" indent="-285750" algn="just">
                <a:buFont typeface="Arial" panose="020B0604020202020204" pitchFamily="34" charset="0"/>
                <a:buChar char="•"/>
              </a:pPr>
              <a:r>
                <a:rPr lang="en-GB" sz="1200" dirty="0"/>
                <a:t>Appoints cabinet ministers</a:t>
              </a:r>
            </a:p>
            <a:p>
              <a:pPr marL="285750" indent="-285750" algn="just">
                <a:buFont typeface="Arial" panose="020B0604020202020204" pitchFamily="34" charset="0"/>
                <a:buChar char="•"/>
              </a:pPr>
              <a:r>
                <a:rPr lang="en-GB" sz="1200" dirty="0"/>
                <a:t>President/Queen is the commander in chief of the armed forces </a:t>
              </a:r>
            </a:p>
            <a:p>
              <a:pPr marL="285750" indent="-285750" algn="just">
                <a:buFont typeface="Arial" panose="020B0604020202020204" pitchFamily="34" charset="0"/>
                <a:buChar char="•"/>
              </a:pPr>
              <a:r>
                <a:rPr lang="en-GB" sz="1200" dirty="0"/>
                <a:t>Makes policies for executive order</a:t>
              </a:r>
            </a:p>
            <a:p>
              <a:pPr marL="285750" indent="-285750" algn="just">
                <a:buFont typeface="Arial" panose="020B0604020202020204" pitchFamily="34" charset="0"/>
                <a:buChar char="•"/>
              </a:pPr>
              <a:r>
                <a:rPr lang="en-GB" sz="1200" dirty="0"/>
                <a:t>Negotiates treaties</a:t>
              </a:r>
            </a:p>
          </p:txBody>
        </p:sp>
        <p:sp>
          <p:nvSpPr>
            <p:cNvPr id="26" name="TextBox 25"/>
            <p:cNvSpPr txBox="1"/>
            <p:nvPr/>
          </p:nvSpPr>
          <p:spPr>
            <a:xfrm>
              <a:off x="5724128" y="4116261"/>
              <a:ext cx="3024336" cy="1569660"/>
            </a:xfrm>
            <a:prstGeom prst="rect">
              <a:avLst/>
            </a:prstGeom>
            <a:noFill/>
          </p:spPr>
          <p:txBody>
            <a:bodyPr wrap="square" rtlCol="0">
              <a:spAutoFit/>
            </a:bodyPr>
            <a:lstStyle/>
            <a:p>
              <a:pPr marL="285750" indent="-285750" algn="just">
                <a:buFont typeface="Arial" panose="020B0604020202020204" pitchFamily="34" charset="0"/>
                <a:buChar char="•"/>
              </a:pPr>
              <a:r>
                <a:rPr lang="en-GB" sz="1200" dirty="0"/>
                <a:t>Law-making authority – Bills must pass both houses </a:t>
              </a:r>
            </a:p>
            <a:p>
              <a:pPr marL="285750" indent="-285750" algn="just">
                <a:buFont typeface="Arial" panose="020B0604020202020204" pitchFamily="34" charset="0"/>
                <a:buChar char="•"/>
              </a:pPr>
              <a:r>
                <a:rPr lang="en-GB" sz="1200" dirty="0"/>
                <a:t>Must pass tax and spending legislation</a:t>
              </a:r>
            </a:p>
            <a:p>
              <a:pPr marL="285750" indent="-285750" algn="just">
                <a:buFont typeface="Arial" panose="020B0604020202020204" pitchFamily="34" charset="0"/>
                <a:buChar char="•"/>
              </a:pPr>
              <a:r>
                <a:rPr lang="en-GB" sz="1200" dirty="0"/>
                <a:t>Parliament can override an executive veto by 2/3 vote</a:t>
              </a:r>
            </a:p>
            <a:p>
              <a:pPr marL="285750" indent="-285750" algn="just">
                <a:buFont typeface="Arial" panose="020B0604020202020204" pitchFamily="34" charset="0"/>
                <a:buChar char="•"/>
              </a:pPr>
              <a:r>
                <a:rPr lang="en-GB" sz="1200" dirty="0"/>
                <a:t>Right to impeach President/PM</a:t>
              </a:r>
            </a:p>
            <a:p>
              <a:pPr marL="285750" indent="-285750" algn="just">
                <a:buFont typeface="Arial" panose="020B0604020202020204" pitchFamily="34" charset="0"/>
                <a:buChar char="•"/>
              </a:pPr>
              <a:r>
                <a:rPr lang="en-GB" sz="1200" dirty="0"/>
                <a:t>Approves the appointment of cabinet ministers. </a:t>
              </a:r>
            </a:p>
          </p:txBody>
        </p:sp>
        <p:sp>
          <p:nvSpPr>
            <p:cNvPr id="27" name="TextBox 26"/>
            <p:cNvSpPr txBox="1"/>
            <p:nvPr/>
          </p:nvSpPr>
          <p:spPr>
            <a:xfrm>
              <a:off x="139025" y="1690354"/>
              <a:ext cx="3024336" cy="1569660"/>
            </a:xfrm>
            <a:prstGeom prst="rect">
              <a:avLst/>
            </a:prstGeom>
            <a:noFill/>
          </p:spPr>
          <p:txBody>
            <a:bodyPr wrap="square" rtlCol="0">
              <a:spAutoFit/>
            </a:bodyPr>
            <a:lstStyle/>
            <a:p>
              <a:pPr marL="285750" indent="-285750">
                <a:buFont typeface="Arial" panose="020B0604020202020204" pitchFamily="34" charset="0"/>
                <a:buChar char="•"/>
              </a:pPr>
              <a:r>
                <a:rPr lang="en-GB" sz="1200" dirty="0"/>
                <a:t>It is the pinnacle of the judicial system</a:t>
              </a:r>
            </a:p>
            <a:p>
              <a:pPr marL="285750" indent="-285750">
                <a:buFont typeface="Arial" panose="020B0604020202020204" pitchFamily="34" charset="0"/>
                <a:buChar char="•"/>
              </a:pPr>
              <a:r>
                <a:rPr lang="en-GB" sz="1200" dirty="0"/>
                <a:t>Duty to rule on issues of constitutionality of acts of other branches </a:t>
              </a:r>
            </a:p>
            <a:p>
              <a:pPr marL="285750" indent="-285750">
                <a:buFont typeface="Arial" panose="020B0604020202020204" pitchFamily="34" charset="0"/>
                <a:buChar char="•"/>
              </a:pPr>
              <a:r>
                <a:rPr lang="en-GB" sz="1200" dirty="0"/>
                <a:t>Rules on constitutionality of acts of individual ministries or state governments </a:t>
              </a:r>
            </a:p>
            <a:p>
              <a:pPr marL="285750" indent="-285750">
                <a:buFont typeface="Arial" panose="020B0604020202020204" pitchFamily="34" charset="0"/>
                <a:buChar char="•"/>
              </a:pPr>
              <a:endParaRPr lang="en-GB" sz="1200" dirty="0"/>
            </a:p>
          </p:txBody>
        </p:sp>
        <p:sp>
          <p:nvSpPr>
            <p:cNvPr id="28" name="Bent Arrow 27"/>
            <p:cNvSpPr/>
            <p:nvPr/>
          </p:nvSpPr>
          <p:spPr>
            <a:xfrm>
              <a:off x="4747152" y="620688"/>
              <a:ext cx="940971" cy="356855"/>
            </a:xfrm>
            <a:prstGeom prst="bentArrow">
              <a:avLst>
                <a:gd name="adj1" fmla="val 25000"/>
                <a:gd name="adj2" fmla="val 28887"/>
                <a:gd name="adj3" fmla="val 50000"/>
                <a:gd name="adj4" fmla="val 43750"/>
              </a:avLst>
            </a:prstGeom>
            <a:no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29" name="Bent Arrow 28"/>
            <p:cNvSpPr/>
            <p:nvPr/>
          </p:nvSpPr>
          <p:spPr>
            <a:xfrm rot="5400000">
              <a:off x="7319712" y="3552537"/>
              <a:ext cx="690285" cy="358785"/>
            </a:xfrm>
            <a:prstGeom prst="bentArrow">
              <a:avLst>
                <a:gd name="adj1" fmla="val 25000"/>
                <a:gd name="adj2" fmla="val 28887"/>
                <a:gd name="adj3" fmla="val 50000"/>
                <a:gd name="adj4" fmla="val 36468"/>
              </a:avLst>
            </a:prstGeom>
            <a:no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30" name="Bent Arrow 29"/>
            <p:cNvSpPr/>
            <p:nvPr/>
          </p:nvSpPr>
          <p:spPr>
            <a:xfrm rot="16200000">
              <a:off x="1219289" y="3170743"/>
              <a:ext cx="661824" cy="314242"/>
            </a:xfrm>
            <a:prstGeom prst="bentArrow">
              <a:avLst>
                <a:gd name="adj1" fmla="val 25000"/>
                <a:gd name="adj2" fmla="val 28887"/>
                <a:gd name="adj3" fmla="val 50000"/>
                <a:gd name="adj4" fmla="val 43750"/>
              </a:avLst>
            </a:prstGeom>
            <a:no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sp>
        <p:nvSpPr>
          <p:cNvPr id="18" name="Rectangle 17"/>
          <p:cNvSpPr/>
          <p:nvPr/>
        </p:nvSpPr>
        <p:spPr>
          <a:xfrm>
            <a:off x="0" y="0"/>
            <a:ext cx="3592811" cy="954107"/>
          </a:xfrm>
          <a:prstGeom prst="rect">
            <a:avLst/>
          </a:prstGeom>
          <a:solidFill>
            <a:schemeClr val="accent4">
              <a:lumMod val="50000"/>
            </a:schemeClr>
          </a:solidFill>
        </p:spPr>
        <p:txBody>
          <a:bodyPr wrap="square">
            <a:spAutoFit/>
          </a:bodyPr>
          <a:lstStyle/>
          <a:p>
            <a:pPr lvl="0" algn="ctr"/>
            <a:r>
              <a:rPr lang="en-GB" sz="2800" b="1" dirty="0">
                <a:solidFill>
                  <a:schemeClr val="bg1"/>
                </a:solidFill>
                <a:latin typeface="Arial" panose="020B0604020202020204" pitchFamily="34" charset="0"/>
                <a:cs typeface="Arial" panose="020B0604020202020204" pitchFamily="34" charset="0"/>
              </a:rPr>
              <a:t>Separation of Powers </a:t>
            </a:r>
            <a:endParaRPr lang="en-GB" sz="2800" dirty="0">
              <a:solidFill>
                <a:schemeClr val="bg1"/>
              </a:solidFill>
              <a:latin typeface="Arial" panose="020B0604020202020204" pitchFamily="34" charset="0"/>
              <a:cs typeface="Arial" panose="020B0604020202020204" pitchFamily="34" charset="0"/>
            </a:endParaRPr>
          </a:p>
        </p:txBody>
      </p:sp>
      <p:sp>
        <p:nvSpPr>
          <p:cNvPr id="19" name="Rectangle 18">
            <a:extLst>
              <a:ext uri="{FF2B5EF4-FFF2-40B4-BE49-F238E27FC236}">
                <a16:creationId xmlns:a16="http://schemas.microsoft.com/office/drawing/2014/main" id="{70ED02E9-CBA0-4D05-8F16-2FA5704CAA18}"/>
              </a:ext>
            </a:extLst>
          </p:cNvPr>
          <p:cNvSpPr/>
          <p:nvPr/>
        </p:nvSpPr>
        <p:spPr>
          <a:xfrm>
            <a:off x="4427984" y="22558"/>
            <a:ext cx="4320480" cy="400110"/>
          </a:xfrm>
          <a:prstGeom prst="rect">
            <a:avLst/>
          </a:prstGeom>
        </p:spPr>
        <p:txBody>
          <a:bodyPr wrap="square">
            <a:spAutoFit/>
          </a:bodyPr>
          <a:lstStyle/>
          <a:p>
            <a:pPr lvl="0" algn="ctr"/>
            <a:r>
              <a:rPr lang="en-GB" sz="2000" b="1" dirty="0">
                <a:latin typeface="Arial" panose="020B0604020202020204" pitchFamily="34" charset="0"/>
                <a:cs typeface="Arial" panose="020B0604020202020204" pitchFamily="34" charset="0"/>
              </a:rPr>
              <a:t>Governmental Institutions</a:t>
            </a:r>
          </a:p>
        </p:txBody>
      </p:sp>
    </p:spTree>
    <p:extLst>
      <p:ext uri="{BB962C8B-B14F-4D97-AF65-F5344CB8AC3E}">
        <p14:creationId xmlns:p14="http://schemas.microsoft.com/office/powerpoint/2010/main" val="25233237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9"/>
                                        </p:tgtEl>
                                        <p:attrNameLst>
                                          <p:attrName>style.visibility</p:attrName>
                                        </p:attrNameLst>
                                      </p:cBhvr>
                                      <p:to>
                                        <p:strVal val="visible"/>
                                      </p:to>
                                    </p:set>
                                    <p:anim calcmode="lin" valueType="num">
                                      <p:cBhvr additive="base">
                                        <p:cTn id="7" dur="500" fill="hold"/>
                                        <p:tgtEl>
                                          <p:spTgt spid="19"/>
                                        </p:tgtEl>
                                        <p:attrNameLst>
                                          <p:attrName>ppt_x</p:attrName>
                                        </p:attrNameLst>
                                      </p:cBhvr>
                                      <p:tavLst>
                                        <p:tav tm="0">
                                          <p:val>
                                            <p:strVal val="#ppt_x"/>
                                          </p:val>
                                        </p:tav>
                                        <p:tav tm="100000">
                                          <p:val>
                                            <p:strVal val="#ppt_x"/>
                                          </p:val>
                                        </p:tav>
                                      </p:tavLst>
                                    </p:anim>
                                    <p:anim calcmode="lin" valueType="num">
                                      <p:cBhvr additive="base">
                                        <p:cTn id="8" dur="500" fill="hold"/>
                                        <p:tgtEl>
                                          <p:spTgt spid="19"/>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8"/>
                                        </p:tgtEl>
                                        <p:attrNameLst>
                                          <p:attrName>style.visibility</p:attrName>
                                        </p:attrNameLst>
                                      </p:cBhvr>
                                      <p:to>
                                        <p:strVal val="visible"/>
                                      </p:to>
                                    </p:set>
                                    <p:anim calcmode="lin" valueType="num">
                                      <p:cBhvr additive="base">
                                        <p:cTn id="13" dur="500" fill="hold"/>
                                        <p:tgtEl>
                                          <p:spTgt spid="18"/>
                                        </p:tgtEl>
                                        <p:attrNameLst>
                                          <p:attrName>ppt_x</p:attrName>
                                        </p:attrNameLst>
                                      </p:cBhvr>
                                      <p:tavLst>
                                        <p:tav tm="0">
                                          <p:val>
                                            <p:strVal val="#ppt_x"/>
                                          </p:val>
                                        </p:tav>
                                        <p:tav tm="100000">
                                          <p:val>
                                            <p:strVal val="#ppt_x"/>
                                          </p:val>
                                        </p:tav>
                                      </p:tavLst>
                                    </p:anim>
                                    <p:anim calcmode="lin" valueType="num">
                                      <p:cBhvr additive="base">
                                        <p:cTn id="14"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2"/>
                                        </p:tgtEl>
                                        <p:attrNameLst>
                                          <p:attrName>style.visibility</p:attrName>
                                        </p:attrNameLst>
                                      </p:cBhvr>
                                      <p:to>
                                        <p:strVal val="visible"/>
                                      </p:to>
                                    </p:set>
                                    <p:anim calcmode="lin" valueType="num">
                                      <p:cBhvr additive="base">
                                        <p:cTn id="19" dur="500" fill="hold"/>
                                        <p:tgtEl>
                                          <p:spTgt spid="32"/>
                                        </p:tgtEl>
                                        <p:attrNameLst>
                                          <p:attrName>ppt_x</p:attrName>
                                        </p:attrNameLst>
                                      </p:cBhvr>
                                      <p:tavLst>
                                        <p:tav tm="0">
                                          <p:val>
                                            <p:strVal val="#ppt_x"/>
                                          </p:val>
                                        </p:tav>
                                        <p:tav tm="100000">
                                          <p:val>
                                            <p:strVal val="#ppt_x"/>
                                          </p:val>
                                        </p:tav>
                                      </p:tavLst>
                                    </p:anim>
                                    <p:anim calcmode="lin" valueType="num">
                                      <p:cBhvr additive="base">
                                        <p:cTn id="20" dur="500" fill="hold"/>
                                        <p:tgtEl>
                                          <p:spTgt spid="3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animBg="1"/>
      <p:bldP spid="19"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2843808" y="1700808"/>
            <a:ext cx="3495388" cy="3240360"/>
          </a:xfrm>
          <a:prstGeom prst="rect">
            <a:avLst/>
          </a:prstGeom>
        </p:spPr>
      </p:pic>
    </p:spTree>
    <p:extLst>
      <p:ext uri="{BB962C8B-B14F-4D97-AF65-F5344CB8AC3E}">
        <p14:creationId xmlns:p14="http://schemas.microsoft.com/office/powerpoint/2010/main" val="135745981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0" y="-2458"/>
            <a:ext cx="9144000" cy="6755683"/>
          </a:xfrm>
          <a:prstGeom prst="rect">
            <a:avLst/>
          </a:prstGeom>
        </p:spPr>
      </p:pic>
    </p:spTree>
    <p:extLst>
      <p:ext uri="{BB962C8B-B14F-4D97-AF65-F5344CB8AC3E}">
        <p14:creationId xmlns:p14="http://schemas.microsoft.com/office/powerpoint/2010/main" val="264471890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58366" y="499266"/>
            <a:ext cx="8568952" cy="1692771"/>
          </a:xfrm>
          <a:prstGeom prst="rect">
            <a:avLst/>
          </a:prstGeom>
        </p:spPr>
        <p:txBody>
          <a:bodyPr wrap="square">
            <a:spAutoFit/>
          </a:bodyPr>
          <a:lstStyle/>
          <a:p>
            <a:pPr lvl="1" algn="ctr"/>
            <a:r>
              <a:rPr lang="en-GB" sz="3200" b="1" dirty="0">
                <a:solidFill>
                  <a:schemeClr val="accent6">
                    <a:lumMod val="75000"/>
                  </a:schemeClr>
                </a:solidFill>
                <a:latin typeface="Arial" panose="020B0604020202020204" pitchFamily="34" charset="0"/>
                <a:cs typeface="Arial" panose="020B0604020202020204" pitchFamily="34" charset="0"/>
              </a:rPr>
              <a:t>Political Risk </a:t>
            </a:r>
            <a:endParaRPr lang="en-GB" sz="3200" dirty="0">
              <a:latin typeface="Arial" panose="020B0604020202020204" pitchFamily="34" charset="0"/>
              <a:cs typeface="Arial" panose="020B0604020202020204" pitchFamily="34" charset="0"/>
            </a:endParaRPr>
          </a:p>
          <a:p>
            <a:pPr lvl="1" algn="just"/>
            <a:r>
              <a:rPr lang="en-GB" sz="2400" dirty="0">
                <a:latin typeface="Arial" panose="020B0604020202020204" pitchFamily="34" charset="0"/>
                <a:cs typeface="Arial" panose="020B0604020202020204" pitchFamily="34" charset="0"/>
              </a:rPr>
              <a:t>The extent to which businesses are affected by the uncertainties associated with the exercise of governmental power within a country, or from external forces.</a:t>
            </a:r>
            <a:endParaRPr lang="en-GB" sz="2400" i="1" dirty="0">
              <a:latin typeface="Arial" panose="020B0604020202020204" pitchFamily="34" charset="0"/>
              <a:cs typeface="Arial" panose="020B0604020202020204" pitchFamily="34" charset="0"/>
            </a:endParaRPr>
          </a:p>
        </p:txBody>
      </p:sp>
      <p:sp>
        <p:nvSpPr>
          <p:cNvPr id="7" name="Rectangle 6"/>
          <p:cNvSpPr/>
          <p:nvPr/>
        </p:nvSpPr>
        <p:spPr>
          <a:xfrm>
            <a:off x="0" y="24867"/>
            <a:ext cx="9144000" cy="619272"/>
          </a:xfrm>
          <a:prstGeom prst="rect">
            <a:avLst/>
          </a:prstGeom>
        </p:spPr>
        <p:txBody>
          <a:bodyPr wrap="square">
            <a:spAutoFit/>
          </a:bodyPr>
          <a:lstStyle/>
          <a:p>
            <a:pPr lvl="0" algn="ctr">
              <a:lnSpc>
                <a:spcPct val="107000"/>
              </a:lnSpc>
              <a:spcAft>
                <a:spcPts val="0"/>
              </a:spcAft>
            </a:pPr>
            <a:r>
              <a:rPr lang="en-GB" sz="3200" b="1" dirty="0">
                <a:latin typeface="Arial" panose="020B0604020202020204" pitchFamily="34" charset="0"/>
                <a:ea typeface="Calibri" panose="020F0502020204030204" pitchFamily="34" charset="0"/>
                <a:cs typeface="Arial" panose="020B0604020202020204" pitchFamily="34" charset="0"/>
              </a:rPr>
              <a:t>Political Risks: threats and uncertainties </a:t>
            </a:r>
          </a:p>
        </p:txBody>
      </p:sp>
      <p:sp>
        <p:nvSpPr>
          <p:cNvPr id="4" name="Rectangle 3"/>
          <p:cNvSpPr/>
          <p:nvPr/>
        </p:nvSpPr>
        <p:spPr>
          <a:xfrm>
            <a:off x="179512" y="3008638"/>
            <a:ext cx="4248472" cy="2585323"/>
          </a:xfrm>
          <a:prstGeom prst="rect">
            <a:avLst/>
          </a:prstGeom>
          <a:ln>
            <a:solidFill>
              <a:schemeClr val="tx1"/>
            </a:solidFill>
          </a:ln>
        </p:spPr>
        <p:txBody>
          <a:bodyPr wrap="square">
            <a:spAutoFit/>
          </a:bodyPr>
          <a:lstStyle/>
          <a:p>
            <a:pPr algn="ctr"/>
            <a:r>
              <a:rPr lang="en-GB" b="1" dirty="0">
                <a:solidFill>
                  <a:srgbClr val="FF0000"/>
                </a:solidFill>
                <a:latin typeface="Arial" panose="020B0604020202020204" pitchFamily="34" charset="0"/>
                <a:cs typeface="Arial" panose="020B0604020202020204" pitchFamily="34" charset="0"/>
              </a:rPr>
              <a:t>Upside risks (Opportunities) </a:t>
            </a:r>
            <a:r>
              <a:rPr lang="en-GB" dirty="0">
                <a:latin typeface="Arial" panose="020B0604020202020204" pitchFamily="34" charset="0"/>
                <a:cs typeface="Arial" panose="020B0604020202020204" pitchFamily="34" charset="0"/>
              </a:rPr>
              <a:t>–</a:t>
            </a:r>
          </a:p>
          <a:p>
            <a:pPr algn="ctr"/>
            <a:r>
              <a:rPr lang="en-GB" dirty="0">
                <a:latin typeface="Arial" panose="020B0604020202020204" pitchFamily="34" charset="0"/>
                <a:cs typeface="Arial" panose="020B0604020202020204" pitchFamily="34" charset="0"/>
              </a:rPr>
              <a:t> Events that may benefit the businesses</a:t>
            </a:r>
          </a:p>
          <a:p>
            <a:pPr algn="ctr"/>
            <a:endParaRPr lang="en-GB" dirty="0">
              <a:latin typeface="Arial" panose="020B0604020202020204" pitchFamily="34" charset="0"/>
              <a:cs typeface="Arial" panose="020B0604020202020204" pitchFamily="34" charset="0"/>
            </a:endParaRPr>
          </a:p>
          <a:p>
            <a:pPr algn="ctr"/>
            <a:r>
              <a:rPr lang="en-GB" dirty="0">
                <a:latin typeface="Arial" panose="020B0604020202020204" pitchFamily="34" charset="0"/>
                <a:cs typeface="Arial" panose="020B0604020202020204" pitchFamily="34" charset="0"/>
              </a:rPr>
              <a:t>Lower taxes, make business registration easy, lower regulation of businesses, make finance available to businesses (loan guarantees schemes)</a:t>
            </a:r>
          </a:p>
          <a:p>
            <a:pPr algn="ctr"/>
            <a:endParaRPr lang="en-GB" dirty="0">
              <a:latin typeface="Arial" panose="020B0604020202020204" pitchFamily="34" charset="0"/>
              <a:cs typeface="Arial" panose="020B0604020202020204" pitchFamily="34" charset="0"/>
            </a:endParaRPr>
          </a:p>
          <a:p>
            <a:pPr algn="ctr"/>
            <a:endParaRPr lang="en-GB" dirty="0">
              <a:latin typeface="Arial" panose="020B0604020202020204" pitchFamily="34" charset="0"/>
              <a:cs typeface="Arial" panose="020B0604020202020204" pitchFamily="34" charset="0"/>
            </a:endParaRPr>
          </a:p>
        </p:txBody>
      </p:sp>
      <p:sp>
        <p:nvSpPr>
          <p:cNvPr id="8" name="Rectangle 7"/>
          <p:cNvSpPr/>
          <p:nvPr/>
        </p:nvSpPr>
        <p:spPr>
          <a:xfrm>
            <a:off x="4572000" y="2911638"/>
            <a:ext cx="4392488" cy="2031325"/>
          </a:xfrm>
          <a:prstGeom prst="rect">
            <a:avLst/>
          </a:prstGeom>
          <a:ln>
            <a:solidFill>
              <a:schemeClr val="tx1"/>
            </a:solidFill>
          </a:ln>
        </p:spPr>
        <p:txBody>
          <a:bodyPr wrap="square">
            <a:spAutoFit/>
          </a:bodyPr>
          <a:lstStyle/>
          <a:p>
            <a:pPr algn="ctr"/>
            <a:r>
              <a:rPr lang="en-GB" b="1" dirty="0">
                <a:solidFill>
                  <a:srgbClr val="FF0000"/>
                </a:solidFill>
                <a:latin typeface="Arial" panose="020B0604020202020204" pitchFamily="34" charset="0"/>
                <a:cs typeface="Arial" panose="020B0604020202020204" pitchFamily="34" charset="0"/>
              </a:rPr>
              <a:t>Downside risks (threats)</a:t>
            </a:r>
            <a:r>
              <a:rPr lang="en-GB" b="1"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a:t>
            </a:r>
          </a:p>
          <a:p>
            <a:pPr algn="ctr"/>
            <a:r>
              <a:rPr lang="en-GB" dirty="0">
                <a:latin typeface="Arial" panose="020B0604020202020204" pitchFamily="34" charset="0"/>
                <a:cs typeface="Arial" panose="020B0604020202020204" pitchFamily="34" charset="0"/>
              </a:rPr>
              <a:t> The chance of politically-induced events having an adverse effect on the profit and other goals of a business </a:t>
            </a:r>
          </a:p>
          <a:p>
            <a:pPr algn="ctr"/>
            <a:endParaRPr lang="en-GB" dirty="0">
              <a:latin typeface="Arial" panose="020B0604020202020204" pitchFamily="34" charset="0"/>
              <a:cs typeface="Arial" panose="020B0604020202020204" pitchFamily="34" charset="0"/>
            </a:endParaRPr>
          </a:p>
          <a:p>
            <a:pPr algn="ctr"/>
            <a:r>
              <a:rPr lang="en-GB" dirty="0">
                <a:latin typeface="Arial" panose="020B0604020202020204" pitchFamily="34" charset="0"/>
                <a:cs typeface="Arial" panose="020B0604020202020204" pitchFamily="34" charset="0"/>
              </a:rPr>
              <a:t>Political instability due to power struggle, conflicts, increase regulations, etc </a:t>
            </a:r>
          </a:p>
        </p:txBody>
      </p:sp>
      <p:cxnSp>
        <p:nvCxnSpPr>
          <p:cNvPr id="10" name="Straight Arrow Connector 9"/>
          <p:cNvCxnSpPr/>
          <p:nvPr/>
        </p:nvCxnSpPr>
        <p:spPr>
          <a:xfrm>
            <a:off x="3887924" y="2190304"/>
            <a:ext cx="1368152" cy="648072"/>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p:cNvCxnSpPr/>
          <p:nvPr/>
        </p:nvCxnSpPr>
        <p:spPr>
          <a:xfrm flipH="1">
            <a:off x="2630115" y="2201946"/>
            <a:ext cx="1224136" cy="792088"/>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209249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3"/>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4"/>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10"/>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4" grpId="0" animBg="1"/>
      <p:bldP spid="8"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179512" y="188640"/>
            <a:ext cx="8424936" cy="619272"/>
          </a:xfrm>
          <a:prstGeom prst="rect">
            <a:avLst/>
          </a:prstGeom>
        </p:spPr>
        <p:txBody>
          <a:bodyPr wrap="square">
            <a:spAutoFit/>
          </a:bodyPr>
          <a:lstStyle/>
          <a:p>
            <a:pPr lvl="0" algn="ctr">
              <a:lnSpc>
                <a:spcPct val="107000"/>
              </a:lnSpc>
              <a:spcAft>
                <a:spcPts val="0"/>
              </a:spcAft>
            </a:pPr>
            <a:r>
              <a:rPr lang="en-GB" sz="3200" b="1" dirty="0">
                <a:latin typeface="Arial" panose="020B0604020202020204" pitchFamily="34" charset="0"/>
                <a:ea typeface="Calibri" panose="020F0502020204030204" pitchFamily="34" charset="0"/>
                <a:cs typeface="Arial" panose="020B0604020202020204" pitchFamily="34" charset="0"/>
              </a:rPr>
              <a:t>Political Risks: threats and uncertainties </a:t>
            </a:r>
          </a:p>
        </p:txBody>
      </p:sp>
      <p:sp>
        <p:nvSpPr>
          <p:cNvPr id="3" name="Rectangle 2"/>
          <p:cNvSpPr/>
          <p:nvPr/>
        </p:nvSpPr>
        <p:spPr>
          <a:xfrm>
            <a:off x="179512" y="980728"/>
            <a:ext cx="8784976" cy="5139869"/>
          </a:xfrm>
          <a:prstGeom prst="rect">
            <a:avLst/>
          </a:prstGeom>
        </p:spPr>
        <p:txBody>
          <a:bodyPr wrap="square">
            <a:spAutoFit/>
          </a:bodyPr>
          <a:lstStyle/>
          <a:p>
            <a:pPr marL="742950" lvl="1" indent="-285750" algn="just">
              <a:buFont typeface="Arial" panose="020B0604020202020204" pitchFamily="34" charset="0"/>
              <a:buChar char="•"/>
            </a:pPr>
            <a:r>
              <a:rPr lang="en-GB" sz="2800" b="1" dirty="0">
                <a:latin typeface="Arial" panose="020B0604020202020204" pitchFamily="34" charset="0"/>
                <a:cs typeface="Arial" panose="020B0604020202020204" pitchFamily="34" charset="0"/>
              </a:rPr>
              <a:t>Political Instability</a:t>
            </a:r>
          </a:p>
          <a:p>
            <a:pPr marL="742950" lvl="1" indent="-285750" algn="just">
              <a:buFont typeface="Arial" panose="020B0604020202020204" pitchFamily="34" charset="0"/>
              <a:buChar char="•"/>
            </a:pPr>
            <a:r>
              <a:rPr lang="en-GB" sz="2800" b="1" dirty="0">
                <a:latin typeface="Arial" panose="020B0604020202020204" pitchFamily="34" charset="0"/>
                <a:cs typeface="Arial" panose="020B0604020202020204" pitchFamily="34" charset="0"/>
              </a:rPr>
              <a:t>Political System</a:t>
            </a:r>
          </a:p>
          <a:p>
            <a:pPr marL="742950" lvl="1" indent="-285750" algn="just">
              <a:buFont typeface="Arial" panose="020B0604020202020204" pitchFamily="34" charset="0"/>
              <a:buChar char="•"/>
            </a:pPr>
            <a:r>
              <a:rPr lang="en-GB" sz="2800" b="1" dirty="0">
                <a:latin typeface="Arial" panose="020B0604020202020204" pitchFamily="34" charset="0"/>
                <a:cs typeface="Arial" panose="020B0604020202020204" pitchFamily="34" charset="0"/>
              </a:rPr>
              <a:t>BREXIT </a:t>
            </a:r>
          </a:p>
          <a:p>
            <a:pPr marL="1257300" lvl="2" indent="-342900" algn="just">
              <a:buFont typeface="Courier New" panose="02070309020205020404" pitchFamily="49" charset="0"/>
              <a:buChar char="o"/>
            </a:pPr>
            <a:r>
              <a:rPr lang="en-GB" sz="2400" dirty="0">
                <a:latin typeface="Arial" panose="020B0604020202020204" pitchFamily="34" charset="0"/>
                <a:cs typeface="Arial" panose="020B0604020202020204" pitchFamily="34" charset="0"/>
              </a:rPr>
              <a:t>Rights to EU citizens in the UK and UK citizens residing in EU countries</a:t>
            </a:r>
          </a:p>
          <a:p>
            <a:pPr marL="1257300" lvl="2" indent="-342900" algn="just">
              <a:buFont typeface="Courier New" panose="02070309020205020404" pitchFamily="49" charset="0"/>
              <a:buChar char="o"/>
            </a:pPr>
            <a:r>
              <a:rPr lang="en-GB" sz="2400" dirty="0">
                <a:latin typeface="Arial" panose="020B0604020202020204" pitchFamily="34" charset="0"/>
                <a:cs typeface="Arial" panose="020B0604020202020204" pitchFamily="34" charset="0"/>
              </a:rPr>
              <a:t>Trade relations between EU and the UK</a:t>
            </a:r>
          </a:p>
          <a:p>
            <a:pPr marL="1257300" lvl="2" indent="-342900" algn="just">
              <a:buFont typeface="Courier New" panose="02070309020205020404" pitchFamily="49" charset="0"/>
              <a:buChar char="o"/>
            </a:pPr>
            <a:r>
              <a:rPr lang="en-GB" sz="2400" dirty="0">
                <a:latin typeface="Arial" panose="020B0604020202020204" pitchFamily="34" charset="0"/>
                <a:cs typeface="Arial" panose="020B0604020202020204" pitchFamily="34" charset="0"/>
              </a:rPr>
              <a:t>Large body of EU laws applying in the UK. </a:t>
            </a:r>
          </a:p>
          <a:p>
            <a:pPr marL="1257300" lvl="2" indent="-342900" algn="just">
              <a:buFont typeface="Courier New" panose="02070309020205020404" pitchFamily="49" charset="0"/>
              <a:buChar char="o"/>
            </a:pPr>
            <a:r>
              <a:rPr lang="en-GB" sz="2400" dirty="0">
                <a:latin typeface="Arial" panose="020B0604020202020204" pitchFamily="34" charset="0"/>
                <a:cs typeface="Arial" panose="020B0604020202020204" pitchFamily="34" charset="0"/>
              </a:rPr>
              <a:t>Uncertainty about trade conditions between UK and EU</a:t>
            </a:r>
          </a:p>
          <a:p>
            <a:pPr marL="800100" lvl="1" indent="-342900" algn="just">
              <a:buFont typeface="Arial" panose="020B0604020202020204" pitchFamily="34" charset="0"/>
              <a:buChar char="•"/>
            </a:pPr>
            <a:r>
              <a:rPr lang="en-GB" sz="2800" b="1" dirty="0">
                <a:latin typeface="Arial" panose="020B0604020202020204" pitchFamily="34" charset="0"/>
                <a:cs typeface="Arial" panose="020B0604020202020204" pitchFamily="34" charset="0"/>
              </a:rPr>
              <a:t>Civil Wars and other conflicts which add uncertainties</a:t>
            </a:r>
          </a:p>
          <a:p>
            <a:pPr marL="457200" indent="-457200" algn="just">
              <a:buFont typeface="+mj-lt"/>
              <a:buAutoNum type="arabicPeriod"/>
            </a:pPr>
            <a:endParaRPr lang="en-GB" sz="4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665997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3"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DE5FC7-5BD7-4F73-B127-165783EFF845}"/>
              </a:ext>
            </a:extLst>
          </p:cNvPr>
          <p:cNvSpPr>
            <a:spLocks noGrp="1"/>
          </p:cNvSpPr>
          <p:nvPr>
            <p:ph type="title"/>
          </p:nvPr>
        </p:nvSpPr>
        <p:spPr>
          <a:xfrm>
            <a:off x="457200" y="332656"/>
            <a:ext cx="8229600" cy="620688"/>
          </a:xfrm>
        </p:spPr>
        <p:txBody>
          <a:bodyPr>
            <a:noAutofit/>
          </a:bodyPr>
          <a:lstStyle/>
          <a:p>
            <a:pPr lvl="0"/>
            <a:r>
              <a:rPr lang="en-GB" sz="3600" b="1" dirty="0">
                <a:latin typeface="Arial" panose="020B0604020202020204" pitchFamily="34" charset="0"/>
                <a:cs typeface="Arial" panose="020B0604020202020204" pitchFamily="34" charset="0"/>
              </a:rPr>
              <a:t>Global Politics</a:t>
            </a:r>
          </a:p>
        </p:txBody>
      </p:sp>
      <p:sp>
        <p:nvSpPr>
          <p:cNvPr id="4" name="Rectangle 3"/>
          <p:cNvSpPr/>
          <p:nvPr/>
        </p:nvSpPr>
        <p:spPr>
          <a:xfrm>
            <a:off x="179512" y="2276872"/>
            <a:ext cx="8784976" cy="1815882"/>
          </a:xfrm>
          <a:prstGeom prst="rect">
            <a:avLst/>
          </a:prstGeom>
          <a:solidFill>
            <a:schemeClr val="accent6">
              <a:lumMod val="20000"/>
              <a:lumOff val="80000"/>
            </a:schemeClr>
          </a:solidFill>
        </p:spPr>
        <p:txBody>
          <a:bodyPr wrap="square">
            <a:spAutoFit/>
          </a:bodyPr>
          <a:lstStyle/>
          <a:p>
            <a:pPr marL="57150" indent="0" algn="ctr">
              <a:buNone/>
            </a:pPr>
            <a:r>
              <a:rPr lang="en-GB" sz="2800" b="1" i="1" dirty="0">
                <a:latin typeface="Arial" panose="020B0604020202020204" pitchFamily="34" charset="0"/>
                <a:cs typeface="Arial" panose="020B0604020202020204" pitchFamily="34" charset="0"/>
              </a:rPr>
              <a:t>Globalization</a:t>
            </a:r>
            <a:r>
              <a:rPr lang="en-GB" sz="2800" i="1" dirty="0">
                <a:latin typeface="Arial" panose="020B0604020202020204" pitchFamily="34" charset="0"/>
                <a:cs typeface="Arial" panose="020B0604020202020204" pitchFamily="34" charset="0"/>
              </a:rPr>
              <a:t> concerns growth and integration to a global or worldwide scale and the growing interdependency between nations and organizations through international trade (Kelly 2009).</a:t>
            </a:r>
          </a:p>
        </p:txBody>
      </p:sp>
    </p:spTree>
    <p:extLst>
      <p:ext uri="{BB962C8B-B14F-4D97-AF65-F5344CB8AC3E}">
        <p14:creationId xmlns:p14="http://schemas.microsoft.com/office/powerpoint/2010/main" val="18646338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DE5FC7-5BD7-4F73-B127-165783EFF845}"/>
              </a:ext>
            </a:extLst>
          </p:cNvPr>
          <p:cNvSpPr>
            <a:spLocks noGrp="1"/>
          </p:cNvSpPr>
          <p:nvPr>
            <p:ph type="title"/>
          </p:nvPr>
        </p:nvSpPr>
        <p:spPr>
          <a:xfrm>
            <a:off x="0" y="0"/>
            <a:ext cx="9144000" cy="908720"/>
          </a:xfrm>
          <a:solidFill>
            <a:schemeClr val="accent5">
              <a:lumMod val="20000"/>
              <a:lumOff val="80000"/>
            </a:schemeClr>
          </a:solidFill>
        </p:spPr>
        <p:txBody>
          <a:bodyPr>
            <a:noAutofit/>
          </a:bodyPr>
          <a:lstStyle/>
          <a:p>
            <a:pPr lvl="0"/>
            <a:r>
              <a:rPr lang="en-GB" sz="3200" b="1" dirty="0">
                <a:latin typeface="Arial" panose="020B0604020202020204" pitchFamily="34" charset="0"/>
                <a:cs typeface="Arial" panose="020B0604020202020204" pitchFamily="34" charset="0"/>
              </a:rPr>
              <a:t>Global Politics – International Institutions</a:t>
            </a:r>
          </a:p>
        </p:txBody>
      </p:sp>
      <p:sp>
        <p:nvSpPr>
          <p:cNvPr id="3" name="Content Placeholder 2">
            <a:extLst>
              <a:ext uri="{FF2B5EF4-FFF2-40B4-BE49-F238E27FC236}">
                <a16:creationId xmlns:a16="http://schemas.microsoft.com/office/drawing/2014/main" id="{516B9236-A041-4B97-A3BB-F02A24934B61}"/>
              </a:ext>
            </a:extLst>
          </p:cNvPr>
          <p:cNvSpPr>
            <a:spLocks noGrp="1"/>
          </p:cNvSpPr>
          <p:nvPr>
            <p:ph idx="1"/>
          </p:nvPr>
        </p:nvSpPr>
        <p:spPr>
          <a:xfrm>
            <a:off x="218855" y="1465362"/>
            <a:ext cx="8363272" cy="1521860"/>
          </a:xfrm>
        </p:spPr>
        <p:txBody>
          <a:bodyPr>
            <a:noAutofit/>
          </a:bodyPr>
          <a:lstStyle/>
          <a:p>
            <a:pPr algn="just"/>
            <a:r>
              <a:rPr lang="en-GB" sz="2800" b="1" dirty="0">
                <a:latin typeface="Arial" panose="020B0604020202020204" pitchFamily="34" charset="0"/>
                <a:cs typeface="Arial" panose="020B0604020202020204" pitchFamily="34" charset="0"/>
              </a:rPr>
              <a:t>International Labour Organisation (ILO)</a:t>
            </a:r>
            <a:r>
              <a:rPr lang="en-GB" sz="2800" dirty="0">
                <a:latin typeface="Arial" panose="020B0604020202020204" pitchFamily="34" charset="0"/>
                <a:cs typeface="Arial" panose="020B0604020202020204" pitchFamily="34" charset="0"/>
              </a:rPr>
              <a:t> - </a:t>
            </a:r>
            <a:r>
              <a:rPr lang="en-GB" sz="2400" dirty="0">
                <a:latin typeface="Arial" panose="020B0604020202020204" pitchFamily="34" charset="0"/>
                <a:cs typeface="Arial" panose="020B0604020202020204" pitchFamily="34" charset="0"/>
              </a:rPr>
              <a:t>UN organisation that sets international labour standards</a:t>
            </a:r>
            <a:r>
              <a:rPr lang="en-GB" sz="3200" dirty="0">
                <a:latin typeface="Arial" panose="020B0604020202020204" pitchFamily="34" charset="0"/>
                <a:cs typeface="Arial" panose="020B0604020202020204" pitchFamily="34" charset="0"/>
              </a:rPr>
              <a:t> </a:t>
            </a:r>
            <a:endParaRPr lang="en-GB" sz="2400" dirty="0">
              <a:latin typeface="Arial" panose="020B0604020202020204" pitchFamily="34" charset="0"/>
              <a:cs typeface="Arial" panose="020B0604020202020204" pitchFamily="34" charset="0"/>
            </a:endParaRPr>
          </a:p>
        </p:txBody>
      </p:sp>
      <p:sp>
        <p:nvSpPr>
          <p:cNvPr id="5" name="Rectangle 4"/>
          <p:cNvSpPr/>
          <p:nvPr/>
        </p:nvSpPr>
        <p:spPr>
          <a:xfrm>
            <a:off x="215516" y="3140968"/>
            <a:ext cx="8712968" cy="1815882"/>
          </a:xfrm>
          <a:prstGeom prst="rect">
            <a:avLst/>
          </a:prstGeom>
        </p:spPr>
        <p:txBody>
          <a:bodyPr wrap="square">
            <a:spAutoFit/>
          </a:bodyPr>
          <a:lstStyle/>
          <a:p>
            <a:pPr marL="285750" indent="-285750" algn="just">
              <a:buFont typeface="Arial" panose="020B0604020202020204" pitchFamily="34" charset="0"/>
              <a:buChar char="•"/>
            </a:pPr>
            <a:r>
              <a:rPr lang="en-GB" sz="2800" b="1" dirty="0">
                <a:latin typeface="Arial" panose="020B0604020202020204" pitchFamily="34" charset="0"/>
                <a:cs typeface="Arial" panose="020B0604020202020204" pitchFamily="34" charset="0"/>
              </a:rPr>
              <a:t>The World Trade Organization (WTO) -   </a:t>
            </a:r>
            <a:r>
              <a:rPr lang="en-GB" sz="2800" dirty="0">
                <a:latin typeface="Arial" panose="020B0604020202020204" pitchFamily="34" charset="0"/>
                <a:cs typeface="Arial" panose="020B0604020202020204" pitchFamily="34" charset="0"/>
              </a:rPr>
              <a:t>deals with the global rules of trade between nations. It is the only global international organization dealing with the rules of trade between nations. </a:t>
            </a:r>
          </a:p>
        </p:txBody>
      </p:sp>
    </p:spTree>
    <p:extLst>
      <p:ext uri="{BB962C8B-B14F-4D97-AF65-F5344CB8AC3E}">
        <p14:creationId xmlns:p14="http://schemas.microsoft.com/office/powerpoint/2010/main" val="38882600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anim calcmode="lin" valueType="num">
                                      <p:cBhvr additive="base">
                                        <p:cTn id="19" dur="500" fill="hold"/>
                                        <p:tgtEl>
                                          <p:spTgt spid="5"/>
                                        </p:tgtEl>
                                        <p:attrNameLst>
                                          <p:attrName>ppt_x</p:attrName>
                                        </p:attrNameLst>
                                      </p:cBhvr>
                                      <p:tavLst>
                                        <p:tav tm="0">
                                          <p:val>
                                            <p:strVal val="#ppt_x"/>
                                          </p:val>
                                        </p:tav>
                                        <p:tav tm="100000">
                                          <p:val>
                                            <p:strVal val="#ppt_x"/>
                                          </p:val>
                                        </p:tav>
                                      </p:tavLst>
                                    </p:anim>
                                    <p:anim calcmode="lin" valueType="num">
                                      <p:cBhvr additive="base">
                                        <p:cTn id="20"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build="p"/>
      <p:bldP spid="5"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51520" y="908720"/>
            <a:ext cx="8280920" cy="4401205"/>
          </a:xfrm>
          <a:prstGeom prst="rect">
            <a:avLst/>
          </a:prstGeom>
        </p:spPr>
        <p:txBody>
          <a:bodyPr wrap="square">
            <a:spAutoFit/>
          </a:bodyPr>
          <a:lstStyle/>
          <a:p>
            <a:pPr algn="just"/>
            <a:r>
              <a:rPr lang="en-GB" sz="2800" b="1" dirty="0">
                <a:latin typeface="Arial" panose="020B0604020202020204" pitchFamily="34" charset="0"/>
                <a:cs typeface="Arial" panose="020B0604020202020204" pitchFamily="34" charset="0"/>
              </a:rPr>
              <a:t>Functions of WTO</a:t>
            </a:r>
          </a:p>
          <a:p>
            <a:pPr marL="285750" indent="-285750" algn="just">
              <a:buFont typeface="Arial" panose="020B0604020202020204" pitchFamily="34" charset="0"/>
              <a:buChar char="•"/>
            </a:pPr>
            <a:r>
              <a:rPr lang="en-GB" sz="2800" dirty="0"/>
              <a:t>Administering WTO trade agreements </a:t>
            </a:r>
          </a:p>
          <a:p>
            <a:pPr marL="285750" indent="-285750" algn="just">
              <a:buFont typeface="Arial" panose="020B0604020202020204" pitchFamily="34" charset="0"/>
              <a:buChar char="•"/>
            </a:pPr>
            <a:r>
              <a:rPr lang="en-GB" sz="2800" dirty="0"/>
              <a:t>Forum for trade negotiations </a:t>
            </a:r>
          </a:p>
          <a:p>
            <a:pPr marL="285750" indent="-285750" algn="just">
              <a:buFont typeface="Arial" panose="020B0604020202020204" pitchFamily="34" charset="0"/>
              <a:buChar char="•"/>
            </a:pPr>
            <a:r>
              <a:rPr lang="en-GB" sz="2800" dirty="0"/>
              <a:t>Handling trade disputes </a:t>
            </a:r>
          </a:p>
          <a:p>
            <a:pPr marL="285750" indent="-285750" algn="just">
              <a:buFont typeface="Arial" panose="020B0604020202020204" pitchFamily="34" charset="0"/>
              <a:buChar char="•"/>
            </a:pPr>
            <a:r>
              <a:rPr lang="en-GB" sz="2800" dirty="0"/>
              <a:t>Monitoring national trade policies, </a:t>
            </a:r>
          </a:p>
          <a:p>
            <a:pPr marL="285750" indent="-285750" algn="just">
              <a:buFont typeface="Arial" panose="020B0604020202020204" pitchFamily="34" charset="0"/>
              <a:buChar char="•"/>
            </a:pPr>
            <a:r>
              <a:rPr lang="en-GB" sz="2800" dirty="0"/>
              <a:t>Lower customs tariffs and other trade barriers, and to open and keep open services markets; </a:t>
            </a:r>
          </a:p>
          <a:p>
            <a:pPr marL="285750" indent="-285750" algn="just">
              <a:buFont typeface="Arial" panose="020B0604020202020204" pitchFamily="34" charset="0"/>
              <a:buChar char="•"/>
            </a:pPr>
            <a:r>
              <a:rPr lang="en-GB" sz="2800" dirty="0"/>
              <a:t>Settling disputes; </a:t>
            </a:r>
          </a:p>
          <a:p>
            <a:pPr marL="285750" indent="-285750" algn="just">
              <a:buFont typeface="Arial" panose="020B0604020202020204" pitchFamily="34" charset="0"/>
              <a:buChar char="•"/>
            </a:pPr>
            <a:r>
              <a:rPr lang="en-GB" sz="2800" dirty="0"/>
              <a:t>Prescribe special treatment for developing countries; </a:t>
            </a:r>
          </a:p>
          <a:p>
            <a:pPr marL="285750" indent="-285750" algn="just">
              <a:buFont typeface="Arial" panose="020B0604020202020204" pitchFamily="34" charset="0"/>
              <a:buChar char="•"/>
            </a:pPr>
            <a:r>
              <a:rPr lang="en-GB" sz="2800" dirty="0"/>
              <a:t>Require governments to make their trade policies; </a:t>
            </a:r>
          </a:p>
        </p:txBody>
      </p:sp>
      <p:sp>
        <p:nvSpPr>
          <p:cNvPr id="9" name="Title 1">
            <a:extLst>
              <a:ext uri="{FF2B5EF4-FFF2-40B4-BE49-F238E27FC236}">
                <a16:creationId xmlns:a16="http://schemas.microsoft.com/office/drawing/2014/main" id="{C6DE5FC7-5BD7-4F73-B127-165783EFF845}"/>
              </a:ext>
            </a:extLst>
          </p:cNvPr>
          <p:cNvSpPr>
            <a:spLocks noGrp="1"/>
          </p:cNvSpPr>
          <p:nvPr>
            <p:ph type="title"/>
          </p:nvPr>
        </p:nvSpPr>
        <p:spPr>
          <a:xfrm>
            <a:off x="0" y="0"/>
            <a:ext cx="9144000" cy="908720"/>
          </a:xfrm>
          <a:solidFill>
            <a:schemeClr val="accent5">
              <a:lumMod val="20000"/>
              <a:lumOff val="80000"/>
            </a:schemeClr>
          </a:solidFill>
        </p:spPr>
        <p:txBody>
          <a:bodyPr>
            <a:noAutofit/>
          </a:bodyPr>
          <a:lstStyle/>
          <a:p>
            <a:pPr lvl="0"/>
            <a:r>
              <a:rPr lang="en-GB" sz="3200" b="1" dirty="0">
                <a:latin typeface="Arial" panose="020B0604020202020204" pitchFamily="34" charset="0"/>
                <a:cs typeface="Arial" panose="020B0604020202020204" pitchFamily="34" charset="0"/>
              </a:rPr>
              <a:t>Global Politics – International Institutions</a:t>
            </a:r>
          </a:p>
        </p:txBody>
      </p:sp>
    </p:spTree>
    <p:extLst>
      <p:ext uri="{BB962C8B-B14F-4D97-AF65-F5344CB8AC3E}">
        <p14:creationId xmlns:p14="http://schemas.microsoft.com/office/powerpoint/2010/main" val="32079338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6">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6">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6">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16B9236-A041-4B97-A3BB-F02A24934B61}"/>
              </a:ext>
            </a:extLst>
          </p:cNvPr>
          <p:cNvSpPr>
            <a:spLocks noGrp="1"/>
          </p:cNvSpPr>
          <p:nvPr>
            <p:ph idx="1"/>
          </p:nvPr>
        </p:nvSpPr>
        <p:spPr>
          <a:xfrm>
            <a:off x="16112" y="998574"/>
            <a:ext cx="9036496" cy="4752528"/>
          </a:xfrm>
        </p:spPr>
        <p:txBody>
          <a:bodyPr>
            <a:noAutofit/>
          </a:bodyPr>
          <a:lstStyle/>
          <a:p>
            <a:pPr algn="just"/>
            <a:r>
              <a:rPr lang="en-GB" sz="2800" b="1" dirty="0">
                <a:latin typeface="Arial" panose="020B0604020202020204" pitchFamily="34" charset="0"/>
                <a:cs typeface="Arial" panose="020B0604020202020204" pitchFamily="34" charset="0"/>
              </a:rPr>
              <a:t>The United Nations </a:t>
            </a:r>
          </a:p>
          <a:p>
            <a:pPr marL="400050" lvl="1" indent="0" algn="just">
              <a:buNone/>
            </a:pPr>
            <a:r>
              <a:rPr lang="en-GB" sz="1800" i="1" dirty="0">
                <a:latin typeface="Arial" panose="020B0604020202020204" pitchFamily="34" charset="0"/>
                <a:cs typeface="Arial" panose="020B0604020202020204" pitchFamily="34" charset="0"/>
              </a:rPr>
              <a:t>an international organization founded in 1945 after the Second World War by 51 countries committed to maintaining international peace and security, developing friendly relations amongst nations and promoting social progress, better living standards and human rights</a:t>
            </a:r>
            <a:r>
              <a:rPr lang="en-GB" sz="1600" i="1" dirty="0">
                <a:latin typeface="Arial" panose="020B0604020202020204" pitchFamily="34" charset="0"/>
                <a:cs typeface="Arial" panose="020B0604020202020204" pitchFamily="34" charset="0"/>
              </a:rPr>
              <a:t>.</a:t>
            </a:r>
          </a:p>
          <a:p>
            <a:pPr algn="just"/>
            <a:endParaRPr lang="en-GB" sz="2000" i="1" dirty="0">
              <a:latin typeface="Arial" panose="020B0604020202020204" pitchFamily="34" charset="0"/>
              <a:cs typeface="Arial" panose="020B0604020202020204" pitchFamily="34" charset="0"/>
            </a:endParaRPr>
          </a:p>
          <a:p>
            <a:pPr algn="just"/>
            <a:r>
              <a:rPr lang="en-GB" sz="2400" b="1" dirty="0">
                <a:latin typeface="Arial" panose="020B0604020202020204" pitchFamily="34" charset="0"/>
                <a:cs typeface="Arial" panose="020B0604020202020204" pitchFamily="34" charset="0"/>
              </a:rPr>
              <a:t>Functions of the UN</a:t>
            </a:r>
          </a:p>
          <a:p>
            <a:pPr lvl="1"/>
            <a:r>
              <a:rPr lang="en-GB" sz="1800" dirty="0">
                <a:latin typeface="Arial" panose="020B0604020202020204" pitchFamily="34" charset="0"/>
                <a:cs typeface="Arial" panose="020B0604020202020204" pitchFamily="34" charset="0"/>
              </a:rPr>
              <a:t>to maintain international peace and security, </a:t>
            </a:r>
          </a:p>
          <a:p>
            <a:pPr lvl="1"/>
            <a:r>
              <a:rPr lang="en-GB" sz="1800" dirty="0">
                <a:latin typeface="Arial" panose="020B0604020202020204" pitchFamily="34" charset="0"/>
                <a:cs typeface="Arial" panose="020B0604020202020204" pitchFamily="34" charset="0"/>
              </a:rPr>
              <a:t>to promote friendly relations amongst nations, </a:t>
            </a:r>
          </a:p>
          <a:p>
            <a:pPr lvl="1"/>
            <a:r>
              <a:rPr lang="en-GB" sz="1800" dirty="0">
                <a:latin typeface="Arial" panose="020B0604020202020204" pitchFamily="34" charset="0"/>
                <a:cs typeface="Arial" panose="020B0604020202020204" pitchFamily="34" charset="0"/>
              </a:rPr>
              <a:t>to help solve international problems</a:t>
            </a:r>
          </a:p>
          <a:p>
            <a:pPr lvl="1"/>
            <a:r>
              <a:rPr lang="en-GB" sz="1800" dirty="0">
                <a:latin typeface="Arial" panose="020B0604020202020204" pitchFamily="34" charset="0"/>
                <a:cs typeface="Arial" panose="020B0604020202020204" pitchFamily="34" charset="0"/>
              </a:rPr>
              <a:t>to help nations work together to improve the lives of poor people, to conquer hunger, disease and illiteracy, and to encourage respect for each other’s rights and freedoms; and</a:t>
            </a:r>
          </a:p>
          <a:p>
            <a:pPr lvl="1"/>
            <a:r>
              <a:rPr lang="en-GB" sz="1800" dirty="0">
                <a:latin typeface="Arial" panose="020B0604020202020204" pitchFamily="34" charset="0"/>
                <a:cs typeface="Arial" panose="020B0604020202020204" pitchFamily="34" charset="0"/>
              </a:rPr>
              <a:t>to be a centre for harmonizing the actions of nations to achieve these goals.</a:t>
            </a:r>
          </a:p>
        </p:txBody>
      </p:sp>
      <p:sp>
        <p:nvSpPr>
          <p:cNvPr id="5" name="Title 1">
            <a:extLst>
              <a:ext uri="{FF2B5EF4-FFF2-40B4-BE49-F238E27FC236}">
                <a16:creationId xmlns:a16="http://schemas.microsoft.com/office/drawing/2014/main" id="{C6DE5FC7-5BD7-4F73-B127-165783EFF845}"/>
              </a:ext>
            </a:extLst>
          </p:cNvPr>
          <p:cNvSpPr>
            <a:spLocks noGrp="1"/>
          </p:cNvSpPr>
          <p:nvPr>
            <p:ph type="title"/>
          </p:nvPr>
        </p:nvSpPr>
        <p:spPr>
          <a:xfrm>
            <a:off x="0" y="0"/>
            <a:ext cx="9144000" cy="908720"/>
          </a:xfrm>
          <a:solidFill>
            <a:schemeClr val="accent5">
              <a:lumMod val="20000"/>
              <a:lumOff val="80000"/>
            </a:schemeClr>
          </a:solidFill>
        </p:spPr>
        <p:txBody>
          <a:bodyPr>
            <a:noAutofit/>
          </a:bodyPr>
          <a:lstStyle/>
          <a:p>
            <a:pPr lvl="0"/>
            <a:r>
              <a:rPr lang="en-GB" sz="3200" b="1" dirty="0">
                <a:latin typeface="Arial" panose="020B0604020202020204" pitchFamily="34" charset="0"/>
                <a:cs typeface="Arial" panose="020B0604020202020204" pitchFamily="34" charset="0"/>
              </a:rPr>
              <a:t>Global Politics – International Institutions</a:t>
            </a:r>
          </a:p>
        </p:txBody>
      </p:sp>
    </p:spTree>
    <p:extLst>
      <p:ext uri="{BB962C8B-B14F-4D97-AF65-F5344CB8AC3E}">
        <p14:creationId xmlns:p14="http://schemas.microsoft.com/office/powerpoint/2010/main" val="32333660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16B9236-A041-4B97-A3BB-F02A24934B61}"/>
              </a:ext>
            </a:extLst>
          </p:cNvPr>
          <p:cNvSpPr>
            <a:spLocks noGrp="1"/>
          </p:cNvSpPr>
          <p:nvPr>
            <p:ph idx="1"/>
          </p:nvPr>
        </p:nvSpPr>
        <p:spPr>
          <a:xfrm>
            <a:off x="586685" y="1628800"/>
            <a:ext cx="7970630" cy="3240360"/>
          </a:xfrm>
        </p:spPr>
        <p:txBody>
          <a:bodyPr>
            <a:noAutofit/>
          </a:bodyPr>
          <a:lstStyle/>
          <a:p>
            <a:pPr marL="0" indent="0" algn="ctr">
              <a:buNone/>
            </a:pPr>
            <a:r>
              <a:rPr lang="en-GB" b="1" dirty="0">
                <a:solidFill>
                  <a:schemeClr val="accent6">
                    <a:lumMod val="75000"/>
                  </a:schemeClr>
                </a:solidFill>
                <a:latin typeface="Arial" panose="020B0604020202020204" pitchFamily="34" charset="0"/>
                <a:cs typeface="Arial" panose="020B0604020202020204" pitchFamily="34" charset="0"/>
              </a:rPr>
              <a:t>Group of Seven (G7) </a:t>
            </a:r>
          </a:p>
          <a:p>
            <a:pPr marL="400050" lvl="1" indent="0" algn="just">
              <a:buNone/>
            </a:pPr>
            <a:r>
              <a:rPr lang="en-GB" dirty="0">
                <a:latin typeface="Arial" panose="020B0604020202020204" pitchFamily="34" charset="0"/>
                <a:cs typeface="Arial" panose="020B0604020202020204" pitchFamily="34" charset="0"/>
              </a:rPr>
              <a:t>G7 of advanced economies (US, Canada, UK, France, Germany, Italy and Japan) dating back from 1976 – responsible for democratic institutions and safeguards of individual freedoms. </a:t>
            </a:r>
          </a:p>
        </p:txBody>
      </p:sp>
      <p:sp>
        <p:nvSpPr>
          <p:cNvPr id="5" name="Title 1">
            <a:extLst>
              <a:ext uri="{FF2B5EF4-FFF2-40B4-BE49-F238E27FC236}">
                <a16:creationId xmlns:a16="http://schemas.microsoft.com/office/drawing/2014/main" id="{C6DE5FC7-5BD7-4F73-B127-165783EFF845}"/>
              </a:ext>
            </a:extLst>
          </p:cNvPr>
          <p:cNvSpPr>
            <a:spLocks noGrp="1"/>
          </p:cNvSpPr>
          <p:nvPr>
            <p:ph type="title"/>
          </p:nvPr>
        </p:nvSpPr>
        <p:spPr>
          <a:xfrm>
            <a:off x="0" y="0"/>
            <a:ext cx="9144000" cy="908720"/>
          </a:xfrm>
          <a:solidFill>
            <a:schemeClr val="accent5">
              <a:lumMod val="20000"/>
              <a:lumOff val="80000"/>
            </a:schemeClr>
          </a:solidFill>
        </p:spPr>
        <p:txBody>
          <a:bodyPr>
            <a:noAutofit/>
          </a:bodyPr>
          <a:lstStyle/>
          <a:p>
            <a:pPr lvl="0"/>
            <a:r>
              <a:rPr lang="en-GB" sz="3200" b="1" dirty="0">
                <a:latin typeface="Arial" panose="020B0604020202020204" pitchFamily="34" charset="0"/>
                <a:cs typeface="Arial" panose="020B0604020202020204" pitchFamily="34" charset="0"/>
              </a:rPr>
              <a:t>Global Politics – International Institutions</a:t>
            </a:r>
          </a:p>
        </p:txBody>
      </p:sp>
    </p:spTree>
    <p:extLst>
      <p:ext uri="{BB962C8B-B14F-4D97-AF65-F5344CB8AC3E}">
        <p14:creationId xmlns:p14="http://schemas.microsoft.com/office/powerpoint/2010/main" val="12555909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16B9236-A041-4B97-A3BB-F02A24934B61}"/>
              </a:ext>
            </a:extLst>
          </p:cNvPr>
          <p:cNvSpPr>
            <a:spLocks noGrp="1"/>
          </p:cNvSpPr>
          <p:nvPr>
            <p:ph idx="1"/>
          </p:nvPr>
        </p:nvSpPr>
        <p:spPr>
          <a:xfrm>
            <a:off x="179512" y="1412776"/>
            <a:ext cx="8784976" cy="4608512"/>
          </a:xfrm>
        </p:spPr>
        <p:txBody>
          <a:bodyPr>
            <a:noAutofit/>
          </a:bodyPr>
          <a:lstStyle/>
          <a:p>
            <a:pPr marL="514350" lvl="1" indent="0" algn="just">
              <a:buNone/>
            </a:pPr>
            <a:r>
              <a:rPr lang="en-GB" sz="3200" b="1" dirty="0">
                <a:solidFill>
                  <a:srgbClr val="C00000"/>
                </a:solidFill>
                <a:latin typeface="Arial" panose="020B0604020202020204" pitchFamily="34" charset="0"/>
                <a:cs typeface="Arial" panose="020B0604020202020204" pitchFamily="34" charset="0"/>
              </a:rPr>
              <a:t>G20</a:t>
            </a:r>
            <a:r>
              <a:rPr lang="en-GB" sz="2400" dirty="0">
                <a:latin typeface="Arial" panose="020B0604020202020204" pitchFamily="34" charset="0"/>
                <a:cs typeface="Arial" panose="020B0604020202020204" pitchFamily="34" charset="0"/>
              </a:rPr>
              <a:t> – Grouping of 20 developed, developing and emerging economies brought together by IMF in 1999, which meets regularly, focusing mainly on financial stability. </a:t>
            </a:r>
          </a:p>
          <a:p>
            <a:pPr marL="914400" lvl="2" indent="0" algn="just">
              <a:buNone/>
            </a:pPr>
            <a:endParaRPr lang="en-GB" sz="2000" dirty="0">
              <a:latin typeface="Arial" panose="020B0604020202020204" pitchFamily="34" charset="0"/>
              <a:cs typeface="Arial" panose="020B0604020202020204" pitchFamily="34" charset="0"/>
            </a:endParaRPr>
          </a:p>
          <a:p>
            <a:pPr marL="514350" lvl="1" indent="0" algn="just">
              <a:buNone/>
            </a:pPr>
            <a:r>
              <a:rPr lang="en-GB" b="1" dirty="0">
                <a:solidFill>
                  <a:srgbClr val="C00000"/>
                </a:solidFill>
                <a:latin typeface="Arial" panose="020B0604020202020204" pitchFamily="34" charset="0"/>
                <a:cs typeface="Arial" panose="020B0604020202020204" pitchFamily="34" charset="0"/>
              </a:rPr>
              <a:t>EU (European Union) </a:t>
            </a:r>
            <a:r>
              <a:rPr lang="en-GB" sz="2400" dirty="0">
                <a:latin typeface="Arial" panose="020B0604020202020204" pitchFamily="34" charset="0"/>
                <a:cs typeface="Arial" panose="020B0604020202020204" pitchFamily="34" charset="0"/>
              </a:rPr>
              <a:t>has its own parliament, MEPs (Members of the European Parliament) and courts and at the global level, there are supranational intergovernmental organizations like the WTO (World Trade Organization) and UN (United Nations) who can source the rules governing markets and how organizations operate within them. </a:t>
            </a:r>
          </a:p>
          <a:p>
            <a:pPr marL="0" indent="0" algn="just">
              <a:lnSpc>
                <a:spcPct val="90000"/>
              </a:lnSpc>
              <a:buNone/>
              <a:defRPr/>
            </a:pPr>
            <a:endParaRPr lang="en-GB" altLang="en-US" sz="2800" dirty="0">
              <a:latin typeface="Arial" panose="020B0604020202020204" pitchFamily="34" charset="0"/>
              <a:ea typeface="ＭＳ Ｐゴシック" panose="020B0600070205080204" pitchFamily="34" charset="-128"/>
              <a:cs typeface="Arial" panose="020B0604020202020204" pitchFamily="34" charset="0"/>
            </a:endParaRPr>
          </a:p>
        </p:txBody>
      </p:sp>
      <p:sp>
        <p:nvSpPr>
          <p:cNvPr id="5" name="Title 1">
            <a:extLst>
              <a:ext uri="{FF2B5EF4-FFF2-40B4-BE49-F238E27FC236}">
                <a16:creationId xmlns:a16="http://schemas.microsoft.com/office/drawing/2014/main" id="{C6DE5FC7-5BD7-4F73-B127-165783EFF845}"/>
              </a:ext>
            </a:extLst>
          </p:cNvPr>
          <p:cNvSpPr>
            <a:spLocks noGrp="1"/>
          </p:cNvSpPr>
          <p:nvPr>
            <p:ph type="title"/>
          </p:nvPr>
        </p:nvSpPr>
        <p:spPr>
          <a:xfrm>
            <a:off x="0" y="0"/>
            <a:ext cx="9144000" cy="908720"/>
          </a:xfrm>
          <a:solidFill>
            <a:schemeClr val="accent5">
              <a:lumMod val="20000"/>
              <a:lumOff val="80000"/>
            </a:schemeClr>
          </a:solidFill>
        </p:spPr>
        <p:txBody>
          <a:bodyPr>
            <a:noAutofit/>
          </a:bodyPr>
          <a:lstStyle/>
          <a:p>
            <a:pPr lvl="0"/>
            <a:r>
              <a:rPr lang="en-GB" sz="3200" b="1" dirty="0">
                <a:latin typeface="Arial" panose="020B0604020202020204" pitchFamily="34" charset="0"/>
                <a:cs typeface="Arial" panose="020B0604020202020204" pitchFamily="34" charset="0"/>
              </a:rPr>
              <a:t>Global Politics – International Institutions</a:t>
            </a:r>
          </a:p>
        </p:txBody>
      </p:sp>
    </p:spTree>
    <p:extLst>
      <p:ext uri="{BB962C8B-B14F-4D97-AF65-F5344CB8AC3E}">
        <p14:creationId xmlns:p14="http://schemas.microsoft.com/office/powerpoint/2010/main" val="18471513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par>
                                <p:cTn id="15" presetID="2" presetClass="entr" presetSubtype="4" fill="hold" grpId="0"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4988"/>
            <a:ext cx="9144000" cy="706090"/>
          </a:xfrm>
          <a:solidFill>
            <a:schemeClr val="accent5">
              <a:lumMod val="75000"/>
            </a:schemeClr>
          </a:solidFill>
        </p:spPr>
        <p:txBody>
          <a:bodyPr>
            <a:normAutofit fontScale="90000"/>
          </a:bodyPr>
          <a:lstStyle/>
          <a:p>
            <a:r>
              <a:rPr lang="en-GB" b="1" dirty="0">
                <a:solidFill>
                  <a:schemeClr val="accent2">
                    <a:lumMod val="60000"/>
                    <a:lumOff val="40000"/>
                  </a:schemeClr>
                </a:solidFill>
                <a:latin typeface="Arial" panose="020B0604020202020204" pitchFamily="34" charset="0"/>
                <a:cs typeface="Arial" panose="020B0604020202020204" pitchFamily="34" charset="0"/>
              </a:rPr>
              <a:t>The International Monetary Fund</a:t>
            </a:r>
          </a:p>
        </p:txBody>
      </p:sp>
      <p:sp>
        <p:nvSpPr>
          <p:cNvPr id="3" name="Content Placeholder 2"/>
          <p:cNvSpPr>
            <a:spLocks noGrp="1"/>
          </p:cNvSpPr>
          <p:nvPr>
            <p:ph idx="1"/>
          </p:nvPr>
        </p:nvSpPr>
        <p:spPr>
          <a:xfrm>
            <a:off x="457200" y="836712"/>
            <a:ext cx="8229600" cy="4896544"/>
          </a:xfrm>
        </p:spPr>
        <p:txBody>
          <a:bodyPr>
            <a:noAutofit/>
          </a:bodyPr>
          <a:lstStyle/>
          <a:p>
            <a:pPr algn="just"/>
            <a:r>
              <a:rPr lang="en-GB" sz="2800" dirty="0"/>
              <a:t>The International Monetary Fund (IMF) is an organization of 187 countries, working to foster global monetary cooperation, secure financial stability, facilitate international trade, promote high employment and sustainable economic growth, and reduce poverty around the world.</a:t>
            </a:r>
          </a:p>
          <a:p>
            <a:pPr marL="0" indent="0" algn="just">
              <a:buNone/>
            </a:pPr>
            <a:endParaRPr lang="en-GB" sz="2800" dirty="0"/>
          </a:p>
          <a:p>
            <a:pPr algn="just"/>
            <a:r>
              <a:rPr lang="en-GB" sz="2800" dirty="0"/>
              <a:t>The IMF has played a part in shaping the global economy since the end of World War II. The IMF’s fundamental mission is to ensure stability in the international system.</a:t>
            </a:r>
          </a:p>
        </p:txBody>
      </p:sp>
    </p:spTree>
    <p:extLst>
      <p:ext uri="{BB962C8B-B14F-4D97-AF65-F5344CB8AC3E}">
        <p14:creationId xmlns:p14="http://schemas.microsoft.com/office/powerpoint/2010/main" val="1052021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normAutofit fontScale="90000"/>
          </a:bodyPr>
          <a:lstStyle/>
          <a:p>
            <a:r>
              <a:rPr lang="en-GB" b="1" dirty="0">
                <a:latin typeface="Arial" panose="020B0604020202020204" pitchFamily="34" charset="0"/>
                <a:cs typeface="Arial" panose="020B0604020202020204" pitchFamily="34" charset="0"/>
              </a:rPr>
              <a:t>The World Bank</a:t>
            </a:r>
          </a:p>
        </p:txBody>
      </p:sp>
      <p:sp>
        <p:nvSpPr>
          <p:cNvPr id="3" name="Content Placeholder 2"/>
          <p:cNvSpPr>
            <a:spLocks noGrp="1"/>
          </p:cNvSpPr>
          <p:nvPr>
            <p:ph idx="1"/>
          </p:nvPr>
        </p:nvSpPr>
        <p:spPr>
          <a:xfrm>
            <a:off x="457200" y="1412776"/>
            <a:ext cx="8229600" cy="3240360"/>
          </a:xfrm>
        </p:spPr>
        <p:txBody>
          <a:bodyPr>
            <a:noAutofit/>
          </a:bodyPr>
          <a:lstStyle/>
          <a:p>
            <a:pPr algn="just"/>
            <a:r>
              <a:rPr lang="en-GB" sz="2800" b="1" i="1" dirty="0">
                <a:solidFill>
                  <a:schemeClr val="accent6">
                    <a:lumMod val="75000"/>
                  </a:schemeClr>
                </a:solidFill>
                <a:latin typeface="Arial" panose="020B0604020202020204" pitchFamily="34" charset="0"/>
                <a:cs typeface="Arial" panose="020B0604020202020204" pitchFamily="34" charset="0"/>
              </a:rPr>
              <a:t>The World Bank </a:t>
            </a:r>
            <a:r>
              <a:rPr lang="en-GB" sz="2800" i="1" dirty="0">
                <a:latin typeface="Arial" panose="020B0604020202020204" pitchFamily="34" charset="0"/>
                <a:cs typeface="Arial" panose="020B0604020202020204" pitchFamily="34" charset="0"/>
              </a:rPr>
              <a:t>is a vital source of financial and technical assistance to developing countries around the world. Established in 1944 and headquartered in Washington, D.C. it has more than 10 000 employees in 100 offices worldwide. It operates like a cooperative, with its 187 member countries as shareholders.</a:t>
            </a:r>
          </a:p>
        </p:txBody>
      </p:sp>
    </p:spTree>
    <p:extLst>
      <p:ext uri="{BB962C8B-B14F-4D97-AF65-F5344CB8AC3E}">
        <p14:creationId xmlns:p14="http://schemas.microsoft.com/office/powerpoint/2010/main" val="17025520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3713A3-B93E-42C3-8D78-4B3198663F1E}"/>
              </a:ext>
            </a:extLst>
          </p:cNvPr>
          <p:cNvSpPr>
            <a:spLocks noGrp="1"/>
          </p:cNvSpPr>
          <p:nvPr>
            <p:ph type="title"/>
          </p:nvPr>
        </p:nvSpPr>
        <p:spPr/>
        <p:txBody>
          <a:bodyPr/>
          <a:lstStyle/>
          <a:p>
            <a:r>
              <a:rPr lang="en-GB" b="1" dirty="0"/>
              <a:t>NATO</a:t>
            </a:r>
          </a:p>
        </p:txBody>
      </p:sp>
      <p:sp>
        <p:nvSpPr>
          <p:cNvPr id="3" name="Content Placeholder 2">
            <a:extLst>
              <a:ext uri="{FF2B5EF4-FFF2-40B4-BE49-F238E27FC236}">
                <a16:creationId xmlns:a16="http://schemas.microsoft.com/office/drawing/2014/main" id="{868B6ABD-7CBC-43F8-99D4-94D035D12A46}"/>
              </a:ext>
            </a:extLst>
          </p:cNvPr>
          <p:cNvSpPr>
            <a:spLocks noGrp="1"/>
          </p:cNvSpPr>
          <p:nvPr>
            <p:ph idx="1"/>
          </p:nvPr>
        </p:nvSpPr>
        <p:spPr>
          <a:xfrm>
            <a:off x="445393" y="1412330"/>
            <a:ext cx="8229600" cy="820687"/>
          </a:xfrm>
        </p:spPr>
        <p:txBody>
          <a:bodyPr>
            <a:normAutofit fontScale="77500" lnSpcReduction="20000"/>
          </a:bodyPr>
          <a:lstStyle/>
          <a:p>
            <a:r>
              <a:rPr lang="en-GB" dirty="0"/>
              <a:t>North Atlantic Treaty Organisation</a:t>
            </a:r>
          </a:p>
          <a:p>
            <a:r>
              <a:rPr lang="en-GB" dirty="0"/>
              <a:t>Currently 30 members</a:t>
            </a:r>
          </a:p>
          <a:p>
            <a:endParaRPr lang="en-GB" dirty="0"/>
          </a:p>
        </p:txBody>
      </p:sp>
      <p:pic>
        <p:nvPicPr>
          <p:cNvPr id="5" name="Picture 4">
            <a:extLst>
              <a:ext uri="{FF2B5EF4-FFF2-40B4-BE49-F238E27FC236}">
                <a16:creationId xmlns:a16="http://schemas.microsoft.com/office/drawing/2014/main" id="{543223E9-29C5-4E31-B6A8-7F1F122D49B5}"/>
              </a:ext>
            </a:extLst>
          </p:cNvPr>
          <p:cNvPicPr>
            <a:picLocks noChangeAspect="1"/>
          </p:cNvPicPr>
          <p:nvPr/>
        </p:nvPicPr>
        <p:blipFill>
          <a:blip r:embed="rId2">
            <a:duotone>
              <a:schemeClr val="accent3">
                <a:shade val="45000"/>
                <a:satMod val="135000"/>
              </a:schemeClr>
              <a:prstClr val="white"/>
            </a:duotone>
          </a:blip>
          <a:stretch>
            <a:fillRect/>
          </a:stretch>
        </p:blipFill>
        <p:spPr>
          <a:xfrm>
            <a:off x="899592" y="2194917"/>
            <a:ext cx="6120680" cy="3303765"/>
          </a:xfrm>
          <a:prstGeom prst="rect">
            <a:avLst/>
          </a:prstGeom>
        </p:spPr>
      </p:pic>
    </p:spTree>
    <p:extLst>
      <p:ext uri="{BB962C8B-B14F-4D97-AF65-F5344CB8AC3E}">
        <p14:creationId xmlns:p14="http://schemas.microsoft.com/office/powerpoint/2010/main" val="35087372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3713A3-B93E-42C3-8D78-4B3198663F1E}"/>
              </a:ext>
            </a:extLst>
          </p:cNvPr>
          <p:cNvSpPr>
            <a:spLocks noGrp="1"/>
          </p:cNvSpPr>
          <p:nvPr>
            <p:ph type="title"/>
          </p:nvPr>
        </p:nvSpPr>
        <p:spPr>
          <a:xfrm>
            <a:off x="323528" y="88033"/>
            <a:ext cx="8229600" cy="634082"/>
          </a:xfrm>
        </p:spPr>
        <p:txBody>
          <a:bodyPr>
            <a:normAutofit fontScale="90000"/>
          </a:bodyPr>
          <a:lstStyle/>
          <a:p>
            <a:r>
              <a:rPr lang="en-GB" b="1" dirty="0"/>
              <a:t>NATO</a:t>
            </a:r>
          </a:p>
        </p:txBody>
      </p:sp>
      <p:sp>
        <p:nvSpPr>
          <p:cNvPr id="3" name="Content Placeholder 2">
            <a:extLst>
              <a:ext uri="{FF2B5EF4-FFF2-40B4-BE49-F238E27FC236}">
                <a16:creationId xmlns:a16="http://schemas.microsoft.com/office/drawing/2014/main" id="{868B6ABD-7CBC-43F8-99D4-94D035D12A46}"/>
              </a:ext>
            </a:extLst>
          </p:cNvPr>
          <p:cNvSpPr>
            <a:spLocks noGrp="1"/>
          </p:cNvSpPr>
          <p:nvPr>
            <p:ph idx="1"/>
          </p:nvPr>
        </p:nvSpPr>
        <p:spPr>
          <a:xfrm>
            <a:off x="657908" y="1842977"/>
            <a:ext cx="7560840" cy="820687"/>
          </a:xfrm>
        </p:spPr>
        <p:txBody>
          <a:bodyPr>
            <a:normAutofit fontScale="70000" lnSpcReduction="20000"/>
          </a:bodyPr>
          <a:lstStyle/>
          <a:p>
            <a:r>
              <a:rPr lang="en-GB" dirty="0"/>
              <a:t>NATO exists to guarantee the </a:t>
            </a:r>
            <a:r>
              <a:rPr lang="en-GB" b="1" u="sng" dirty="0"/>
              <a:t>freedom and security </a:t>
            </a:r>
            <a:r>
              <a:rPr lang="en-GB" dirty="0"/>
              <a:t>of its members through political and military means.</a:t>
            </a:r>
          </a:p>
          <a:p>
            <a:endParaRPr lang="en-GB" dirty="0"/>
          </a:p>
        </p:txBody>
      </p:sp>
      <p:sp>
        <p:nvSpPr>
          <p:cNvPr id="4" name="Rectangle: Rounded Corners 3">
            <a:extLst>
              <a:ext uri="{FF2B5EF4-FFF2-40B4-BE49-F238E27FC236}">
                <a16:creationId xmlns:a16="http://schemas.microsoft.com/office/drawing/2014/main" id="{1D0BF46B-C276-4058-8D26-5D82E5E5E154}"/>
              </a:ext>
            </a:extLst>
          </p:cNvPr>
          <p:cNvSpPr/>
          <p:nvPr/>
        </p:nvSpPr>
        <p:spPr>
          <a:xfrm>
            <a:off x="457200" y="2733290"/>
            <a:ext cx="3481561" cy="2124511"/>
          </a:xfrm>
          <a:prstGeom prst="round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Content Placeholder 2">
            <a:extLst>
              <a:ext uri="{FF2B5EF4-FFF2-40B4-BE49-F238E27FC236}">
                <a16:creationId xmlns:a16="http://schemas.microsoft.com/office/drawing/2014/main" id="{FB1F9D8B-044C-493B-9B99-CAC7CBC1F67D}"/>
              </a:ext>
            </a:extLst>
          </p:cNvPr>
          <p:cNvSpPr txBox="1">
            <a:spLocks/>
          </p:cNvSpPr>
          <p:nvPr/>
        </p:nvSpPr>
        <p:spPr>
          <a:xfrm>
            <a:off x="323528" y="2798763"/>
            <a:ext cx="3481561" cy="2088232"/>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ctr"/>
            <a:r>
              <a:rPr lang="en-GB" sz="1600" b="1" dirty="0">
                <a:solidFill>
                  <a:schemeClr val="bg1"/>
                </a:solidFill>
              </a:rPr>
              <a:t>POLITICAL</a:t>
            </a:r>
            <a:r>
              <a:rPr lang="en-GB" sz="1600" dirty="0">
                <a:solidFill>
                  <a:schemeClr val="bg1"/>
                </a:solidFill>
              </a:rPr>
              <a:t> - NATO promotes </a:t>
            </a:r>
            <a:r>
              <a:rPr lang="en-GB" sz="1600" u="sng" dirty="0">
                <a:solidFill>
                  <a:schemeClr val="bg1"/>
                </a:solidFill>
              </a:rPr>
              <a:t>democratic values and enables members </a:t>
            </a:r>
            <a:r>
              <a:rPr lang="en-GB" sz="1600" dirty="0">
                <a:solidFill>
                  <a:schemeClr val="bg1"/>
                </a:solidFill>
              </a:rPr>
              <a:t>to consult and cooperate on </a:t>
            </a:r>
            <a:r>
              <a:rPr lang="en-GB" sz="1600" u="sng" dirty="0">
                <a:highlight>
                  <a:srgbClr val="FFFF00"/>
                </a:highlight>
              </a:rPr>
              <a:t>defence and security-related issues </a:t>
            </a:r>
            <a:r>
              <a:rPr lang="en-GB" sz="1600" dirty="0">
                <a:solidFill>
                  <a:schemeClr val="bg1"/>
                </a:solidFill>
              </a:rPr>
              <a:t>to solve problems, build trust and, in the long run, prevent conflict.</a:t>
            </a:r>
          </a:p>
        </p:txBody>
      </p:sp>
      <p:sp>
        <p:nvSpPr>
          <p:cNvPr id="9" name="Rectangle: Rounded Corners 8">
            <a:extLst>
              <a:ext uri="{FF2B5EF4-FFF2-40B4-BE49-F238E27FC236}">
                <a16:creationId xmlns:a16="http://schemas.microsoft.com/office/drawing/2014/main" id="{58DC0544-EA5D-4465-9DFE-B763AC65E555}"/>
              </a:ext>
            </a:extLst>
          </p:cNvPr>
          <p:cNvSpPr/>
          <p:nvPr/>
        </p:nvSpPr>
        <p:spPr>
          <a:xfrm>
            <a:off x="4716016" y="2733289"/>
            <a:ext cx="3481561" cy="2124511"/>
          </a:xfrm>
          <a:prstGeom prst="round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5934DEB9-FC9A-432D-B390-5A7D07DD6DC0}"/>
              </a:ext>
            </a:extLst>
          </p:cNvPr>
          <p:cNvSpPr txBox="1"/>
          <p:nvPr/>
        </p:nvSpPr>
        <p:spPr>
          <a:xfrm>
            <a:off x="4813733" y="2779881"/>
            <a:ext cx="3286125" cy="2031325"/>
          </a:xfrm>
          <a:prstGeom prst="rect">
            <a:avLst/>
          </a:prstGeom>
          <a:noFill/>
        </p:spPr>
        <p:txBody>
          <a:bodyPr wrap="square">
            <a:spAutoFit/>
          </a:bodyPr>
          <a:lstStyle/>
          <a:p>
            <a:pPr algn="ctr"/>
            <a:r>
              <a:rPr lang="en-GB" b="1" dirty="0">
                <a:solidFill>
                  <a:schemeClr val="bg1"/>
                </a:solidFill>
              </a:rPr>
              <a:t>MILITARY</a:t>
            </a:r>
            <a:r>
              <a:rPr lang="en-GB" dirty="0">
                <a:solidFill>
                  <a:schemeClr val="bg1"/>
                </a:solidFill>
              </a:rPr>
              <a:t> - NATO is committed to the </a:t>
            </a:r>
            <a:r>
              <a:rPr lang="en-GB" u="sng" dirty="0">
                <a:solidFill>
                  <a:schemeClr val="bg1"/>
                </a:solidFill>
              </a:rPr>
              <a:t>peaceful resolution of disputes</a:t>
            </a:r>
            <a:r>
              <a:rPr lang="en-GB" dirty="0">
                <a:solidFill>
                  <a:schemeClr val="bg1"/>
                </a:solidFill>
              </a:rPr>
              <a:t>. If diplomatic efforts fail, it has the </a:t>
            </a:r>
            <a:r>
              <a:rPr lang="en-GB" dirty="0">
                <a:highlight>
                  <a:srgbClr val="FFFF00"/>
                </a:highlight>
              </a:rPr>
              <a:t>military power </a:t>
            </a:r>
            <a:r>
              <a:rPr lang="en-GB" dirty="0">
                <a:solidFill>
                  <a:schemeClr val="bg1"/>
                </a:solidFill>
              </a:rPr>
              <a:t>to undertake crisis-management operations</a:t>
            </a:r>
          </a:p>
        </p:txBody>
      </p:sp>
      <p:sp>
        <p:nvSpPr>
          <p:cNvPr id="11" name="TextBox 10">
            <a:extLst>
              <a:ext uri="{FF2B5EF4-FFF2-40B4-BE49-F238E27FC236}">
                <a16:creationId xmlns:a16="http://schemas.microsoft.com/office/drawing/2014/main" id="{027E6C69-3CBE-4C82-87FE-7642A3BCEAFC}"/>
              </a:ext>
            </a:extLst>
          </p:cNvPr>
          <p:cNvSpPr txBox="1"/>
          <p:nvPr/>
        </p:nvSpPr>
        <p:spPr>
          <a:xfrm>
            <a:off x="1430479" y="5157192"/>
            <a:ext cx="6766508" cy="369332"/>
          </a:xfrm>
          <a:prstGeom prst="rect">
            <a:avLst/>
          </a:prstGeom>
          <a:noFill/>
        </p:spPr>
        <p:txBody>
          <a:bodyPr wrap="square">
            <a:spAutoFit/>
          </a:bodyPr>
          <a:lstStyle/>
          <a:p>
            <a:pPr algn="ctr"/>
            <a:r>
              <a:rPr lang="en-GB" dirty="0"/>
              <a:t>Source: https://www.nato.int/nato-welcome/index.html</a:t>
            </a:r>
          </a:p>
        </p:txBody>
      </p:sp>
      <p:sp>
        <p:nvSpPr>
          <p:cNvPr id="12" name="Content Placeholder 2">
            <a:extLst>
              <a:ext uri="{FF2B5EF4-FFF2-40B4-BE49-F238E27FC236}">
                <a16:creationId xmlns:a16="http://schemas.microsoft.com/office/drawing/2014/main" id="{09B2BF86-0A2D-4361-9490-4632B1E748E5}"/>
              </a:ext>
            </a:extLst>
          </p:cNvPr>
          <p:cNvSpPr txBox="1">
            <a:spLocks/>
          </p:cNvSpPr>
          <p:nvPr/>
        </p:nvSpPr>
        <p:spPr>
          <a:xfrm>
            <a:off x="1703747" y="1077620"/>
            <a:ext cx="5256584" cy="477879"/>
          </a:xfrm>
          <a:prstGeom prst="rect">
            <a:avLst/>
          </a:prstGeom>
        </p:spPr>
        <p:txBody>
          <a:bodyPr vert="horz" lIns="91440" tIns="45720" rIns="91440" bIns="45720" rtlCol="0">
            <a:normAutofit fontScale="925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r>
              <a:rPr lang="en-GB" b="1" dirty="0"/>
              <a:t>Purpose of NATO</a:t>
            </a:r>
          </a:p>
          <a:p>
            <a:pPr algn="ctr"/>
            <a:endParaRPr lang="en-GB" dirty="0"/>
          </a:p>
        </p:txBody>
      </p:sp>
    </p:spTree>
    <p:extLst>
      <p:ext uri="{BB962C8B-B14F-4D97-AF65-F5344CB8AC3E}">
        <p14:creationId xmlns:p14="http://schemas.microsoft.com/office/powerpoint/2010/main" val="14720101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4"/>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500"/>
                                        <p:tgtEl>
                                          <p:spTgt spid="8"/>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9"/>
                                        </p:tgtEl>
                                        <p:attrNameLst>
                                          <p:attrName>style.visibility</p:attrName>
                                        </p:attrNameLst>
                                      </p:cBhvr>
                                      <p:to>
                                        <p:strVal val="visible"/>
                                      </p:to>
                                    </p:set>
                                    <p:animEffect transition="in" filter="fade">
                                      <p:cBhvr>
                                        <p:cTn id="20" dur="500"/>
                                        <p:tgtEl>
                                          <p:spTgt spid="9"/>
                                        </p:tgtEl>
                                      </p:cBhvr>
                                    </p:animEffec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12">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animBg="1"/>
      <p:bldP spid="6" grpId="0"/>
      <p:bldP spid="9" grpId="0" animBg="1"/>
      <p:bldP spid="8" grpId="0"/>
      <p:bldP spid="12"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1485" y="188640"/>
            <a:ext cx="8784976" cy="706090"/>
          </a:xfrm>
          <a:solidFill>
            <a:schemeClr val="tx2">
              <a:lumMod val="60000"/>
              <a:lumOff val="40000"/>
            </a:schemeClr>
          </a:solidFill>
        </p:spPr>
        <p:txBody>
          <a:bodyPr>
            <a:normAutofit fontScale="90000"/>
          </a:bodyPr>
          <a:lstStyle/>
          <a:p>
            <a:r>
              <a:rPr lang="en-GB" b="1" dirty="0">
                <a:latin typeface="Arial" panose="020B0604020202020204" pitchFamily="34" charset="0"/>
                <a:cs typeface="Arial" panose="020B0604020202020204" pitchFamily="34" charset="0"/>
              </a:rPr>
              <a:t>International Court of Justice</a:t>
            </a:r>
          </a:p>
        </p:txBody>
      </p:sp>
      <p:sp>
        <p:nvSpPr>
          <p:cNvPr id="5" name="Content Placeholder 3"/>
          <p:cNvSpPr>
            <a:spLocks noGrp="1"/>
          </p:cNvSpPr>
          <p:nvPr>
            <p:ph idx="1"/>
          </p:nvPr>
        </p:nvSpPr>
        <p:spPr>
          <a:xfrm>
            <a:off x="201485" y="1340768"/>
            <a:ext cx="8784976" cy="4464496"/>
          </a:xfrm>
          <a:noFill/>
        </p:spPr>
        <p:txBody>
          <a:bodyPr>
            <a:normAutofit lnSpcReduction="10000"/>
          </a:bodyPr>
          <a:lstStyle/>
          <a:p>
            <a:pPr marL="0" indent="0">
              <a:buNone/>
            </a:pPr>
            <a:r>
              <a:rPr lang="en-GB" dirty="0"/>
              <a:t>The </a:t>
            </a:r>
            <a:r>
              <a:rPr lang="en-GB" b="1" dirty="0"/>
              <a:t>International Court of Justice</a:t>
            </a:r>
            <a:r>
              <a:rPr lang="en-GB" dirty="0"/>
              <a:t> sometimes known as the </a:t>
            </a:r>
            <a:r>
              <a:rPr lang="en-GB" b="1" dirty="0"/>
              <a:t>World Court,</a:t>
            </a:r>
            <a:r>
              <a:rPr lang="en-GB" baseline="30000" dirty="0"/>
              <a:t> </a:t>
            </a:r>
          </a:p>
          <a:p>
            <a:pPr marL="0" indent="0">
              <a:buNone/>
            </a:pPr>
            <a:endParaRPr lang="en-GB" baseline="30000" dirty="0"/>
          </a:p>
          <a:p>
            <a:pPr lvl="1"/>
            <a:r>
              <a:rPr lang="en-GB" dirty="0"/>
              <a:t>settles disputes between states in accordance </a:t>
            </a:r>
            <a:r>
              <a:rPr lang="en-GB" u="sng" dirty="0">
                <a:solidFill>
                  <a:schemeClr val="tx2"/>
                </a:solidFill>
              </a:rPr>
              <a:t>with </a:t>
            </a:r>
            <a:r>
              <a:rPr lang="en-GB" u="sng" dirty="0">
                <a:solidFill>
                  <a:schemeClr val="tx2"/>
                </a:solidFill>
                <a:hlinkClick r:id="rId2" tooltip="United Nations"/>
              </a:rPr>
              <a:t>international law</a:t>
            </a:r>
            <a:r>
              <a:rPr lang="en-GB" u="sng" dirty="0">
                <a:solidFill>
                  <a:schemeClr val="tx2"/>
                </a:solidFill>
              </a:rPr>
              <a:t> and gives </a:t>
            </a:r>
            <a:r>
              <a:rPr lang="en-GB" u="sng" dirty="0">
                <a:solidFill>
                  <a:schemeClr val="tx2"/>
                </a:solidFill>
                <a:hlinkClick r:id="rId3" tooltip="Advisory opinions"/>
              </a:rPr>
              <a:t>advisory opinions</a:t>
            </a:r>
            <a:r>
              <a:rPr lang="en-GB" u="sng" dirty="0">
                <a:solidFill>
                  <a:schemeClr val="tx2"/>
                </a:solidFill>
              </a:rPr>
              <a:t> on international legal issues. </a:t>
            </a:r>
          </a:p>
          <a:p>
            <a:pPr marL="457200" lvl="1" indent="0">
              <a:buNone/>
            </a:pPr>
            <a:endParaRPr lang="en-GB" dirty="0"/>
          </a:p>
          <a:p>
            <a:pPr lvl="1"/>
            <a:r>
              <a:rPr lang="en-GB" dirty="0"/>
              <a:t>adjudicates general disputes </a:t>
            </a:r>
            <a:r>
              <a:rPr lang="en-GB" u="sng" dirty="0">
                <a:solidFill>
                  <a:srgbClr val="002060"/>
                </a:solidFill>
              </a:rPr>
              <a:t>between countries, with its rulings and opinions serving as primary </a:t>
            </a:r>
            <a:r>
              <a:rPr lang="en-GB" u="sng" dirty="0">
                <a:solidFill>
                  <a:srgbClr val="002060"/>
                </a:solidFill>
                <a:hlinkClick r:id="rId4"/>
              </a:rPr>
              <a:t>sources of international law</a:t>
            </a:r>
            <a:r>
              <a:rPr lang="en-GB" u="sng" dirty="0">
                <a:solidFill>
                  <a:srgbClr val="002060"/>
                </a:solidFill>
              </a:rPr>
              <a:t>.</a:t>
            </a:r>
          </a:p>
        </p:txBody>
      </p:sp>
    </p:spTree>
    <p:extLst>
      <p:ext uri="{BB962C8B-B14F-4D97-AF65-F5344CB8AC3E}">
        <p14:creationId xmlns:p14="http://schemas.microsoft.com/office/powerpoint/2010/main" val="24051919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xEl>
                                              <p:pRg st="0" end="0"/>
                                            </p:txEl>
                                          </p:spTgt>
                                        </p:tgtEl>
                                        <p:attrNameLst>
                                          <p:attrName>style.visibility</p:attrName>
                                        </p:attrNameLst>
                                      </p:cBhvr>
                                      <p:to>
                                        <p:strVal val="visible"/>
                                      </p:to>
                                    </p:set>
                                    <p:anim calcmode="lin" valueType="num">
                                      <p:cBhvr additive="base">
                                        <p:cTn id="13"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0" end="0"/>
                                            </p:txEl>
                                          </p:spTgt>
                                        </p:tgtEl>
                                        <p:attrNameLst>
                                          <p:attrName>ppt_y</p:attrName>
                                        </p:attrNameLst>
                                      </p:cBhvr>
                                      <p:tavLst>
                                        <p:tav tm="0">
                                          <p:val>
                                            <p:strVal val="1+#ppt_h/2"/>
                                          </p:val>
                                        </p:tav>
                                        <p:tav tm="100000">
                                          <p:val>
                                            <p:strVal val="#ppt_y"/>
                                          </p:val>
                                        </p:tav>
                                      </p:tavLst>
                                    </p:anim>
                                  </p:childTnLst>
                                </p:cTn>
                              </p:par>
                              <p:par>
                                <p:cTn id="15" presetID="2" presetClass="entr" presetSubtype="4" fill="hold" grpId="0" nodeType="withEffect">
                                  <p:stCondLst>
                                    <p:cond delay="0"/>
                                  </p:stCondLst>
                                  <p:childTnLst>
                                    <p:set>
                                      <p:cBhvr>
                                        <p:cTn id="16" dur="1" fill="hold">
                                          <p:stCondLst>
                                            <p:cond delay="0"/>
                                          </p:stCondLst>
                                        </p:cTn>
                                        <p:tgtEl>
                                          <p:spTgt spid="5">
                                            <p:txEl>
                                              <p:pRg st="2" end="2"/>
                                            </p:txEl>
                                          </p:spTgt>
                                        </p:tgtEl>
                                        <p:attrNameLst>
                                          <p:attrName>style.visibility</p:attrName>
                                        </p:attrNameLst>
                                      </p:cBhvr>
                                      <p:to>
                                        <p:strVal val="visible"/>
                                      </p:to>
                                    </p:set>
                                    <p:anim calcmode="lin" valueType="num">
                                      <p:cBhvr additive="base">
                                        <p:cTn id="17"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5">
                                            <p:txEl>
                                              <p:pRg st="2" end="2"/>
                                            </p:txEl>
                                          </p:spTgt>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5">
                                            <p:txEl>
                                              <p:pRg st="4" end="4"/>
                                            </p:txEl>
                                          </p:spTgt>
                                        </p:tgtEl>
                                        <p:attrNameLst>
                                          <p:attrName>style.visibility</p:attrName>
                                        </p:attrNameLst>
                                      </p:cBhvr>
                                      <p:to>
                                        <p:strVal val="visible"/>
                                      </p:to>
                                    </p:set>
                                    <p:anim calcmode="lin" valueType="num">
                                      <p:cBhvr additive="base">
                                        <p:cTn id="21"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5"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346050"/>
          </a:xfrm>
        </p:spPr>
        <p:txBody>
          <a:bodyPr>
            <a:noAutofit/>
          </a:bodyPr>
          <a:lstStyle/>
          <a:p>
            <a:r>
              <a:rPr lang="en-GB" sz="3200" dirty="0"/>
              <a:t>PESTEL Analysis of the Airline Industry</a:t>
            </a:r>
          </a:p>
        </p:txBody>
      </p:sp>
      <p:pic>
        <p:nvPicPr>
          <p:cNvPr id="4" name="Picture 3"/>
          <p:cNvPicPr>
            <a:picLocks noChangeAspect="1"/>
          </p:cNvPicPr>
          <p:nvPr/>
        </p:nvPicPr>
        <p:blipFill>
          <a:blip r:embed="rId2"/>
          <a:stretch>
            <a:fillRect/>
          </a:stretch>
        </p:blipFill>
        <p:spPr>
          <a:xfrm>
            <a:off x="0" y="908720"/>
            <a:ext cx="9144000" cy="5949280"/>
          </a:xfrm>
          <a:prstGeom prst="rect">
            <a:avLst/>
          </a:prstGeom>
        </p:spPr>
      </p:pic>
      <p:grpSp>
        <p:nvGrpSpPr>
          <p:cNvPr id="8" name="Group 7"/>
          <p:cNvGrpSpPr/>
          <p:nvPr/>
        </p:nvGrpSpPr>
        <p:grpSpPr>
          <a:xfrm>
            <a:off x="48044" y="1066428"/>
            <a:ext cx="9095956" cy="5661248"/>
            <a:chOff x="48044" y="1066428"/>
            <a:chExt cx="9095956" cy="5661248"/>
          </a:xfrm>
        </p:grpSpPr>
        <p:sp>
          <p:nvSpPr>
            <p:cNvPr id="5" name="Rectangle 4"/>
            <p:cNvSpPr/>
            <p:nvPr/>
          </p:nvSpPr>
          <p:spPr>
            <a:xfrm>
              <a:off x="179512" y="2996952"/>
              <a:ext cx="8784976" cy="1800200"/>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p:cNvSpPr/>
            <p:nvPr/>
          </p:nvSpPr>
          <p:spPr>
            <a:xfrm>
              <a:off x="48044" y="4927476"/>
              <a:ext cx="4600128" cy="1800200"/>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4543872" y="1066428"/>
              <a:ext cx="4600128" cy="1800200"/>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9" name="Rounded Rectangular Callout 8"/>
          <p:cNvSpPr/>
          <p:nvPr/>
        </p:nvSpPr>
        <p:spPr>
          <a:xfrm>
            <a:off x="4932040" y="1628800"/>
            <a:ext cx="3888432" cy="1800200"/>
          </a:xfrm>
          <a:prstGeom prst="wedgeRoundRectCallout">
            <a:avLst>
              <a:gd name="adj1" fmla="val -67926"/>
              <a:gd name="adj2" fmla="val -14550"/>
              <a:gd name="adj3" fmla="val 16667"/>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p:cNvSpPr txBox="1"/>
          <p:nvPr/>
        </p:nvSpPr>
        <p:spPr>
          <a:xfrm>
            <a:off x="5061549" y="1790236"/>
            <a:ext cx="3625251" cy="1477328"/>
          </a:xfrm>
          <a:prstGeom prst="rect">
            <a:avLst/>
          </a:prstGeom>
          <a:noFill/>
        </p:spPr>
        <p:txBody>
          <a:bodyPr wrap="square" rtlCol="0">
            <a:spAutoFit/>
          </a:bodyPr>
          <a:lstStyle/>
          <a:p>
            <a:pPr marL="285750" indent="-285750">
              <a:buFont typeface="Arial" panose="020B0604020202020204" pitchFamily="34" charset="0"/>
              <a:buChar char="•"/>
            </a:pPr>
            <a:r>
              <a:rPr lang="en-GB" dirty="0"/>
              <a:t>What are global issues regarding Government Support, Security Controls and Restrictions on Migration?</a:t>
            </a:r>
          </a:p>
          <a:p>
            <a:pPr marL="285750" indent="-285750">
              <a:buFont typeface="Arial" panose="020B0604020202020204" pitchFamily="34" charset="0"/>
              <a:buChar char="•"/>
            </a:pPr>
            <a:r>
              <a:rPr lang="en-GB" b="1" dirty="0">
                <a:solidFill>
                  <a:srgbClr val="FF0000"/>
                </a:solidFill>
              </a:rPr>
              <a:t>Add to the list provided here!</a:t>
            </a:r>
          </a:p>
        </p:txBody>
      </p:sp>
      <p:sp>
        <p:nvSpPr>
          <p:cNvPr id="11" name="Rounded Rectangular Callout 10"/>
          <p:cNvSpPr/>
          <p:nvPr/>
        </p:nvSpPr>
        <p:spPr>
          <a:xfrm>
            <a:off x="457200" y="4225241"/>
            <a:ext cx="3888432" cy="1800200"/>
          </a:xfrm>
          <a:prstGeom prst="wedgeRoundRectCallout">
            <a:avLst>
              <a:gd name="adj1" fmla="val 63693"/>
              <a:gd name="adj2" fmla="val 68844"/>
              <a:gd name="adj3" fmla="val 16667"/>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p:cNvSpPr txBox="1"/>
          <p:nvPr/>
        </p:nvSpPr>
        <p:spPr>
          <a:xfrm>
            <a:off x="535482" y="4346520"/>
            <a:ext cx="3625251" cy="1477328"/>
          </a:xfrm>
          <a:prstGeom prst="rect">
            <a:avLst/>
          </a:prstGeom>
          <a:noFill/>
        </p:spPr>
        <p:txBody>
          <a:bodyPr wrap="square" rtlCol="0">
            <a:spAutoFit/>
          </a:bodyPr>
          <a:lstStyle/>
          <a:p>
            <a:pPr marL="285750" indent="-285750">
              <a:buFont typeface="Arial" panose="020B0604020202020204" pitchFamily="34" charset="0"/>
              <a:buChar char="•"/>
            </a:pPr>
            <a:r>
              <a:rPr lang="en-GB" dirty="0"/>
              <a:t>What are global issues regarding Restriction on Mergers, Preferential airport rights for some carriers? </a:t>
            </a:r>
          </a:p>
          <a:p>
            <a:pPr marL="285750" indent="-285750">
              <a:buFont typeface="Arial" panose="020B0604020202020204" pitchFamily="34" charset="0"/>
              <a:buChar char="•"/>
            </a:pPr>
            <a:r>
              <a:rPr lang="en-GB" b="1" dirty="0">
                <a:solidFill>
                  <a:srgbClr val="FF0000"/>
                </a:solidFill>
              </a:rPr>
              <a:t>Add to the list provided here!</a:t>
            </a:r>
          </a:p>
        </p:txBody>
      </p:sp>
    </p:spTree>
    <p:extLst>
      <p:ext uri="{BB962C8B-B14F-4D97-AF65-F5344CB8AC3E}">
        <p14:creationId xmlns:p14="http://schemas.microsoft.com/office/powerpoint/2010/main" val="25248292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9"/>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42" presetClass="entr" presetSubtype="0" fill="hold" grpId="0" nodeType="clickEffect">
                                  <p:stCondLst>
                                    <p:cond delay="0"/>
                                  </p:stCondLst>
                                  <p:childTnLst>
                                    <p:set>
                                      <p:cBhvr>
                                        <p:cTn id="16" dur="1" fill="hold">
                                          <p:stCondLst>
                                            <p:cond delay="0"/>
                                          </p:stCondLst>
                                        </p:cTn>
                                        <p:tgtEl>
                                          <p:spTgt spid="12"/>
                                        </p:tgtEl>
                                        <p:attrNameLst>
                                          <p:attrName>style.visibility</p:attrName>
                                        </p:attrNameLst>
                                      </p:cBhvr>
                                      <p:to>
                                        <p:strVal val="visible"/>
                                      </p:to>
                                    </p:set>
                                    <p:animEffect transition="in" filter="fade">
                                      <p:cBhvr>
                                        <p:cTn id="17" dur="1000"/>
                                        <p:tgtEl>
                                          <p:spTgt spid="12"/>
                                        </p:tgtEl>
                                      </p:cBhvr>
                                    </p:animEffect>
                                    <p:anim calcmode="lin" valueType="num">
                                      <p:cBhvr>
                                        <p:cTn id="18" dur="1000" fill="hold"/>
                                        <p:tgtEl>
                                          <p:spTgt spid="12"/>
                                        </p:tgtEl>
                                        <p:attrNameLst>
                                          <p:attrName>ppt_x</p:attrName>
                                        </p:attrNameLst>
                                      </p:cBhvr>
                                      <p:tavLst>
                                        <p:tav tm="0">
                                          <p:val>
                                            <p:strVal val="#ppt_x"/>
                                          </p:val>
                                        </p:tav>
                                        <p:tav tm="100000">
                                          <p:val>
                                            <p:strVal val="#ppt_x"/>
                                          </p:val>
                                        </p:tav>
                                      </p:tavLst>
                                    </p:anim>
                                    <p:anim calcmode="lin" valueType="num">
                                      <p:cBhvr>
                                        <p:cTn id="19" dur="1000" fill="hold"/>
                                        <p:tgtEl>
                                          <p:spTgt spid="12"/>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11"/>
                                        </p:tgtEl>
                                        <p:attrNameLst>
                                          <p:attrName>style.visibility</p:attrName>
                                        </p:attrNameLst>
                                      </p:cBhvr>
                                      <p:to>
                                        <p:strVal val="visible"/>
                                      </p:to>
                                    </p:set>
                                    <p:animEffect transition="in" filter="fade">
                                      <p:cBhvr>
                                        <p:cTn id="22" dur="1000"/>
                                        <p:tgtEl>
                                          <p:spTgt spid="11"/>
                                        </p:tgtEl>
                                      </p:cBhvr>
                                    </p:animEffect>
                                    <p:anim calcmode="lin" valueType="num">
                                      <p:cBhvr>
                                        <p:cTn id="23" dur="1000" fill="hold"/>
                                        <p:tgtEl>
                                          <p:spTgt spid="11"/>
                                        </p:tgtEl>
                                        <p:attrNameLst>
                                          <p:attrName>ppt_x</p:attrName>
                                        </p:attrNameLst>
                                      </p:cBhvr>
                                      <p:tavLst>
                                        <p:tav tm="0">
                                          <p:val>
                                            <p:strVal val="#ppt_x"/>
                                          </p:val>
                                        </p:tav>
                                        <p:tav tm="100000">
                                          <p:val>
                                            <p:strVal val="#ppt_x"/>
                                          </p:val>
                                        </p:tav>
                                      </p:tavLst>
                                    </p:anim>
                                    <p:anim calcmode="lin" valueType="num">
                                      <p:cBhvr>
                                        <p:cTn id="24"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p:bldP spid="11" grpId="0" animBg="1"/>
      <p:bldP spid="12"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2074"/>
          </a:xfrm>
        </p:spPr>
        <p:txBody>
          <a:bodyPr>
            <a:normAutofit fontScale="90000"/>
          </a:bodyPr>
          <a:lstStyle/>
          <a:p>
            <a:r>
              <a:rPr lang="en-GB" b="1" dirty="0"/>
              <a:t>Exercise </a:t>
            </a:r>
          </a:p>
        </p:txBody>
      </p:sp>
      <p:sp>
        <p:nvSpPr>
          <p:cNvPr id="3" name="Content Placeholder 2"/>
          <p:cNvSpPr>
            <a:spLocks noGrp="1"/>
          </p:cNvSpPr>
          <p:nvPr>
            <p:ph idx="1"/>
          </p:nvPr>
        </p:nvSpPr>
        <p:spPr>
          <a:xfrm>
            <a:off x="209666" y="1052736"/>
            <a:ext cx="8507288" cy="3917032"/>
          </a:xfrm>
        </p:spPr>
        <p:txBody>
          <a:bodyPr>
            <a:normAutofit/>
          </a:bodyPr>
          <a:lstStyle/>
          <a:p>
            <a:pPr algn="just"/>
            <a:r>
              <a:rPr lang="en-GB" dirty="0"/>
              <a:t>List Global Political Elements/Factors which are likely to influence (positively/negatively) on your selected company. </a:t>
            </a:r>
          </a:p>
          <a:p>
            <a:pPr marL="0" indent="0" algn="just">
              <a:buNone/>
            </a:pPr>
            <a:endParaRPr lang="en-GB" dirty="0"/>
          </a:p>
          <a:p>
            <a:pPr algn="just"/>
            <a:r>
              <a:rPr lang="en-GB" dirty="0"/>
              <a:t>Please identify the key </a:t>
            </a:r>
            <a:r>
              <a:rPr lang="en-GB" b="1" u="sng" dirty="0"/>
              <a:t>global political and legal issues and institutions </a:t>
            </a:r>
            <a:r>
              <a:rPr lang="en-GB" dirty="0"/>
              <a:t>likely to affect the business decisions.</a:t>
            </a:r>
          </a:p>
        </p:txBody>
      </p:sp>
      <p:sp>
        <p:nvSpPr>
          <p:cNvPr id="4" name="Rectangle 3"/>
          <p:cNvSpPr/>
          <p:nvPr/>
        </p:nvSpPr>
        <p:spPr>
          <a:xfrm>
            <a:off x="2167905" y="5146832"/>
            <a:ext cx="4590809" cy="369332"/>
          </a:xfrm>
          <a:prstGeom prst="rect">
            <a:avLst/>
          </a:prstGeom>
        </p:spPr>
        <p:txBody>
          <a:bodyPr wrap="none">
            <a:spAutoFit/>
          </a:bodyPr>
          <a:lstStyle/>
          <a:p>
            <a:r>
              <a:rPr lang="en-GB" dirty="0">
                <a:hlinkClick r:id="rId2"/>
              </a:rPr>
              <a:t>https://padlet.com/oseieric/2vl3pdnjkz5397hi</a:t>
            </a:r>
            <a:endParaRPr lang="en-GB" dirty="0"/>
          </a:p>
        </p:txBody>
      </p:sp>
    </p:spTree>
    <p:extLst>
      <p:ext uri="{BB962C8B-B14F-4D97-AF65-F5344CB8AC3E}">
        <p14:creationId xmlns:p14="http://schemas.microsoft.com/office/powerpoint/2010/main" val="30701746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1212" y="0"/>
            <a:ext cx="8229600" cy="404664"/>
          </a:xfrm>
        </p:spPr>
        <p:txBody>
          <a:bodyPr>
            <a:normAutofit fontScale="90000"/>
          </a:bodyPr>
          <a:lstStyle/>
          <a:p>
            <a:r>
              <a:rPr lang="en-GB" sz="3600" b="1" dirty="0">
                <a:latin typeface="Arial" panose="020B0604020202020204" pitchFamily="34" charset="0"/>
                <a:cs typeface="Arial" panose="020B0604020202020204" pitchFamily="34" charset="0"/>
              </a:rPr>
              <a:t>Summary </a:t>
            </a:r>
          </a:p>
        </p:txBody>
      </p:sp>
      <p:sp>
        <p:nvSpPr>
          <p:cNvPr id="3" name="Content Placeholder 2"/>
          <p:cNvSpPr>
            <a:spLocks noGrp="1"/>
          </p:cNvSpPr>
          <p:nvPr>
            <p:ph idx="1"/>
          </p:nvPr>
        </p:nvSpPr>
        <p:spPr>
          <a:xfrm>
            <a:off x="0" y="476672"/>
            <a:ext cx="9144000" cy="5328592"/>
          </a:xfrm>
        </p:spPr>
        <p:txBody>
          <a:bodyPr>
            <a:noAutofit/>
          </a:bodyPr>
          <a:lstStyle/>
          <a:p>
            <a:pPr algn="just"/>
            <a:r>
              <a:rPr lang="en-GB" sz="1800" dirty="0">
                <a:latin typeface="Arial" panose="020B0604020202020204" pitchFamily="34" charset="0"/>
                <a:cs typeface="Arial" panose="020B0604020202020204" pitchFamily="34" charset="0"/>
              </a:rPr>
              <a:t>Political and legal systems and their impact upon organizations, the way they work and the business they undertake</a:t>
            </a:r>
          </a:p>
          <a:p>
            <a:pPr algn="just"/>
            <a:r>
              <a:rPr lang="en-GB" sz="1800" dirty="0">
                <a:latin typeface="Arial" panose="020B0604020202020204" pitchFamily="34" charset="0"/>
                <a:cs typeface="Arial" panose="020B0604020202020204" pitchFamily="34" charset="0"/>
              </a:rPr>
              <a:t>Companies must no longer restrict their environmental analysis to national issues but must look further afield if they are to manage political risk, seek out opportunity and minimize threat. </a:t>
            </a:r>
          </a:p>
          <a:p>
            <a:pPr algn="just"/>
            <a:r>
              <a:rPr lang="en-GB" sz="1800" dirty="0">
                <a:latin typeface="Arial" panose="020B0604020202020204" pitchFamily="34" charset="0"/>
                <a:cs typeface="Arial" panose="020B0604020202020204" pitchFamily="34" charset="0"/>
              </a:rPr>
              <a:t>At the world level of analysis, globalization has led to greater harmonization and the erosion of country boundaries in the pursuit of liberalization. </a:t>
            </a:r>
          </a:p>
          <a:p>
            <a:pPr algn="just"/>
            <a:r>
              <a:rPr lang="en-GB" sz="1800" dirty="0">
                <a:latin typeface="Arial" panose="020B0604020202020204" pitchFamily="34" charset="0"/>
                <a:cs typeface="Arial" panose="020B0604020202020204" pitchFamily="34" charset="0"/>
              </a:rPr>
              <a:t>At the regional level (see for example the EU) the free movement of goods, services, capital and people is having a profound impact upon organizations, where they locate operations, their strategies and business practices. </a:t>
            </a:r>
          </a:p>
          <a:p>
            <a:pPr algn="just"/>
            <a:r>
              <a:rPr lang="en-GB" sz="1800" dirty="0">
                <a:latin typeface="Arial" panose="020B0604020202020204" pitchFamily="34" charset="0"/>
                <a:cs typeface="Arial" panose="020B0604020202020204" pitchFamily="34" charset="0"/>
              </a:rPr>
              <a:t>Through globalization and internationalization organizations, on the one hand, become more exposed to a greater number of political and legal systems, often increasing costs and competition whilst, on the other hand, they are able to grow their markets, access lower cost facilities and the workforce of other countries. </a:t>
            </a:r>
          </a:p>
          <a:p>
            <a:pPr algn="just"/>
            <a:r>
              <a:rPr lang="en-GB" sz="1800" dirty="0">
                <a:latin typeface="Arial" panose="020B0604020202020204" pitchFamily="34" charset="0"/>
                <a:cs typeface="Arial" panose="020B0604020202020204" pitchFamily="34" charset="0"/>
              </a:rPr>
              <a:t>The nature of democracies ensures that, through regular elections and political choice, the political and legal environment remains incredibly dynamic and turbulent, necessitating the organization to appraise constantly the flurry of new rules governing behaviour within its environment. </a:t>
            </a:r>
          </a:p>
          <a:p>
            <a:pPr marL="0" indent="0" algn="just">
              <a:buNone/>
            </a:pPr>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084682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2FBE0D3B-9230-4183-B4FB-CA37BE40E85C}"/>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835696" y="1124744"/>
            <a:ext cx="6048672" cy="3138487"/>
          </a:xfrm>
        </p:spPr>
      </p:pic>
    </p:spTree>
    <p:extLst>
      <p:ext uri="{BB962C8B-B14F-4D97-AF65-F5344CB8AC3E}">
        <p14:creationId xmlns:p14="http://schemas.microsoft.com/office/powerpoint/2010/main" val="111182967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27984" y="238336"/>
            <a:ext cx="4608512" cy="5494920"/>
          </a:xfrm>
        </p:spPr>
        <p:txBody>
          <a:bodyPr>
            <a:noAutofit/>
          </a:bodyPr>
          <a:lstStyle/>
          <a:p>
            <a:r>
              <a:rPr lang="en-GB" sz="2400" b="1" i="1" dirty="0">
                <a:latin typeface="Arial" panose="020B0604020202020204" pitchFamily="34" charset="0"/>
                <a:ea typeface="Calibri" panose="020F0502020204030204" pitchFamily="34" charset="0"/>
                <a:cs typeface="Arial" panose="020B0604020202020204" pitchFamily="34" charset="0"/>
              </a:rPr>
              <a:t>1. Discuss Political Environment</a:t>
            </a:r>
            <a:br>
              <a:rPr lang="en-GB" sz="2400" b="1" i="1" dirty="0">
                <a:latin typeface="Arial" panose="020B0604020202020204" pitchFamily="34" charset="0"/>
                <a:ea typeface="Calibri" panose="020F0502020204030204" pitchFamily="34" charset="0"/>
                <a:cs typeface="Arial" panose="020B0604020202020204" pitchFamily="34" charset="0"/>
              </a:rPr>
            </a:br>
            <a:br>
              <a:rPr lang="en-GB" sz="2400" b="1" i="1" dirty="0">
                <a:latin typeface="Arial" panose="020B0604020202020204" pitchFamily="34" charset="0"/>
                <a:ea typeface="Calibri" panose="020F0502020204030204" pitchFamily="34" charset="0"/>
                <a:cs typeface="Arial" panose="020B0604020202020204" pitchFamily="34" charset="0"/>
              </a:rPr>
            </a:br>
            <a:r>
              <a:rPr lang="en-GB" sz="2400" b="1" i="1" dirty="0">
                <a:latin typeface="Arial" panose="020B0604020202020204" pitchFamily="34" charset="0"/>
                <a:ea typeface="Calibri" panose="020F0502020204030204" pitchFamily="34" charset="0"/>
                <a:cs typeface="Arial" panose="020B0604020202020204" pitchFamily="34" charset="0"/>
              </a:rPr>
              <a:t>2. Discuss how the political environment (e.g. systems, decisions, and ideology) may influence (positively and negatively) about your service company. </a:t>
            </a:r>
            <a:br>
              <a:rPr lang="en-GB" sz="2400" b="1" i="1" dirty="0">
                <a:latin typeface="Arial" panose="020B0604020202020204" pitchFamily="34" charset="0"/>
                <a:ea typeface="Calibri" panose="020F0502020204030204" pitchFamily="34" charset="0"/>
                <a:cs typeface="Arial" panose="020B0604020202020204" pitchFamily="34" charset="0"/>
              </a:rPr>
            </a:br>
            <a:br>
              <a:rPr lang="en-GB" sz="2400" b="1" i="1" dirty="0">
                <a:latin typeface="Arial" panose="020B0604020202020204" pitchFamily="34" charset="0"/>
                <a:ea typeface="Calibri" panose="020F0502020204030204" pitchFamily="34" charset="0"/>
                <a:cs typeface="Arial" panose="020B0604020202020204" pitchFamily="34" charset="0"/>
              </a:rPr>
            </a:br>
            <a:r>
              <a:rPr lang="en-GB" sz="2400" b="1" i="1" dirty="0">
                <a:latin typeface="Arial" panose="020B0604020202020204" pitchFamily="34" charset="0"/>
                <a:ea typeface="Calibri" panose="020F0502020204030204" pitchFamily="34" charset="0"/>
                <a:cs typeface="Arial" panose="020B0604020202020204" pitchFamily="34" charset="0"/>
              </a:rPr>
              <a:t>3. What role do global politics play in your chosen industry and company?. </a:t>
            </a:r>
            <a:br>
              <a:rPr lang="en-GB" sz="2400" b="1" i="1" dirty="0">
                <a:latin typeface="Arial" panose="020B0604020202020204" pitchFamily="34" charset="0"/>
                <a:ea typeface="Calibri" panose="020F0502020204030204" pitchFamily="34" charset="0"/>
                <a:cs typeface="Arial" panose="020B0604020202020204" pitchFamily="34" charset="0"/>
              </a:rPr>
            </a:br>
            <a:br>
              <a:rPr lang="en-GB" sz="2400" b="1" i="1" dirty="0">
                <a:latin typeface="Arial" panose="020B0604020202020204" pitchFamily="34" charset="0"/>
                <a:ea typeface="Calibri" panose="020F0502020204030204" pitchFamily="34" charset="0"/>
                <a:cs typeface="Arial" panose="020B0604020202020204" pitchFamily="34" charset="0"/>
              </a:rPr>
            </a:br>
            <a:endParaRPr lang="en-GB" sz="2400" b="1" i="1" dirty="0">
              <a:latin typeface="Arial" panose="020B0604020202020204" pitchFamily="34" charset="0"/>
              <a:ea typeface="Calibri" panose="020F0502020204030204" pitchFamily="34" charset="0"/>
              <a:cs typeface="Arial" panose="020B0604020202020204" pitchFamily="34" charset="0"/>
            </a:endParaRPr>
          </a:p>
        </p:txBody>
      </p:sp>
      <p:pic>
        <p:nvPicPr>
          <p:cNvPr id="2050" name="Picture 2" descr="St. Barnabas' CE (VA) Primary School - Homework"/>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4427984" cy="57332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089078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75556" y="908720"/>
            <a:ext cx="7992888" cy="4824536"/>
          </a:xfrm>
        </p:spPr>
        <p:txBody>
          <a:bodyPr>
            <a:normAutofit/>
          </a:bodyPr>
          <a:lstStyle/>
          <a:p>
            <a:r>
              <a:rPr lang="en-GB" altLang="en-US" sz="2400" dirty="0"/>
              <a:t>Bachelor of Arts Business Management</a:t>
            </a:r>
            <a:br>
              <a:rPr lang="en-GB" altLang="en-US" sz="2400" dirty="0"/>
            </a:br>
            <a:br>
              <a:rPr lang="en-GB" altLang="en-US" dirty="0"/>
            </a:br>
            <a:r>
              <a:rPr lang="en-GB" dirty="0"/>
              <a:t> </a:t>
            </a:r>
            <a:r>
              <a:rPr lang="en-GB" sz="3600" b="1" dirty="0">
                <a:solidFill>
                  <a:schemeClr val="accent2">
                    <a:lumMod val="20000"/>
                    <a:lumOff val="80000"/>
                  </a:schemeClr>
                </a:solidFill>
              </a:rPr>
              <a:t>The Global Business Environment (LCBB4005_BIRM)</a:t>
            </a:r>
            <a:br>
              <a:rPr lang="en-GB" sz="4800" b="1" dirty="0">
                <a:solidFill>
                  <a:schemeClr val="accent2">
                    <a:lumMod val="20000"/>
                    <a:lumOff val="80000"/>
                  </a:schemeClr>
                </a:solidFill>
              </a:rPr>
            </a:br>
            <a:br>
              <a:rPr lang="en-GB" sz="3200" b="1" dirty="0">
                <a:solidFill>
                  <a:schemeClr val="accent2">
                    <a:lumMod val="20000"/>
                    <a:lumOff val="80000"/>
                  </a:schemeClr>
                </a:solidFill>
              </a:rPr>
            </a:br>
            <a:r>
              <a:rPr lang="en-GB" b="1" dirty="0">
                <a:solidFill>
                  <a:schemeClr val="accent2">
                    <a:lumMod val="60000"/>
                    <a:lumOff val="40000"/>
                  </a:schemeClr>
                </a:solidFill>
              </a:rPr>
              <a:t>Week 5: </a:t>
            </a:r>
            <a:br>
              <a:rPr lang="en-GB" b="1" dirty="0">
                <a:solidFill>
                  <a:schemeClr val="accent2">
                    <a:lumMod val="60000"/>
                    <a:lumOff val="40000"/>
                  </a:schemeClr>
                </a:solidFill>
              </a:rPr>
            </a:br>
            <a:r>
              <a:rPr lang="en-GB" b="1" dirty="0">
                <a:solidFill>
                  <a:schemeClr val="accent2">
                    <a:lumMod val="60000"/>
                    <a:lumOff val="40000"/>
                  </a:schemeClr>
                </a:solidFill>
              </a:rPr>
              <a:t>The Legal Environment</a:t>
            </a:r>
            <a:endParaRPr lang="en-GB" altLang="en-US" b="1" dirty="0">
              <a:solidFill>
                <a:schemeClr val="accent2">
                  <a:lumMod val="60000"/>
                  <a:lumOff val="40000"/>
                </a:schemeClr>
              </a:solidFill>
            </a:endParaRPr>
          </a:p>
        </p:txBody>
      </p:sp>
    </p:spTree>
    <p:extLst>
      <p:ext uri="{BB962C8B-B14F-4D97-AF65-F5344CB8AC3E}">
        <p14:creationId xmlns:p14="http://schemas.microsoft.com/office/powerpoint/2010/main" val="362236951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lstStyle/>
          <a:p>
            <a:r>
              <a:rPr lang="en-GB" b="1" dirty="0">
                <a:latin typeface="Arial" panose="020B0604020202020204" pitchFamily="34" charset="0"/>
                <a:cs typeface="Arial" panose="020B0604020202020204" pitchFamily="34" charset="0"/>
              </a:rPr>
              <a:t>NEXT WEEK … </a:t>
            </a:r>
          </a:p>
        </p:txBody>
      </p:sp>
      <p:sp>
        <p:nvSpPr>
          <p:cNvPr id="3" name="Content Placeholder 2"/>
          <p:cNvSpPr>
            <a:spLocks noGrp="1"/>
          </p:cNvSpPr>
          <p:nvPr>
            <p:ph idx="1"/>
          </p:nvPr>
        </p:nvSpPr>
        <p:spPr>
          <a:xfrm>
            <a:off x="0" y="2348880"/>
            <a:ext cx="9144000" cy="748679"/>
          </a:xfrm>
          <a:solidFill>
            <a:schemeClr val="accent5">
              <a:lumMod val="20000"/>
              <a:lumOff val="80000"/>
            </a:schemeClr>
          </a:solidFill>
        </p:spPr>
        <p:txBody>
          <a:bodyPr/>
          <a:lstStyle/>
          <a:p>
            <a:pPr marL="0" indent="0" algn="ctr">
              <a:buNone/>
            </a:pPr>
            <a:r>
              <a:rPr lang="en-GB" dirty="0">
                <a:latin typeface="Arial" panose="020B0604020202020204" pitchFamily="34" charset="0"/>
                <a:cs typeface="Arial" panose="020B0604020202020204" pitchFamily="34" charset="0"/>
              </a:rPr>
              <a:t>THE GLOBAL ECONOMIC ENVIRONMENT</a:t>
            </a:r>
          </a:p>
        </p:txBody>
      </p:sp>
    </p:spTree>
    <p:extLst>
      <p:ext uri="{BB962C8B-B14F-4D97-AF65-F5344CB8AC3E}">
        <p14:creationId xmlns:p14="http://schemas.microsoft.com/office/powerpoint/2010/main" val="295993414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8A0C572-12CD-4983-B493-0C046FD3354B}">
  <ds:schemaRefs>
    <ds:schemaRef ds:uri="http://schemas.microsoft.com/office/2006/documentManagement/types"/>
    <ds:schemaRef ds:uri="http://purl.org/dc/terms/"/>
    <ds:schemaRef ds:uri="http://schemas.openxmlformats.org/package/2006/metadata/core-properties"/>
    <ds:schemaRef ds:uri="http://purl.org/dc/dcmitype/"/>
    <ds:schemaRef ds:uri="http://schemas.microsoft.com/office/infopath/2007/PartnerControls"/>
    <ds:schemaRef ds:uri="http://purl.org/dc/elements/1.1/"/>
    <ds:schemaRef ds:uri="http://schemas.microsoft.com/office/2006/metadata/properties"/>
    <ds:schemaRef ds:uri="303dbf9b-b85b-46a0-94f1-894078c07ecd"/>
    <ds:schemaRef ds:uri="http://www.w3.org/XML/1998/namespace"/>
  </ds:schemaRefs>
</ds:datastoreItem>
</file>

<file path=customXml/itemProps2.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2188</Words>
  <Application>Microsoft Office PowerPoint</Application>
  <PresentationFormat>On-screen Show (4:3)</PresentationFormat>
  <Paragraphs>204</Paragraphs>
  <Slides>37</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37</vt:i4>
      </vt:variant>
    </vt:vector>
  </HeadingPairs>
  <TitlesOfParts>
    <vt:vector size="44" baseType="lpstr">
      <vt:lpstr>Arial</vt:lpstr>
      <vt:lpstr>Calibri</vt:lpstr>
      <vt:lpstr>Courier New</vt:lpstr>
      <vt:lpstr>Myriad Pro</vt:lpstr>
      <vt:lpstr>Symbol</vt:lpstr>
      <vt:lpstr>Wingdings</vt:lpstr>
      <vt:lpstr>20140311PresentationUWTSDTemplate</vt:lpstr>
      <vt:lpstr>Bachelor of Arts Business Management   The Global Business Environment (LCBB4005_BIRM)  Week 5:  The POLITICAL and LEGAL ENVIRONMENT</vt:lpstr>
      <vt:lpstr>PowerPoint Presentation</vt:lpstr>
      <vt:lpstr>Recap</vt:lpstr>
      <vt:lpstr>What is Politics</vt:lpstr>
      <vt:lpstr>The Political Environment</vt:lpstr>
      <vt:lpstr>The Political Environment</vt:lpstr>
      <vt:lpstr>Political and Legal Environments</vt:lpstr>
      <vt:lpstr>Political and Legal Environments</vt:lpstr>
      <vt:lpstr>The political and legal environment mind map</vt:lpstr>
      <vt:lpstr>PowerPoint Presentation</vt:lpstr>
      <vt:lpstr>Activity 2.1. </vt:lpstr>
      <vt:lpstr>Role of Governments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Global Politics</vt:lpstr>
      <vt:lpstr>Global Politics – International Institutions</vt:lpstr>
      <vt:lpstr>Global Politics – International Institutions</vt:lpstr>
      <vt:lpstr>Global Politics – International Institutions</vt:lpstr>
      <vt:lpstr>Global Politics – International Institutions</vt:lpstr>
      <vt:lpstr>Global Politics – International Institutions</vt:lpstr>
      <vt:lpstr>The International Monetary Fund</vt:lpstr>
      <vt:lpstr>The World Bank</vt:lpstr>
      <vt:lpstr>NATO</vt:lpstr>
      <vt:lpstr>NATO</vt:lpstr>
      <vt:lpstr>International Court of Justice</vt:lpstr>
      <vt:lpstr>PESTEL Analysis of the Airline Industry</vt:lpstr>
      <vt:lpstr>Exercise </vt:lpstr>
      <vt:lpstr>Summary </vt:lpstr>
      <vt:lpstr>PowerPoint Presentation</vt:lpstr>
      <vt:lpstr>1. Discuss Political Environment  2. Discuss how the political environment (e.g. systems, decisions, and ideology) may influence (positively and negatively) about your service company.   3. What role do global politics play in your chosen industry and company?.   </vt:lpstr>
      <vt:lpstr>Bachelor of Arts Business Management   The Global Business Environment (LCBB4005_BIRM)  Week 5:  The Legal Environment</vt:lpstr>
      <vt:lpstr>NEXT WEEK …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Bachelor of Arts Business Management   Introduction to Modern Workplace (LLCCCC)  WEEK Nine</dc:title>
  <dc:creator>jutua</dc:creator>
  <cp:lastModifiedBy>Essa Bah</cp:lastModifiedBy>
  <cp:revision>35</cp:revision>
  <dcterms:created xsi:type="dcterms:W3CDTF">2020-07-06T10:40:45Z</dcterms:created>
  <dcterms:modified xsi:type="dcterms:W3CDTF">2023-06-12T19:48:40Z</dcterms:modified>
</cp:coreProperties>
</file>