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64" r:id="rId2"/>
  </p:sldMasterIdLst>
  <p:sldIdLst>
    <p:sldId id="294" r:id="rId3"/>
    <p:sldId id="320" r:id="rId4"/>
    <p:sldId id="331" r:id="rId5"/>
    <p:sldId id="293" r:id="rId6"/>
    <p:sldId id="343" r:id="rId7"/>
    <p:sldId id="325" r:id="rId8"/>
    <p:sldId id="342" r:id="rId9"/>
    <p:sldId id="370" r:id="rId10"/>
    <p:sldId id="371" r:id="rId11"/>
    <p:sldId id="258" r:id="rId12"/>
    <p:sldId id="299" r:id="rId13"/>
    <p:sldId id="259" r:id="rId14"/>
    <p:sldId id="326" r:id="rId15"/>
    <p:sldId id="328" r:id="rId16"/>
    <p:sldId id="345" r:id="rId17"/>
    <p:sldId id="350" r:id="rId18"/>
    <p:sldId id="344" r:id="rId19"/>
    <p:sldId id="339" r:id="rId20"/>
    <p:sldId id="329" r:id="rId21"/>
    <p:sldId id="337" r:id="rId22"/>
    <p:sldId id="324" r:id="rId23"/>
    <p:sldId id="330" r:id="rId24"/>
    <p:sldId id="332" r:id="rId25"/>
    <p:sldId id="338" r:id="rId26"/>
    <p:sldId id="282" r:id="rId27"/>
    <p:sldId id="291" r:id="rId28"/>
    <p:sldId id="333" r:id="rId29"/>
    <p:sldId id="373" r:id="rId30"/>
    <p:sldId id="374" r:id="rId31"/>
    <p:sldId id="372" r:id="rId32"/>
    <p:sldId id="375" r:id="rId33"/>
    <p:sldId id="376" r:id="rId34"/>
    <p:sldId id="381" r:id="rId35"/>
    <p:sldId id="377" r:id="rId36"/>
    <p:sldId id="378" r:id="rId37"/>
    <p:sldId id="379" r:id="rId38"/>
    <p:sldId id="382" r:id="rId39"/>
    <p:sldId id="380" r:id="rId40"/>
    <p:sldId id="383" r:id="rId41"/>
    <p:sldId id="384" r:id="rId42"/>
    <p:sldId id="385" r:id="rId43"/>
    <p:sldId id="386" r:id="rId44"/>
    <p:sldId id="387" r:id="rId45"/>
    <p:sldId id="388" r:id="rId46"/>
    <p:sldId id="389" r:id="rId47"/>
    <p:sldId id="390" r:id="rId48"/>
    <p:sldId id="391"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A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D6E7DC11-40D3-4397-AF1C-264CE8FA7E8E}"/>
    <pc:docChg chg="undo custSel addSld modSld">
      <pc:chgData name="Alana Enoch" userId="ba41983e-3215-417a-a480-486e03c9bd95" providerId="ADAL" clId="{D6E7DC11-40D3-4397-AF1C-264CE8FA7E8E}" dt="2025-06-16T14:21:26.961" v="1022" actId="20577"/>
      <pc:docMkLst>
        <pc:docMk/>
      </pc:docMkLst>
      <pc:sldChg chg="addSp delSp modSp new mod modClrScheme chgLayout">
        <pc:chgData name="Alana Enoch" userId="ba41983e-3215-417a-a480-486e03c9bd95" providerId="ADAL" clId="{D6E7DC11-40D3-4397-AF1C-264CE8FA7E8E}" dt="2025-06-16T13:00:39.319" v="270" actId="313"/>
        <pc:sldMkLst>
          <pc:docMk/>
          <pc:sldMk cId="2562411651" sldId="372"/>
        </pc:sldMkLst>
      </pc:sldChg>
      <pc:sldChg chg="addSp delSp modSp new mod modClrScheme chgLayout">
        <pc:chgData name="Alana Enoch" userId="ba41983e-3215-417a-a480-486e03c9bd95" providerId="ADAL" clId="{D6E7DC11-40D3-4397-AF1C-264CE8FA7E8E}" dt="2025-06-16T12:56:52.576" v="84" actId="26606"/>
        <pc:sldMkLst>
          <pc:docMk/>
          <pc:sldMk cId="2825194152" sldId="373"/>
        </pc:sldMkLst>
      </pc:sldChg>
      <pc:sldChg chg="addSp modSp new mod modClrScheme chgLayout">
        <pc:chgData name="Alana Enoch" userId="ba41983e-3215-417a-a480-486e03c9bd95" providerId="ADAL" clId="{D6E7DC11-40D3-4397-AF1C-264CE8FA7E8E}" dt="2025-06-16T12:56:17.939" v="82" actId="26606"/>
        <pc:sldMkLst>
          <pc:docMk/>
          <pc:sldMk cId="246386621" sldId="374"/>
        </pc:sldMkLst>
      </pc:sldChg>
      <pc:sldChg chg="modSp new mod">
        <pc:chgData name="Alana Enoch" userId="ba41983e-3215-417a-a480-486e03c9bd95" providerId="ADAL" clId="{D6E7DC11-40D3-4397-AF1C-264CE8FA7E8E}" dt="2025-06-16T13:00:59.186" v="281" actId="20577"/>
        <pc:sldMkLst>
          <pc:docMk/>
          <pc:sldMk cId="3489488657" sldId="375"/>
        </pc:sldMkLst>
      </pc:sldChg>
      <pc:sldChg chg="modSp new mod">
        <pc:chgData name="Alana Enoch" userId="ba41983e-3215-417a-a480-486e03c9bd95" providerId="ADAL" clId="{D6E7DC11-40D3-4397-AF1C-264CE8FA7E8E}" dt="2025-06-16T13:25:46.251" v="316" actId="20577"/>
        <pc:sldMkLst>
          <pc:docMk/>
          <pc:sldMk cId="3142525148" sldId="376"/>
        </pc:sldMkLst>
      </pc:sldChg>
      <pc:sldChg chg="modSp new mod">
        <pc:chgData name="Alana Enoch" userId="ba41983e-3215-417a-a480-486e03c9bd95" providerId="ADAL" clId="{D6E7DC11-40D3-4397-AF1C-264CE8FA7E8E}" dt="2025-06-16T13:27:07.574" v="328" actId="1076"/>
        <pc:sldMkLst>
          <pc:docMk/>
          <pc:sldMk cId="1062446633" sldId="377"/>
        </pc:sldMkLst>
      </pc:sldChg>
      <pc:sldChg chg="modSp new mod">
        <pc:chgData name="Alana Enoch" userId="ba41983e-3215-417a-a480-486e03c9bd95" providerId="ADAL" clId="{D6E7DC11-40D3-4397-AF1C-264CE8FA7E8E}" dt="2025-06-16T13:42:11.400" v="441" actId="20577"/>
        <pc:sldMkLst>
          <pc:docMk/>
          <pc:sldMk cId="3330289138" sldId="378"/>
        </pc:sldMkLst>
      </pc:sldChg>
      <pc:sldChg chg="modSp new mod">
        <pc:chgData name="Alana Enoch" userId="ba41983e-3215-417a-a480-486e03c9bd95" providerId="ADAL" clId="{D6E7DC11-40D3-4397-AF1C-264CE8FA7E8E}" dt="2025-06-16T13:34:29.546" v="398" actId="20577"/>
        <pc:sldMkLst>
          <pc:docMk/>
          <pc:sldMk cId="193400387" sldId="379"/>
        </pc:sldMkLst>
      </pc:sldChg>
      <pc:sldChg chg="modSp new mod">
        <pc:chgData name="Alana Enoch" userId="ba41983e-3215-417a-a480-486e03c9bd95" providerId="ADAL" clId="{D6E7DC11-40D3-4397-AF1C-264CE8FA7E8E}" dt="2025-06-16T13:31:01.553" v="348"/>
        <pc:sldMkLst>
          <pc:docMk/>
          <pc:sldMk cId="2326353717" sldId="380"/>
        </pc:sldMkLst>
      </pc:sldChg>
      <pc:sldChg chg="modSp new mod">
        <pc:chgData name="Alana Enoch" userId="ba41983e-3215-417a-a480-486e03c9bd95" providerId="ADAL" clId="{D6E7DC11-40D3-4397-AF1C-264CE8FA7E8E}" dt="2025-06-16T13:33:24.150" v="355"/>
        <pc:sldMkLst>
          <pc:docMk/>
          <pc:sldMk cId="680278930" sldId="381"/>
        </pc:sldMkLst>
      </pc:sldChg>
      <pc:sldChg chg="modSp new mod">
        <pc:chgData name="Alana Enoch" userId="ba41983e-3215-417a-a480-486e03c9bd95" providerId="ADAL" clId="{D6E7DC11-40D3-4397-AF1C-264CE8FA7E8E}" dt="2025-06-16T13:35:20.062" v="409" actId="27636"/>
        <pc:sldMkLst>
          <pc:docMk/>
          <pc:sldMk cId="2046619389" sldId="382"/>
        </pc:sldMkLst>
      </pc:sldChg>
      <pc:sldChg chg="modSp new mod">
        <pc:chgData name="Alana Enoch" userId="ba41983e-3215-417a-a480-486e03c9bd95" providerId="ADAL" clId="{D6E7DC11-40D3-4397-AF1C-264CE8FA7E8E}" dt="2025-06-16T13:36:03.394" v="415"/>
        <pc:sldMkLst>
          <pc:docMk/>
          <pc:sldMk cId="249352936" sldId="383"/>
        </pc:sldMkLst>
      </pc:sldChg>
      <pc:sldChg chg="modSp new mod">
        <pc:chgData name="Alana Enoch" userId="ba41983e-3215-417a-a480-486e03c9bd95" providerId="ADAL" clId="{D6E7DC11-40D3-4397-AF1C-264CE8FA7E8E}" dt="2025-06-16T13:41:40.067" v="440" actId="113"/>
        <pc:sldMkLst>
          <pc:docMk/>
          <pc:sldMk cId="3670660542" sldId="384"/>
        </pc:sldMkLst>
      </pc:sldChg>
      <pc:sldChg chg="modSp new mod">
        <pc:chgData name="Alana Enoch" userId="ba41983e-3215-417a-a480-486e03c9bd95" providerId="ADAL" clId="{D6E7DC11-40D3-4397-AF1C-264CE8FA7E8E}" dt="2025-06-16T13:41:19.639" v="437" actId="113"/>
        <pc:sldMkLst>
          <pc:docMk/>
          <pc:sldMk cId="3579164417" sldId="385"/>
        </pc:sldMkLst>
      </pc:sldChg>
      <pc:sldChg chg="modSp new mod">
        <pc:chgData name="Alana Enoch" userId="ba41983e-3215-417a-a480-486e03c9bd95" providerId="ADAL" clId="{D6E7DC11-40D3-4397-AF1C-264CE8FA7E8E}" dt="2025-06-16T13:40:37.956" v="432" actId="113"/>
        <pc:sldMkLst>
          <pc:docMk/>
          <pc:sldMk cId="748428839" sldId="386"/>
        </pc:sldMkLst>
      </pc:sldChg>
      <pc:sldChg chg="modSp new mod">
        <pc:chgData name="Alana Enoch" userId="ba41983e-3215-417a-a480-486e03c9bd95" providerId="ADAL" clId="{D6E7DC11-40D3-4397-AF1C-264CE8FA7E8E}" dt="2025-06-16T13:40:13.055" v="429"/>
        <pc:sldMkLst>
          <pc:docMk/>
          <pc:sldMk cId="1451836746" sldId="387"/>
        </pc:sldMkLst>
      </pc:sldChg>
      <pc:sldChg chg="modSp new mod">
        <pc:chgData name="Alana Enoch" userId="ba41983e-3215-417a-a480-486e03c9bd95" providerId="ADAL" clId="{D6E7DC11-40D3-4397-AF1C-264CE8FA7E8E}" dt="2025-06-16T13:39:52.241" v="427"/>
        <pc:sldMkLst>
          <pc:docMk/>
          <pc:sldMk cId="2914115857" sldId="388"/>
        </pc:sldMkLst>
      </pc:sldChg>
      <pc:sldChg chg="modSp new mod">
        <pc:chgData name="Alana Enoch" userId="ba41983e-3215-417a-a480-486e03c9bd95" providerId="ADAL" clId="{D6E7DC11-40D3-4397-AF1C-264CE8FA7E8E}" dt="2025-06-16T14:20:03.814" v="767" actId="20577"/>
        <pc:sldMkLst>
          <pc:docMk/>
          <pc:sldMk cId="4159446068" sldId="389"/>
        </pc:sldMkLst>
      </pc:sldChg>
      <pc:sldChg chg="modSp new mod">
        <pc:chgData name="Alana Enoch" userId="ba41983e-3215-417a-a480-486e03c9bd95" providerId="ADAL" clId="{D6E7DC11-40D3-4397-AF1C-264CE8FA7E8E}" dt="2025-06-16T14:20:12.425" v="776" actId="20577"/>
        <pc:sldMkLst>
          <pc:docMk/>
          <pc:sldMk cId="2186049787" sldId="390"/>
        </pc:sldMkLst>
      </pc:sldChg>
      <pc:sldChg chg="modSp new mod">
        <pc:chgData name="Alana Enoch" userId="ba41983e-3215-417a-a480-486e03c9bd95" providerId="ADAL" clId="{D6E7DC11-40D3-4397-AF1C-264CE8FA7E8E}" dt="2025-06-16T14:21:26.961" v="1022" actId="20577"/>
        <pc:sldMkLst>
          <pc:docMk/>
          <pc:sldMk cId="2927790174" sldId="391"/>
        </pc:sldMkLst>
      </pc:sldChg>
    </pc:docChg>
  </pc:docChgLst>
  <pc:docChgLst>
    <pc:chgData name="Alana Enoch" userId="ba41983e-3215-417a-a480-486e03c9bd95" providerId="ADAL" clId="{CE81D85B-5F3D-42A0-B039-8D9E8EADF943}"/>
    <pc:docChg chg="custSel modSld">
      <pc:chgData name="Alana Enoch" userId="ba41983e-3215-417a-a480-486e03c9bd95" providerId="ADAL" clId="{CE81D85B-5F3D-42A0-B039-8D9E8EADF943}" dt="2025-06-17T11:41:49.207" v="110" actId="20577"/>
      <pc:docMkLst>
        <pc:docMk/>
      </pc:docMkLst>
      <pc:sldChg chg="modSp">
        <pc:chgData name="Alana Enoch" userId="ba41983e-3215-417a-a480-486e03c9bd95" providerId="ADAL" clId="{CE81D85B-5F3D-42A0-B039-8D9E8EADF943}" dt="2025-06-17T11:41:49.207" v="110" actId="20577"/>
        <pc:sldMkLst>
          <pc:docMk/>
          <pc:sldMk cId="2480911493" sldId="294"/>
        </pc:sldMkLst>
      </pc:sldChg>
      <pc:sldChg chg="modSp mod">
        <pc:chgData name="Alana Enoch" userId="ba41983e-3215-417a-a480-486e03c9bd95" providerId="ADAL" clId="{CE81D85B-5F3D-42A0-B039-8D9E8EADF943}" dt="2025-06-17T11:39:51.129" v="8" actId="14100"/>
        <pc:sldMkLst>
          <pc:docMk/>
          <pc:sldMk cId="2562411651" sldId="372"/>
        </pc:sldMkLst>
      </pc:sldChg>
      <pc:sldChg chg="modSp mod">
        <pc:chgData name="Alana Enoch" userId="ba41983e-3215-417a-a480-486e03c9bd95" providerId="ADAL" clId="{CE81D85B-5F3D-42A0-B039-8D9E8EADF943}" dt="2025-06-17T11:41:23.640" v="108" actId="20577"/>
        <pc:sldMkLst>
          <pc:docMk/>
          <pc:sldMk cId="4159446068" sldId="389"/>
        </pc:sldMkLst>
      </pc:sldChg>
    </pc:docChg>
  </pc:docChgLst>
  <pc:docChgLst>
    <pc:chgData name="Alana Enoch" userId="ba41983e-3215-417a-a480-486e03c9bd95" providerId="ADAL" clId="{CE66CF25-8041-4B7D-B0F3-91268C7865D8}"/>
    <pc:docChg chg="modSld">
      <pc:chgData name="Alana Enoch" userId="ba41983e-3215-417a-a480-486e03c9bd95" providerId="ADAL" clId="{CE66CF25-8041-4B7D-B0F3-91268C7865D8}" dt="2025-09-15T08:41:57.253" v="39" actId="20577"/>
      <pc:docMkLst>
        <pc:docMk/>
      </pc:docMkLst>
      <pc:sldChg chg="modSp mod">
        <pc:chgData name="Alana Enoch" userId="ba41983e-3215-417a-a480-486e03c9bd95" providerId="ADAL" clId="{CE66CF25-8041-4B7D-B0F3-91268C7865D8}" dt="2025-09-15T08:40:07.005" v="5" actId="20577"/>
        <pc:sldMkLst>
          <pc:docMk/>
          <pc:sldMk cId="2169730596" sldId="293"/>
        </pc:sldMkLst>
        <pc:spChg chg="mod">
          <ac:chgData name="Alana Enoch" userId="ba41983e-3215-417a-a480-486e03c9bd95" providerId="ADAL" clId="{CE66CF25-8041-4B7D-B0F3-91268C7865D8}" dt="2025-09-15T08:40:07.005" v="5" actId="20577"/>
          <ac:spMkLst>
            <pc:docMk/>
            <pc:sldMk cId="2169730596" sldId="293"/>
            <ac:spMk id="3" creationId="{00000000-0000-0000-0000-000000000000}"/>
          </ac:spMkLst>
        </pc:spChg>
      </pc:sldChg>
      <pc:sldChg chg="modSp mod">
        <pc:chgData name="Alana Enoch" userId="ba41983e-3215-417a-a480-486e03c9bd95" providerId="ADAL" clId="{CE66CF25-8041-4B7D-B0F3-91268C7865D8}" dt="2025-09-15T08:40:31.615" v="25" actId="5793"/>
        <pc:sldMkLst>
          <pc:docMk/>
          <pc:sldMk cId="242829710" sldId="343"/>
        </pc:sldMkLst>
        <pc:spChg chg="mod">
          <ac:chgData name="Alana Enoch" userId="ba41983e-3215-417a-a480-486e03c9bd95" providerId="ADAL" clId="{CE66CF25-8041-4B7D-B0F3-91268C7865D8}" dt="2025-09-15T08:40:31.615" v="25" actId="5793"/>
          <ac:spMkLst>
            <pc:docMk/>
            <pc:sldMk cId="242829710" sldId="343"/>
            <ac:spMk id="3" creationId="{02A2C902-DB8B-EDCE-7DC4-317DED080ECA}"/>
          </ac:spMkLst>
        </pc:spChg>
      </pc:sldChg>
      <pc:sldChg chg="modSp mod">
        <pc:chgData name="Alana Enoch" userId="ba41983e-3215-417a-a480-486e03c9bd95" providerId="ADAL" clId="{CE66CF25-8041-4B7D-B0F3-91268C7865D8}" dt="2025-09-15T08:41:57.253" v="39" actId="20577"/>
        <pc:sldMkLst>
          <pc:docMk/>
          <pc:sldMk cId="4159446068" sldId="389"/>
        </pc:sldMkLst>
        <pc:spChg chg="mod">
          <ac:chgData name="Alana Enoch" userId="ba41983e-3215-417a-a480-486e03c9bd95" providerId="ADAL" clId="{CE66CF25-8041-4B7D-B0F3-91268C7865D8}" dt="2025-09-15T08:41:57.253" v="39" actId="20577"/>
          <ac:spMkLst>
            <pc:docMk/>
            <pc:sldMk cId="4159446068" sldId="389"/>
            <ac:spMk id="3" creationId="{66B0F5B1-42E0-3E7E-87FB-CF555F809F2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t>How many hours required for level 5 placement?</a:t>
          </a:r>
          <a:endParaRPr lang="en-US" dirty="0"/>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a:t>How many assessment components?</a:t>
          </a:r>
          <a:endParaRPr lang="en-US"/>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a:t>How many reports?</a:t>
          </a:r>
          <a:endParaRPr lang="en-US"/>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a:t>How many supervision sessions?</a:t>
          </a:r>
          <a:endParaRPr lang="en-US"/>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CA5BAE2-AC9B-4BB1-BC87-1C134934EBA6}">
      <dgm:prSet/>
      <dgm:spPr/>
      <dgm:t>
        <a:bodyPr/>
        <a:lstStyle/>
        <a:p>
          <a:r>
            <a:rPr lang="en-US" dirty="0"/>
            <a:t>What about overnight/residential placements?</a:t>
          </a:r>
        </a:p>
      </dgm:t>
    </dgm:pt>
    <dgm:pt modelId="{FAE1E3B4-617F-407A-89BF-27A3B578D331}" type="parTrans" cxnId="{1DE41A95-3FB1-49CE-877A-EC4CBB1826E1}">
      <dgm:prSet/>
      <dgm:spPr/>
      <dgm:t>
        <a:bodyPr/>
        <a:lstStyle/>
        <a:p>
          <a:endParaRPr lang="en-GB"/>
        </a:p>
      </dgm:t>
    </dgm:pt>
    <dgm:pt modelId="{A51C1891-BF7F-4DF1-8CB8-5AFB78C182D2}" type="sibTrans" cxnId="{1DE41A95-3FB1-49CE-877A-EC4CBB1826E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19ACB26E-FC74-47CF-AA53-A45835833177}" type="presOf" srcId="{8CA5BAE2-AC9B-4BB1-BC87-1C134934EBA6}" destId="{519E7204-6ED0-47A5-8C22-832CFFE4174F}" srcOrd="0" destOrd="3" presId="urn:microsoft.com/office/officeart/2005/8/layout/hList1"/>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1DE41A95-3FB1-49CE-877A-EC4CBB1826E1}" srcId="{EA95F281-F3F5-4DC6-B0FB-0CFC86B879F4}" destId="{8CA5BAE2-AC9B-4BB1-BC87-1C134934EBA6}" srcOrd="3" destOrd="0" parTransId="{FAE1E3B4-617F-407A-89BF-27A3B578D331}" sibTransId="{A51C1891-BF7F-4DF1-8CB8-5AFB78C182D2}"/>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FA47D8-03A8-4128-9BA5-75D8176EB3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BC1029-6843-4BD8-B23E-E9C100DACB77}">
      <dgm:prSet/>
      <dgm:spPr/>
      <dgm:t>
        <a:bodyPr/>
        <a:lstStyle/>
        <a:p>
          <a:r>
            <a:rPr lang="fr-FR" b="0" i="0" baseline="0"/>
            <a:t>Frances Chester </a:t>
          </a:r>
          <a:endParaRPr lang="en-US"/>
        </a:p>
      </dgm:t>
    </dgm:pt>
    <dgm:pt modelId="{1C08B7E6-8E4D-4F3A-96B5-857B7B6D7195}" type="parTrans" cxnId="{18BB791F-155A-4EFF-A683-F9E566B787C7}">
      <dgm:prSet/>
      <dgm:spPr/>
      <dgm:t>
        <a:bodyPr/>
        <a:lstStyle/>
        <a:p>
          <a:endParaRPr lang="en-US"/>
        </a:p>
      </dgm:t>
    </dgm:pt>
    <dgm:pt modelId="{3C69C9DC-3171-4ED4-B725-8BABF6FC95CE}" type="sibTrans" cxnId="{18BB791F-155A-4EFF-A683-F9E566B787C7}">
      <dgm:prSet/>
      <dgm:spPr/>
      <dgm:t>
        <a:bodyPr/>
        <a:lstStyle/>
        <a:p>
          <a:endParaRPr lang="en-US"/>
        </a:p>
      </dgm:t>
    </dgm:pt>
    <dgm:pt modelId="{0B215AFA-9E54-4D12-BA31-1B2A6E57C590}">
      <dgm:prSet/>
      <dgm:spPr/>
      <dgm:t>
        <a:bodyPr/>
        <a:lstStyle/>
        <a:p>
          <a:r>
            <a:rPr lang="fr-FR" b="0" i="0" baseline="0"/>
            <a:t>Fieldwork Coordinator and Visiting Tutor</a:t>
          </a:r>
          <a:endParaRPr lang="en-US"/>
        </a:p>
      </dgm:t>
    </dgm:pt>
    <dgm:pt modelId="{96617A76-2696-4682-94C1-10F9AC4062F8}" type="parTrans" cxnId="{4AC19444-B803-473C-BE92-B2FE159B8ACC}">
      <dgm:prSet/>
      <dgm:spPr/>
      <dgm:t>
        <a:bodyPr/>
        <a:lstStyle/>
        <a:p>
          <a:endParaRPr lang="en-US"/>
        </a:p>
      </dgm:t>
    </dgm:pt>
    <dgm:pt modelId="{C30C88CB-78FE-48F3-97C0-1A35A80C5A5B}" type="sibTrans" cxnId="{4AC19444-B803-473C-BE92-B2FE159B8ACC}">
      <dgm:prSet/>
      <dgm:spPr/>
      <dgm:t>
        <a:bodyPr/>
        <a:lstStyle/>
        <a:p>
          <a:endParaRPr lang="en-US"/>
        </a:p>
      </dgm:t>
    </dgm:pt>
    <dgm:pt modelId="{529406DF-144D-47DD-8E4F-24A406DDEC3B}">
      <dgm:prSet/>
      <dgm:spPr/>
      <dgm:t>
        <a:bodyPr/>
        <a:lstStyle/>
        <a:p>
          <a:r>
            <a:rPr lang="fr-FR" b="0" i="0" baseline="0"/>
            <a:t>f.chester@uwtsd.ac.uk</a:t>
          </a:r>
          <a:endParaRPr lang="en-US"/>
        </a:p>
      </dgm:t>
    </dgm:pt>
    <dgm:pt modelId="{28B5D487-7392-41EA-8CC7-3051B20BBE66}" type="parTrans" cxnId="{3FB252D9-EA1B-41C1-B8C3-E62B34B1BD21}">
      <dgm:prSet/>
      <dgm:spPr/>
      <dgm:t>
        <a:bodyPr/>
        <a:lstStyle/>
        <a:p>
          <a:endParaRPr lang="en-US"/>
        </a:p>
      </dgm:t>
    </dgm:pt>
    <dgm:pt modelId="{8BAD995B-38D6-4320-8FAB-3A702B037EF5}" type="sibTrans" cxnId="{3FB252D9-EA1B-41C1-B8C3-E62B34B1BD21}">
      <dgm:prSet/>
      <dgm:spPr/>
      <dgm:t>
        <a:bodyPr/>
        <a:lstStyle/>
        <a:p>
          <a:endParaRPr lang="en-US"/>
        </a:p>
      </dgm:t>
    </dgm:pt>
    <dgm:pt modelId="{17466035-3C55-4837-9106-680BA84C4785}" type="pres">
      <dgm:prSet presAssocID="{9EFA47D8-03A8-4128-9BA5-75D8176EB3E9}" presName="linear" presStyleCnt="0">
        <dgm:presLayoutVars>
          <dgm:animLvl val="lvl"/>
          <dgm:resizeHandles val="exact"/>
        </dgm:presLayoutVars>
      </dgm:prSet>
      <dgm:spPr/>
    </dgm:pt>
    <dgm:pt modelId="{0CFCBD0E-4632-4C47-A7B9-B650025AC7D0}" type="pres">
      <dgm:prSet presAssocID="{3FBC1029-6843-4BD8-B23E-E9C100DACB77}" presName="parentText" presStyleLbl="node1" presStyleIdx="0" presStyleCnt="3" custLinFactY="100000" custLinFactNeighborX="680" custLinFactNeighborY="106070">
        <dgm:presLayoutVars>
          <dgm:chMax val="0"/>
          <dgm:bulletEnabled val="1"/>
        </dgm:presLayoutVars>
      </dgm:prSet>
      <dgm:spPr/>
    </dgm:pt>
    <dgm:pt modelId="{A4048D01-1D7F-4CA4-8A39-9C17B55E3FCC}" type="pres">
      <dgm:prSet presAssocID="{3C69C9DC-3171-4ED4-B725-8BABF6FC95CE}" presName="spacer" presStyleCnt="0"/>
      <dgm:spPr/>
    </dgm:pt>
    <dgm:pt modelId="{5305D68D-B2A5-41AD-B201-BC8A34791E51}" type="pres">
      <dgm:prSet presAssocID="{0B215AFA-9E54-4D12-BA31-1B2A6E57C590}" presName="parentText" presStyleLbl="node1" presStyleIdx="1" presStyleCnt="3" custLinFactY="-144252" custLinFactNeighborX="3127" custLinFactNeighborY="-200000">
        <dgm:presLayoutVars>
          <dgm:chMax val="0"/>
          <dgm:bulletEnabled val="1"/>
        </dgm:presLayoutVars>
      </dgm:prSet>
      <dgm:spPr/>
    </dgm:pt>
    <dgm:pt modelId="{91D6A886-D837-4B35-9EBB-A52B13149D6A}" type="pres">
      <dgm:prSet presAssocID="{C30C88CB-78FE-48F3-97C0-1A35A80C5A5B}" presName="spacer" presStyleCnt="0"/>
      <dgm:spPr/>
    </dgm:pt>
    <dgm:pt modelId="{DB7FFC15-37AE-4D48-830F-83D0E10D8411}" type="pres">
      <dgm:prSet presAssocID="{529406DF-144D-47DD-8E4F-24A406DDEC3B}" presName="parentText" presStyleLbl="node1" presStyleIdx="2" presStyleCnt="3">
        <dgm:presLayoutVars>
          <dgm:chMax val="0"/>
          <dgm:bulletEnabled val="1"/>
        </dgm:presLayoutVars>
      </dgm:prSet>
      <dgm:spPr/>
    </dgm:pt>
  </dgm:ptLst>
  <dgm:cxnLst>
    <dgm:cxn modelId="{6F998C01-346F-4EC2-844D-44B5A2DC95F1}" type="presOf" srcId="{9EFA47D8-03A8-4128-9BA5-75D8176EB3E9}" destId="{17466035-3C55-4837-9106-680BA84C4785}" srcOrd="0" destOrd="0" presId="urn:microsoft.com/office/officeart/2005/8/layout/vList2"/>
    <dgm:cxn modelId="{18BB791F-155A-4EFF-A683-F9E566B787C7}" srcId="{9EFA47D8-03A8-4128-9BA5-75D8176EB3E9}" destId="{3FBC1029-6843-4BD8-B23E-E9C100DACB77}" srcOrd="0" destOrd="0" parTransId="{1C08B7E6-8E4D-4F3A-96B5-857B7B6D7195}" sibTransId="{3C69C9DC-3171-4ED4-B725-8BABF6FC95CE}"/>
    <dgm:cxn modelId="{CBCE183C-01EB-45E1-ACDA-696083D75D33}" type="presOf" srcId="{0B215AFA-9E54-4D12-BA31-1B2A6E57C590}" destId="{5305D68D-B2A5-41AD-B201-BC8A34791E51}" srcOrd="0" destOrd="0" presId="urn:microsoft.com/office/officeart/2005/8/layout/vList2"/>
    <dgm:cxn modelId="{4AC19444-B803-473C-BE92-B2FE159B8ACC}" srcId="{9EFA47D8-03A8-4128-9BA5-75D8176EB3E9}" destId="{0B215AFA-9E54-4D12-BA31-1B2A6E57C590}" srcOrd="1" destOrd="0" parTransId="{96617A76-2696-4682-94C1-10F9AC4062F8}" sibTransId="{C30C88CB-78FE-48F3-97C0-1A35A80C5A5B}"/>
    <dgm:cxn modelId="{755D629D-2A68-4116-BAE1-30850FCF95E3}" type="presOf" srcId="{3FBC1029-6843-4BD8-B23E-E9C100DACB77}" destId="{0CFCBD0E-4632-4C47-A7B9-B650025AC7D0}" srcOrd="0" destOrd="0" presId="urn:microsoft.com/office/officeart/2005/8/layout/vList2"/>
    <dgm:cxn modelId="{3FB252D9-EA1B-41C1-B8C3-E62B34B1BD21}" srcId="{9EFA47D8-03A8-4128-9BA5-75D8176EB3E9}" destId="{529406DF-144D-47DD-8E4F-24A406DDEC3B}" srcOrd="2" destOrd="0" parTransId="{28B5D487-7392-41EA-8CC7-3051B20BBE66}" sibTransId="{8BAD995B-38D6-4320-8FAB-3A702B037EF5}"/>
    <dgm:cxn modelId="{0CA8E0EB-267D-4AAE-814C-E91C7B2A55BD}" type="presOf" srcId="{529406DF-144D-47DD-8E4F-24A406DDEC3B}" destId="{DB7FFC15-37AE-4D48-830F-83D0E10D8411}" srcOrd="0" destOrd="0" presId="urn:microsoft.com/office/officeart/2005/8/layout/vList2"/>
    <dgm:cxn modelId="{0425DB80-A1E4-4EC9-B78A-C0228138CABD}" type="presParOf" srcId="{17466035-3C55-4837-9106-680BA84C4785}" destId="{0CFCBD0E-4632-4C47-A7B9-B650025AC7D0}" srcOrd="0" destOrd="0" presId="urn:microsoft.com/office/officeart/2005/8/layout/vList2"/>
    <dgm:cxn modelId="{BECA34A1-BE77-45F6-9D9E-189DA7525F39}" type="presParOf" srcId="{17466035-3C55-4837-9106-680BA84C4785}" destId="{A4048D01-1D7F-4CA4-8A39-9C17B55E3FCC}" srcOrd="1" destOrd="0" presId="urn:microsoft.com/office/officeart/2005/8/layout/vList2"/>
    <dgm:cxn modelId="{370833DE-8CAD-47BF-9B78-708E38E30445}" type="presParOf" srcId="{17466035-3C55-4837-9106-680BA84C4785}" destId="{5305D68D-B2A5-41AD-B201-BC8A34791E51}" srcOrd="2" destOrd="0" presId="urn:microsoft.com/office/officeart/2005/8/layout/vList2"/>
    <dgm:cxn modelId="{7587AD43-2D74-4525-AABD-7D3092BFD7E4}" type="presParOf" srcId="{17466035-3C55-4837-9106-680BA84C4785}" destId="{91D6A886-D837-4B35-9EBB-A52B13149D6A}" srcOrd="3" destOrd="0" presId="urn:microsoft.com/office/officeart/2005/8/layout/vList2"/>
    <dgm:cxn modelId="{485F195B-D6DB-41D5-8318-DE75CAAC2E60}" type="presParOf" srcId="{17466035-3C55-4837-9106-680BA84C4785}" destId="{DB7FFC15-37AE-4D48-830F-83D0E10D84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How many hours required for level 5 placement?</a:t>
          </a:r>
          <a:endParaRPr lang="en-US" sz="1700" kern="1200" dirty="0"/>
        </a:p>
      </dsp:txBody>
      <dsp:txXfrm>
        <a:off x="4171" y="292571"/>
        <a:ext cx="2508435" cy="858875"/>
      </dsp:txXfrm>
    </dsp:sp>
    <dsp:sp modelId="{519E7204-6ED0-47A5-8C22-832CFFE4174F}">
      <dsp:nvSpPr>
        <dsp:cNvPr id="0" name=""/>
        <dsp:cNvSpPr/>
      </dsp:nvSpPr>
      <dsp:spPr>
        <a:xfrm>
          <a:off x="4171"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How many face to face? </a:t>
          </a:r>
          <a:endParaRPr lang="en-US" sz="1700" kern="1200" dirty="0"/>
        </a:p>
        <a:p>
          <a:pPr marL="171450" lvl="1" indent="-171450" algn="l" defTabSz="755650">
            <a:lnSpc>
              <a:spcPct val="90000"/>
            </a:lnSpc>
            <a:spcBef>
              <a:spcPct val="0"/>
            </a:spcBef>
            <a:spcAft>
              <a:spcPct val="15000"/>
            </a:spcAft>
            <a:buChar char="•"/>
          </a:pPr>
          <a:r>
            <a:rPr lang="en-GB" sz="1700" kern="1200" dirty="0"/>
            <a:t>How many non-face to face?</a:t>
          </a:r>
          <a:endParaRPr lang="en-US" sz="1700" kern="1200" dirty="0"/>
        </a:p>
        <a:p>
          <a:pPr marL="171450" lvl="1" indent="-171450" algn="l" defTabSz="755650">
            <a:lnSpc>
              <a:spcPct val="90000"/>
            </a:lnSpc>
            <a:spcBef>
              <a:spcPct val="0"/>
            </a:spcBef>
            <a:spcAft>
              <a:spcPct val="15000"/>
            </a:spcAft>
            <a:buChar char="•"/>
          </a:pPr>
          <a:r>
            <a:rPr lang="en-US" sz="1700" kern="1200" dirty="0"/>
            <a:t>How will I record these?</a:t>
          </a:r>
        </a:p>
        <a:p>
          <a:pPr marL="171450" lvl="1" indent="-171450" algn="l" defTabSz="755650">
            <a:lnSpc>
              <a:spcPct val="90000"/>
            </a:lnSpc>
            <a:spcBef>
              <a:spcPct val="0"/>
            </a:spcBef>
            <a:spcAft>
              <a:spcPct val="15000"/>
            </a:spcAft>
            <a:buChar char="•"/>
          </a:pPr>
          <a:r>
            <a:rPr lang="en-US" sz="1700" kern="1200" dirty="0"/>
            <a:t>What about overnight/residential placements?</a:t>
          </a:r>
        </a:p>
      </dsp:txBody>
      <dsp:txXfrm>
        <a:off x="4171" y="1151446"/>
        <a:ext cx="2508435" cy="2006595"/>
      </dsp:txXfrm>
    </dsp:sp>
    <dsp:sp modelId="{F3890225-A0B2-4A16-9BA5-79BFC8518FFF}">
      <dsp:nvSpPr>
        <dsp:cNvPr id="0" name=""/>
        <dsp:cNvSpPr/>
      </dsp:nvSpPr>
      <dsp:spPr>
        <a:xfrm>
          <a:off x="2863788"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assessment components?</a:t>
          </a:r>
          <a:endParaRPr lang="en-US" sz="1700" kern="1200"/>
        </a:p>
      </dsp:txBody>
      <dsp:txXfrm>
        <a:off x="2863788" y="292571"/>
        <a:ext cx="2508435" cy="858875"/>
      </dsp:txXfrm>
    </dsp:sp>
    <dsp:sp modelId="{05D08026-11B9-4523-A57F-B9D98D26FA3E}">
      <dsp:nvSpPr>
        <dsp:cNvPr id="0" name=""/>
        <dsp:cNvSpPr/>
      </dsp:nvSpPr>
      <dsp:spPr>
        <a:xfrm>
          <a:off x="2863788"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What are these?</a:t>
          </a:r>
          <a:endParaRPr lang="en-US" sz="1700" kern="1200" dirty="0"/>
        </a:p>
        <a:p>
          <a:pPr marL="171450" lvl="1" indent="-171450" algn="l" defTabSz="755650">
            <a:lnSpc>
              <a:spcPct val="90000"/>
            </a:lnSpc>
            <a:spcBef>
              <a:spcPct val="0"/>
            </a:spcBef>
            <a:spcAft>
              <a:spcPct val="15000"/>
            </a:spcAft>
            <a:buChar char="•"/>
          </a:pPr>
          <a:r>
            <a:rPr lang="en-US" sz="1700" kern="1200" dirty="0"/>
            <a:t>How many sections are required for the Portfolio?</a:t>
          </a:r>
        </a:p>
        <a:p>
          <a:pPr marL="171450" lvl="1" indent="-171450" algn="l" defTabSz="755650">
            <a:lnSpc>
              <a:spcPct val="90000"/>
            </a:lnSpc>
            <a:spcBef>
              <a:spcPct val="0"/>
            </a:spcBef>
            <a:spcAft>
              <a:spcPct val="15000"/>
            </a:spcAft>
            <a:buChar char="•"/>
          </a:pPr>
          <a:r>
            <a:rPr lang="en-GB" sz="1700" kern="1200" dirty="0"/>
            <a:t>What is the total word count?</a:t>
          </a:r>
          <a:endParaRPr lang="en-US" sz="1700" kern="1200" dirty="0"/>
        </a:p>
      </dsp:txBody>
      <dsp:txXfrm>
        <a:off x="2863788" y="1151446"/>
        <a:ext cx="2508435" cy="2006595"/>
      </dsp:txXfrm>
    </dsp:sp>
    <dsp:sp modelId="{29CECC60-2A8E-4D46-BAEB-35EB2BBBD0CE}">
      <dsp:nvSpPr>
        <dsp:cNvPr id="0" name=""/>
        <dsp:cNvSpPr/>
      </dsp:nvSpPr>
      <dsp:spPr>
        <a:xfrm>
          <a:off x="5723405"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reports?</a:t>
          </a:r>
          <a:endParaRPr lang="en-US" sz="1700" kern="1200"/>
        </a:p>
      </dsp:txBody>
      <dsp:txXfrm>
        <a:off x="5723405" y="292571"/>
        <a:ext cx="2508435" cy="858875"/>
      </dsp:txXfrm>
    </dsp:sp>
    <dsp:sp modelId="{F4BB18B3-3A39-4999-92CC-48AC9A83C6B2}">
      <dsp:nvSpPr>
        <dsp:cNvPr id="0" name=""/>
        <dsp:cNvSpPr/>
      </dsp:nvSpPr>
      <dsp:spPr>
        <a:xfrm>
          <a:off x="5723405"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By whom?</a:t>
          </a:r>
          <a:endParaRPr lang="en-US" sz="1700" kern="1200" dirty="0"/>
        </a:p>
        <a:p>
          <a:pPr marL="171450" lvl="1" indent="-171450" algn="l" defTabSz="755650">
            <a:lnSpc>
              <a:spcPct val="90000"/>
            </a:lnSpc>
            <a:spcBef>
              <a:spcPct val="0"/>
            </a:spcBef>
            <a:spcAft>
              <a:spcPct val="15000"/>
            </a:spcAft>
            <a:buChar char="•"/>
          </a:pPr>
          <a:r>
            <a:rPr lang="en-GB" sz="1700" kern="1200"/>
            <a:t>Where can I locate the report templates?</a:t>
          </a:r>
          <a:endParaRPr lang="en-US" sz="1700" kern="1200"/>
        </a:p>
        <a:p>
          <a:pPr marL="171450" lvl="1" indent="-171450" algn="l" defTabSz="755650">
            <a:lnSpc>
              <a:spcPct val="90000"/>
            </a:lnSpc>
            <a:spcBef>
              <a:spcPct val="0"/>
            </a:spcBef>
            <a:spcAft>
              <a:spcPct val="15000"/>
            </a:spcAft>
            <a:buChar char="•"/>
          </a:pPr>
          <a:r>
            <a:rPr lang="en-GB" sz="1700" kern="1200"/>
            <a:t>Who sends these to the LM and Supervisor?</a:t>
          </a:r>
          <a:endParaRPr lang="en-US" sz="1700" kern="1200"/>
        </a:p>
      </dsp:txBody>
      <dsp:txXfrm>
        <a:off x="5723405" y="1151446"/>
        <a:ext cx="2508435" cy="2006595"/>
      </dsp:txXfrm>
    </dsp:sp>
    <dsp:sp modelId="{66B8F4A8-1C0E-4496-8C26-00F858C8395F}">
      <dsp:nvSpPr>
        <dsp:cNvPr id="0" name=""/>
        <dsp:cNvSpPr/>
      </dsp:nvSpPr>
      <dsp:spPr>
        <a:xfrm>
          <a:off x="8583022"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supervision sessions?</a:t>
          </a:r>
          <a:endParaRPr lang="en-US" sz="1700" kern="1200"/>
        </a:p>
      </dsp:txBody>
      <dsp:txXfrm>
        <a:off x="8583022" y="292571"/>
        <a:ext cx="2508435" cy="858875"/>
      </dsp:txXfrm>
    </dsp:sp>
    <dsp:sp modelId="{E581F958-0366-4BF8-AAE3-134526ED1E10}">
      <dsp:nvSpPr>
        <dsp:cNvPr id="0" name=""/>
        <dsp:cNvSpPr/>
      </dsp:nvSpPr>
      <dsp:spPr>
        <a:xfrm>
          <a:off x="8583022"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Who is responsible for organising the supervision sessions? </a:t>
          </a:r>
          <a:endParaRPr lang="en-US" sz="1700" kern="1200"/>
        </a:p>
      </dsp:txBody>
      <dsp:txXfrm>
        <a:off x="8583022" y="1151446"/>
        <a:ext cx="2508435" cy="20065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What is the three-way meeting?</a:t>
          </a:r>
        </a:p>
      </dsp:txBody>
      <dsp:txXfrm>
        <a:off x="4171" y="43269"/>
        <a:ext cx="2508435" cy="1003374"/>
      </dsp:txXfrm>
    </dsp:sp>
    <dsp:sp modelId="{519E7204-6ED0-47A5-8C22-832CFFE4174F}">
      <dsp:nvSpPr>
        <dsp:cNvPr id="0" name=""/>
        <dsp:cNvSpPr/>
      </dsp:nvSpPr>
      <dsp:spPr>
        <a:xfrm>
          <a:off x="4171"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Who organises this meeting? </a:t>
          </a:r>
          <a:endParaRPr lang="en-US" sz="2000" kern="1200" dirty="0"/>
        </a:p>
        <a:p>
          <a:pPr marL="228600" lvl="1" indent="-228600" algn="l" defTabSz="889000">
            <a:lnSpc>
              <a:spcPct val="90000"/>
            </a:lnSpc>
            <a:spcBef>
              <a:spcPct val="0"/>
            </a:spcBef>
            <a:spcAft>
              <a:spcPct val="15000"/>
            </a:spcAft>
            <a:buChar char="•"/>
          </a:pPr>
          <a:r>
            <a:rPr lang="en-GB" sz="2000" kern="1200" dirty="0"/>
            <a:t>Who needs to be present?</a:t>
          </a:r>
          <a:endParaRPr lang="en-US" sz="2000" kern="1200" dirty="0"/>
        </a:p>
        <a:p>
          <a:pPr marL="228600" lvl="1" indent="-228600" algn="l" defTabSz="889000">
            <a:lnSpc>
              <a:spcPct val="90000"/>
            </a:lnSpc>
            <a:spcBef>
              <a:spcPct val="0"/>
            </a:spcBef>
            <a:spcAft>
              <a:spcPct val="15000"/>
            </a:spcAft>
            <a:buChar char="•"/>
          </a:pPr>
          <a:r>
            <a:rPr lang="en-US" sz="2000" kern="1200" dirty="0"/>
            <a:t>What is the purpose of this meeting?</a:t>
          </a:r>
        </a:p>
      </dsp:txBody>
      <dsp:txXfrm>
        <a:off x="4171" y="1046643"/>
        <a:ext cx="2508435" cy="2360699"/>
      </dsp:txXfrm>
    </dsp:sp>
    <dsp:sp modelId="{F3890225-A0B2-4A16-9BA5-79BFC8518FFF}">
      <dsp:nvSpPr>
        <dsp:cNvPr id="0" name=""/>
        <dsp:cNvSpPr/>
      </dsp:nvSpPr>
      <dsp:spPr>
        <a:xfrm>
          <a:off x="2863788"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Line Manager/Learning Mentor?</a:t>
          </a:r>
        </a:p>
      </dsp:txBody>
      <dsp:txXfrm>
        <a:off x="2863788" y="43269"/>
        <a:ext cx="2508435" cy="1003374"/>
      </dsp:txXfrm>
    </dsp:sp>
    <dsp:sp modelId="{05D08026-11B9-4523-A57F-B9D98D26FA3E}">
      <dsp:nvSpPr>
        <dsp:cNvPr id="0" name=""/>
        <dsp:cNvSpPr/>
      </dsp:nvSpPr>
      <dsp:spPr>
        <a:xfrm>
          <a:off x="2863788"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How can I manage this process well?</a:t>
          </a:r>
        </a:p>
      </dsp:txBody>
      <dsp:txXfrm>
        <a:off x="2863788" y="1046643"/>
        <a:ext cx="2508435" cy="2360699"/>
      </dsp:txXfrm>
    </dsp:sp>
    <dsp:sp modelId="{29CECC60-2A8E-4D46-BAEB-35EB2BBBD0CE}">
      <dsp:nvSpPr>
        <dsp:cNvPr id="0" name=""/>
        <dsp:cNvSpPr/>
      </dsp:nvSpPr>
      <dsp:spPr>
        <a:xfrm>
          <a:off x="5723405"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Supervisor?</a:t>
          </a:r>
        </a:p>
      </dsp:txBody>
      <dsp:txXfrm>
        <a:off x="5723405" y="43269"/>
        <a:ext cx="2508435" cy="1003374"/>
      </dsp:txXfrm>
    </dsp:sp>
    <dsp:sp modelId="{F4BB18B3-3A39-4999-92CC-48AC9A83C6B2}">
      <dsp:nvSpPr>
        <dsp:cNvPr id="0" name=""/>
        <dsp:cNvSpPr/>
      </dsp:nvSpPr>
      <dsp:spPr>
        <a:xfrm>
          <a:off x="5723405"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Their responsibility?</a:t>
          </a:r>
        </a:p>
        <a:p>
          <a:pPr marL="228600" lvl="1" indent="-228600" algn="l" defTabSz="889000">
            <a:lnSpc>
              <a:spcPct val="90000"/>
            </a:lnSpc>
            <a:spcBef>
              <a:spcPct val="0"/>
            </a:spcBef>
            <a:spcAft>
              <a:spcPct val="15000"/>
            </a:spcAft>
            <a:buChar char="•"/>
          </a:pPr>
          <a:r>
            <a:rPr lang="en-US" sz="2000" kern="1200" dirty="0"/>
            <a:t>My responsibility?</a:t>
          </a:r>
        </a:p>
      </dsp:txBody>
      <dsp:txXfrm>
        <a:off x="5723405" y="1046643"/>
        <a:ext cx="2508435" cy="2360699"/>
      </dsp:txXfrm>
    </dsp:sp>
    <dsp:sp modelId="{66B8F4A8-1C0E-4496-8C26-00F858C8395F}">
      <dsp:nvSpPr>
        <dsp:cNvPr id="0" name=""/>
        <dsp:cNvSpPr/>
      </dsp:nvSpPr>
      <dsp:spPr>
        <a:xfrm>
          <a:off x="8583022"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Visiting Tutor?</a:t>
          </a:r>
        </a:p>
      </dsp:txBody>
      <dsp:txXfrm>
        <a:off x="8583022" y="43269"/>
        <a:ext cx="2508435" cy="1003374"/>
      </dsp:txXfrm>
    </dsp:sp>
    <dsp:sp modelId="{E581F958-0366-4BF8-AAE3-134526ED1E10}">
      <dsp:nvSpPr>
        <dsp:cNvPr id="0" name=""/>
        <dsp:cNvSpPr/>
      </dsp:nvSpPr>
      <dsp:spPr>
        <a:xfrm>
          <a:off x="8583022"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What do they do? </a:t>
          </a:r>
          <a:endParaRPr lang="en-US" sz="2000" kern="1200" dirty="0"/>
        </a:p>
        <a:p>
          <a:pPr marL="228600" lvl="1" indent="-228600" algn="l" defTabSz="889000">
            <a:lnSpc>
              <a:spcPct val="90000"/>
            </a:lnSpc>
            <a:spcBef>
              <a:spcPct val="0"/>
            </a:spcBef>
            <a:spcAft>
              <a:spcPct val="15000"/>
            </a:spcAft>
            <a:buChar char="•"/>
          </a:pPr>
          <a:r>
            <a:rPr lang="en-US" sz="2000" kern="1200" dirty="0"/>
            <a:t>Who is this?</a:t>
          </a:r>
        </a:p>
      </dsp:txBody>
      <dsp:txXfrm>
        <a:off x="8583022" y="1046643"/>
        <a:ext cx="2508435" cy="2360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CBD0E-4632-4C47-A7B9-B650025AC7D0}">
      <dsp:nvSpPr>
        <dsp:cNvPr id="0" name=""/>
        <dsp:cNvSpPr/>
      </dsp:nvSpPr>
      <dsp:spPr>
        <a:xfrm>
          <a:off x="0" y="1276455"/>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Frances Chester </a:t>
          </a:r>
          <a:endParaRPr lang="en-US" sz="4600" kern="1200"/>
        </a:p>
      </dsp:txBody>
      <dsp:txXfrm>
        <a:off x="53859" y="1330314"/>
        <a:ext cx="10407882" cy="995592"/>
      </dsp:txXfrm>
    </dsp:sp>
    <dsp:sp modelId="{5305D68D-B2A5-41AD-B201-BC8A34791E51}">
      <dsp:nvSpPr>
        <dsp:cNvPr id="0" name=""/>
        <dsp:cNvSpPr/>
      </dsp:nvSpPr>
      <dsp:spPr>
        <a:xfrm>
          <a:off x="0" y="0"/>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Fieldwork Coordinator and Visiting Tutor</a:t>
          </a:r>
          <a:endParaRPr lang="en-US" sz="4600" kern="1200"/>
        </a:p>
      </dsp:txBody>
      <dsp:txXfrm>
        <a:off x="53859" y="53859"/>
        <a:ext cx="10407882" cy="995592"/>
      </dsp:txXfrm>
    </dsp:sp>
    <dsp:sp modelId="{DB7FFC15-37AE-4D48-830F-83D0E10D8411}">
      <dsp:nvSpPr>
        <dsp:cNvPr id="0" name=""/>
        <dsp:cNvSpPr/>
      </dsp:nvSpPr>
      <dsp:spPr>
        <a:xfrm>
          <a:off x="0" y="2504204"/>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f.chester@uwtsd.ac.uk</a:t>
          </a:r>
          <a:endParaRPr lang="en-US" sz="4600" kern="1200"/>
        </a:p>
      </dsp:txBody>
      <dsp:txXfrm>
        <a:off x="53859" y="2558063"/>
        <a:ext cx="10407882" cy="99559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91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64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957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39895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64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7160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1092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152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5908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09181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3461178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br>
              <a:rPr lang="en-US" sz="5600" dirty="0">
                <a:solidFill>
                  <a:srgbClr val="454545"/>
                </a:solidFill>
              </a:rPr>
            </a:br>
            <a:r>
              <a:rPr lang="en-US" sz="5600" dirty="0">
                <a:solidFill>
                  <a:srgbClr val="454545"/>
                </a:solidFill>
              </a:rPr>
              <a:t>Lecture 3/4 Recap and THE NEXT STEPS…</a:t>
            </a:r>
          </a:p>
        </p:txBody>
      </p:sp>
    </p:spTree>
    <p:extLst>
      <p:ext uri="{BB962C8B-B14F-4D97-AF65-F5344CB8AC3E}">
        <p14:creationId xmlns:p14="http://schemas.microsoft.com/office/powerpoint/2010/main" val="248091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1715651623"/>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566243967"/>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376" y="648910"/>
            <a:ext cx="6980830" cy="4127545"/>
          </a:xfrm>
        </p:spPr>
        <p:txBody>
          <a:bodyPr vert="horz" lIns="91440" tIns="45720" rIns="91440" bIns="0" rtlCol="0" anchor="ctr">
            <a:normAutofit/>
          </a:bodyPr>
          <a:lstStyle/>
          <a:p>
            <a:r>
              <a:rPr lang="en-US" sz="4800" dirty="0"/>
              <a:t>Final Submission Deadline</a:t>
            </a:r>
            <a:br>
              <a:rPr lang="en-US" sz="4800" dirty="0"/>
            </a:br>
            <a:endParaRPr lang="en-US" sz="4800" dirty="0"/>
          </a:p>
        </p:txBody>
      </p:sp>
      <p:sp>
        <p:nvSpPr>
          <p:cNvPr id="3" name="Content Placeholder 2"/>
          <p:cNvSpPr>
            <a:spLocks noGrp="1"/>
          </p:cNvSpPr>
          <p:nvPr>
            <p:ph idx="1"/>
          </p:nvPr>
        </p:nvSpPr>
        <p:spPr>
          <a:xfrm>
            <a:off x="4969329" y="5118231"/>
            <a:ext cx="6667499" cy="1380538"/>
          </a:xfrm>
        </p:spPr>
        <p:txBody>
          <a:bodyPr vert="horz" lIns="91440" tIns="91440" rIns="91440" bIns="91440" rtlCol="0">
            <a:noAutofit/>
          </a:bodyPr>
          <a:lstStyle/>
          <a:p>
            <a:pPr marL="0" indent="0">
              <a:buNone/>
            </a:pPr>
            <a:r>
              <a:rPr lang="en-US" sz="2800" cap="all" dirty="0"/>
              <a:t>Friday the </a:t>
            </a:r>
            <a:r>
              <a:rPr lang="en-US" cap="all" dirty="0"/>
              <a:t>2nd</a:t>
            </a:r>
            <a:r>
              <a:rPr lang="en-US" sz="2800" cap="all" dirty="0"/>
              <a:t> of April 2026 by 3pm.</a:t>
            </a:r>
          </a:p>
          <a:p>
            <a:pPr marL="0" indent="0">
              <a:buNone/>
            </a:pPr>
            <a:endParaRPr lang="en-US" sz="2800" cap="all" dirty="0">
              <a:solidFill>
                <a:srgbClr val="FFFFFF"/>
              </a:solidFill>
            </a:endParaRP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3179" y="-2"/>
            <a:ext cx="4651117" cy="5981702"/>
          </a:xfrm>
          <a:prstGeom prst="rect">
            <a:avLst/>
          </a:prstGeom>
        </p:spPr>
      </p:pic>
    </p:spTree>
    <p:extLst>
      <p:ext uri="{BB962C8B-B14F-4D97-AF65-F5344CB8AC3E}">
        <p14:creationId xmlns:p14="http://schemas.microsoft.com/office/powerpoint/2010/main" val="2169730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p:txBody>
          <a:bodyPr>
            <a:normAutofit/>
          </a:bodyPr>
          <a:lstStyle/>
          <a:p>
            <a:r>
              <a:rPr lang="en-GB" sz="2700"/>
              <a:t>Submission Deadlines for Individual Components</a:t>
            </a:r>
            <a:br>
              <a:rPr lang="en-GB" sz="2700"/>
            </a:br>
            <a:endParaRPr lang="en-GB" sz="270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547028" y="2015734"/>
            <a:ext cx="6398299" cy="3975633"/>
          </a:xfrm>
        </p:spPr>
        <p:txBody>
          <a:bodyPr>
            <a:normAutofit fontScale="92500" lnSpcReduction="10000"/>
          </a:bodyPr>
          <a:lstStyle/>
          <a:p>
            <a:pPr>
              <a:lnSpc>
                <a:spcPct val="110000"/>
              </a:lnSpc>
            </a:pPr>
            <a:r>
              <a:rPr lang="en-GB" sz="2800" dirty="0"/>
              <a:t>Completed Final Portfolio 2</a:t>
            </a:r>
            <a:r>
              <a:rPr lang="en-GB" sz="2800" baseline="30000" dirty="0"/>
              <a:t>nd</a:t>
            </a:r>
            <a:r>
              <a:rPr lang="en-GB" sz="2800" dirty="0"/>
              <a:t>  April 2024</a:t>
            </a:r>
          </a:p>
          <a:p>
            <a:pPr lvl="1">
              <a:lnSpc>
                <a:spcPct val="110000"/>
              </a:lnSpc>
            </a:pPr>
            <a:r>
              <a:rPr lang="en-GB" sz="2800" dirty="0"/>
              <a:t>Community Profile – </a:t>
            </a:r>
            <a:r>
              <a:rPr lang="en-GB" sz="2800" b="1" dirty="0"/>
              <a:t>18/01/25</a:t>
            </a:r>
          </a:p>
          <a:p>
            <a:pPr lvl="1">
              <a:lnSpc>
                <a:spcPct val="110000"/>
              </a:lnSpc>
            </a:pPr>
            <a:r>
              <a:rPr lang="en-GB" sz="2800" dirty="0"/>
              <a:t>In Depth Analysis – </a:t>
            </a:r>
            <a:r>
              <a:rPr lang="en-GB" sz="2800" b="1" dirty="0"/>
              <a:t>14/3/25</a:t>
            </a:r>
          </a:p>
          <a:p>
            <a:pPr lvl="1">
              <a:lnSpc>
                <a:spcPct val="110000"/>
              </a:lnSpc>
            </a:pPr>
            <a:r>
              <a:rPr lang="en-GB" sz="2800" dirty="0"/>
              <a:t>A Summary of Learning – </a:t>
            </a:r>
            <a:r>
              <a:rPr lang="en-GB" sz="2800" b="1" dirty="0"/>
              <a:t>2/4/25</a:t>
            </a:r>
          </a:p>
          <a:p>
            <a:pPr lvl="1">
              <a:lnSpc>
                <a:spcPct val="110000"/>
              </a:lnSpc>
            </a:pPr>
            <a:endParaRPr lang="en-GB" sz="2400" dirty="0"/>
          </a:p>
          <a:p>
            <a:pPr lvl="1">
              <a:lnSpc>
                <a:spcPct val="110000"/>
              </a:lnSpc>
            </a:pPr>
            <a:endParaRPr lang="en-GB" sz="2400" dirty="0"/>
          </a:p>
          <a:p>
            <a:pPr marL="457200" lvl="1" indent="0">
              <a:lnSpc>
                <a:spcPct val="110000"/>
              </a:lnSpc>
              <a:buNone/>
            </a:pPr>
            <a:r>
              <a:rPr lang="en-GB" sz="2400" dirty="0"/>
              <a:t>See previous slides for full description of assessment components the above is a brief description of them. </a:t>
            </a:r>
          </a:p>
        </p:txBody>
      </p:sp>
      <p:pic>
        <p:nvPicPr>
          <p:cNvPr id="7" name="Graphic 6" descr="Daily Calendar">
            <a:extLst>
              <a:ext uri="{FF2B5EF4-FFF2-40B4-BE49-F238E27FC236}">
                <a16:creationId xmlns:a16="http://schemas.microsoft.com/office/drawing/2014/main" id="{5993B24A-A42C-EE4E-B1C6-6DB43D0D72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00414" y="2015734"/>
            <a:ext cx="3450613" cy="3450613"/>
          </a:xfrm>
          <a:prstGeom prst="rect">
            <a:avLst/>
          </a:prstGeom>
        </p:spPr>
      </p:pic>
    </p:spTree>
    <p:extLst>
      <p:ext uri="{BB962C8B-B14F-4D97-AF65-F5344CB8AC3E}">
        <p14:creationId xmlns:p14="http://schemas.microsoft.com/office/powerpoint/2010/main" val="24282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85000" lnSpcReduction="20000"/>
          </a:bodyPr>
          <a:lstStyle/>
          <a:p>
            <a:r>
              <a:rPr lang="en-GB" dirty="0"/>
              <a:t>The fieldwork module spans two semesters, which means it starts now and ends at the end of the academic year. Student need to be mindful that they cannot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8C3E-7AEF-91D4-972C-A9E1A8C81710}"/>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dirty="0"/>
              <a:t>RECAP and Moving on…..</a:t>
            </a:r>
          </a:p>
        </p:txBody>
      </p:sp>
      <p:pic>
        <p:nvPicPr>
          <p:cNvPr id="45" name="Graphic 44" descr="Chevron Arrows">
            <a:extLst>
              <a:ext uri="{FF2B5EF4-FFF2-40B4-BE49-F238E27FC236}">
                <a16:creationId xmlns:a16="http://schemas.microsoft.com/office/drawing/2014/main" id="{38E95CA7-C6FF-8FE6-6A55-9F1B1685AF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1303574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3908-25AB-C8C9-BBAB-79E73D1CE35B}"/>
              </a:ext>
            </a:extLst>
          </p:cNvPr>
          <p:cNvSpPr>
            <a:spLocks noGrp="1"/>
          </p:cNvSpPr>
          <p:nvPr>
            <p:ph type="title"/>
          </p:nvPr>
        </p:nvSpPr>
        <p:spPr>
          <a:xfrm>
            <a:off x="403907" y="392687"/>
            <a:ext cx="10949893" cy="1432940"/>
          </a:xfrm>
        </p:spPr>
        <p:txBody>
          <a:bodyPr>
            <a:normAutofit fontScale="90000"/>
          </a:bodyPr>
          <a:lstStyle/>
          <a:p>
            <a:pPr marL="0" marR="0" lvl="0" indent="0" defTabSz="914400" rtl="0" eaLnBrk="1" fontAlgn="auto" latinLnBrk="0" hangingPunct="1">
              <a:lnSpc>
                <a:spcPct val="110000"/>
              </a:lnSpc>
              <a:spcBef>
                <a:spcPts val="1000"/>
              </a:spcBef>
              <a:spcAft>
                <a:spcPts val="0"/>
              </a:spcAft>
              <a:tabLst/>
              <a:defRPr/>
            </a:pP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  </a:t>
            </a:r>
            <a:br>
              <a:rPr kumimoji="0" lang="en-GB" sz="2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60E6F11F-4C80-8B54-50EC-69007FCE76D9}"/>
              </a:ext>
            </a:extLst>
          </p:cNvPr>
          <p:cNvSpPr>
            <a:spLocks noGrp="1"/>
          </p:cNvSpPr>
          <p:nvPr>
            <p:ph idx="1"/>
          </p:nvPr>
        </p:nvSpPr>
        <p:spPr>
          <a:xfrm>
            <a:off x="838200" y="2137340"/>
            <a:ext cx="10515600" cy="3329183"/>
          </a:xfrm>
        </p:spPr>
        <p:txBody>
          <a:bodyPr>
            <a:normAutofit lnSpcReduction="10000"/>
          </a:bodyPr>
          <a:lstStyle/>
          <a:p>
            <a:r>
              <a:rPr lang="en-GB"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r>
              <a:rPr lang="en-GB" dirty="0"/>
              <a:t>An in-depth analysis of student-developed practice, linked to theory and policy, that reflects the module's themes.  This could include a series of sessions or workshops or a bigger piece of practice (1000 words) </a:t>
            </a:r>
          </a:p>
        </p:txBody>
      </p:sp>
    </p:spTree>
    <p:extLst>
      <p:ext uri="{BB962C8B-B14F-4D97-AF65-F5344CB8AC3E}">
        <p14:creationId xmlns:p14="http://schemas.microsoft.com/office/powerpoint/2010/main" val="197834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68BF-0F06-5B39-E9D8-45451F304373}"/>
              </a:ext>
            </a:extLst>
          </p:cNvPr>
          <p:cNvSpPr>
            <a:spLocks noGrp="1"/>
          </p:cNvSpPr>
          <p:nvPr>
            <p:ph type="title"/>
          </p:nvPr>
        </p:nvSpPr>
        <p:spPr>
          <a:xfrm>
            <a:off x="328246" y="93786"/>
            <a:ext cx="11025554" cy="1596904"/>
          </a:xfrm>
        </p:spPr>
        <p:txBody>
          <a:bodyPr/>
          <a:lstStyle/>
          <a:p>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a:t>
            </a:r>
            <a:endParaRPr lang="en-GB" dirty="0"/>
          </a:p>
        </p:txBody>
      </p:sp>
      <p:sp>
        <p:nvSpPr>
          <p:cNvPr id="3" name="Content Placeholder 2">
            <a:extLst>
              <a:ext uri="{FF2B5EF4-FFF2-40B4-BE49-F238E27FC236}">
                <a16:creationId xmlns:a16="http://schemas.microsoft.com/office/drawing/2014/main" id="{2B22292C-9D19-8B1D-ED81-3957EE17C2AA}"/>
              </a:ext>
            </a:extLst>
          </p:cNvPr>
          <p:cNvSpPr>
            <a:spLocks noGrp="1"/>
          </p:cNvSpPr>
          <p:nvPr>
            <p:ph idx="1"/>
          </p:nvPr>
        </p:nvSpPr>
        <p:spPr/>
        <p:txBody>
          <a:bodyPr/>
          <a:lstStyle/>
          <a:p>
            <a:r>
              <a:rPr lang="en-GB" dirty="0"/>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p:txBody>
      </p:sp>
    </p:spTree>
    <p:extLst>
      <p:ext uri="{BB962C8B-B14F-4D97-AF65-F5344CB8AC3E}">
        <p14:creationId xmlns:p14="http://schemas.microsoft.com/office/powerpoint/2010/main" val="3260680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354670" y="239486"/>
            <a:ext cx="8450888" cy="5499356"/>
          </a:xfrm>
        </p:spPr>
        <p:txBody>
          <a:bodyPr anchor="t">
            <a:normAutofit fontScale="92500" lnSpcReduction="1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Your Professional Journal has three elements as outlined below.  </a:t>
            </a:r>
          </a:p>
          <a:p>
            <a:pPr marL="0" indent="0">
              <a:lnSpc>
                <a:spcPct val="110000"/>
              </a:lnSpc>
              <a:spcAft>
                <a:spcPts val="0"/>
              </a:spcAft>
              <a:buNone/>
            </a:pPr>
            <a:endParaRPr lang="en-GB" dirty="0">
              <a:latin typeface="Calibri" panose="020F0502020204030204" pitchFamily="34" charset="0"/>
              <a:ea typeface="Calibri" panose="020F0502020204030204" pitchFamily="34" charset="0"/>
              <a:cs typeface="Helvetica" panose="020B0604020202020204" pitchFamily="34" charset="0"/>
            </a:endParaRPr>
          </a:p>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endParaRPr lang="en-GB" sz="12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46" y="1240077"/>
            <a:ext cx="2698322" cy="3892906"/>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853944" y="443552"/>
            <a:ext cx="7978665" cy="5059887"/>
          </a:xfrm>
        </p:spPr>
        <p:txBody>
          <a:bodyPr anchor="t">
            <a:normAutofit fontScale="92500" lnSpcReduction="1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include the following:</a:t>
            </a: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41" y="589032"/>
            <a:ext cx="3312358" cy="3500524"/>
          </a:xfrm>
        </p:spPr>
        <p:txBody>
          <a:bodyPr>
            <a:normAutofit/>
          </a:bodyPr>
          <a:lstStyle/>
          <a:p>
            <a:r>
              <a:rPr lang="en-GB" sz="2800" b="1" dirty="0"/>
              <a:t>Assessment Components 2 and 3</a:t>
            </a:r>
            <a:endParaRPr lang="en-GB" sz="2800" dirty="0"/>
          </a:p>
        </p:txBody>
      </p:sp>
      <p:sp>
        <p:nvSpPr>
          <p:cNvPr id="3" name="Content Placeholder 2"/>
          <p:cNvSpPr>
            <a:spLocks noGrp="1"/>
          </p:cNvSpPr>
          <p:nvPr>
            <p:ph idx="1"/>
          </p:nvPr>
        </p:nvSpPr>
        <p:spPr>
          <a:xfrm>
            <a:off x="3657601" y="525439"/>
            <a:ext cx="8235209" cy="5314379"/>
          </a:xfrm>
        </p:spPr>
        <p:txBody>
          <a:bodyPr anchor="t">
            <a:normAutofit/>
          </a:bodyPr>
          <a:lstStyle/>
          <a:p>
            <a:r>
              <a:rPr lang="en-GB" b="1" dirty="0"/>
              <a:t>Assessment Component 2 – 10% </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p>
          <a:p>
            <a:r>
              <a:rPr lang="en-GB" b="1" dirty="0"/>
              <a:t>Assessment Component 3 – 10%</a:t>
            </a:r>
          </a:p>
          <a:p>
            <a:pPr lvl="1"/>
            <a:r>
              <a:rPr lang="en-GB" sz="32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723900"/>
            <a:ext cx="2727813" cy="5100703"/>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5400" b="0" i="0" dirty="0">
                <a:effectLst/>
              </a:rPr>
              <a:t>A community profile.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6623" y="195944"/>
            <a:ext cx="2830940" cy="1001485"/>
          </a:xfrm>
        </p:spPr>
        <p:txBody>
          <a:bodyPr vert="horz" lIns="91440" tIns="45720" rIns="91440" bIns="0" rtlCol="0">
            <a:normAutofit/>
          </a:bodyPr>
          <a:lstStyle/>
          <a:p>
            <a:r>
              <a:rPr lang="en-US" dirty="0"/>
              <a:t>Examples</a:t>
            </a:r>
          </a:p>
        </p:txBody>
      </p:sp>
      <p:sp>
        <p:nvSpPr>
          <p:cNvPr id="6199" name="Content Placeholder 6198">
            <a:extLst>
              <a:ext uri="{FF2B5EF4-FFF2-40B4-BE49-F238E27FC236}">
                <a16:creationId xmlns:a16="http://schemas.microsoft.com/office/drawing/2014/main" id="{76663C3F-61CC-EC2E-A7E6-FFBE5D0EB679}"/>
              </a:ext>
            </a:extLst>
          </p:cNvPr>
          <p:cNvSpPr>
            <a:spLocks noGrp="1"/>
          </p:cNvSpPr>
          <p:nvPr>
            <p:ph idx="1"/>
          </p:nvPr>
        </p:nvSpPr>
        <p:spPr>
          <a:xfrm>
            <a:off x="348343" y="1853755"/>
            <a:ext cx="3668486" cy="3904787"/>
          </a:xfrm>
        </p:spPr>
        <p:txBody>
          <a:bodyPr>
            <a:normAutofit fontScale="77500" lnSpcReduction="20000"/>
          </a:bodyPr>
          <a:lstStyle/>
          <a:p>
            <a:r>
              <a:rPr lang="en-GB" sz="3200"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endParaRPr lang="en-US" sz="3200" dirty="0"/>
          </a:p>
        </p:txBody>
      </p:sp>
      <p:pic>
        <p:nvPicPr>
          <p:cNvPr id="4" name="Picture 2">
            <a:extLst>
              <a:ext uri="{FF2B5EF4-FFF2-40B4-BE49-F238E27FC236}">
                <a16:creationId xmlns:a16="http://schemas.microsoft.com/office/drawing/2014/main" id="{AFA0ED52-5221-D09B-27ED-32F52A5256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19667" b="-1"/>
          <a:stretch/>
        </p:blipFill>
        <p:spPr bwMode="auto">
          <a:xfrm>
            <a:off x="4408855" y="635373"/>
            <a:ext cx="3880765" cy="52232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4" r="20278" b="-6"/>
          <a:stretch/>
        </p:blipFill>
        <p:spPr bwMode="auto">
          <a:xfrm>
            <a:off x="8723784" y="635373"/>
            <a:ext cx="2738918" cy="269565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735" r="-5" b="-5"/>
          <a:stretch/>
        </p:blipFill>
        <p:spPr bwMode="auto">
          <a:xfrm>
            <a:off x="8698774" y="3733800"/>
            <a:ext cx="2886962" cy="2124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0"/>
            <a:ext cx="2727813" cy="587828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1246414"/>
            <a:ext cx="7262431" cy="3407229"/>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An in-depth analysis of student-developed practice, linked to theory and policy, that reflects the module's themes.  This could include a series of sessions or workshops or a bigger piece of practice (1000 words) </a:t>
            </a:r>
          </a:p>
          <a:p>
            <a:pPr marL="0" indent="0">
              <a:lnSpc>
                <a:spcPct val="110000"/>
              </a:lnSpc>
              <a:buNone/>
            </a:pPr>
            <a:endParaRPr lang="en-GB" sz="1900" dirty="0"/>
          </a:p>
        </p:txBody>
      </p:sp>
    </p:spTree>
    <p:extLst>
      <p:ext uri="{BB962C8B-B14F-4D97-AF65-F5344CB8AC3E}">
        <p14:creationId xmlns:p14="http://schemas.microsoft.com/office/powerpoint/2010/main" val="277965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8" name="Picture 8">
            <a:extLst>
              <a:ext uri="{FF2B5EF4-FFF2-40B4-BE49-F238E27FC236}">
                <a16:creationId xmlns:a16="http://schemas.microsoft.com/office/drawing/2014/main" id="{4F8B5B48-9612-D138-405C-104EC7E7B3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949" r="33152" b="1"/>
          <a:stretch/>
        </p:blipFill>
        <p:spPr bwMode="auto">
          <a:xfrm>
            <a:off x="7712529" y="419100"/>
            <a:ext cx="2648223" cy="532366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4C914CC6-B517-1CCB-5167-96BC7B76D3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99" r="28892" b="3"/>
          <a:stretch/>
        </p:blipFill>
        <p:spPr bwMode="auto">
          <a:xfrm>
            <a:off x="4044043" y="464513"/>
            <a:ext cx="2804995" cy="52782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8493F979-923A-D237-1A3D-2FC12C5763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51" r="30380" b="1"/>
          <a:stretch/>
        </p:blipFill>
        <p:spPr bwMode="auto">
          <a:xfrm>
            <a:off x="538843" y="464513"/>
            <a:ext cx="2709738" cy="5278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095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68730"/>
            <a:ext cx="2727813" cy="5666014"/>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1001486"/>
            <a:ext cx="7262431" cy="4147457"/>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a:p>
            <a:pPr>
              <a:lnSpc>
                <a:spcPct val="110000"/>
              </a:lnSpc>
            </a:pPr>
            <a:endParaRPr lang="en-GB" sz="1900" dirty="0"/>
          </a:p>
        </p:txBody>
      </p:sp>
    </p:spTree>
    <p:extLst>
      <p:ext uri="{BB962C8B-B14F-4D97-AF65-F5344CB8AC3E}">
        <p14:creationId xmlns:p14="http://schemas.microsoft.com/office/powerpoint/2010/main" val="4094825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a:bodyPr>
          <a:lstStyle/>
          <a:p>
            <a:r>
              <a:rPr lang="en-GB" dirty="0"/>
              <a:t>Essay Format</a:t>
            </a:r>
          </a:p>
        </p:txBody>
      </p:sp>
      <p:sp>
        <p:nvSpPr>
          <p:cNvPr id="8202" name="Content Placeholder 8201">
            <a:extLst>
              <a:ext uri="{FF2B5EF4-FFF2-40B4-BE49-F238E27FC236}">
                <a16:creationId xmlns:a16="http://schemas.microsoft.com/office/drawing/2014/main" id="{D39E059A-D4D8-40C3-7D6B-70A4CDB53963}"/>
              </a:ext>
            </a:extLst>
          </p:cNvPr>
          <p:cNvSpPr>
            <a:spLocks noGrp="1"/>
          </p:cNvSpPr>
          <p:nvPr>
            <p:ph idx="1"/>
          </p:nvPr>
        </p:nvSpPr>
        <p:spPr>
          <a:xfrm>
            <a:off x="1451580" y="2015732"/>
            <a:ext cx="3525184" cy="3450613"/>
          </a:xfrm>
        </p:spPr>
        <p:txBody>
          <a:bodyPr>
            <a:normAutofit/>
          </a:bodyPr>
          <a:lstStyle/>
          <a:p>
            <a:pPr marL="0" indent="0">
              <a:buNone/>
            </a:pPr>
            <a:endParaRPr lang="en-US" dirty="0"/>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5045529" y="1116346"/>
            <a:ext cx="3377551"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8586805" y="1116345"/>
            <a:ext cx="3458237"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365896" y="1066800"/>
            <a:ext cx="8314475" cy="4398963"/>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643743" y="1556656"/>
            <a:ext cx="9029699" cy="4245429"/>
          </a:xfrm>
        </p:spPr>
      </p:pic>
    </p:spTree>
    <p:extLst>
      <p:ext uri="{BB962C8B-B14F-4D97-AF65-F5344CB8AC3E}">
        <p14:creationId xmlns:p14="http://schemas.microsoft.com/office/powerpoint/2010/main" val="2596495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4584527"/>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223157"/>
            <a:ext cx="7262431" cy="5649686"/>
          </a:xfrm>
        </p:spPr>
        <p:txBody>
          <a:bodyPr anchor="t">
            <a:normAutofit lnSpcReduction="1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lvl="0" fontAlgn="base" hangingPunct="0">
              <a:lnSpc>
                <a:spcPct val="110000"/>
              </a:lnSpc>
            </a:pPr>
            <a:r>
              <a:rPr lang="en-GB" sz="2000" dirty="0"/>
              <a:t>A community profile.</a:t>
            </a:r>
          </a:p>
          <a:p>
            <a:pPr lvl="0" fontAlgn="base" hangingPunct="0">
              <a:lnSpc>
                <a:spcPct val="110000"/>
              </a:lnSpc>
            </a:pPr>
            <a:r>
              <a:rPr lang="en-GB" sz="2000" dirty="0"/>
              <a:t>An in-depth analysis </a:t>
            </a:r>
          </a:p>
          <a:p>
            <a:pPr lvl="0" fontAlgn="base" hangingPunct="0">
              <a:lnSpc>
                <a:spcPct val="110000"/>
              </a:lnSpc>
            </a:pPr>
            <a:r>
              <a:rPr lang="en-GB" sz="2000" dirty="0"/>
              <a:t>A summary of your own learning and development</a:t>
            </a:r>
          </a:p>
          <a:p>
            <a:pPr marL="0" lvl="0" indent="0" fontAlgn="base" hangingPunct="0">
              <a:lnSpc>
                <a:spcPct val="110000"/>
              </a:lnSpc>
              <a:buNone/>
            </a:pPr>
            <a:endParaRPr lang="en-GB" sz="2000" dirty="0"/>
          </a:p>
          <a:p>
            <a:pPr lvl="1">
              <a:lnSpc>
                <a:spcPct val="110000"/>
              </a:lnSpc>
            </a:pPr>
            <a:r>
              <a:rPr lang="en-GB" sz="2000" u="sng" dirty="0"/>
              <a:t>This section should include your PDP</a:t>
            </a:r>
          </a:p>
          <a:p>
            <a:pPr lvl="1">
              <a:lnSpc>
                <a:spcPct val="110000"/>
              </a:lnSpc>
            </a:pPr>
            <a:r>
              <a:rPr lang="en-GB" sz="2000" u="sng" dirty="0"/>
              <a:t>Record of hours </a:t>
            </a:r>
          </a:p>
          <a:p>
            <a:pPr lvl="1">
              <a:lnSpc>
                <a:spcPct val="110000"/>
              </a:lnSpc>
            </a:pPr>
            <a:r>
              <a:rPr lang="en-GB" sz="2000" b="0" i="0" u="sng" dirty="0">
                <a:effectLst/>
              </a:rPr>
              <a:t>NOS Evidence Matrix</a:t>
            </a:r>
          </a:p>
          <a:p>
            <a:pPr lvl="1">
              <a:lnSpc>
                <a:spcPct val="110000"/>
              </a:lnSpc>
            </a:pPr>
            <a:r>
              <a:rPr lang="en-GB" sz="2000" b="0" i="0" u="sng" dirty="0">
                <a:effectLst/>
              </a:rPr>
              <a:t>Completed Reports</a:t>
            </a:r>
          </a:p>
          <a:p>
            <a:pPr lvl="1">
              <a:lnSpc>
                <a:spcPct val="110000"/>
              </a:lnSpc>
            </a:pPr>
            <a:r>
              <a:rPr lang="en-GB" sz="2000" b="0" i="0" dirty="0">
                <a:effectLst/>
              </a:rPr>
              <a:t>(</a:t>
            </a:r>
            <a:r>
              <a:rPr lang="en-GB" sz="2000" b="0" i="0" u="sng" dirty="0">
                <a:effectLst/>
              </a:rPr>
              <a:t>These sections are not included in the word count</a:t>
            </a:r>
            <a:r>
              <a:rPr lang="en-GB" sz="2000" b="0" i="0" dirty="0">
                <a:effectLst/>
              </a:rPr>
              <a:t>).</a:t>
            </a:r>
          </a:p>
          <a:p>
            <a:pPr lvl="1">
              <a:lnSpc>
                <a:spcPct val="110000"/>
              </a:lnSpc>
            </a:pPr>
            <a:endParaRPr lang="en-GB" sz="2000" b="0" i="0" dirty="0">
              <a:effectLst/>
            </a:endParaRP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598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094412" y="5239131"/>
            <a:ext cx="5279490" cy="960087"/>
          </a:xfrm>
        </p:spPr>
        <p:txBody>
          <a:bodyPr vert="horz" lIns="91440" tIns="45720" rIns="91440" bIns="45720" rtlCol="0" anchor="t">
            <a:normAutofit fontScale="90000"/>
          </a:bodyPr>
          <a:lstStyle/>
          <a:p>
            <a:r>
              <a:rPr lang="en-US" dirty="0">
                <a:solidFill>
                  <a:srgbClr val="FFFFFE"/>
                </a:solidFill>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4" name="Picture 3">
            <a:extLst>
              <a:ext uri="{FF2B5EF4-FFF2-40B4-BE49-F238E27FC236}">
                <a16:creationId xmlns:a16="http://schemas.microsoft.com/office/drawing/2014/main" id="{A6E945C1-8CAB-0F39-5726-E5556B37A566}"/>
              </a:ext>
            </a:extLst>
          </p:cNvPr>
          <p:cNvPicPr>
            <a:picLocks noChangeAspect="1"/>
          </p:cNvPicPr>
          <p:nvPr/>
        </p:nvPicPr>
        <p:blipFill>
          <a:blip r:embed="rId2"/>
          <a:stretch>
            <a:fillRect/>
          </a:stretch>
        </p:blipFill>
        <p:spPr>
          <a:xfrm>
            <a:off x="5181599" y="696684"/>
            <a:ext cx="5629812" cy="5061858"/>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1451581" y="2015732"/>
            <a:ext cx="4172212" cy="4037748"/>
          </a:xfrm>
        </p:spPr>
        <p:txBody>
          <a:bodyPr>
            <a:normAutofit fontScale="92500" lnSpcReduction="10000"/>
          </a:bodyPr>
          <a:lstStyle/>
          <a:p>
            <a:r>
              <a:rPr lang="en-GB" dirty="0"/>
              <a:t>PDP</a:t>
            </a:r>
          </a:p>
          <a:p>
            <a:r>
              <a:rPr lang="en-GB" dirty="0"/>
              <a:t>NOS</a:t>
            </a:r>
          </a:p>
          <a:p>
            <a:r>
              <a:rPr lang="en-GB" dirty="0"/>
              <a:t>NOS Evidence Matrix</a:t>
            </a:r>
          </a:p>
          <a:p>
            <a:r>
              <a:rPr lang="en-GB" dirty="0"/>
              <a:t>Level 5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sz="5400"/>
              <a:t>Any Question????</a:t>
            </a:r>
          </a:p>
        </p:txBody>
      </p:sp>
      <p:pic>
        <p:nvPicPr>
          <p:cNvPr id="7" name="Graphic 6" descr="Help">
            <a:extLst>
              <a:ext uri="{FF2B5EF4-FFF2-40B4-BE49-F238E27FC236}">
                <a16:creationId xmlns:a16="http://schemas.microsoft.com/office/drawing/2014/main" id="{8A58A7F2-B091-F347-BF16-CA60B442B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110427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normAutofit/>
          </a:bodyPr>
          <a:lstStyle/>
          <a:p>
            <a:pPr marL="0" indent="0">
              <a:buNone/>
            </a:pPr>
            <a:r>
              <a:rPr lang="fr-FR" sz="4000" dirty="0"/>
              <a:t>Frances Chester </a:t>
            </a:r>
          </a:p>
          <a:p>
            <a:pPr marL="0" indent="0">
              <a:buNone/>
            </a:pPr>
            <a:r>
              <a:rPr lang="fr-FR" sz="4000" dirty="0"/>
              <a:t>Fieldwork Coordinator and Visiting Tutor</a:t>
            </a:r>
          </a:p>
          <a:p>
            <a:pPr marL="0" indent="0">
              <a:buNone/>
            </a:pPr>
            <a:r>
              <a:rPr lang="fr-FR" sz="4000" dirty="0"/>
              <a:t>f.chester@uwtsd.ac.uk</a:t>
            </a:r>
            <a:endParaRPr lang="en-GB" sz="4000" dirty="0"/>
          </a:p>
        </p:txBody>
      </p:sp>
    </p:spTree>
    <p:extLst>
      <p:ext uri="{BB962C8B-B14F-4D97-AF65-F5344CB8AC3E}">
        <p14:creationId xmlns:p14="http://schemas.microsoft.com/office/powerpoint/2010/main" val="3851502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401E-05CC-8CF2-54DC-4F0504C72C77}"/>
              </a:ext>
            </a:extLst>
          </p:cNvPr>
          <p:cNvSpPr>
            <a:spLocks noGrp="1"/>
          </p:cNvSpPr>
          <p:nvPr>
            <p:ph type="title"/>
          </p:nvPr>
        </p:nvSpPr>
        <p:spPr/>
        <p:txBody>
          <a:bodyPr/>
          <a:lstStyle/>
          <a:p>
            <a:endParaRPr lang="en-GB"/>
          </a:p>
        </p:txBody>
      </p:sp>
      <p:graphicFrame>
        <p:nvGraphicFramePr>
          <p:cNvPr id="5" name="Content Placeholder 2">
            <a:extLst>
              <a:ext uri="{FF2B5EF4-FFF2-40B4-BE49-F238E27FC236}">
                <a16:creationId xmlns:a16="http://schemas.microsoft.com/office/drawing/2014/main" id="{08AEB680-C297-FDC3-16B3-B635C735BE46}"/>
              </a:ext>
            </a:extLst>
          </p:cNvPr>
          <p:cNvGraphicFramePr>
            <a:graphicFrameLocks noGrp="1"/>
          </p:cNvGraphicFramePr>
          <p:nvPr>
            <p:ph idx="1"/>
            <p:extLst>
              <p:ext uri="{D42A27DB-BD31-4B8C-83A1-F6EECF244321}">
                <p14:modId xmlns:p14="http://schemas.microsoft.com/office/powerpoint/2010/main" val="358529052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3359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C3EC-8970-07EF-55E9-7FFB61F15FE3}"/>
              </a:ext>
            </a:extLst>
          </p:cNvPr>
          <p:cNvSpPr>
            <a:spLocks noGrp="1"/>
          </p:cNvSpPr>
          <p:nvPr>
            <p:ph type="title"/>
          </p:nvPr>
        </p:nvSpPr>
        <p:spPr>
          <a:xfrm>
            <a:off x="838200" y="365126"/>
            <a:ext cx="10515600" cy="1325563"/>
          </a:xfrm>
        </p:spPr>
        <p:txBody>
          <a:bodyPr anchor="ctr">
            <a:normAutofit/>
          </a:bodyPr>
          <a:lstStyle/>
          <a:p>
            <a:r>
              <a:rPr lang="en-GB" dirty="0"/>
              <a:t>Comfort Break</a:t>
            </a:r>
          </a:p>
        </p:txBody>
      </p:sp>
      <p:pic>
        <p:nvPicPr>
          <p:cNvPr id="4" name="Picture 3">
            <a:extLst>
              <a:ext uri="{FF2B5EF4-FFF2-40B4-BE49-F238E27FC236}">
                <a16:creationId xmlns:a16="http://schemas.microsoft.com/office/drawing/2014/main" id="{557128BD-DEB3-7239-3A8D-3E3D07E72A29}"/>
              </a:ext>
            </a:extLst>
          </p:cNvPr>
          <p:cNvPicPr>
            <a:picLocks noChangeAspect="1"/>
          </p:cNvPicPr>
          <p:nvPr/>
        </p:nvPicPr>
        <p:blipFill>
          <a:blip r:embed="rId2"/>
          <a:srcRect t="29559" b="23652"/>
          <a:stretch>
            <a:fillRect/>
          </a:stretch>
        </p:blipFill>
        <p:spPr>
          <a:xfrm>
            <a:off x="838200" y="1825626"/>
            <a:ext cx="10515600" cy="3640897"/>
          </a:xfrm>
          <a:prstGeom prst="rect">
            <a:avLst/>
          </a:prstGeom>
          <a:noFill/>
        </p:spPr>
      </p:pic>
    </p:spTree>
    <p:extLst>
      <p:ext uri="{BB962C8B-B14F-4D97-AF65-F5344CB8AC3E}">
        <p14:creationId xmlns:p14="http://schemas.microsoft.com/office/powerpoint/2010/main" val="2825194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0689-BD09-BC4C-1034-45E82AF88CE3}"/>
              </a:ext>
            </a:extLst>
          </p:cNvPr>
          <p:cNvSpPr>
            <a:spLocks noGrp="1"/>
          </p:cNvSpPr>
          <p:nvPr>
            <p:ph type="title"/>
          </p:nvPr>
        </p:nvSpPr>
        <p:spPr>
          <a:xfrm>
            <a:off x="838200" y="365126"/>
            <a:ext cx="10515600" cy="1325563"/>
          </a:xfrm>
        </p:spPr>
        <p:txBody>
          <a:bodyPr anchor="ctr">
            <a:normAutofit/>
          </a:bodyPr>
          <a:lstStyle/>
          <a:p>
            <a:r>
              <a:rPr lang="en-GB" dirty="0"/>
              <a:t>Next Steps</a:t>
            </a:r>
          </a:p>
        </p:txBody>
      </p:sp>
      <p:pic>
        <p:nvPicPr>
          <p:cNvPr id="3" name="Picture 2">
            <a:extLst>
              <a:ext uri="{FF2B5EF4-FFF2-40B4-BE49-F238E27FC236}">
                <a16:creationId xmlns:a16="http://schemas.microsoft.com/office/drawing/2014/main" id="{CEEC79C2-FBCF-3ACF-AD7A-643550CC1833}"/>
              </a:ext>
            </a:extLst>
          </p:cNvPr>
          <p:cNvPicPr>
            <a:picLocks noChangeAspect="1"/>
          </p:cNvPicPr>
          <p:nvPr/>
        </p:nvPicPr>
        <p:blipFill>
          <a:blip r:embed="rId2"/>
          <a:srcRect t="18458" b="20261"/>
          <a:stretch>
            <a:fillRect/>
          </a:stretch>
        </p:blipFill>
        <p:spPr>
          <a:xfrm>
            <a:off x="838200" y="1825626"/>
            <a:ext cx="10515600" cy="3640897"/>
          </a:xfrm>
          <a:prstGeom prst="rect">
            <a:avLst/>
          </a:prstGeom>
          <a:noFill/>
        </p:spPr>
      </p:pic>
    </p:spTree>
    <p:extLst>
      <p:ext uri="{BB962C8B-B14F-4D97-AF65-F5344CB8AC3E}">
        <p14:creationId xmlns:p14="http://schemas.microsoft.com/office/powerpoint/2010/main" val="2463866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3517C-8ABC-84F3-4A93-69CB55843E86}"/>
              </a:ext>
            </a:extLst>
          </p:cNvPr>
          <p:cNvSpPr>
            <a:spLocks noGrp="1"/>
          </p:cNvSpPr>
          <p:nvPr>
            <p:ph type="title"/>
          </p:nvPr>
        </p:nvSpPr>
        <p:spPr>
          <a:xfrm>
            <a:off x="838200" y="365126"/>
            <a:ext cx="10515600" cy="1325563"/>
          </a:xfrm>
        </p:spPr>
        <p:txBody>
          <a:bodyPr anchor="ctr">
            <a:normAutofit/>
          </a:bodyPr>
          <a:lstStyle/>
          <a:p>
            <a:r>
              <a:rPr lang="en-GB"/>
              <a:t>UNCRC </a:t>
            </a:r>
            <a:br>
              <a:rPr lang="en-GB"/>
            </a:br>
            <a:r>
              <a:rPr lang="en-GB"/>
              <a:t>Children and Young People’s Rights</a:t>
            </a:r>
          </a:p>
        </p:txBody>
      </p:sp>
      <p:sp>
        <p:nvSpPr>
          <p:cNvPr id="3" name="Content Placeholder 2">
            <a:extLst>
              <a:ext uri="{FF2B5EF4-FFF2-40B4-BE49-F238E27FC236}">
                <a16:creationId xmlns:a16="http://schemas.microsoft.com/office/drawing/2014/main" id="{932E2946-DD4F-8C0D-1BFE-B4717E4D72A7}"/>
              </a:ext>
            </a:extLst>
          </p:cNvPr>
          <p:cNvSpPr>
            <a:spLocks noGrp="1"/>
          </p:cNvSpPr>
          <p:nvPr>
            <p:ph idx="1"/>
          </p:nvPr>
        </p:nvSpPr>
        <p:spPr>
          <a:xfrm>
            <a:off x="838200" y="2558143"/>
            <a:ext cx="10515600" cy="2645228"/>
          </a:xfrm>
        </p:spPr>
        <p:txBody>
          <a:bodyPr>
            <a:normAutofit/>
          </a:bodyPr>
          <a:lstStyle/>
          <a:p>
            <a:r>
              <a:rPr lang="en-GB" sz="4000" dirty="0"/>
              <a:t>Make a list of what you have learnt from the level 4 – ‘Advocacy Empowerment and Rights’ module.</a:t>
            </a:r>
          </a:p>
        </p:txBody>
      </p:sp>
    </p:spTree>
    <p:extLst>
      <p:ext uri="{BB962C8B-B14F-4D97-AF65-F5344CB8AC3E}">
        <p14:creationId xmlns:p14="http://schemas.microsoft.com/office/powerpoint/2010/main" val="2562411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1B101-00FB-26DD-5EAE-C5FC0BA9E23F}"/>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D99F09DA-6FC4-F9C4-1D8F-99EAFEB1346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89488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ABC6-77DF-62D2-E6F3-81C1FB3A6266}"/>
              </a:ext>
            </a:extLst>
          </p:cNvPr>
          <p:cNvSpPr>
            <a:spLocks noGrp="1"/>
          </p:cNvSpPr>
          <p:nvPr>
            <p:ph type="title"/>
          </p:nvPr>
        </p:nvSpPr>
        <p:spPr/>
        <p:txBody>
          <a:bodyPr/>
          <a:lstStyle/>
          <a:p>
            <a:r>
              <a:rPr lang="en-GB" dirty="0"/>
              <a:t>Welsh Context</a:t>
            </a:r>
          </a:p>
        </p:txBody>
      </p:sp>
      <p:sp>
        <p:nvSpPr>
          <p:cNvPr id="3" name="Content Placeholder 2">
            <a:extLst>
              <a:ext uri="{FF2B5EF4-FFF2-40B4-BE49-F238E27FC236}">
                <a16:creationId xmlns:a16="http://schemas.microsoft.com/office/drawing/2014/main" id="{E019EEC1-81F7-0445-189C-2A73BF722B93}"/>
              </a:ext>
            </a:extLst>
          </p:cNvPr>
          <p:cNvSpPr>
            <a:spLocks noGrp="1"/>
          </p:cNvSpPr>
          <p:nvPr>
            <p:ph idx="1"/>
          </p:nvPr>
        </p:nvSpPr>
        <p:spPr/>
        <p:txBody>
          <a:bodyPr/>
          <a:lstStyle/>
          <a:p>
            <a:r>
              <a:rPr lang="en-GB" dirty="0">
                <a:solidFill>
                  <a:srgbClr val="424242"/>
                </a:solidFill>
                <a:latin typeface="Segoe Sans"/>
              </a:rPr>
              <a:t>I</a:t>
            </a:r>
            <a:r>
              <a:rPr lang="en-GB" b="0" i="0" dirty="0">
                <a:solidFill>
                  <a:srgbClr val="424242"/>
                </a:solidFill>
                <a:effectLst/>
                <a:latin typeface="Segoe Sans"/>
              </a:rPr>
              <a:t>n Wales, the United Nations Convention on the Rights of the Child (UNCRC) has a particularly strong and embedded presence in law, policy, and practice. Here's how it is applied in the Welsh context:</a:t>
            </a:r>
          </a:p>
          <a:p>
            <a:pPr marL="0" indent="0">
              <a:buNone/>
            </a:pPr>
            <a:r>
              <a:rPr lang="en-GB" dirty="0"/>
              <a:t>Legal Status in Wales</a:t>
            </a:r>
          </a:p>
          <a:p>
            <a:r>
              <a:rPr lang="en-GB" dirty="0"/>
              <a:t>Wales was the first country in the UK to incorporate the UNCRC into domestic law. Since 2011, public bodies in Wales have had a duty to consider children's rights in their decision-making processes</a:t>
            </a:r>
          </a:p>
        </p:txBody>
      </p:sp>
    </p:spTree>
    <p:extLst>
      <p:ext uri="{BB962C8B-B14F-4D97-AF65-F5344CB8AC3E}">
        <p14:creationId xmlns:p14="http://schemas.microsoft.com/office/powerpoint/2010/main" val="3142525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1EEA-CE41-DDB9-22DF-D8EB42A74754}"/>
              </a:ext>
            </a:extLst>
          </p:cNvPr>
          <p:cNvSpPr>
            <a:spLocks noGrp="1"/>
          </p:cNvSpPr>
          <p:nvPr>
            <p:ph type="title"/>
          </p:nvPr>
        </p:nvSpPr>
        <p:spPr/>
        <p:txBody>
          <a:bodyPr/>
          <a:lstStyle/>
          <a:p>
            <a:r>
              <a:rPr lang="en-GB" dirty="0"/>
              <a:t>Impact on Youth Services:</a:t>
            </a:r>
            <a:br>
              <a:rPr lang="en-GB" dirty="0"/>
            </a:br>
            <a:endParaRPr lang="en-GB" dirty="0"/>
          </a:p>
        </p:txBody>
      </p:sp>
      <p:sp>
        <p:nvSpPr>
          <p:cNvPr id="3" name="Content Placeholder 2">
            <a:extLst>
              <a:ext uri="{FF2B5EF4-FFF2-40B4-BE49-F238E27FC236}">
                <a16:creationId xmlns:a16="http://schemas.microsoft.com/office/drawing/2014/main" id="{891D24B9-086C-29A8-F03F-D18E4276BE76}"/>
              </a:ext>
            </a:extLst>
          </p:cNvPr>
          <p:cNvSpPr>
            <a:spLocks noGrp="1"/>
          </p:cNvSpPr>
          <p:nvPr>
            <p:ph idx="1"/>
          </p:nvPr>
        </p:nvSpPr>
        <p:spPr/>
        <p:txBody>
          <a:bodyPr/>
          <a:lstStyle/>
          <a:p>
            <a:endParaRPr lang="en-GB" dirty="0"/>
          </a:p>
          <a:p>
            <a:r>
              <a:rPr lang="en-GB" dirty="0"/>
              <a:t>Youth services must consider children’s rights in planning and delivery.</a:t>
            </a:r>
          </a:p>
          <a:p>
            <a:pPr marL="0" indent="0">
              <a:buNone/>
            </a:pPr>
            <a:endParaRPr lang="en-GB" dirty="0"/>
          </a:p>
          <a:p>
            <a:r>
              <a:rPr lang="en-GB" dirty="0"/>
              <a:t>Local authorities are encouraged to use Children’s Rights Impact Assessments (CRIAs) when designing youth programmes.</a:t>
            </a:r>
          </a:p>
        </p:txBody>
      </p:sp>
    </p:spTree>
    <p:extLst>
      <p:ext uri="{BB962C8B-B14F-4D97-AF65-F5344CB8AC3E}">
        <p14:creationId xmlns:p14="http://schemas.microsoft.com/office/powerpoint/2010/main" val="680278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8B13-728F-9F60-E07E-A630C2A2114B}"/>
              </a:ext>
            </a:extLst>
          </p:cNvPr>
          <p:cNvSpPr>
            <a:spLocks noGrp="1"/>
          </p:cNvSpPr>
          <p:nvPr>
            <p:ph type="title"/>
          </p:nvPr>
        </p:nvSpPr>
        <p:spPr/>
        <p:txBody>
          <a:bodyPr/>
          <a:lstStyle/>
          <a:p>
            <a:r>
              <a:rPr lang="en-GB" dirty="0"/>
              <a:t>The Children’s Rights Approach in Wales</a:t>
            </a:r>
            <a:br>
              <a:rPr lang="en-GB" dirty="0"/>
            </a:br>
            <a:endParaRPr lang="en-GB" dirty="0"/>
          </a:p>
        </p:txBody>
      </p:sp>
      <p:sp>
        <p:nvSpPr>
          <p:cNvPr id="3" name="Content Placeholder 2">
            <a:extLst>
              <a:ext uri="{FF2B5EF4-FFF2-40B4-BE49-F238E27FC236}">
                <a16:creationId xmlns:a16="http://schemas.microsoft.com/office/drawing/2014/main" id="{0747FDE6-D46E-0EF8-A9CC-DC24394C0B58}"/>
              </a:ext>
            </a:extLst>
          </p:cNvPr>
          <p:cNvSpPr>
            <a:spLocks noGrp="1"/>
          </p:cNvSpPr>
          <p:nvPr>
            <p:ph idx="1"/>
          </p:nvPr>
        </p:nvSpPr>
        <p:spPr>
          <a:xfrm>
            <a:off x="881743" y="1383620"/>
            <a:ext cx="10515600" cy="4090760"/>
          </a:xfrm>
        </p:spPr>
        <p:txBody>
          <a:bodyPr>
            <a:normAutofit fontScale="85000" lnSpcReduction="20000"/>
          </a:bodyPr>
          <a:lstStyle/>
          <a:p>
            <a:pPr marL="0" indent="0">
              <a:buNone/>
            </a:pPr>
            <a:r>
              <a:rPr lang="en-GB" dirty="0"/>
              <a:t>The Children’s Commissioner for Wales promotes a framework called “The Right Way: A Children’s Rights Approach in Wales”, which helps public services embed the UNCRC into their work. This approach is built on five key principles :</a:t>
            </a:r>
          </a:p>
          <a:p>
            <a:pPr marL="0" indent="0">
              <a:buNone/>
            </a:pPr>
            <a:endParaRPr lang="en-GB" dirty="0"/>
          </a:p>
          <a:p>
            <a:r>
              <a:rPr lang="en-GB" dirty="0"/>
              <a:t>Embedding Children’s Rights – Making rights central to planning and service delivery.</a:t>
            </a:r>
          </a:p>
          <a:p>
            <a:r>
              <a:rPr lang="en-GB" dirty="0"/>
              <a:t>Equality and Non-discrimination – Ensuring all children have equal opportunities.</a:t>
            </a:r>
          </a:p>
          <a:p>
            <a:r>
              <a:rPr lang="en-GB" dirty="0"/>
              <a:t>Empowering Children – Helping children understand and claim their rights.</a:t>
            </a:r>
          </a:p>
          <a:p>
            <a:r>
              <a:rPr lang="en-GB" dirty="0"/>
              <a:t>Participation – Listening to children and involving them in decisions.</a:t>
            </a:r>
          </a:p>
          <a:p>
            <a:r>
              <a:rPr lang="en-GB" dirty="0"/>
              <a:t>Accountability – Holding services accountable for decisions affecting children.</a:t>
            </a:r>
          </a:p>
          <a:p>
            <a:r>
              <a:rPr lang="en-GB" dirty="0"/>
              <a:t>This framework is used across sectors like education, health, and social care to improve outcomes for children and young people.</a:t>
            </a:r>
          </a:p>
        </p:txBody>
      </p:sp>
    </p:spTree>
    <p:extLst>
      <p:ext uri="{BB962C8B-B14F-4D97-AF65-F5344CB8AC3E}">
        <p14:creationId xmlns:p14="http://schemas.microsoft.com/office/powerpoint/2010/main" val="1062446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10DF0-1E6F-4B93-841A-D00D45283983}"/>
              </a:ext>
            </a:extLst>
          </p:cNvPr>
          <p:cNvSpPr>
            <a:spLocks noGrp="1"/>
          </p:cNvSpPr>
          <p:nvPr>
            <p:ph type="title"/>
          </p:nvPr>
        </p:nvSpPr>
        <p:spPr/>
        <p:txBody>
          <a:bodyPr/>
          <a:lstStyle/>
          <a:p>
            <a:pPr marL="228600" marR="0" lvl="0" indent="-228600" defTabSz="914400" rtl="0" eaLnBrk="1" fontAlgn="auto" latinLnBrk="0" hangingPunct="1">
              <a:lnSpc>
                <a:spcPts val="2100"/>
              </a:lnSpc>
              <a:spcBef>
                <a:spcPts val="975"/>
              </a:spcBef>
              <a:spcAft>
                <a:spcPts val="225"/>
              </a:spcAft>
              <a:tabLst/>
              <a:defRPr/>
            </a:pPr>
            <a:r>
              <a:rPr kumimoji="0" lang="en-GB" sz="2800" b="1" i="0" u="none" strike="noStrike" kern="1200" cap="none" spc="0" normalizeH="0" baseline="0" noProof="0" dirty="0">
                <a:ln>
                  <a:noFill/>
                </a:ln>
                <a:solidFill>
                  <a:srgbClr val="424242"/>
                </a:solidFill>
                <a:effectLst/>
                <a:uLnTx/>
                <a:uFillTx/>
                <a:latin typeface="Segoe Sans"/>
                <a:ea typeface="+mn-ea"/>
                <a:cs typeface="+mn-cs"/>
              </a:rPr>
              <a:t>Policy in Practice: Example from Housing</a:t>
            </a:r>
            <a:br>
              <a:rPr kumimoji="0" lang="en-GB" sz="2800" b="1" i="0" u="none" strike="noStrike" kern="1200" cap="none" spc="0" normalizeH="0" baseline="0" noProof="0" dirty="0">
                <a:ln>
                  <a:noFill/>
                </a:ln>
                <a:solidFill>
                  <a:srgbClr val="424242"/>
                </a:solidFill>
                <a:effectLst/>
                <a:uLnTx/>
                <a:uFillTx/>
                <a:latin typeface="Segoe Sans"/>
                <a:ea typeface="+mn-ea"/>
                <a:cs typeface="+mn-cs"/>
              </a:rPr>
            </a:br>
            <a:endParaRPr lang="en-GB" dirty="0"/>
          </a:p>
        </p:txBody>
      </p:sp>
      <p:sp>
        <p:nvSpPr>
          <p:cNvPr id="3" name="Content Placeholder 2">
            <a:extLst>
              <a:ext uri="{FF2B5EF4-FFF2-40B4-BE49-F238E27FC236}">
                <a16:creationId xmlns:a16="http://schemas.microsoft.com/office/drawing/2014/main" id="{6F8A5108-C193-72F3-8636-8D99140C37D2}"/>
              </a:ext>
            </a:extLst>
          </p:cNvPr>
          <p:cNvSpPr>
            <a:spLocks noGrp="1"/>
          </p:cNvSpPr>
          <p:nvPr>
            <p:ph idx="1"/>
          </p:nvPr>
        </p:nvSpPr>
        <p:spPr/>
        <p:txBody>
          <a:bodyPr>
            <a:normAutofit/>
          </a:bodyPr>
          <a:lstStyle/>
          <a:p>
            <a:pPr algn="l">
              <a:spcBef>
                <a:spcPts val="600"/>
              </a:spcBef>
              <a:spcAft>
                <a:spcPts val="300"/>
              </a:spcAft>
              <a:buNone/>
            </a:pPr>
            <a:r>
              <a:rPr lang="en-GB" b="0" i="0" dirty="0">
                <a:solidFill>
                  <a:srgbClr val="424242"/>
                </a:solidFill>
                <a:effectLst/>
                <a:latin typeface="Segoe Sans"/>
              </a:rPr>
              <a:t>The </a:t>
            </a:r>
            <a:r>
              <a:rPr lang="en-GB" b="1" i="0" dirty="0">
                <a:solidFill>
                  <a:srgbClr val="424242"/>
                </a:solidFill>
                <a:effectLst/>
                <a:latin typeface="Segoe Sans"/>
              </a:rPr>
              <a:t>Welsh Government</a:t>
            </a:r>
            <a:r>
              <a:rPr lang="en-GB" b="0" i="0" dirty="0">
                <a:solidFill>
                  <a:srgbClr val="424242"/>
                </a:solidFill>
                <a:effectLst/>
                <a:latin typeface="Segoe Sans"/>
              </a:rPr>
              <a:t> applies a </a:t>
            </a:r>
            <a:r>
              <a:rPr lang="en-GB" b="1" i="0" dirty="0">
                <a:solidFill>
                  <a:srgbClr val="424242"/>
                </a:solidFill>
                <a:effectLst/>
                <a:latin typeface="Segoe Sans"/>
              </a:rPr>
              <a:t>Children’s Rights Impact Assessment (CRIA)</a:t>
            </a:r>
            <a:r>
              <a:rPr lang="en-GB" b="0" i="0" dirty="0">
                <a:solidFill>
                  <a:srgbClr val="424242"/>
                </a:solidFill>
                <a:effectLst/>
                <a:latin typeface="Segoe Sans"/>
              </a:rPr>
              <a:t> to major policies.</a:t>
            </a:r>
          </a:p>
          <a:p>
            <a:pPr>
              <a:spcBef>
                <a:spcPts val="600"/>
              </a:spcBef>
              <a:spcAft>
                <a:spcPts val="300"/>
              </a:spcAft>
            </a:pPr>
            <a:r>
              <a:rPr lang="en-GB" b="0" i="0" dirty="0">
                <a:solidFill>
                  <a:srgbClr val="424242"/>
                </a:solidFill>
                <a:effectLst/>
                <a:latin typeface="Segoe Sans"/>
              </a:rPr>
              <a:t>For example, the </a:t>
            </a:r>
            <a:r>
              <a:rPr lang="en-GB" b="1" i="0" dirty="0">
                <a:solidFill>
                  <a:srgbClr val="424242"/>
                </a:solidFill>
                <a:effectLst/>
                <a:latin typeface="Segoe Sans"/>
              </a:rPr>
              <a:t>Homelessness and Social Housing Allocation (Wales) Bill</a:t>
            </a:r>
            <a:r>
              <a:rPr lang="en-GB" b="0" i="0" dirty="0">
                <a:solidFill>
                  <a:srgbClr val="424242"/>
                </a:solidFill>
                <a:effectLst/>
                <a:latin typeface="Segoe Sans"/>
              </a:rPr>
              <a:t> includes specific measures to protect children and young people, such as:</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Prioritizing early intervention to prevent youth homelessness.</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Reducing time spent in temporary accommodation.</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Strengthening support for care leavers </a:t>
            </a:r>
          </a:p>
          <a:p>
            <a:pPr marL="0" indent="0">
              <a:buNone/>
            </a:pPr>
            <a:endParaRPr lang="en-GB" dirty="0"/>
          </a:p>
        </p:txBody>
      </p:sp>
    </p:spTree>
    <p:extLst>
      <p:ext uri="{BB962C8B-B14F-4D97-AF65-F5344CB8AC3E}">
        <p14:creationId xmlns:p14="http://schemas.microsoft.com/office/powerpoint/2010/main" val="33302891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36CB-156C-5811-9E1E-958B67AABBAE}"/>
              </a:ext>
            </a:extLst>
          </p:cNvPr>
          <p:cNvSpPr>
            <a:spLocks noGrp="1"/>
          </p:cNvSpPr>
          <p:nvPr>
            <p:ph type="title"/>
          </p:nvPr>
        </p:nvSpPr>
        <p:spPr/>
        <p:txBody>
          <a:bodyPr/>
          <a:lstStyle/>
          <a:p>
            <a:r>
              <a:rPr lang="en-GB" dirty="0"/>
              <a:t>Families First Programme</a:t>
            </a:r>
            <a:br>
              <a:rPr lang="en-GB" dirty="0"/>
            </a:br>
            <a:endParaRPr lang="en-GB" dirty="0"/>
          </a:p>
        </p:txBody>
      </p:sp>
      <p:sp>
        <p:nvSpPr>
          <p:cNvPr id="3" name="Content Placeholder 2">
            <a:extLst>
              <a:ext uri="{FF2B5EF4-FFF2-40B4-BE49-F238E27FC236}">
                <a16:creationId xmlns:a16="http://schemas.microsoft.com/office/drawing/2014/main" id="{9A9DAF57-44D4-704D-B55B-E5D5DAD2B933}"/>
              </a:ext>
            </a:extLst>
          </p:cNvPr>
          <p:cNvSpPr>
            <a:spLocks noGrp="1"/>
          </p:cNvSpPr>
          <p:nvPr>
            <p:ph idx="1"/>
          </p:nvPr>
        </p:nvSpPr>
        <p:spPr/>
        <p:txBody>
          <a:bodyPr>
            <a:normAutofit/>
          </a:bodyPr>
          <a:lstStyle/>
          <a:p>
            <a:r>
              <a:rPr lang="en-GB" dirty="0"/>
              <a:t>The Families First initiative supports early intervention and prevention services for families and young people. It is explicitly guided by the UNCRC.</a:t>
            </a:r>
          </a:p>
          <a:p>
            <a:r>
              <a:rPr lang="en-GB" dirty="0"/>
              <a:t>Team Around the Family (TAF): Youth workers collaborate with other professionals to ensure young people’s voices are heard and their rights to education, health, and protection are upheld.</a:t>
            </a:r>
          </a:p>
          <a:p>
            <a:r>
              <a:rPr lang="en-GB" dirty="0"/>
              <a:t>Disability Focus: Ensures inclusive services that reflect the UNCRC’s principle of non-discrimination (Article 2).</a:t>
            </a:r>
          </a:p>
        </p:txBody>
      </p:sp>
    </p:spTree>
    <p:extLst>
      <p:ext uri="{BB962C8B-B14F-4D97-AF65-F5344CB8AC3E}">
        <p14:creationId xmlns:p14="http://schemas.microsoft.com/office/powerpoint/2010/main" val="1934003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8821-666D-8816-0988-CEE9EC13ED40}"/>
              </a:ext>
            </a:extLst>
          </p:cNvPr>
          <p:cNvSpPr>
            <a:spLocks noGrp="1"/>
          </p:cNvSpPr>
          <p:nvPr>
            <p:ph type="title"/>
          </p:nvPr>
        </p:nvSpPr>
        <p:spPr/>
        <p:txBody>
          <a:bodyPr/>
          <a:lstStyle/>
          <a:p>
            <a:r>
              <a:rPr lang="en-GB" dirty="0"/>
              <a:t>Youth Participation Structures</a:t>
            </a:r>
            <a:br>
              <a:rPr lang="en-GB" dirty="0"/>
            </a:br>
            <a:endParaRPr lang="en-GB" dirty="0"/>
          </a:p>
        </p:txBody>
      </p:sp>
      <p:sp>
        <p:nvSpPr>
          <p:cNvPr id="3" name="Content Placeholder 2">
            <a:extLst>
              <a:ext uri="{FF2B5EF4-FFF2-40B4-BE49-F238E27FC236}">
                <a16:creationId xmlns:a16="http://schemas.microsoft.com/office/drawing/2014/main" id="{38E8E6EE-7AAD-A830-288B-E84DB61C18BD}"/>
              </a:ext>
            </a:extLst>
          </p:cNvPr>
          <p:cNvSpPr>
            <a:spLocks noGrp="1"/>
          </p:cNvSpPr>
          <p:nvPr>
            <p:ph idx="1"/>
          </p:nvPr>
        </p:nvSpPr>
        <p:spPr/>
        <p:txBody>
          <a:bodyPr>
            <a:normAutofit/>
          </a:bodyPr>
          <a:lstStyle/>
          <a:p>
            <a:r>
              <a:rPr lang="en-GB" dirty="0"/>
              <a:t>Many local youth services in Wales run youth councils, forums, and shadow cabinets that give young people a platform to influence decisions.</a:t>
            </a:r>
          </a:p>
          <a:p>
            <a:r>
              <a:rPr lang="en-GB" dirty="0"/>
              <a:t>UNCRC in Action:</a:t>
            </a:r>
          </a:p>
          <a:p>
            <a:r>
              <a:rPr lang="en-GB" dirty="0"/>
              <a:t>Article 12 (right to be heard) is fulfilled through structured participation.</a:t>
            </a:r>
          </a:p>
          <a:p>
            <a:r>
              <a:rPr lang="en-GB" dirty="0"/>
              <a:t>Young people co-design services, sit on interview panels, and contribute to local policy.</a:t>
            </a:r>
          </a:p>
        </p:txBody>
      </p:sp>
    </p:spTree>
    <p:extLst>
      <p:ext uri="{BB962C8B-B14F-4D97-AF65-F5344CB8AC3E}">
        <p14:creationId xmlns:p14="http://schemas.microsoft.com/office/powerpoint/2010/main" val="20466193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00B7-91CD-3B88-96AB-C55E0CA99657}"/>
              </a:ext>
            </a:extLst>
          </p:cNvPr>
          <p:cNvSpPr>
            <a:spLocks noGrp="1"/>
          </p:cNvSpPr>
          <p:nvPr>
            <p:ph type="title"/>
          </p:nvPr>
        </p:nvSpPr>
        <p:spPr/>
        <p:txBody>
          <a:bodyPr/>
          <a:lstStyle/>
          <a:p>
            <a:r>
              <a:rPr lang="en-GB" dirty="0"/>
              <a:t>Education and Awareness</a:t>
            </a:r>
            <a:br>
              <a:rPr lang="en-GB" dirty="0"/>
            </a:br>
            <a:endParaRPr lang="en-GB" dirty="0"/>
          </a:p>
        </p:txBody>
      </p:sp>
      <p:sp>
        <p:nvSpPr>
          <p:cNvPr id="3" name="Content Placeholder 2">
            <a:extLst>
              <a:ext uri="{FF2B5EF4-FFF2-40B4-BE49-F238E27FC236}">
                <a16:creationId xmlns:a16="http://schemas.microsoft.com/office/drawing/2014/main" id="{CF292A18-0E6F-3A30-DF8E-64650FBD813E}"/>
              </a:ext>
            </a:extLst>
          </p:cNvPr>
          <p:cNvSpPr>
            <a:spLocks noGrp="1"/>
          </p:cNvSpPr>
          <p:nvPr>
            <p:ph idx="1"/>
          </p:nvPr>
        </p:nvSpPr>
        <p:spPr/>
        <p:txBody>
          <a:bodyPr/>
          <a:lstStyle/>
          <a:p>
            <a:r>
              <a:rPr lang="en-GB" dirty="0"/>
              <a:t>Welsh schools are encouraged to teach children about their rights under the UNCRC. Many schools participate in rights-respecting initiatives, helping children understand and exercise their rights from a young age.</a:t>
            </a:r>
          </a:p>
        </p:txBody>
      </p:sp>
    </p:spTree>
    <p:extLst>
      <p:ext uri="{BB962C8B-B14F-4D97-AF65-F5344CB8AC3E}">
        <p14:creationId xmlns:p14="http://schemas.microsoft.com/office/powerpoint/2010/main" val="2326353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66F5-59CB-D0B1-C86E-3C777B908452}"/>
              </a:ext>
            </a:extLst>
          </p:cNvPr>
          <p:cNvSpPr>
            <a:spLocks noGrp="1"/>
          </p:cNvSpPr>
          <p:nvPr>
            <p:ph type="title"/>
          </p:nvPr>
        </p:nvSpPr>
        <p:spPr/>
        <p:txBody>
          <a:bodyPr/>
          <a:lstStyle/>
          <a:p>
            <a:r>
              <a:rPr lang="en-GB" dirty="0"/>
              <a:t>Creative Rights-Based Projects</a:t>
            </a:r>
            <a:br>
              <a:rPr lang="en-GB" dirty="0"/>
            </a:br>
            <a:endParaRPr lang="en-GB" dirty="0"/>
          </a:p>
        </p:txBody>
      </p:sp>
      <p:sp>
        <p:nvSpPr>
          <p:cNvPr id="3" name="Content Placeholder 2">
            <a:extLst>
              <a:ext uri="{FF2B5EF4-FFF2-40B4-BE49-F238E27FC236}">
                <a16:creationId xmlns:a16="http://schemas.microsoft.com/office/drawing/2014/main" id="{D5EE6CB7-CDBD-9E82-87AE-E83CBC2376A1}"/>
              </a:ext>
            </a:extLst>
          </p:cNvPr>
          <p:cNvSpPr>
            <a:spLocks noGrp="1"/>
          </p:cNvSpPr>
          <p:nvPr>
            <p:ph idx="1"/>
          </p:nvPr>
        </p:nvSpPr>
        <p:spPr/>
        <p:txBody>
          <a:bodyPr>
            <a:normAutofit lnSpcReduction="10000"/>
          </a:bodyPr>
          <a:lstStyle/>
          <a:p>
            <a:r>
              <a:rPr lang="en-GB" dirty="0"/>
              <a:t>Youth services often use arts and media to explore rights.</a:t>
            </a:r>
          </a:p>
          <a:p>
            <a:endParaRPr lang="en-GB" dirty="0"/>
          </a:p>
          <a:p>
            <a:r>
              <a:rPr lang="en-GB" dirty="0"/>
              <a:t>Example:</a:t>
            </a:r>
          </a:p>
          <a:p>
            <a:endParaRPr lang="en-GB" dirty="0"/>
          </a:p>
          <a:p>
            <a:r>
              <a:rPr lang="en-GB" dirty="0"/>
              <a:t>In Caerphilly, young people created digital stories about their experiences during lockdown, which were shared with local leaders to influence recovery plans—demonstrating Article 13 (freedom of expression).</a:t>
            </a:r>
          </a:p>
          <a:p>
            <a:endParaRPr lang="en-GB" dirty="0"/>
          </a:p>
        </p:txBody>
      </p:sp>
    </p:spTree>
    <p:extLst>
      <p:ext uri="{BB962C8B-B14F-4D97-AF65-F5344CB8AC3E}">
        <p14:creationId xmlns:p14="http://schemas.microsoft.com/office/powerpoint/2010/main" val="249352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D44B-D443-D399-F31A-791A73E8A0A6}"/>
              </a:ext>
            </a:extLst>
          </p:cNvPr>
          <p:cNvSpPr>
            <a:spLocks noGrp="1"/>
          </p:cNvSpPr>
          <p:nvPr>
            <p:ph type="title"/>
          </p:nvPr>
        </p:nvSpPr>
        <p:spPr/>
        <p:txBody>
          <a:bodyPr/>
          <a:lstStyle/>
          <a:p>
            <a:r>
              <a:rPr lang="en-GB" i="0" dirty="0">
                <a:solidFill>
                  <a:srgbClr val="424242"/>
                </a:solidFill>
                <a:effectLst/>
                <a:latin typeface="Segoe Sans"/>
              </a:rPr>
              <a:t>Cardiff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3BDE4177-43E4-A40A-B008-D6386E2914E0}"/>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Youth Voice and Participation</a:t>
            </a:r>
            <a:r>
              <a:rPr lang="en-GB" b="0" i="0" dirty="0">
                <a:solidFill>
                  <a:srgbClr val="424242"/>
                </a:solidFill>
                <a:effectLst/>
                <a:latin typeface="Segoe Sans"/>
              </a:rPr>
              <a:t>: Cardiff runs a </a:t>
            </a:r>
            <a:r>
              <a:rPr lang="en-GB" b="1" i="0" dirty="0">
                <a:solidFill>
                  <a:srgbClr val="424242"/>
                </a:solidFill>
                <a:effectLst/>
                <a:latin typeface="Segoe Sans"/>
              </a:rPr>
              <a:t>Youth Council</a:t>
            </a:r>
            <a:r>
              <a:rPr lang="en-GB" b="0" i="0" dirty="0">
                <a:solidFill>
                  <a:srgbClr val="424242"/>
                </a:solidFill>
                <a:effectLst/>
                <a:latin typeface="Segoe Sans"/>
              </a:rPr>
              <a:t> and </a:t>
            </a:r>
            <a:r>
              <a:rPr lang="en-GB" b="1" i="0" dirty="0">
                <a:solidFill>
                  <a:srgbClr val="424242"/>
                </a:solidFill>
                <a:effectLst/>
                <a:latin typeface="Segoe Sans"/>
              </a:rPr>
              <a:t>Young Inspectors programme</a:t>
            </a:r>
            <a:r>
              <a:rPr lang="en-GB" b="0" i="0" dirty="0">
                <a:solidFill>
                  <a:srgbClr val="424242"/>
                </a:solidFill>
                <a:effectLst/>
                <a:latin typeface="Segoe Sans"/>
              </a:rPr>
              <a:t>, where young people assess local services and provide feedback to improve them.</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12 (right to be heard) is central, with young people influencing decisions on education, transport, and mental health services.</a:t>
            </a:r>
          </a:p>
          <a:p>
            <a:endParaRPr lang="en-GB" dirty="0"/>
          </a:p>
        </p:txBody>
      </p:sp>
    </p:spTree>
    <p:extLst>
      <p:ext uri="{BB962C8B-B14F-4D97-AF65-F5344CB8AC3E}">
        <p14:creationId xmlns:p14="http://schemas.microsoft.com/office/powerpoint/2010/main" val="36706605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501A-9A01-26C3-7267-C2E3BDFD11A3}"/>
              </a:ext>
            </a:extLst>
          </p:cNvPr>
          <p:cNvSpPr>
            <a:spLocks noGrp="1"/>
          </p:cNvSpPr>
          <p:nvPr>
            <p:ph type="title"/>
          </p:nvPr>
        </p:nvSpPr>
        <p:spPr/>
        <p:txBody>
          <a:bodyPr/>
          <a:lstStyle/>
          <a:p>
            <a:r>
              <a:rPr lang="en-GB" i="0" dirty="0">
                <a:solidFill>
                  <a:srgbClr val="424242"/>
                </a:solidFill>
                <a:effectLst/>
                <a:latin typeface="Segoe Sans"/>
              </a:rPr>
              <a:t>Caerphilly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9C2905F8-CB14-8507-5685-1DAD4F363E17}"/>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Digital Storytelling Project</a:t>
            </a:r>
            <a:r>
              <a:rPr lang="en-GB" b="0" i="0" dirty="0">
                <a:solidFill>
                  <a:srgbClr val="424242"/>
                </a:solidFill>
                <a:effectLst/>
                <a:latin typeface="Segoe Sans"/>
              </a:rPr>
              <a:t>: Young people created digital stories about their experiences during the COVID-19 pandemic, which were shared with local leaders.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13 (freedom of expression) and Article 17 (access to information) were promoted through creative media.</a:t>
            </a:r>
          </a:p>
          <a:p>
            <a:endParaRPr lang="en-GB" dirty="0"/>
          </a:p>
        </p:txBody>
      </p:sp>
    </p:spTree>
    <p:extLst>
      <p:ext uri="{BB962C8B-B14F-4D97-AF65-F5344CB8AC3E}">
        <p14:creationId xmlns:p14="http://schemas.microsoft.com/office/powerpoint/2010/main" val="35791644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D6E8-2298-01B9-095E-F3EF6A7A14D0}"/>
              </a:ext>
            </a:extLst>
          </p:cNvPr>
          <p:cNvSpPr>
            <a:spLocks noGrp="1"/>
          </p:cNvSpPr>
          <p:nvPr>
            <p:ph type="title"/>
          </p:nvPr>
        </p:nvSpPr>
        <p:spPr/>
        <p:txBody>
          <a:bodyPr/>
          <a:lstStyle/>
          <a:p>
            <a:r>
              <a:rPr lang="en-GB" i="0" dirty="0">
                <a:solidFill>
                  <a:srgbClr val="424242"/>
                </a:solidFill>
                <a:effectLst/>
                <a:latin typeface="Segoe Sans"/>
              </a:rPr>
              <a:t>Gwynedd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DAA3F237-5434-DA8F-5B47-A86B6A59A336}"/>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Bilingual Rights Education</a:t>
            </a:r>
            <a:r>
              <a:rPr lang="en-GB" b="0" i="0" dirty="0">
                <a:solidFill>
                  <a:srgbClr val="424242"/>
                </a:solidFill>
                <a:effectLst/>
                <a:latin typeface="Segoe Sans"/>
              </a:rPr>
              <a:t>: Youth workers deliver sessions in Welsh and English to raise awareness of the UNCRC and young people’s rights.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30 (right to use your own language) is respected, and Article 42 (knowledge of rights) is actively promoted.</a:t>
            </a:r>
          </a:p>
          <a:p>
            <a:endParaRPr lang="en-GB" dirty="0"/>
          </a:p>
        </p:txBody>
      </p:sp>
    </p:spTree>
    <p:extLst>
      <p:ext uri="{BB962C8B-B14F-4D97-AF65-F5344CB8AC3E}">
        <p14:creationId xmlns:p14="http://schemas.microsoft.com/office/powerpoint/2010/main" val="7484288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C86F-2613-A49D-9E83-A1C3266A2CA6}"/>
              </a:ext>
            </a:extLst>
          </p:cNvPr>
          <p:cNvSpPr>
            <a:spLocks noGrp="1"/>
          </p:cNvSpPr>
          <p:nvPr>
            <p:ph type="title"/>
          </p:nvPr>
        </p:nvSpPr>
        <p:spPr/>
        <p:txBody>
          <a:bodyPr/>
          <a:lstStyle/>
          <a:p>
            <a:r>
              <a:rPr lang="en-GB" dirty="0"/>
              <a:t>Newport Youth Service</a:t>
            </a:r>
            <a:br>
              <a:rPr lang="en-GB" dirty="0"/>
            </a:br>
            <a:endParaRPr lang="en-GB" dirty="0"/>
          </a:p>
        </p:txBody>
      </p:sp>
      <p:sp>
        <p:nvSpPr>
          <p:cNvPr id="3" name="Content Placeholder 2">
            <a:extLst>
              <a:ext uri="{FF2B5EF4-FFF2-40B4-BE49-F238E27FC236}">
                <a16:creationId xmlns:a16="http://schemas.microsoft.com/office/drawing/2014/main" id="{4EF08F0E-A773-7164-36F5-A546611C6E9F}"/>
              </a:ext>
            </a:extLst>
          </p:cNvPr>
          <p:cNvSpPr>
            <a:spLocks noGrp="1"/>
          </p:cNvSpPr>
          <p:nvPr>
            <p:ph idx="1"/>
          </p:nvPr>
        </p:nvSpPr>
        <p:spPr/>
        <p:txBody>
          <a:bodyPr/>
          <a:lstStyle/>
          <a:p>
            <a:r>
              <a:rPr lang="en-GB" dirty="0"/>
              <a:t>Support for Refugee and Asylum-Seeking Youth: Projects like those run by the Ethnic Youth Support Team (EYST) provide tailored support, including language help, mentoring, and cultural integration.</a:t>
            </a:r>
          </a:p>
          <a:p>
            <a:r>
              <a:rPr lang="en-GB" dirty="0"/>
              <a:t>UNCRC in Action: Article 22 (refugee children) and Article 2 (non-discrimination) are key principles.</a:t>
            </a:r>
          </a:p>
        </p:txBody>
      </p:sp>
    </p:spTree>
    <p:extLst>
      <p:ext uri="{BB962C8B-B14F-4D97-AF65-F5344CB8AC3E}">
        <p14:creationId xmlns:p14="http://schemas.microsoft.com/office/powerpoint/2010/main" val="14518367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0DB7-F5B5-F2BF-E2F1-E89EA352E8CD}"/>
              </a:ext>
            </a:extLst>
          </p:cNvPr>
          <p:cNvSpPr>
            <a:spLocks noGrp="1"/>
          </p:cNvSpPr>
          <p:nvPr>
            <p:ph type="title"/>
          </p:nvPr>
        </p:nvSpPr>
        <p:spPr/>
        <p:txBody>
          <a:bodyPr/>
          <a:lstStyle/>
          <a:p>
            <a:r>
              <a:rPr lang="en-GB" dirty="0"/>
              <a:t>Pembrokeshire Youth Service</a:t>
            </a:r>
            <a:br>
              <a:rPr lang="en-GB" dirty="0"/>
            </a:br>
            <a:endParaRPr lang="en-GB" dirty="0"/>
          </a:p>
        </p:txBody>
      </p:sp>
      <p:sp>
        <p:nvSpPr>
          <p:cNvPr id="3" name="Content Placeholder 2">
            <a:extLst>
              <a:ext uri="{FF2B5EF4-FFF2-40B4-BE49-F238E27FC236}">
                <a16:creationId xmlns:a16="http://schemas.microsoft.com/office/drawing/2014/main" id="{08393BB3-F3C7-44C3-E4F1-B15654AEFD72}"/>
              </a:ext>
            </a:extLst>
          </p:cNvPr>
          <p:cNvSpPr>
            <a:spLocks noGrp="1"/>
          </p:cNvSpPr>
          <p:nvPr>
            <p:ph idx="1"/>
          </p:nvPr>
        </p:nvSpPr>
        <p:spPr/>
        <p:txBody>
          <a:bodyPr/>
          <a:lstStyle/>
          <a:p>
            <a:r>
              <a:rPr lang="en-GB" dirty="0"/>
              <a:t>Mobile Youth Work: Youth workers travel to rural and coastal communities to ensure all young people have access to support and activities.</a:t>
            </a:r>
          </a:p>
          <a:p>
            <a:r>
              <a:rPr lang="en-GB" dirty="0"/>
              <a:t>UNCRC in Action: Article 15 (freedom of association) and Article 31 (right to leisure and play) are upheld, especially for isolated youth.</a:t>
            </a:r>
          </a:p>
          <a:p>
            <a:endParaRPr lang="en-GB" dirty="0"/>
          </a:p>
        </p:txBody>
      </p:sp>
    </p:spTree>
    <p:extLst>
      <p:ext uri="{BB962C8B-B14F-4D97-AF65-F5344CB8AC3E}">
        <p14:creationId xmlns:p14="http://schemas.microsoft.com/office/powerpoint/2010/main" val="29141158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29548-A251-371C-B40B-AD0B1553AF29}"/>
              </a:ext>
            </a:extLst>
          </p:cNvPr>
          <p:cNvSpPr>
            <a:spLocks noGrp="1"/>
          </p:cNvSpPr>
          <p:nvPr>
            <p:ph type="title"/>
          </p:nvPr>
        </p:nvSpPr>
        <p:spPr/>
        <p:txBody>
          <a:bodyPr/>
          <a:lstStyle/>
          <a:p>
            <a:r>
              <a:rPr lang="en-GB" dirty="0"/>
              <a:t>Over to you……10 minutes individual task</a:t>
            </a:r>
          </a:p>
        </p:txBody>
      </p:sp>
      <p:sp>
        <p:nvSpPr>
          <p:cNvPr id="3" name="Content Placeholder 2">
            <a:extLst>
              <a:ext uri="{FF2B5EF4-FFF2-40B4-BE49-F238E27FC236}">
                <a16:creationId xmlns:a16="http://schemas.microsoft.com/office/drawing/2014/main" id="{66B0F5B1-42E0-3E7E-87FB-CF555F809F23}"/>
              </a:ext>
            </a:extLst>
          </p:cNvPr>
          <p:cNvSpPr>
            <a:spLocks noGrp="1"/>
          </p:cNvSpPr>
          <p:nvPr>
            <p:ph idx="1"/>
          </p:nvPr>
        </p:nvSpPr>
        <p:spPr/>
        <p:txBody>
          <a:bodyPr/>
          <a:lstStyle/>
          <a:p>
            <a:r>
              <a:rPr lang="en-GB" dirty="0"/>
              <a:t>To end the lecture, I would like you to think about what possibilities are there for you to embed a rights-based approach on placement:</a:t>
            </a:r>
          </a:p>
          <a:p>
            <a:r>
              <a:rPr lang="en-GB" dirty="0"/>
              <a:t>Consider what you could achieve on your level 5 placement, record these ideas and feedback.</a:t>
            </a:r>
          </a:p>
          <a:p>
            <a:r>
              <a:rPr lang="en-GB" dirty="0"/>
              <a:t>Share some examples from practice that you already engage in.</a:t>
            </a:r>
          </a:p>
        </p:txBody>
      </p:sp>
    </p:spTree>
    <p:extLst>
      <p:ext uri="{BB962C8B-B14F-4D97-AF65-F5344CB8AC3E}">
        <p14:creationId xmlns:p14="http://schemas.microsoft.com/office/powerpoint/2010/main" val="41594460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3EF47-BF0A-09FD-6740-E6D5BC601A22}"/>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000C1187-31D4-25AA-1AE4-A90F975A0D5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860497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B9C3-F43E-185B-06C6-AF7326311401}"/>
              </a:ext>
            </a:extLst>
          </p:cNvPr>
          <p:cNvSpPr>
            <a:spLocks noGrp="1"/>
          </p:cNvSpPr>
          <p:nvPr>
            <p:ph type="title"/>
          </p:nvPr>
        </p:nvSpPr>
        <p:spPr/>
        <p:txBody>
          <a:bodyPr/>
          <a:lstStyle/>
          <a:p>
            <a:r>
              <a:rPr lang="en-GB" dirty="0"/>
              <a:t>Directed Study</a:t>
            </a:r>
          </a:p>
        </p:txBody>
      </p:sp>
      <p:sp>
        <p:nvSpPr>
          <p:cNvPr id="3" name="Content Placeholder 2">
            <a:extLst>
              <a:ext uri="{FF2B5EF4-FFF2-40B4-BE49-F238E27FC236}">
                <a16:creationId xmlns:a16="http://schemas.microsoft.com/office/drawing/2014/main" id="{DDF75A53-B1FC-DEF3-78DF-B45528AC8B6D}"/>
              </a:ext>
            </a:extLst>
          </p:cNvPr>
          <p:cNvSpPr>
            <a:spLocks noGrp="1"/>
          </p:cNvSpPr>
          <p:nvPr>
            <p:ph idx="1"/>
          </p:nvPr>
        </p:nvSpPr>
        <p:spPr/>
        <p:txBody>
          <a:bodyPr/>
          <a:lstStyle/>
          <a:p>
            <a:r>
              <a:rPr lang="en-GB" dirty="0"/>
              <a:t>Please read the article placed on Moodle for you – What is Excellent Youth Work’</a:t>
            </a:r>
          </a:p>
          <a:p>
            <a:r>
              <a:rPr lang="en-GB" dirty="0"/>
              <a:t>This should provide some thinking around some of what you seek to create with young people. </a:t>
            </a:r>
          </a:p>
        </p:txBody>
      </p:sp>
    </p:spTree>
    <p:extLst>
      <p:ext uri="{BB962C8B-B14F-4D97-AF65-F5344CB8AC3E}">
        <p14:creationId xmlns:p14="http://schemas.microsoft.com/office/powerpoint/2010/main" val="292779017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0</TotalTime>
  <Words>2268</Words>
  <Application>Microsoft Office PowerPoint</Application>
  <PresentationFormat>Widescreen</PresentationFormat>
  <Paragraphs>178</Paragraphs>
  <Slides>47</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47</vt:i4>
      </vt:variant>
    </vt:vector>
  </HeadingPairs>
  <TitlesOfParts>
    <vt:vector size="55" baseType="lpstr">
      <vt:lpstr>Helvetica-Bold</vt:lpstr>
      <vt:lpstr>Segoe Sans</vt:lpstr>
      <vt:lpstr>Arial</vt:lpstr>
      <vt:lpstr>Calibri</vt:lpstr>
      <vt:lpstr>Calibri Light</vt:lpstr>
      <vt:lpstr>Gill Sans MT</vt:lpstr>
      <vt:lpstr>Holding PAge</vt:lpstr>
      <vt:lpstr>Accessible 2</vt:lpstr>
      <vt:lpstr> Lecture 3/4 Recap and THE NEXT STEPS…</vt:lpstr>
      <vt:lpstr>Pause Point – checking in</vt:lpstr>
      <vt:lpstr>Pause Point – checking in</vt:lpstr>
      <vt:lpstr>Final Submission Deadline </vt:lpstr>
      <vt:lpstr>Submission Deadlines for Individual Components </vt:lpstr>
      <vt:lpstr>Additional ‘Behind the Scenes’ work required for the portfolio. </vt:lpstr>
      <vt:lpstr>RECAP and Moving on…..</vt:lpstr>
      <vt:lpstr>Coursework: 80%  A Professional Journal (3500 words). Your Professional Journal has three elements as outlined below.   </vt:lpstr>
      <vt:lpstr>Coursework: 80%  A Professional Journal (3500 words). Your Professional Journal has three elements as outlined below.</vt:lpstr>
      <vt:lpstr>Level 5 Assessment Component 1 – 80% </vt:lpstr>
      <vt:lpstr>Assessment Component 1 – 80% </vt:lpstr>
      <vt:lpstr>Assessment Components 2 and 3</vt:lpstr>
      <vt:lpstr>What will Be included in the Portfolio    What will I submit?</vt:lpstr>
      <vt:lpstr>Examples</vt:lpstr>
      <vt:lpstr>What will Be included in the Portfolio    What will I actually submit?</vt:lpstr>
      <vt:lpstr>PowerPoint Presentation</vt:lpstr>
      <vt:lpstr>What will Be included in the Portfolio    What will I actually submit?</vt:lpstr>
      <vt:lpstr>Essay Format</vt:lpstr>
      <vt:lpstr>PDP Examples</vt:lpstr>
      <vt:lpstr>NOS Evidence Matrix Example</vt:lpstr>
      <vt:lpstr>How to Present the Portfolio</vt:lpstr>
      <vt:lpstr>What is meant by Branding?</vt:lpstr>
      <vt:lpstr>Portfolio Check list</vt:lpstr>
      <vt:lpstr>On Moodle</vt:lpstr>
      <vt:lpstr>Any Question????</vt:lpstr>
      <vt:lpstr>Any Questions?</vt:lpstr>
      <vt:lpstr>PowerPoint Presentation</vt:lpstr>
      <vt:lpstr>Comfort Break</vt:lpstr>
      <vt:lpstr>Next Steps</vt:lpstr>
      <vt:lpstr>UNCRC  Children and Young People’s Rights</vt:lpstr>
      <vt:lpstr>Feedback</vt:lpstr>
      <vt:lpstr>Welsh Context</vt:lpstr>
      <vt:lpstr>Impact on Youth Services: </vt:lpstr>
      <vt:lpstr>The Children’s Rights Approach in Wales </vt:lpstr>
      <vt:lpstr>Policy in Practice: Example from Housing </vt:lpstr>
      <vt:lpstr>Families First Programme </vt:lpstr>
      <vt:lpstr>Youth Participation Structures </vt:lpstr>
      <vt:lpstr>Education and Awareness </vt:lpstr>
      <vt:lpstr>Creative Rights-Based Projects </vt:lpstr>
      <vt:lpstr>Cardiff Youth Service </vt:lpstr>
      <vt:lpstr>Caerphilly Youth Service </vt:lpstr>
      <vt:lpstr>Gwynedd Youth Service </vt:lpstr>
      <vt:lpstr>Newport Youth Service </vt:lpstr>
      <vt:lpstr>Pembrokeshire Youth Service </vt:lpstr>
      <vt:lpstr>Over to you……10 minutes individual task</vt:lpstr>
      <vt:lpstr>Feedback</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37</cp:revision>
  <dcterms:created xsi:type="dcterms:W3CDTF">2019-09-18T09:26:28Z</dcterms:created>
  <dcterms:modified xsi:type="dcterms:W3CDTF">2025-09-15T08:42:05Z</dcterms:modified>
</cp:coreProperties>
</file>