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40" r:id="rId1"/>
  </p:sldMasterIdLst>
  <p:sldIdLst>
    <p:sldId id="285" r:id="rId2"/>
    <p:sldId id="283" r:id="rId3"/>
    <p:sldId id="274" r:id="rId4"/>
    <p:sldId id="287" r:id="rId5"/>
    <p:sldId id="289" r:id="rId6"/>
    <p:sldId id="288" r:id="rId7"/>
    <p:sldId id="280" r:id="rId8"/>
    <p:sldId id="292" r:id="rId9"/>
    <p:sldId id="281" r:id="rId10"/>
    <p:sldId id="293" r:id="rId11"/>
    <p:sldId id="270" r:id="rId12"/>
    <p:sldId id="282" r:id="rId13"/>
    <p:sldId id="284" r:id="rId14"/>
    <p:sldId id="275" r:id="rId15"/>
    <p:sldId id="276" r:id="rId16"/>
    <p:sldId id="277" r:id="rId17"/>
    <p:sldId id="278" r:id="rId18"/>
    <p:sldId id="279" r:id="rId19"/>
    <p:sldId id="260" r:id="rId20"/>
    <p:sldId id="267" r:id="rId21"/>
    <p:sldId id="291" r:id="rId2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511070-1FD7-E38F-C304-F78E1C200676}" v="191" dt="2026-06-14T08:57:37.143"/>
    <p1510:client id="{3F460FFB-F050-2FF7-A28A-5E329288CC39}" v="10" dt="2026-06-12T14:18:46.431"/>
    <p1510:client id="{5145AE88-8961-A3B8-F731-DCB1160E3C25}" v="21" dt="2026-06-12T22:20:27.931"/>
    <p1510:client id="{5663F431-61CA-D7EE-4BDD-2BD817B401FB}" v="10" dt="2026-06-14T10:32:33.505"/>
    <p1510:client id="{5835744B-8A11-670E-8FDE-CB5FE964F20C}" v="24" dt="2026-06-13T21:20:09.042"/>
    <p1510:client id="{6CF7E45E-6A9F-81C1-4256-37B49986F8EB}" v="422" dt="2026-06-13T10:40:59.278"/>
    <p1510:client id="{6D752F53-EFE4-76F5-068D-6CB5252B849F}" v="306" dt="2026-06-12T17:22:25.204"/>
    <p1510:client id="{7B09D1DA-A15D-EABD-9A9E-A8BE340F7960}" v="22" dt="2026-06-12T13:30:20.346"/>
    <p1510:client id="{95A17CC0-4421-CB67-36F4-67AF3FA78FFF}" v="3" dt="2026-06-14T09:49:20.822"/>
    <p1510:client id="{BDCA2704-EA84-5758-C040-C9B426C73719}" v="8" dt="2026-06-14T09:24:54.635"/>
    <p1510:client id="{C764A54F-07E4-D668-BEA7-998403675593}" v="34" dt="2026-06-12T17:35:36.234"/>
    <p1510:client id="{C9C3BA6E-19FB-93F2-FDBB-60225E232F2E}" v="22" dt="2026-06-14T09:16:46.713"/>
    <p1510:client id="{D7B1FAE6-A62E-E3E7-A62E-2476356988B1}" v="13" dt="2026-06-14T09:04:18.034"/>
    <p1510:client id="{E08A1F0C-C4ED-E7DE-B231-DC247CBC48DE}" v="63" dt="2026-06-13T22:12:58.864"/>
    <p1510:client id="{E490082B-3DE7-55AF-2706-6930A796AD4D}" v="138" dt="2026-06-12T14:10:13.083"/>
    <p1510:client id="{EFD8E057-64FF-1139-9F3A-2D74A6E27051}" v="1" dt="2026-06-14T09:43:54.623"/>
    <p1510:client id="{F1F3F065-D802-BC6A-3816-2BA4CCCF32BC}" v="255" dt="2026-06-13T12:53:13.917"/>
    <p1510:client id="{F97C7B5D-C976-84F9-BBF6-BBC30152D4FD}" v="67" dt="2026-06-13T21:43:34.3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40858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2A54C80-263E-416B-A8E0-580EDEADCBDC}"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269034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50962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2A54C80-263E-416B-A8E0-580EDEADCBDC}"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40373752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10937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073912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889917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2686975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dirty="0"/>
              <a:pPr/>
              <a:t>6/14/2026</a:t>
            </a:fld>
            <a:endParaRPr lang="en-US"/>
          </a:p>
        </p:txBody>
      </p:sp>
    </p:spTree>
    <p:extLst>
      <p:ext uri="{BB962C8B-B14F-4D97-AF65-F5344CB8AC3E}">
        <p14:creationId xmlns:p14="http://schemas.microsoft.com/office/powerpoint/2010/main" val="14964728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72782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675635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113947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2062218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389668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3640942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64069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6/14/2026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869409153"/>
      </p:ext>
    </p:extLst>
  </p:cSld>
  <p:clrMap bg1="lt1" tx1="dk1" bg2="lt2" tx2="dk2" accent1="accent1" accent2="accent2" accent3="accent3" accent4="accent4" accent5="accent5" accent6="accent6" hlink="hlink" folHlink="folHlink"/>
  <p:sldLayoutIdLst>
    <p:sldLayoutId id="2147484141" r:id="rId1"/>
    <p:sldLayoutId id="2147484142" r:id="rId2"/>
    <p:sldLayoutId id="2147484143" r:id="rId3"/>
    <p:sldLayoutId id="2147484144" r:id="rId4"/>
    <p:sldLayoutId id="2147484145" r:id="rId5"/>
    <p:sldLayoutId id="2147484146" r:id="rId6"/>
    <p:sldLayoutId id="2147484147" r:id="rId7"/>
    <p:sldLayoutId id="2147484148" r:id="rId8"/>
    <p:sldLayoutId id="2147484149" r:id="rId9"/>
    <p:sldLayoutId id="2147484150" r:id="rId10"/>
    <p:sldLayoutId id="2147484151" r:id="rId11"/>
    <p:sldLayoutId id="2147484152" r:id="rId12"/>
    <p:sldLayoutId id="2147484153" r:id="rId13"/>
    <p:sldLayoutId id="2147484154" r:id="rId14"/>
    <p:sldLayoutId id="2147484155" r:id="rId15"/>
    <p:sldLayoutId id="214748415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hyperlink" Target="https://lthub.ubc.ca/guides/microsoft-teams-instructor-guide/"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pressbooks.bccampus.ca/accessibilityhandbook/chapter/word-accessibility-quick-guide/" TargetMode="External"/><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blog.hametbenoit.info/sdm_downloads/securite-securiser-les-serveurs-web-iis5-et-iis6/"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www.tandfonline.com/doi/full/10.3108/beej.2003.02000004" TargetMode="External"/><Relationship Id="rId2" Type="http://schemas.openxmlformats.org/officeDocument/2006/relationships/hyperlink" Target="https://books.google.co.uk/books?hl=en&amp;lr=&amp;id=8l_wDwAAQBAJ&amp;oi=fnd&amp;pg=PT10&amp;ots=PYAOo1PbAB&amp;sig=GMVDpWOKDnxdbsqs76O397hdRG8#v=onepage&amp;q&amp;f=false" TargetMode="External"/><Relationship Id="rId1" Type="http://schemas.openxmlformats.org/officeDocument/2006/relationships/slideLayout" Target="../slideLayouts/slideLayout2.xml"/><Relationship Id="rId4" Type="http://schemas.openxmlformats.org/officeDocument/2006/relationships/hyperlink" Target="https://doi.org/10.3108/beej.2003.02000004"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59188/eduvest.v5i3.50900" TargetMode="External"/><Relationship Id="rId2" Type="http://schemas.openxmlformats.org/officeDocument/2006/relationships/hyperlink" Target="https://doi.org/10.1207/s15326985ep3801_6" TargetMode="External"/><Relationship Id="rId1" Type="http://schemas.openxmlformats.org/officeDocument/2006/relationships/slideLayout" Target="../slideLayouts/slideLayout2.xml"/><Relationship Id="rId5" Type="http://schemas.openxmlformats.org/officeDocument/2006/relationships/hyperlink" Target="https://support.microsoft.com/en-gb" TargetMode="External"/><Relationship Id="rId4" Type="http://schemas.openxmlformats.org/officeDocument/2006/relationships/hyperlink" Target="https://creativecommons.org/licenses/by-sa/4.0/"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theknowledgeacademy.com/blog/what-is-microsoft-word/" TargetMode="External"/><Relationship Id="rId2" Type="http://schemas.openxmlformats.org/officeDocument/2006/relationships/hyperlink" Target="https://ssrn.com/abstract=222576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E2AF9-DF1C-87FE-D4FC-AE1F5D350286}"/>
              </a:ext>
            </a:extLst>
          </p:cNvPr>
          <p:cNvSpPr>
            <a:spLocks noGrp="1"/>
          </p:cNvSpPr>
          <p:nvPr>
            <p:ph type="title"/>
          </p:nvPr>
        </p:nvSpPr>
        <p:spPr>
          <a:xfrm>
            <a:off x="677334" y="609600"/>
            <a:ext cx="8596668" cy="5015978"/>
          </a:xfrm>
        </p:spPr>
        <p:txBody>
          <a:bodyPr>
            <a:normAutofit/>
          </a:bodyPr>
          <a:lstStyle/>
          <a:p>
            <a:pPr algn="ctr">
              <a:spcBef>
                <a:spcPts val="0"/>
              </a:spcBef>
            </a:pPr>
            <a:r>
              <a:rPr lang="en-GB" sz="2800">
                <a:latin typeface="Aptos"/>
              </a:rPr>
              <a:t>Module code LCHS4007 </a:t>
            </a:r>
            <a:r>
              <a:rPr lang="en-US" sz="2800">
                <a:solidFill>
                  <a:srgbClr val="000000"/>
                </a:solidFill>
                <a:latin typeface="Aptos"/>
              </a:rPr>
              <a:t> </a:t>
            </a:r>
          </a:p>
          <a:p>
            <a:pPr algn="ctr">
              <a:spcBef>
                <a:spcPts val="0"/>
              </a:spcBef>
            </a:pPr>
            <a:r>
              <a:rPr lang="en-GB" sz="2800">
                <a:latin typeface="Aptos"/>
              </a:rPr>
              <a:t>'Digital skills and research methods'</a:t>
            </a:r>
            <a:r>
              <a:rPr lang="en-US" sz="2800">
                <a:solidFill>
                  <a:srgbClr val="000000"/>
                </a:solidFill>
                <a:latin typeface="Aptos"/>
              </a:rPr>
              <a:t> </a:t>
            </a:r>
          </a:p>
          <a:p>
            <a:pPr algn="ctr"/>
            <a:r>
              <a:rPr lang="en-US" sz="2800">
                <a:solidFill>
                  <a:srgbClr val="000000"/>
                </a:solidFill>
                <a:latin typeface="Aptos"/>
              </a:rPr>
              <a:t> </a:t>
            </a:r>
            <a:br>
              <a:rPr lang="en-US" sz="2800">
                <a:latin typeface="Aptos"/>
              </a:rPr>
            </a:br>
            <a:br>
              <a:rPr lang="en-US" sz="2800">
                <a:latin typeface="Aptos"/>
              </a:rPr>
            </a:br>
            <a:r>
              <a:rPr lang="en-US" sz="2800">
                <a:latin typeface="Aptos"/>
              </a:rPr>
              <a:t>Rachael Michael 2542002  </a:t>
            </a:r>
            <a:br>
              <a:rPr lang="en-US" sz="2800">
                <a:latin typeface="Aptos"/>
              </a:rPr>
            </a:br>
            <a:r>
              <a:rPr lang="en-US" sz="2800">
                <a:latin typeface="Aptos"/>
              </a:rPr>
              <a:t>Sarah Campbell 2536765 </a:t>
            </a:r>
            <a:br>
              <a:rPr lang="en-US" sz="2800">
                <a:latin typeface="Aptos"/>
              </a:rPr>
            </a:br>
            <a:r>
              <a:rPr lang="en-US" sz="2800">
                <a:latin typeface="Aptos"/>
              </a:rPr>
              <a:t> Karla Menjivar 2535583 </a:t>
            </a:r>
          </a:p>
          <a:p>
            <a:pPr algn="ctr">
              <a:spcBef>
                <a:spcPts val="0"/>
              </a:spcBef>
            </a:pPr>
            <a:r>
              <a:rPr lang="en-US" sz="2800">
                <a:latin typeface="Aptos"/>
              </a:rPr>
              <a:t> </a:t>
            </a:r>
            <a:br>
              <a:rPr lang="en-US" sz="2800">
                <a:latin typeface="Aptos"/>
              </a:rPr>
            </a:br>
            <a:br>
              <a:rPr lang="en-US" sz="2800">
                <a:latin typeface="Aptos"/>
              </a:rPr>
            </a:br>
            <a:r>
              <a:rPr lang="en-US" sz="2800">
                <a:latin typeface="Aptos"/>
              </a:rPr>
              <a:t> Lecture: Bianca Dodgen </a:t>
            </a:r>
            <a:br>
              <a:rPr lang="en-US" sz="2800">
                <a:latin typeface="Aptos"/>
              </a:rPr>
            </a:br>
            <a:endParaRPr lang="en-US" sz="2800">
              <a:latin typeface="Aptos"/>
            </a:endParaRPr>
          </a:p>
        </p:txBody>
      </p:sp>
    </p:spTree>
    <p:extLst>
      <p:ext uri="{BB962C8B-B14F-4D97-AF65-F5344CB8AC3E}">
        <p14:creationId xmlns:p14="http://schemas.microsoft.com/office/powerpoint/2010/main" val="2273054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69B24-A362-0F2F-C454-54A2DC2741C4}"/>
              </a:ext>
            </a:extLst>
          </p:cNvPr>
          <p:cNvSpPr>
            <a:spLocks noGrp="1"/>
          </p:cNvSpPr>
          <p:nvPr>
            <p:ph type="title"/>
          </p:nvPr>
        </p:nvSpPr>
        <p:spPr/>
        <p:txBody>
          <a:bodyPr/>
          <a:lstStyle/>
          <a:p>
            <a:r>
              <a:rPr lang="en-GB"/>
              <a:t>Microsoft Teams</a:t>
            </a:r>
          </a:p>
        </p:txBody>
      </p:sp>
      <p:pic>
        <p:nvPicPr>
          <p:cNvPr id="4" name="Content Placeholder 3" descr="A logo of a company&#10;&#10;AI-generated content may be incorrect.">
            <a:extLst>
              <a:ext uri="{FF2B5EF4-FFF2-40B4-BE49-F238E27FC236}">
                <a16:creationId xmlns:a16="http://schemas.microsoft.com/office/drawing/2014/main" id="{34507D52-8EE7-2120-1A00-3B66DB7F8F19}"/>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2769483" y="1714274"/>
            <a:ext cx="4609016" cy="3881437"/>
          </a:xfrm>
          <a:prstGeom prst="rect">
            <a:avLst/>
          </a:prstGeom>
        </p:spPr>
      </p:pic>
      <p:sp>
        <p:nvSpPr>
          <p:cNvPr id="5" name="TextBox 4">
            <a:extLst>
              <a:ext uri="{FF2B5EF4-FFF2-40B4-BE49-F238E27FC236}">
                <a16:creationId xmlns:a16="http://schemas.microsoft.com/office/drawing/2014/main" id="{68449E42-4C2F-2CA7-669C-C2D2636ABED3}"/>
              </a:ext>
            </a:extLst>
          </p:cNvPr>
          <p:cNvSpPr txBox="1"/>
          <p:nvPr/>
        </p:nvSpPr>
        <p:spPr>
          <a:xfrm>
            <a:off x="2889250" y="6042025"/>
            <a:ext cx="4173538" cy="393700"/>
          </a:xfrm>
          <a:prstGeom prst="rect">
            <a:avLst/>
          </a:prstGeom>
        </p:spPr>
        <p:txBody>
          <a:bodyPr lIns="91440" tIns="45720" rIns="91440" bIns="45720" anchor="t">
            <a:normAutofit fontScale="62500" lnSpcReduction="20000"/>
          </a:bodyPr>
          <a:lstStyle/>
          <a:p>
            <a:r>
              <a:rPr lang="en-US"/>
              <a:t>(The Teams picture by Photo Author is licensed under CCYYSA).</a:t>
            </a:r>
          </a:p>
        </p:txBody>
      </p:sp>
    </p:spTree>
    <p:extLst>
      <p:ext uri="{BB962C8B-B14F-4D97-AF65-F5344CB8AC3E}">
        <p14:creationId xmlns:p14="http://schemas.microsoft.com/office/powerpoint/2010/main" val="32912745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2E7DAD7-BF69-CA62-75CD-4D62AEFE5CF4}"/>
              </a:ext>
            </a:extLst>
          </p:cNvPr>
          <p:cNvSpPr>
            <a:spLocks noGrp="1"/>
          </p:cNvSpPr>
          <p:nvPr>
            <p:ph type="title"/>
          </p:nvPr>
        </p:nvSpPr>
        <p:spPr>
          <a:xfrm>
            <a:off x="426477" y="323724"/>
            <a:ext cx="8534400" cy="784910"/>
          </a:xfrm>
        </p:spPr>
        <p:txBody>
          <a:bodyPr>
            <a:normAutofit/>
          </a:bodyPr>
          <a:lstStyle/>
          <a:p>
            <a:pPr algn="ctr"/>
            <a:r>
              <a:rPr lang="en-GB">
                <a:latin typeface="Calibri"/>
                <a:ea typeface="Calibri"/>
                <a:cs typeface="Calibri"/>
              </a:rPr>
              <a:t>Staff communication: </a:t>
            </a:r>
          </a:p>
        </p:txBody>
      </p:sp>
      <p:sp>
        <p:nvSpPr>
          <p:cNvPr id="6" name="Content Placeholder 5">
            <a:extLst>
              <a:ext uri="{FF2B5EF4-FFF2-40B4-BE49-F238E27FC236}">
                <a16:creationId xmlns:a16="http://schemas.microsoft.com/office/drawing/2014/main" id="{B4E8009A-78AD-96C0-1D49-DA353664ECCF}"/>
              </a:ext>
            </a:extLst>
          </p:cNvPr>
          <p:cNvSpPr>
            <a:spLocks noGrp="1"/>
          </p:cNvSpPr>
          <p:nvPr>
            <p:ph idx="1"/>
          </p:nvPr>
        </p:nvSpPr>
        <p:spPr>
          <a:xfrm>
            <a:off x="684212" y="847221"/>
            <a:ext cx="8534400" cy="5673439"/>
          </a:xfrm>
        </p:spPr>
        <p:txBody>
          <a:bodyPr vert="horz" lIns="0" tIns="45720" rIns="0" bIns="45720" rtlCol="0" anchor="t">
            <a:noAutofit/>
          </a:bodyPr>
          <a:lstStyle/>
          <a:p>
            <a:pPr>
              <a:buClr>
                <a:srgbClr val="FFFFFF"/>
              </a:buClr>
              <a:buFont typeface="Wingdings 3"/>
              <a:buChar char=""/>
            </a:pPr>
            <a:endParaRPr lang="en-GB" sz="1100">
              <a:solidFill>
                <a:srgbClr val="404040"/>
              </a:solidFill>
              <a:latin typeface="Arial"/>
              <a:cs typeface="Arial"/>
            </a:endParaRPr>
          </a:p>
          <a:p>
            <a:pPr>
              <a:buClr>
                <a:srgbClr val="FFFFFF"/>
              </a:buClr>
              <a:buFont typeface="Wingdings 3"/>
              <a:buChar char=""/>
            </a:pPr>
            <a:r>
              <a:rPr lang="en-GB" sz="2000">
                <a:solidFill>
                  <a:srgbClr val="404040"/>
                </a:solidFill>
                <a:latin typeface="Arial"/>
                <a:ea typeface="Calibri"/>
                <a:cs typeface="Arial"/>
              </a:rPr>
              <a:t>A good communication among colleges reduce procrastination, repetition and reduce waiting time. Which are some of the problems that Riverdale Nursery Home has and with Microsoft Teams they will improve. (Microsoft teams 2024). </a:t>
            </a:r>
          </a:p>
          <a:p>
            <a:pPr>
              <a:buClr>
                <a:srgbClr val="FFFFFF"/>
              </a:buClr>
              <a:buFont typeface="Wingdings 3"/>
              <a:buChar char=""/>
            </a:pPr>
            <a:endParaRPr lang="en-GB" sz="2000">
              <a:solidFill>
                <a:srgbClr val="404040"/>
              </a:solidFill>
              <a:latin typeface="Arial"/>
              <a:ea typeface="Calibri"/>
              <a:cs typeface="Arial"/>
            </a:endParaRPr>
          </a:p>
          <a:p>
            <a:pPr>
              <a:buClr>
                <a:srgbClr val="FFFFFF"/>
              </a:buClr>
              <a:buFont typeface="Wingdings 3"/>
              <a:buChar char=""/>
            </a:pPr>
            <a:r>
              <a:rPr lang="en-GB" sz="2000">
                <a:solidFill>
                  <a:srgbClr val="404040"/>
                </a:solidFill>
                <a:latin typeface="Arial"/>
                <a:ea typeface="Calibri"/>
                <a:cs typeface="Arial"/>
              </a:rPr>
              <a:t>According to Rana (2013) Communication is an important key for any company. Productivity might be reduced because of lack of communication. </a:t>
            </a:r>
            <a:endParaRPr lang="en-GB" sz="2000">
              <a:solidFill>
                <a:srgbClr val="FFFFFF"/>
              </a:solidFill>
              <a:latin typeface="Arial"/>
              <a:cs typeface="Arial"/>
            </a:endParaRPr>
          </a:p>
          <a:p>
            <a:pPr>
              <a:buClr>
                <a:srgbClr val="FFFFFF"/>
              </a:buClr>
              <a:buFont typeface="Wingdings 3"/>
              <a:buChar char=""/>
            </a:pPr>
            <a:r>
              <a:rPr lang="en-GB" sz="2000">
                <a:solidFill>
                  <a:srgbClr val="404040"/>
                </a:solidFill>
                <a:latin typeface="Arial"/>
                <a:cs typeface="Arial"/>
              </a:rPr>
              <a:t>To reach company goals is important to have a perfectly balance interaction among colleges because it permits employee take more functional choices that are in line with the company targets. In addition, good communication encourage people to  work together. According to Rana (2013) lack of communication within workforce develop loss belief and confident for the administration.  </a:t>
            </a:r>
            <a:endParaRPr lang="en-GB" sz="2000">
              <a:solidFill>
                <a:srgbClr val="FFFFFF"/>
              </a:solidFill>
              <a:latin typeface="Arial"/>
              <a:cs typeface="Arial"/>
            </a:endParaRPr>
          </a:p>
          <a:p>
            <a:pPr>
              <a:spcBef>
                <a:spcPts val="20"/>
              </a:spcBef>
              <a:buClr>
                <a:srgbClr val="FFFFFF"/>
              </a:buClr>
              <a:buFont typeface="Wingdings 3"/>
              <a:buChar char=""/>
            </a:pPr>
            <a:endParaRPr lang="en-GB">
              <a:solidFill>
                <a:srgbClr val="404040"/>
              </a:solidFill>
              <a:latin typeface="Arial"/>
              <a:cs typeface="Arial"/>
            </a:endParaRPr>
          </a:p>
          <a:p>
            <a:pPr>
              <a:spcBef>
                <a:spcPts val="20"/>
              </a:spcBef>
              <a:buClr>
                <a:srgbClr val="FFFFFF"/>
              </a:buClr>
              <a:buFont typeface="Wingdings 3"/>
              <a:buChar char=""/>
            </a:pPr>
            <a:endParaRPr lang="en-GB" sz="1100">
              <a:solidFill>
                <a:srgbClr val="404040"/>
              </a:solidFill>
              <a:latin typeface="Arial"/>
              <a:cs typeface="Arial"/>
            </a:endParaRPr>
          </a:p>
          <a:p>
            <a:pPr>
              <a:spcBef>
                <a:spcPts val="20"/>
              </a:spcBef>
              <a:buClr>
                <a:srgbClr val="FFFFFF"/>
              </a:buClr>
              <a:buFont typeface="Wingdings 3"/>
              <a:buChar char=""/>
            </a:pPr>
            <a:endParaRPr lang="en-GB" sz="1100">
              <a:solidFill>
                <a:srgbClr val="404040"/>
              </a:solidFill>
              <a:latin typeface="Arial"/>
              <a:cs typeface="Arial"/>
            </a:endParaRPr>
          </a:p>
          <a:p>
            <a:pPr>
              <a:spcBef>
                <a:spcPts val="20"/>
              </a:spcBef>
              <a:buClr>
                <a:srgbClr val="FFFFFF"/>
              </a:buClr>
              <a:buFont typeface="Wingdings 3"/>
              <a:buChar char=""/>
            </a:pPr>
            <a:endParaRPr lang="en-GB" sz="1100">
              <a:solidFill>
                <a:srgbClr val="404040"/>
              </a:solidFill>
              <a:latin typeface="Arial"/>
              <a:cs typeface="Arial"/>
            </a:endParaRPr>
          </a:p>
          <a:p>
            <a:pPr>
              <a:spcBef>
                <a:spcPts val="20"/>
              </a:spcBef>
              <a:buClr>
                <a:srgbClr val="FFFFFF"/>
              </a:buClr>
              <a:buFont typeface="Wingdings 3"/>
              <a:buChar char=""/>
            </a:pPr>
            <a:endParaRPr lang="en-GB" sz="1100">
              <a:solidFill>
                <a:srgbClr val="404040"/>
              </a:solidFill>
              <a:latin typeface="Arial"/>
              <a:cs typeface="Arial"/>
            </a:endParaRPr>
          </a:p>
          <a:p>
            <a:pPr marL="0" indent="0">
              <a:spcBef>
                <a:spcPts val="20"/>
              </a:spcBef>
              <a:buClr>
                <a:srgbClr val="5FCBEF"/>
              </a:buClr>
              <a:buNone/>
            </a:pPr>
            <a:endParaRPr lang="en-GB" sz="1100">
              <a:solidFill>
                <a:srgbClr val="FFFFFF"/>
              </a:solidFill>
              <a:latin typeface="Arial"/>
              <a:cs typeface="Arial"/>
            </a:endParaRPr>
          </a:p>
          <a:p>
            <a:pPr>
              <a:buClr>
                <a:srgbClr val="FFFFFF"/>
              </a:buClr>
              <a:buFont typeface="Wingdings 3"/>
              <a:buChar char=""/>
            </a:pPr>
            <a:endParaRPr lang="en-GB" sz="1100">
              <a:solidFill>
                <a:srgbClr val="FFFFFF"/>
              </a:solidFill>
              <a:latin typeface="Arial"/>
              <a:cs typeface="Arial"/>
            </a:endParaRPr>
          </a:p>
          <a:p>
            <a:pPr marL="0" indent="0">
              <a:buNone/>
            </a:pPr>
            <a:endParaRPr lang="en-GB"/>
          </a:p>
        </p:txBody>
      </p:sp>
    </p:spTree>
    <p:extLst>
      <p:ext uri="{BB962C8B-B14F-4D97-AF65-F5344CB8AC3E}">
        <p14:creationId xmlns:p14="http://schemas.microsoft.com/office/powerpoint/2010/main" val="26915274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79D95-BAD2-1407-4919-705C94B8C0D7}"/>
              </a:ext>
            </a:extLst>
          </p:cNvPr>
          <p:cNvSpPr>
            <a:spLocks noGrp="1"/>
          </p:cNvSpPr>
          <p:nvPr>
            <p:ph type="title"/>
          </p:nvPr>
        </p:nvSpPr>
        <p:spPr>
          <a:xfrm>
            <a:off x="677334" y="609600"/>
            <a:ext cx="8596668" cy="663184"/>
          </a:xfrm>
        </p:spPr>
        <p:txBody>
          <a:bodyPr>
            <a:normAutofit/>
          </a:bodyPr>
          <a:lstStyle/>
          <a:p>
            <a:r>
              <a:rPr lang="en-GB" i="1">
                <a:latin typeface="Calibri"/>
                <a:ea typeface="Calibri"/>
                <a:cs typeface="Calibri"/>
              </a:rPr>
              <a:t>Why this tool is suitable for the task</a:t>
            </a:r>
            <a:endParaRPr lang="en-US" i="1">
              <a:latin typeface="Calibri"/>
              <a:ea typeface="Calibri"/>
              <a:cs typeface="Calibri"/>
            </a:endParaRPr>
          </a:p>
          <a:p>
            <a:endParaRPr lang="en-GB" i="1">
              <a:solidFill>
                <a:schemeClr val="tx1"/>
              </a:solidFill>
            </a:endParaRPr>
          </a:p>
        </p:txBody>
      </p:sp>
      <p:sp>
        <p:nvSpPr>
          <p:cNvPr id="3" name="Content Placeholder 2">
            <a:extLst>
              <a:ext uri="{FF2B5EF4-FFF2-40B4-BE49-F238E27FC236}">
                <a16:creationId xmlns:a16="http://schemas.microsoft.com/office/drawing/2014/main" id="{B7333AC4-8BBB-7D5C-E44C-256B1613E4C1}"/>
              </a:ext>
            </a:extLst>
          </p:cNvPr>
          <p:cNvSpPr>
            <a:spLocks noGrp="1"/>
          </p:cNvSpPr>
          <p:nvPr>
            <p:ph idx="1"/>
          </p:nvPr>
        </p:nvSpPr>
        <p:spPr>
          <a:xfrm>
            <a:off x="562512" y="1983137"/>
            <a:ext cx="8596668" cy="4684526"/>
          </a:xfrm>
        </p:spPr>
        <p:txBody>
          <a:bodyPr vert="horz" lIns="91440" tIns="45720" rIns="91440" bIns="45720" rtlCol="0" anchor="t">
            <a:noAutofit/>
          </a:bodyPr>
          <a:lstStyle/>
          <a:p>
            <a:r>
              <a:rPr lang="en-GB" sz="2000">
                <a:latin typeface="Arial"/>
                <a:ea typeface="Calibri"/>
                <a:cs typeface="Arial"/>
              </a:rPr>
              <a:t>It Communicates immediately or via Video meetings and group chats (Tan and Shao 2022) and (Melati 2025).</a:t>
            </a:r>
            <a:endParaRPr lang="en-US" sz="2000">
              <a:solidFill>
                <a:srgbClr val="000000"/>
              </a:solidFill>
              <a:latin typeface="Arial"/>
              <a:ea typeface="Calibri"/>
              <a:cs typeface="Arial"/>
            </a:endParaRPr>
          </a:p>
          <a:p>
            <a:endParaRPr lang="en-GB" sz="2000">
              <a:latin typeface="Arial"/>
              <a:ea typeface="Calibri"/>
              <a:cs typeface="Arial"/>
            </a:endParaRPr>
          </a:p>
          <a:p>
            <a:r>
              <a:rPr lang="en-GB" sz="2000">
                <a:latin typeface="Arial"/>
                <a:ea typeface="Calibri"/>
                <a:cs typeface="Arial"/>
              </a:rPr>
              <a:t>Microsoft teams increase employee productivity (Wang et al. 2020). </a:t>
            </a:r>
            <a:endParaRPr lang="en-GB" sz="2000">
              <a:solidFill>
                <a:srgbClr val="404040"/>
              </a:solidFill>
              <a:latin typeface="Arial"/>
              <a:ea typeface="Calibri"/>
              <a:cs typeface="Arial"/>
            </a:endParaRPr>
          </a:p>
          <a:p>
            <a:endParaRPr lang="en-GB" sz="2000">
              <a:latin typeface="Arial"/>
              <a:ea typeface="Calibri"/>
              <a:cs typeface="Arial"/>
            </a:endParaRPr>
          </a:p>
          <a:p>
            <a:r>
              <a:rPr lang="en-GB" sz="2000">
                <a:latin typeface="Arial"/>
                <a:ea typeface="Calibri"/>
                <a:cs typeface="Arial"/>
              </a:rPr>
              <a:t>Teams enhances interactions in a workplace. Reduces confusion and helps us make quicker  choices throughout the day-to-day care action. (Microsoft 2024). </a:t>
            </a:r>
            <a:endParaRPr lang="en-GB" sz="2000">
              <a:solidFill>
                <a:srgbClr val="000000"/>
              </a:solidFill>
              <a:latin typeface="Arial"/>
              <a:ea typeface="Calibri"/>
              <a:cs typeface="Arial"/>
            </a:endParaRPr>
          </a:p>
          <a:p>
            <a:endParaRPr lang="en-GB" sz="2000">
              <a:latin typeface="Arial"/>
              <a:ea typeface="Calibri"/>
              <a:cs typeface="Arial"/>
            </a:endParaRPr>
          </a:p>
          <a:p>
            <a:r>
              <a:rPr lang="en-GB" sz="2000">
                <a:latin typeface="Arial"/>
                <a:ea typeface="Calibri"/>
                <a:cs typeface="Arial"/>
              </a:rPr>
              <a:t>Brown et  al. (2019) state that Microsoft Teams improve employee engagement.  </a:t>
            </a:r>
          </a:p>
          <a:p>
            <a:endParaRPr lang="en-GB" sz="2000">
              <a:latin typeface="Arial"/>
              <a:ea typeface="Calibri"/>
              <a:cs typeface="Arial"/>
            </a:endParaRPr>
          </a:p>
        </p:txBody>
      </p:sp>
    </p:spTree>
    <p:extLst>
      <p:ext uri="{BB962C8B-B14F-4D97-AF65-F5344CB8AC3E}">
        <p14:creationId xmlns:p14="http://schemas.microsoft.com/office/powerpoint/2010/main" val="1493291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749AE-17D9-8212-1E1A-FC84C7D169B0}"/>
              </a:ext>
            </a:extLst>
          </p:cNvPr>
          <p:cNvSpPr>
            <a:spLocks noGrp="1"/>
          </p:cNvSpPr>
          <p:nvPr>
            <p:ph type="title"/>
          </p:nvPr>
        </p:nvSpPr>
        <p:spPr/>
        <p:txBody>
          <a:bodyPr/>
          <a:lstStyle/>
          <a:p>
            <a:r>
              <a:rPr lang="en-GB">
                <a:latin typeface="Trebuchet MS"/>
                <a:cs typeface="Arial"/>
              </a:rPr>
              <a:t>How it improves efficiency or communication</a:t>
            </a:r>
            <a:endParaRPr lang="en-US"/>
          </a:p>
          <a:p>
            <a:endParaRPr lang="en-GB"/>
          </a:p>
        </p:txBody>
      </p:sp>
      <p:sp>
        <p:nvSpPr>
          <p:cNvPr id="3" name="Content Placeholder 2">
            <a:extLst>
              <a:ext uri="{FF2B5EF4-FFF2-40B4-BE49-F238E27FC236}">
                <a16:creationId xmlns:a16="http://schemas.microsoft.com/office/drawing/2014/main" id="{1139937B-F4A0-348F-EC9E-D2952F1F8D2A}"/>
              </a:ext>
            </a:extLst>
          </p:cNvPr>
          <p:cNvSpPr>
            <a:spLocks noGrp="1"/>
          </p:cNvSpPr>
          <p:nvPr>
            <p:ph idx="1"/>
          </p:nvPr>
        </p:nvSpPr>
        <p:spPr/>
        <p:txBody>
          <a:bodyPr vert="horz" lIns="91440" tIns="45720" rIns="91440" bIns="45720" rtlCol="0" anchor="t">
            <a:normAutofit/>
          </a:bodyPr>
          <a:lstStyle/>
          <a:p>
            <a:r>
              <a:rPr lang="en-GB" sz="2000">
                <a:solidFill>
                  <a:srgbClr val="404040"/>
                </a:solidFill>
                <a:latin typeface="Arial"/>
                <a:cs typeface="Arial"/>
              </a:rPr>
              <a:t>According to Tan and Shao (2022) and Microsoft (2024) Microsoft Teams allows coworkers to work in nurture scenarios more immediately because it has more features to keep a good collaboration among them. Therefore, Microsoft Teams is going to improve communication between staff in Riverdale Nursing Home.</a:t>
            </a:r>
            <a:r>
              <a:rPr lang="en-GB" sz="2000">
                <a:latin typeface="Arial"/>
                <a:cs typeface="Arial"/>
              </a:rPr>
              <a:t> </a:t>
            </a:r>
            <a:endParaRPr lang="en-US" sz="2000">
              <a:solidFill>
                <a:srgbClr val="000000"/>
              </a:solidFill>
              <a:latin typeface="Arial"/>
              <a:cs typeface="Arial"/>
            </a:endParaRPr>
          </a:p>
          <a:p>
            <a:endParaRPr lang="en-GB" sz="2000">
              <a:latin typeface="Arial"/>
              <a:cs typeface="Arial"/>
            </a:endParaRPr>
          </a:p>
          <a:p>
            <a:endParaRPr lang="en-GB" sz="2000">
              <a:latin typeface="Arial"/>
              <a:cs typeface="Arial"/>
            </a:endParaRPr>
          </a:p>
        </p:txBody>
      </p:sp>
    </p:spTree>
    <p:extLst>
      <p:ext uri="{BB962C8B-B14F-4D97-AF65-F5344CB8AC3E}">
        <p14:creationId xmlns:p14="http://schemas.microsoft.com/office/powerpoint/2010/main" val="1881468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C67F1-2D57-2A7C-F8D2-669B585F898D}"/>
              </a:ext>
            </a:extLst>
          </p:cNvPr>
          <p:cNvSpPr>
            <a:spLocks noGrp="1"/>
          </p:cNvSpPr>
          <p:nvPr>
            <p:ph type="title"/>
          </p:nvPr>
        </p:nvSpPr>
        <p:spPr/>
        <p:txBody>
          <a:bodyPr/>
          <a:lstStyle/>
          <a:p>
            <a:r>
              <a:rPr lang="en-GB"/>
              <a:t>Advantages and limitations of using the chosen tool</a:t>
            </a:r>
            <a:endParaRPr lang="en-US" err="1"/>
          </a:p>
        </p:txBody>
      </p:sp>
      <p:sp>
        <p:nvSpPr>
          <p:cNvPr id="3" name="Content Placeholder 2">
            <a:extLst>
              <a:ext uri="{FF2B5EF4-FFF2-40B4-BE49-F238E27FC236}">
                <a16:creationId xmlns:a16="http://schemas.microsoft.com/office/drawing/2014/main" id="{B507A1BB-D79A-C45C-19E2-FDEAD359D99E}"/>
              </a:ext>
            </a:extLst>
          </p:cNvPr>
          <p:cNvSpPr>
            <a:spLocks noGrp="1"/>
          </p:cNvSpPr>
          <p:nvPr>
            <p:ph sz="half" idx="1"/>
          </p:nvPr>
        </p:nvSpPr>
        <p:spPr/>
        <p:txBody>
          <a:bodyPr vert="horz" lIns="91440" tIns="45720" rIns="91440" bIns="45720" rtlCol="0" anchor="t">
            <a:normAutofit/>
          </a:bodyPr>
          <a:lstStyle/>
          <a:p>
            <a:pPr>
              <a:buFont typeface="Arial" charset="2"/>
              <a:buChar char="•"/>
            </a:pPr>
            <a:r>
              <a:rPr lang="en-GB" sz="2000">
                <a:latin typeface="Arial"/>
                <a:cs typeface="Arial"/>
              </a:rPr>
              <a:t>Improve communication </a:t>
            </a:r>
            <a:endParaRPr lang="en-US" sz="2000">
              <a:latin typeface="Arial"/>
              <a:cs typeface="Arial"/>
            </a:endParaRPr>
          </a:p>
          <a:p>
            <a:pPr>
              <a:buFont typeface="Arial" charset="2"/>
              <a:buChar char="•"/>
            </a:pPr>
            <a:r>
              <a:rPr lang="en-GB" sz="2000">
                <a:latin typeface="Arial"/>
                <a:cs typeface="Arial"/>
              </a:rPr>
              <a:t>Secure file sharing</a:t>
            </a:r>
          </a:p>
          <a:p>
            <a:pPr>
              <a:buFont typeface="Arial" charset="2"/>
              <a:buChar char="•"/>
            </a:pPr>
            <a:r>
              <a:rPr lang="en-GB" sz="2000">
                <a:latin typeface="Arial"/>
                <a:cs typeface="Arial"/>
              </a:rPr>
              <a:t>Collaboration among departments. </a:t>
            </a:r>
          </a:p>
          <a:p>
            <a:pPr>
              <a:buFont typeface="Arial" charset="2"/>
              <a:buChar char="•"/>
            </a:pPr>
            <a:r>
              <a:rPr lang="en-GB" sz="2000">
                <a:latin typeface="Arial"/>
                <a:cs typeface="Arial"/>
              </a:rPr>
              <a:t>Time Scheduling with Meetings</a:t>
            </a:r>
          </a:p>
          <a:p>
            <a:pPr>
              <a:buFont typeface="Arial" charset="2"/>
              <a:buChar char="•"/>
            </a:pPr>
            <a:r>
              <a:rPr lang="en-GB" sz="2000">
                <a:latin typeface="Arial"/>
                <a:cs typeface="Arial"/>
              </a:rPr>
              <a:t>Update news</a:t>
            </a:r>
          </a:p>
          <a:p>
            <a:pPr>
              <a:buFont typeface="Arial" charset="2"/>
              <a:buChar char="•"/>
            </a:pPr>
            <a:r>
              <a:rPr lang="en-GB" sz="2000">
                <a:latin typeface="Arial"/>
                <a:cs typeface="Arial"/>
              </a:rPr>
              <a:t>Set up meetings</a:t>
            </a:r>
          </a:p>
          <a:p>
            <a:pPr>
              <a:buFont typeface="Arial" charset="2"/>
              <a:buChar char="•"/>
            </a:pPr>
            <a:r>
              <a:rPr lang="en-GB" sz="2000">
                <a:latin typeface="Arial"/>
                <a:cs typeface="Arial"/>
              </a:rPr>
              <a:t>Discuss efficiently  </a:t>
            </a:r>
          </a:p>
          <a:p>
            <a:pPr>
              <a:buFont typeface="Arial" charset="2"/>
              <a:buChar char="•"/>
            </a:pPr>
            <a:r>
              <a:rPr lang="en-GB" sz="2000">
                <a:latin typeface="Arial"/>
                <a:cs typeface="Arial"/>
              </a:rPr>
              <a:t>Mobile Access </a:t>
            </a:r>
          </a:p>
          <a:p>
            <a:pPr>
              <a:buFont typeface="Arial" charset="2"/>
              <a:buChar char="•"/>
            </a:pPr>
            <a:endParaRPr lang="en-GB" sz="2000">
              <a:latin typeface="Arial"/>
              <a:cs typeface="Arial"/>
            </a:endParaRPr>
          </a:p>
          <a:p>
            <a:pPr marL="0" indent="0">
              <a:buNone/>
            </a:pPr>
            <a:endParaRPr lang="en-GB" sz="2800"/>
          </a:p>
        </p:txBody>
      </p:sp>
      <p:sp>
        <p:nvSpPr>
          <p:cNvPr id="4" name="Content Placeholder 3">
            <a:extLst>
              <a:ext uri="{FF2B5EF4-FFF2-40B4-BE49-F238E27FC236}">
                <a16:creationId xmlns:a16="http://schemas.microsoft.com/office/drawing/2014/main" id="{893F3E0B-F21C-5A4C-FB76-A9E5C38E18D0}"/>
              </a:ext>
            </a:extLst>
          </p:cNvPr>
          <p:cNvSpPr>
            <a:spLocks noGrp="1"/>
          </p:cNvSpPr>
          <p:nvPr>
            <p:ph sz="half" idx="2"/>
          </p:nvPr>
        </p:nvSpPr>
        <p:spPr/>
        <p:txBody>
          <a:bodyPr vert="horz" lIns="91440" tIns="45720" rIns="91440" bIns="45720" rtlCol="0" anchor="t">
            <a:normAutofit/>
          </a:bodyPr>
          <a:lstStyle/>
          <a:p>
            <a:pPr>
              <a:buFont typeface="Arial"/>
              <a:buChar char="•"/>
            </a:pPr>
            <a:r>
              <a:rPr lang="en-GB" sz="2000">
                <a:latin typeface="Arial"/>
                <a:cs typeface="Arial"/>
              </a:rPr>
              <a:t>Digital training needed</a:t>
            </a:r>
          </a:p>
          <a:p>
            <a:pPr>
              <a:buFont typeface="Arial"/>
              <a:buChar char="•"/>
            </a:pPr>
            <a:endParaRPr lang="en-GB" sz="2000">
              <a:latin typeface="Arial"/>
              <a:cs typeface="Arial"/>
            </a:endParaRPr>
          </a:p>
          <a:p>
            <a:pPr>
              <a:lnSpc>
                <a:spcPct val="90000"/>
              </a:lnSpc>
              <a:buFont typeface="Arial"/>
              <a:buChar char="•"/>
            </a:pPr>
            <a:r>
              <a:rPr lang="en-GB" sz="2000">
                <a:latin typeface="Arial"/>
                <a:cs typeface="Arial"/>
              </a:rPr>
              <a:t>Needs internet (Henderson et al 2020)</a:t>
            </a:r>
            <a:endParaRPr lang="en-GB" sz="2000">
              <a:solidFill>
                <a:srgbClr val="000000"/>
              </a:solidFill>
              <a:latin typeface="Arial"/>
              <a:cs typeface="Arial"/>
            </a:endParaRPr>
          </a:p>
          <a:p>
            <a:pPr>
              <a:lnSpc>
                <a:spcPct val="90000"/>
              </a:lnSpc>
              <a:buFont typeface="Arial"/>
              <a:buChar char="•"/>
            </a:pPr>
            <a:r>
              <a:rPr lang="en-GB" sz="2000">
                <a:solidFill>
                  <a:srgbClr val="404040"/>
                </a:solidFill>
                <a:latin typeface="Arial"/>
                <a:cs typeface="Arial"/>
              </a:rPr>
              <a:t>Interfering with concentration (Tan and Shao 2022)</a:t>
            </a:r>
          </a:p>
          <a:p>
            <a:pPr>
              <a:lnSpc>
                <a:spcPct val="90000"/>
              </a:lnSpc>
              <a:buFont typeface="Arial"/>
              <a:buChar char="•"/>
            </a:pPr>
            <a:endParaRPr lang="en-GB" sz="2000">
              <a:solidFill>
                <a:srgbClr val="000000"/>
              </a:solidFill>
              <a:latin typeface="Arial"/>
              <a:cs typeface="Arial"/>
            </a:endParaRPr>
          </a:p>
          <a:p>
            <a:pPr>
              <a:buFont typeface="Arial"/>
              <a:buChar char="•"/>
            </a:pPr>
            <a:endParaRPr lang="en-GB" sz="2000">
              <a:latin typeface="Arial"/>
              <a:cs typeface="Arial"/>
            </a:endParaRPr>
          </a:p>
          <a:p>
            <a:pPr>
              <a:buFont typeface="Arial"/>
              <a:buChar char="•"/>
            </a:pPr>
            <a:endParaRPr lang="en-GB" sz="2000">
              <a:latin typeface="Arial"/>
              <a:cs typeface="Arial"/>
            </a:endParaRPr>
          </a:p>
        </p:txBody>
      </p:sp>
    </p:spTree>
    <p:extLst>
      <p:ext uri="{BB962C8B-B14F-4D97-AF65-F5344CB8AC3E}">
        <p14:creationId xmlns:p14="http://schemas.microsoft.com/office/powerpoint/2010/main" val="4350707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8" name="Group 87">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71"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9" name="Straight Connector 88">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3" name="Straight Connector 72">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90"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5"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90">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77"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2"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79"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3" name="Isosceles Triangle 92">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13BCB0D-B78B-AA25-3A5E-22FF7298A7B6}"/>
              </a:ext>
            </a:extLst>
          </p:cNvPr>
          <p:cNvSpPr>
            <a:spLocks noGrp="1"/>
          </p:cNvSpPr>
          <p:nvPr>
            <p:ph type="title"/>
          </p:nvPr>
        </p:nvSpPr>
        <p:spPr>
          <a:xfrm>
            <a:off x="6094856" y="1680201"/>
            <a:ext cx="3179146" cy="2367559"/>
          </a:xfrm>
        </p:spPr>
        <p:txBody>
          <a:bodyPr vert="horz" lIns="91440" tIns="45720" rIns="91440" bIns="45720" rtlCol="0" anchor="b">
            <a:normAutofit/>
          </a:bodyPr>
          <a:lstStyle/>
          <a:p>
            <a:pPr algn="r"/>
            <a:r>
              <a:rPr lang="en-US" sz="5400">
                <a:solidFill>
                  <a:srgbClr val="0070C0"/>
                </a:solidFill>
              </a:rPr>
              <a:t>Microsoft Word</a:t>
            </a:r>
          </a:p>
        </p:txBody>
      </p:sp>
      <p:sp>
        <p:nvSpPr>
          <p:cNvPr id="65" name="Content Placeholder 13">
            <a:extLst>
              <a:ext uri="{FF2B5EF4-FFF2-40B4-BE49-F238E27FC236}">
                <a16:creationId xmlns:a16="http://schemas.microsoft.com/office/drawing/2014/main" id="{8B662C17-1A9E-9552-3C3B-AB0E3D0C78EC}"/>
              </a:ext>
            </a:extLst>
          </p:cNvPr>
          <p:cNvSpPr>
            <a:spLocks noGrp="1"/>
          </p:cNvSpPr>
          <p:nvPr>
            <p:ph idx="1"/>
          </p:nvPr>
        </p:nvSpPr>
        <p:spPr>
          <a:xfrm>
            <a:off x="6094375" y="4047760"/>
            <a:ext cx="3179628" cy="1096899"/>
          </a:xfrm>
        </p:spPr>
        <p:txBody>
          <a:bodyPr vert="horz" lIns="91440" tIns="45720" rIns="91440" bIns="45720" rtlCol="0" anchor="t">
            <a:normAutofit/>
          </a:bodyPr>
          <a:lstStyle/>
          <a:p>
            <a:pPr marL="0" indent="0" algn="r">
              <a:buNone/>
            </a:pPr>
            <a:r>
              <a:rPr lang="en-US">
                <a:solidFill>
                  <a:schemeClr val="tx1">
                    <a:lumMod val="50000"/>
                    <a:lumOff val="50000"/>
                  </a:schemeClr>
                </a:solidFill>
              </a:rPr>
              <a:t>(The Word picture is by Photo Author is licensed under CCYYSA).</a:t>
            </a:r>
          </a:p>
        </p:txBody>
      </p:sp>
      <p:pic>
        <p:nvPicPr>
          <p:cNvPr id="9" name="Content Placeholder 8" descr="A blue square with white letter on it&#10;&#10;AI-generated content may be incorrect.">
            <a:extLst>
              <a:ext uri="{FF2B5EF4-FFF2-40B4-BE49-F238E27FC236}">
                <a16:creationId xmlns:a16="http://schemas.microsoft.com/office/drawing/2014/main" id="{727B1449-AC8A-1360-2DB3-5DADBED0AAE5}"/>
              </a:ext>
            </a:extLst>
          </p:cNvPr>
          <p:cNvPicPr>
            <a:picLocks noChangeAspect="1"/>
          </p:cNvPicPr>
          <p:nvPr/>
        </p:nvPicPr>
        <p:blipFill>
          <a:blip r:embed="rId2">
            <a:extLst>
              <a:ext uri="{837473B0-CC2E-450A-ABE3-18F120FF3D39}">
                <a1611:picAttrSrcUrl xmlns:a1611="http://schemas.microsoft.com/office/drawing/2016/11/main" r:id="rId3"/>
              </a:ext>
            </a:extLst>
          </a:blip>
          <a:srcRect t="3242" b="3022"/>
          <a:stretch>
            <a:fillRect/>
          </a:stretch>
        </p:blipFill>
        <p:spPr>
          <a:xfrm>
            <a:off x="888603" y="1261330"/>
            <a:ext cx="4973212" cy="4335340"/>
          </a:xfrm>
          <a:prstGeom prst="rect">
            <a:avLst/>
          </a:prstGeom>
        </p:spPr>
      </p:pic>
    </p:spTree>
    <p:extLst>
      <p:ext uri="{BB962C8B-B14F-4D97-AF65-F5344CB8AC3E}">
        <p14:creationId xmlns:p14="http://schemas.microsoft.com/office/powerpoint/2010/main" val="32166762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DBB5F9-4213-FB69-38C0-F460BF0D0B9D}"/>
              </a:ext>
            </a:extLst>
          </p:cNvPr>
          <p:cNvSpPr>
            <a:spLocks noGrp="1"/>
          </p:cNvSpPr>
          <p:nvPr>
            <p:ph type="title"/>
          </p:nvPr>
        </p:nvSpPr>
        <p:spPr/>
        <p:txBody>
          <a:bodyPr vert="horz" lIns="91440" tIns="45720" rIns="91440" bIns="45720" rtlCol="0" anchor="t">
            <a:noAutofit/>
          </a:bodyPr>
          <a:lstStyle/>
          <a:p>
            <a:r>
              <a:rPr lang="en-GB">
                <a:solidFill>
                  <a:schemeClr val="accent1">
                    <a:lumMod val="76000"/>
                  </a:schemeClr>
                </a:solidFill>
                <a:latin typeface="Trebuchet MS"/>
                <a:ea typeface="Calibri"/>
                <a:cs typeface="Calibri"/>
              </a:rPr>
              <a:t>Writing care-related documents/Care documentation in Riverdale Nursing home</a:t>
            </a:r>
            <a:br>
              <a:rPr lang="en-GB" sz="3200">
                <a:solidFill>
                  <a:schemeClr val="accent1">
                    <a:lumMod val="76000"/>
                  </a:schemeClr>
                </a:solidFill>
                <a:latin typeface="Trebuchet MS"/>
                <a:cs typeface="Arial"/>
              </a:rPr>
            </a:br>
            <a:br>
              <a:rPr lang="en-GB" sz="3200">
                <a:latin typeface="Trebuchet MS"/>
                <a:cs typeface="Arial"/>
              </a:rPr>
            </a:br>
            <a:endParaRPr lang="en-GB" sz="3200">
              <a:solidFill>
                <a:schemeClr val="accent1">
                  <a:lumMod val="76000"/>
                </a:schemeClr>
              </a:solidFill>
              <a:latin typeface="Trebuchet MS"/>
              <a:cs typeface="Arial"/>
            </a:endParaRPr>
          </a:p>
        </p:txBody>
      </p:sp>
      <p:sp>
        <p:nvSpPr>
          <p:cNvPr id="3" name="Content Placeholder 2">
            <a:extLst>
              <a:ext uri="{FF2B5EF4-FFF2-40B4-BE49-F238E27FC236}">
                <a16:creationId xmlns:a16="http://schemas.microsoft.com/office/drawing/2014/main" id="{27AE78FD-4CCD-3658-346F-CE3C6861F34B}"/>
              </a:ext>
            </a:extLst>
          </p:cNvPr>
          <p:cNvSpPr>
            <a:spLocks noGrp="1"/>
          </p:cNvSpPr>
          <p:nvPr>
            <p:ph idx="1"/>
          </p:nvPr>
        </p:nvSpPr>
        <p:spPr/>
        <p:txBody>
          <a:bodyPr vert="horz" lIns="91440" tIns="45720" rIns="91440" bIns="45720" rtlCol="0" anchor="t">
            <a:normAutofit/>
          </a:bodyPr>
          <a:lstStyle/>
          <a:p>
            <a:endParaRPr lang="en-GB" sz="2000">
              <a:latin typeface="Arial"/>
              <a:cs typeface="Arial"/>
            </a:endParaRPr>
          </a:p>
          <a:p>
            <a:endParaRPr lang="en-GB" sz="2000">
              <a:latin typeface="Arial"/>
              <a:cs typeface="Arial"/>
            </a:endParaRPr>
          </a:p>
          <a:p>
            <a:r>
              <a:rPr lang="en-GB" sz="2000">
                <a:latin typeface="Arial"/>
                <a:cs typeface="Arial"/>
              </a:rPr>
              <a:t>Microsoft Word is the best tool for writing care-related documents/Care documentation for Riverdale Nursing Home.</a:t>
            </a:r>
            <a:endParaRPr lang="en-GB"/>
          </a:p>
        </p:txBody>
      </p:sp>
    </p:spTree>
    <p:extLst>
      <p:ext uri="{BB962C8B-B14F-4D97-AF65-F5344CB8AC3E}">
        <p14:creationId xmlns:p14="http://schemas.microsoft.com/office/powerpoint/2010/main" val="20499570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34AE4-4918-0822-2CB8-084BE999D2CC}"/>
              </a:ext>
            </a:extLst>
          </p:cNvPr>
          <p:cNvSpPr>
            <a:spLocks noGrp="1"/>
          </p:cNvSpPr>
          <p:nvPr>
            <p:ph type="title"/>
          </p:nvPr>
        </p:nvSpPr>
        <p:spPr/>
        <p:txBody>
          <a:bodyPr/>
          <a:lstStyle/>
          <a:p>
            <a:r>
              <a:rPr lang="en-GB">
                <a:solidFill>
                  <a:schemeClr val="accent1">
                    <a:lumMod val="76000"/>
                  </a:schemeClr>
                </a:solidFill>
              </a:rPr>
              <a:t>Why Microsoft Word?</a:t>
            </a:r>
            <a:endParaRPr lang="en-US">
              <a:solidFill>
                <a:schemeClr val="accent1">
                  <a:lumMod val="76000"/>
                </a:schemeClr>
              </a:solidFill>
            </a:endParaRPr>
          </a:p>
        </p:txBody>
      </p:sp>
      <p:sp>
        <p:nvSpPr>
          <p:cNvPr id="3" name="Content Placeholder 2">
            <a:extLst>
              <a:ext uri="{FF2B5EF4-FFF2-40B4-BE49-F238E27FC236}">
                <a16:creationId xmlns:a16="http://schemas.microsoft.com/office/drawing/2014/main" id="{33AE83D4-E233-B59F-0B10-8D04A6E51D35}"/>
              </a:ext>
            </a:extLst>
          </p:cNvPr>
          <p:cNvSpPr>
            <a:spLocks noGrp="1"/>
          </p:cNvSpPr>
          <p:nvPr>
            <p:ph idx="1"/>
          </p:nvPr>
        </p:nvSpPr>
        <p:spPr>
          <a:xfrm>
            <a:off x="677334" y="1426468"/>
            <a:ext cx="8596668" cy="4614894"/>
          </a:xfrm>
        </p:spPr>
        <p:txBody>
          <a:bodyPr vert="horz" lIns="91440" tIns="45720" rIns="91440" bIns="45720" rtlCol="0" anchor="t">
            <a:normAutofit/>
          </a:bodyPr>
          <a:lstStyle/>
          <a:p>
            <a:r>
              <a:rPr lang="en-GB" sz="2000">
                <a:latin typeface="Arial"/>
                <a:cs typeface="Arial"/>
              </a:rPr>
              <a:t>Microsoft word offers real time collaboration, clear document formatting, reusable templates and security.</a:t>
            </a:r>
            <a:endParaRPr lang="en-GB" sz="2000">
              <a:solidFill>
                <a:srgbClr val="000000"/>
              </a:solidFill>
              <a:latin typeface="Arial"/>
              <a:cs typeface="Arial"/>
            </a:endParaRPr>
          </a:p>
          <a:p>
            <a:r>
              <a:rPr lang="en-GB" sz="2000">
                <a:latin typeface="Arial"/>
                <a:cs typeface="Arial"/>
              </a:rPr>
              <a:t>Microsoft word offers password protected files as well as having</a:t>
            </a:r>
            <a:r>
              <a:rPr lang="en-GB" sz="2000" b="1">
                <a:latin typeface="Arial"/>
                <a:cs typeface="Arial"/>
              </a:rPr>
              <a:t> </a:t>
            </a:r>
            <a:r>
              <a:rPr lang="en-GB" sz="2000">
                <a:latin typeface="Arial"/>
                <a:cs typeface="Arial"/>
              </a:rPr>
              <a:t>data protection.(Microsoft Trust Centre 2015).</a:t>
            </a:r>
            <a:endParaRPr lang="en-US" sz="2000">
              <a:solidFill>
                <a:srgbClr val="000000"/>
              </a:solidFill>
              <a:latin typeface="Arial"/>
              <a:cs typeface="Arial"/>
            </a:endParaRPr>
          </a:p>
          <a:p>
            <a:r>
              <a:rPr lang="en-GB" sz="2000">
                <a:latin typeface="Arial"/>
                <a:cs typeface="Arial"/>
              </a:rPr>
              <a:t>Keeping accurate Care Records ensures that all patient medical history is kept up to date also medication and treatment history.</a:t>
            </a:r>
            <a:r>
              <a:rPr lang="en-GB" sz="2000">
                <a:solidFill>
                  <a:srgbClr val="404040"/>
                </a:solidFill>
                <a:latin typeface="Arial"/>
                <a:cs typeface="Arial"/>
              </a:rPr>
              <a:t> (</a:t>
            </a:r>
            <a:r>
              <a:rPr lang="en-GB" sz="2000">
                <a:solidFill>
                  <a:schemeClr val="tx1"/>
                </a:solidFill>
                <a:highlight>
                  <a:srgbClr val="FFFFFF"/>
                </a:highlight>
                <a:latin typeface="Arial"/>
                <a:cs typeface="Arial"/>
              </a:rPr>
              <a:t>National Health Service England 2015).</a:t>
            </a:r>
            <a:endParaRPr lang="en-GB" sz="2000">
              <a:solidFill>
                <a:schemeClr val="tx1"/>
              </a:solidFill>
              <a:latin typeface="Arial"/>
              <a:cs typeface="Arial"/>
            </a:endParaRPr>
          </a:p>
          <a:p>
            <a:r>
              <a:rPr lang="en-GB" sz="2000">
                <a:solidFill>
                  <a:schemeClr val="tx1"/>
                </a:solidFill>
                <a:latin typeface="Arial"/>
                <a:cs typeface="Arial"/>
              </a:rPr>
              <a:t>"In Microsoft Word it keeps track of changes and multiple staff members can work on one document at the same time". (What is Microsoft word 2026).</a:t>
            </a:r>
          </a:p>
          <a:p>
            <a:r>
              <a:rPr lang="en-GB" sz="1900">
                <a:solidFill>
                  <a:srgbClr val="404040"/>
                </a:solidFill>
                <a:latin typeface="Arial"/>
                <a:cs typeface="Arial"/>
              </a:rPr>
              <a:t>Digital skills training can be easily accessed through</a:t>
            </a:r>
            <a:r>
              <a:rPr lang="en-GB" sz="1900" b="1">
                <a:solidFill>
                  <a:srgbClr val="404040"/>
                </a:solidFill>
                <a:latin typeface="Arial"/>
                <a:cs typeface="Arial"/>
              </a:rPr>
              <a:t> </a:t>
            </a:r>
            <a:r>
              <a:rPr lang="en-GB" sz="1900">
                <a:solidFill>
                  <a:srgbClr val="404040"/>
                </a:solidFill>
                <a:latin typeface="Arial"/>
                <a:cs typeface="Arial"/>
              </a:rPr>
              <a:t>Microsoft 365 (2023).</a:t>
            </a:r>
            <a:r>
              <a:rPr lang="en-GB" sz="1900" b="1">
                <a:solidFill>
                  <a:srgbClr val="404040"/>
                </a:solidFill>
                <a:latin typeface="Arial"/>
                <a:cs typeface="Arial"/>
              </a:rPr>
              <a:t> </a:t>
            </a:r>
            <a:endParaRPr lang="en-GB" sz="2000">
              <a:solidFill>
                <a:schemeClr val="tx1"/>
              </a:solidFill>
              <a:latin typeface="Arial"/>
              <a:cs typeface="Arial"/>
            </a:endParaRPr>
          </a:p>
          <a:p>
            <a:endParaRPr lang="en-GB"/>
          </a:p>
        </p:txBody>
      </p:sp>
    </p:spTree>
    <p:extLst>
      <p:ext uri="{BB962C8B-B14F-4D97-AF65-F5344CB8AC3E}">
        <p14:creationId xmlns:p14="http://schemas.microsoft.com/office/powerpoint/2010/main" val="9852424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43D32-1681-DA93-BBAD-293DC68FEC41}"/>
              </a:ext>
            </a:extLst>
          </p:cNvPr>
          <p:cNvSpPr>
            <a:spLocks noGrp="1"/>
          </p:cNvSpPr>
          <p:nvPr>
            <p:ph type="title"/>
          </p:nvPr>
        </p:nvSpPr>
        <p:spPr/>
        <p:txBody>
          <a:bodyPr/>
          <a:lstStyle/>
          <a:p>
            <a:r>
              <a:rPr lang="en-GB"/>
              <a:t>It improves efficiency and communication</a:t>
            </a:r>
            <a:endParaRPr lang="en-US" err="1"/>
          </a:p>
        </p:txBody>
      </p:sp>
      <p:sp>
        <p:nvSpPr>
          <p:cNvPr id="3" name="Content Placeholder 2">
            <a:extLst>
              <a:ext uri="{FF2B5EF4-FFF2-40B4-BE49-F238E27FC236}">
                <a16:creationId xmlns:a16="http://schemas.microsoft.com/office/drawing/2014/main" id="{6571D5D7-73FF-DD80-A10F-03A85097EFFF}"/>
              </a:ext>
            </a:extLst>
          </p:cNvPr>
          <p:cNvSpPr>
            <a:spLocks noGrp="1"/>
          </p:cNvSpPr>
          <p:nvPr>
            <p:ph idx="1"/>
          </p:nvPr>
        </p:nvSpPr>
        <p:spPr/>
        <p:txBody>
          <a:bodyPr vert="horz" lIns="91440" tIns="45720" rIns="91440" bIns="45720" rtlCol="0" anchor="t">
            <a:normAutofit/>
          </a:bodyPr>
          <a:lstStyle/>
          <a:p>
            <a:pPr marL="0" indent="0">
              <a:buNone/>
            </a:pPr>
            <a:r>
              <a:rPr lang="en-GB" sz="1900">
                <a:latin typeface="Arial"/>
                <a:cs typeface="Arial"/>
              </a:rPr>
              <a:t>Microsoft Word can accessed from computers, laptops and tablets.</a:t>
            </a:r>
            <a:endParaRPr lang="en-GB" sz="1900">
              <a:solidFill>
                <a:srgbClr val="000000"/>
              </a:solidFill>
              <a:latin typeface="Arial"/>
              <a:cs typeface="Arial"/>
            </a:endParaRPr>
          </a:p>
          <a:p>
            <a:pPr marL="0" indent="0">
              <a:buNone/>
            </a:pPr>
            <a:r>
              <a:rPr lang="en-GB" sz="1900">
                <a:latin typeface="Arial"/>
                <a:cs typeface="Arial"/>
              </a:rPr>
              <a:t>Assists Communication between different departments. </a:t>
            </a:r>
          </a:p>
          <a:p>
            <a:pPr marL="0" indent="0">
              <a:buNone/>
            </a:pPr>
            <a:r>
              <a:rPr lang="en-GB" sz="1900">
                <a:latin typeface="Arial"/>
                <a:cs typeface="Arial"/>
              </a:rPr>
              <a:t>Instant access to patient information.</a:t>
            </a:r>
            <a:endParaRPr lang="en-GB"/>
          </a:p>
          <a:p>
            <a:pPr marL="0" indent="0">
              <a:buNone/>
            </a:pPr>
            <a:r>
              <a:rPr lang="en-GB" sz="1900">
                <a:latin typeface="Arial"/>
                <a:cs typeface="Arial"/>
              </a:rPr>
              <a:t>Digital records save time. (</a:t>
            </a:r>
            <a:r>
              <a:rPr lang="en-GB" sz="1900">
                <a:latin typeface="Trebuchet MS"/>
                <a:cs typeface="Arial"/>
              </a:rPr>
              <a:t>Alissa R, Hipp JA and Webb K 2022).</a:t>
            </a:r>
            <a:endParaRPr lang="en-GB" sz="1900">
              <a:latin typeface="Arial"/>
              <a:cs typeface="Arial"/>
            </a:endParaRPr>
          </a:p>
          <a:p>
            <a:pPr marL="0" indent="0">
              <a:buNone/>
            </a:pPr>
            <a:endParaRPr lang="en-GB" sz="1900">
              <a:latin typeface="Arial"/>
              <a:cs typeface="Arial"/>
            </a:endParaRPr>
          </a:p>
          <a:p>
            <a:pPr marL="0" indent="0">
              <a:buNone/>
            </a:pPr>
            <a:endParaRPr lang="en-GB" sz="1900">
              <a:latin typeface="Arial"/>
              <a:cs typeface="Arial"/>
            </a:endParaRPr>
          </a:p>
          <a:p>
            <a:pPr marL="0" indent="0">
              <a:buNone/>
            </a:pPr>
            <a:endParaRPr lang="en-GB" sz="1900">
              <a:latin typeface="Arial"/>
              <a:cs typeface="Arial"/>
            </a:endParaRPr>
          </a:p>
          <a:p>
            <a:pPr marL="0" indent="0">
              <a:buNone/>
            </a:pPr>
            <a:endParaRPr lang="en-GB" sz="1900">
              <a:latin typeface="Arial"/>
              <a:cs typeface="Arial"/>
            </a:endParaRPr>
          </a:p>
          <a:p>
            <a:pPr marL="0" indent="0">
              <a:buNone/>
            </a:pPr>
            <a:endParaRPr lang="en-GB" sz="1900">
              <a:latin typeface="Arial"/>
              <a:cs typeface="Arial"/>
            </a:endParaRPr>
          </a:p>
        </p:txBody>
      </p:sp>
    </p:spTree>
    <p:extLst>
      <p:ext uri="{BB962C8B-B14F-4D97-AF65-F5344CB8AC3E}">
        <p14:creationId xmlns:p14="http://schemas.microsoft.com/office/powerpoint/2010/main" val="12784678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80F64-EE30-A846-4082-3C93514D8C34}"/>
              </a:ext>
            </a:extLst>
          </p:cNvPr>
          <p:cNvSpPr>
            <a:spLocks noGrp="1"/>
          </p:cNvSpPr>
          <p:nvPr>
            <p:ph type="title"/>
          </p:nvPr>
        </p:nvSpPr>
        <p:spPr>
          <a:xfrm>
            <a:off x="677334" y="609600"/>
            <a:ext cx="8596668" cy="558801"/>
          </a:xfrm>
        </p:spPr>
        <p:txBody>
          <a:bodyPr>
            <a:normAutofit fontScale="90000"/>
          </a:bodyPr>
          <a:lstStyle/>
          <a:p>
            <a:r>
              <a:rPr lang="en-GB">
                <a:solidFill>
                  <a:schemeClr val="accent1">
                    <a:lumMod val="76000"/>
                  </a:schemeClr>
                </a:solidFill>
                <a:latin typeface="Trebuchet MS"/>
                <a:cs typeface="Arial"/>
              </a:rPr>
              <a:t>Advantages</a:t>
            </a:r>
            <a:br>
              <a:rPr lang="en-GB">
                <a:latin typeface="Trebuchet MS"/>
                <a:cs typeface="Arial"/>
              </a:rPr>
            </a:br>
            <a:r>
              <a:rPr lang="en-GB">
                <a:solidFill>
                  <a:srgbClr val="0070C0"/>
                </a:solidFill>
                <a:latin typeface="Trebuchet MS"/>
                <a:cs typeface="Arial"/>
              </a:rPr>
              <a:t> </a:t>
            </a:r>
            <a:br>
              <a:rPr lang="en-GB">
                <a:latin typeface="Trebuchet MS"/>
                <a:cs typeface="Arial"/>
              </a:rPr>
            </a:br>
            <a:br>
              <a:rPr lang="en-GB">
                <a:latin typeface="Trebuchet MS"/>
                <a:cs typeface="Arial"/>
              </a:rPr>
            </a:br>
            <a:endParaRPr lang="en-GB">
              <a:solidFill>
                <a:srgbClr val="0070C0"/>
              </a:solidFill>
              <a:latin typeface="Trebuchet MS"/>
              <a:cs typeface="Arial"/>
            </a:endParaRPr>
          </a:p>
        </p:txBody>
      </p:sp>
      <p:sp>
        <p:nvSpPr>
          <p:cNvPr id="3" name="Content Placeholder 2">
            <a:extLst>
              <a:ext uri="{FF2B5EF4-FFF2-40B4-BE49-F238E27FC236}">
                <a16:creationId xmlns:a16="http://schemas.microsoft.com/office/drawing/2014/main" id="{D6168CF7-37E3-85C0-BCA2-16B13E4148F6}"/>
              </a:ext>
            </a:extLst>
          </p:cNvPr>
          <p:cNvSpPr>
            <a:spLocks noGrp="1"/>
          </p:cNvSpPr>
          <p:nvPr>
            <p:ph idx="1"/>
          </p:nvPr>
        </p:nvSpPr>
        <p:spPr>
          <a:xfrm>
            <a:off x="676740" y="3586682"/>
            <a:ext cx="8752230" cy="3936042"/>
          </a:xfrm>
        </p:spPr>
        <p:txBody>
          <a:bodyPr vert="horz" lIns="91440" tIns="45720" rIns="91440" bIns="45720" rtlCol="0" anchor="ctr">
            <a:noAutofit/>
          </a:bodyPr>
          <a:lstStyle/>
          <a:p>
            <a:pPr marL="0" indent="0">
              <a:buNone/>
            </a:pPr>
            <a:endParaRPr lang="en-GB" sz="2000">
              <a:solidFill>
                <a:schemeClr val="tx1"/>
              </a:solidFill>
              <a:latin typeface="Arial"/>
              <a:cs typeface="Arial"/>
            </a:endParaRPr>
          </a:p>
          <a:p>
            <a:pPr marL="0" indent="0">
              <a:buNone/>
            </a:pPr>
            <a:r>
              <a:rPr lang="en-GB" sz="2000">
                <a:solidFill>
                  <a:schemeClr val="tx1"/>
                </a:solidFill>
                <a:latin typeface="Arial"/>
                <a:cs typeface="Arial"/>
              </a:rPr>
              <a:t>Microsoft Word offers an enhanced word document which benefits the management of patients. (Marshall, Wood and Derry 2021).</a:t>
            </a:r>
            <a:endParaRPr lang="en-GB">
              <a:solidFill>
                <a:schemeClr val="tx1"/>
              </a:solidFill>
            </a:endParaRPr>
          </a:p>
          <a:p>
            <a:pPr marL="0" indent="0">
              <a:buNone/>
            </a:pPr>
            <a:r>
              <a:rPr lang="en-GB" sz="2000">
                <a:solidFill>
                  <a:schemeClr val="tx1"/>
                </a:solidFill>
                <a:latin typeface="Arial"/>
                <a:cs typeface="Arial"/>
              </a:rPr>
              <a:t>Microsoft Word can be accessed offline.</a:t>
            </a:r>
          </a:p>
          <a:p>
            <a:pPr marL="0" indent="0">
              <a:buClr>
                <a:srgbClr val="FFFFFF"/>
              </a:buClr>
              <a:buNone/>
            </a:pPr>
            <a:r>
              <a:rPr lang="en-GB" sz="2000">
                <a:solidFill>
                  <a:schemeClr val="tx1"/>
                </a:solidFill>
                <a:latin typeface="Arial"/>
                <a:cs typeface="Arial"/>
              </a:rPr>
              <a:t>Reusable templates.</a:t>
            </a:r>
          </a:p>
          <a:p>
            <a:pPr marL="0" indent="0">
              <a:buNone/>
            </a:pPr>
            <a:r>
              <a:rPr lang="en-GB" sz="2000">
                <a:solidFill>
                  <a:schemeClr val="tx1"/>
                </a:solidFill>
                <a:latin typeface="Arial"/>
                <a:cs typeface="Arial"/>
              </a:rPr>
              <a:t>Page layout and design.</a:t>
            </a:r>
          </a:p>
          <a:p>
            <a:pPr marL="0" indent="0">
              <a:buNone/>
            </a:pPr>
            <a:r>
              <a:rPr lang="en-GB" sz="2000">
                <a:solidFill>
                  <a:schemeClr val="tx1"/>
                </a:solidFill>
                <a:latin typeface="Arial"/>
                <a:cs typeface="Arial"/>
              </a:rPr>
              <a:t>Review and commenting.</a:t>
            </a:r>
          </a:p>
          <a:p>
            <a:pPr marL="0" indent="0">
              <a:buNone/>
            </a:pPr>
            <a:r>
              <a:rPr lang="en-GB" sz="2000">
                <a:solidFill>
                  <a:schemeClr val="tx1"/>
                </a:solidFill>
                <a:latin typeface="Arial"/>
                <a:cs typeface="Arial"/>
              </a:rPr>
              <a:t>Collabration and sharing.</a:t>
            </a:r>
          </a:p>
          <a:p>
            <a:pPr marL="0" indent="0">
              <a:buClr>
                <a:srgbClr val="5FCBEF"/>
              </a:buClr>
              <a:buNone/>
            </a:pPr>
            <a:r>
              <a:rPr lang="en-GB" sz="2000">
                <a:solidFill>
                  <a:srgbClr val="000000"/>
                </a:solidFill>
                <a:latin typeface="Arial"/>
                <a:cs typeface="Arial"/>
              </a:rPr>
              <a:t>Mail merge.</a:t>
            </a:r>
          </a:p>
          <a:p>
            <a:pPr marL="0" indent="0">
              <a:buNone/>
            </a:pPr>
            <a:r>
              <a:rPr lang="en-GB" sz="2000">
                <a:solidFill>
                  <a:srgbClr val="000000"/>
                </a:solidFill>
                <a:latin typeface="Arial"/>
                <a:cs typeface="Arial"/>
              </a:rPr>
              <a:t>Offers online training.</a:t>
            </a:r>
          </a:p>
          <a:p>
            <a:pPr marL="0" indent="0">
              <a:buClr>
                <a:srgbClr val="5FCBEF"/>
              </a:buClr>
              <a:buNone/>
            </a:pPr>
            <a:endParaRPr lang="en-GB" sz="2000">
              <a:solidFill>
                <a:srgbClr val="000000"/>
              </a:solidFill>
              <a:latin typeface="Arial"/>
              <a:cs typeface="Arial"/>
            </a:endParaRPr>
          </a:p>
          <a:p>
            <a:pPr>
              <a:buClr>
                <a:srgbClr val="FFFFFF"/>
              </a:buClr>
              <a:buFont typeface="Wingdings 3"/>
              <a:buChar char=""/>
            </a:pPr>
            <a:endParaRPr lang="en-GB" sz="2000">
              <a:solidFill>
                <a:srgbClr val="000000"/>
              </a:solidFill>
              <a:latin typeface="Arial"/>
              <a:cs typeface="Arial"/>
            </a:endParaRPr>
          </a:p>
          <a:p>
            <a:pPr marL="0" indent="0">
              <a:buNone/>
            </a:pPr>
            <a:r>
              <a:rPr lang="en-GB" i="1">
                <a:solidFill>
                  <a:schemeClr val="bg1"/>
                </a:solidFill>
                <a:latin typeface="Arial"/>
                <a:cs typeface="Arial"/>
              </a:rPr>
              <a:t>Roig, Ribera and Martin (2021) </a:t>
            </a:r>
            <a:endParaRPr lang="en-GB">
              <a:solidFill>
                <a:schemeClr val="bg1"/>
              </a:solidFill>
              <a:latin typeface="Trebuchet MS" panose="020B0603020202020204"/>
              <a:cs typeface="Arial"/>
            </a:endParaRPr>
          </a:p>
          <a:p>
            <a:pPr marL="0" indent="0">
              <a:buNone/>
            </a:pPr>
            <a:r>
              <a:rPr lang="en-GB">
                <a:solidFill>
                  <a:schemeClr val="bg1"/>
                </a:solidFill>
                <a:latin typeface="Arial"/>
                <a:cs typeface="Arial"/>
              </a:rPr>
              <a:t>Staff forgetting to update files could lead to serious injury to patients. This is why staff will be trained to add information immediately.</a:t>
            </a:r>
          </a:p>
          <a:p>
            <a:pPr>
              <a:buClr>
                <a:srgbClr val="FFFFFF"/>
              </a:buClr>
              <a:buFont typeface="Wingdings 3"/>
              <a:buChar char=""/>
            </a:pPr>
            <a:endParaRPr lang="en-GB">
              <a:latin typeface="Arial"/>
              <a:cs typeface="Arial"/>
            </a:endParaRPr>
          </a:p>
          <a:p>
            <a:pPr>
              <a:buClr>
                <a:srgbClr val="FFFFFF"/>
              </a:buClr>
              <a:buFont typeface="Wingdings 3"/>
              <a:buChar char=""/>
            </a:pPr>
            <a:endParaRPr lang="en-GB">
              <a:solidFill>
                <a:srgbClr val="0F496F"/>
              </a:solidFill>
              <a:latin typeface="Arial"/>
              <a:cs typeface="Arial"/>
            </a:endParaRPr>
          </a:p>
          <a:p>
            <a:pPr>
              <a:buNone/>
            </a:pPr>
            <a:endParaRPr lang="en-GB" sz="1600">
              <a:solidFill>
                <a:srgbClr val="1C1D1E"/>
              </a:solidFill>
              <a:highlight>
                <a:srgbClr val="FFFFFF"/>
              </a:highlight>
              <a:latin typeface="Arial"/>
              <a:cs typeface="Arial"/>
            </a:endParaRPr>
          </a:p>
          <a:p>
            <a:pPr marL="0" indent="0">
              <a:buNone/>
            </a:pPr>
            <a:endParaRPr lang="en-GB" sz="1600" b="1">
              <a:solidFill>
                <a:srgbClr val="0F496F"/>
              </a:solidFill>
              <a:latin typeface="Arial"/>
              <a:cs typeface="Arial"/>
            </a:endParaRPr>
          </a:p>
        </p:txBody>
      </p:sp>
    </p:spTree>
    <p:extLst>
      <p:ext uri="{BB962C8B-B14F-4D97-AF65-F5344CB8AC3E}">
        <p14:creationId xmlns:p14="http://schemas.microsoft.com/office/powerpoint/2010/main" val="28492134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AFF31-F1DA-928A-4968-6346106D906B}"/>
              </a:ext>
            </a:extLst>
          </p:cNvPr>
          <p:cNvSpPr>
            <a:spLocks noGrp="1"/>
          </p:cNvSpPr>
          <p:nvPr>
            <p:ph type="title"/>
          </p:nvPr>
        </p:nvSpPr>
        <p:spPr/>
        <p:txBody>
          <a:bodyPr/>
          <a:lstStyle/>
          <a:p>
            <a:r>
              <a:rPr lang="en-GB">
                <a:solidFill>
                  <a:schemeClr val="accent1">
                    <a:lumMod val="76000"/>
                  </a:schemeClr>
                </a:solidFill>
              </a:rPr>
              <a:t>Limitations</a:t>
            </a:r>
          </a:p>
        </p:txBody>
      </p:sp>
      <p:sp>
        <p:nvSpPr>
          <p:cNvPr id="3" name="Content Placeholder 2">
            <a:extLst>
              <a:ext uri="{FF2B5EF4-FFF2-40B4-BE49-F238E27FC236}">
                <a16:creationId xmlns:a16="http://schemas.microsoft.com/office/drawing/2014/main" id="{6AB951B2-4C50-50E7-DCFC-8581C62BDBDF}"/>
              </a:ext>
            </a:extLst>
          </p:cNvPr>
          <p:cNvSpPr>
            <a:spLocks noGrp="1"/>
          </p:cNvSpPr>
          <p:nvPr>
            <p:ph idx="1"/>
          </p:nvPr>
        </p:nvSpPr>
        <p:spPr>
          <a:xfrm>
            <a:off x="677334" y="1456463"/>
            <a:ext cx="8596668" cy="4584899"/>
          </a:xfrm>
        </p:spPr>
        <p:txBody>
          <a:bodyPr vert="horz" lIns="91440" tIns="45720" rIns="91440" bIns="45720" rtlCol="0" anchor="t">
            <a:normAutofit/>
          </a:bodyPr>
          <a:lstStyle/>
          <a:p>
            <a:pPr marL="0" indent="0">
              <a:buNone/>
            </a:pPr>
            <a:r>
              <a:rPr lang="en-GB" sz="2000">
                <a:solidFill>
                  <a:schemeClr val="tx1"/>
                </a:solidFill>
                <a:latin typeface="Arial"/>
                <a:cs typeface="Arial"/>
              </a:rPr>
              <a:t>In their analysis Roig, Ribera and Martin (2021), If staff members are not digital savvy they may struggle to understand the tools or produce accurate documents. </a:t>
            </a:r>
            <a:endParaRPr lang="en-GB">
              <a:solidFill>
                <a:schemeClr val="tx1"/>
              </a:solidFill>
              <a:latin typeface="Century Gothic"/>
              <a:cs typeface="Arial"/>
            </a:endParaRPr>
          </a:p>
          <a:p>
            <a:pPr marL="0" indent="0">
              <a:buNone/>
            </a:pPr>
            <a:r>
              <a:rPr lang="en-GB" sz="2000">
                <a:solidFill>
                  <a:schemeClr val="tx1"/>
                </a:solidFill>
                <a:latin typeface="Arial"/>
                <a:cs typeface="Arial"/>
              </a:rPr>
              <a:t>Human error (Jonn, Senders, Neville and Moray 2020).</a:t>
            </a:r>
          </a:p>
          <a:p>
            <a:pPr marL="0" indent="0">
              <a:buNone/>
            </a:pPr>
            <a:r>
              <a:rPr lang="en-GB" sz="2000">
                <a:solidFill>
                  <a:schemeClr val="tx1"/>
                </a:solidFill>
                <a:latin typeface="Arial"/>
                <a:cs typeface="Arial"/>
              </a:rPr>
              <a:t>Costly software for advanced features.</a:t>
            </a:r>
          </a:p>
          <a:p>
            <a:endParaRPr lang="en-GB" sz="2000">
              <a:solidFill>
                <a:schemeClr val="tx1"/>
              </a:solidFill>
              <a:latin typeface="Arial"/>
              <a:cs typeface="Arial"/>
            </a:endParaRPr>
          </a:p>
          <a:p>
            <a:pPr marL="0" indent="0">
              <a:buNone/>
            </a:pPr>
            <a:r>
              <a:rPr lang="en-GB" sz="3600">
                <a:solidFill>
                  <a:schemeClr val="accent1">
                    <a:lumMod val="76000"/>
                  </a:schemeClr>
                </a:solidFill>
                <a:latin typeface="Trebuchet MS"/>
                <a:cs typeface="Arial"/>
              </a:rPr>
              <a:t>Conclusion</a:t>
            </a:r>
          </a:p>
          <a:p>
            <a:pPr marL="0" indent="0">
              <a:buNone/>
            </a:pPr>
            <a:r>
              <a:rPr lang="en-GB" sz="2000">
                <a:solidFill>
                  <a:schemeClr val="tx1">
                    <a:lumMod val="95000"/>
                    <a:lumOff val="5000"/>
                  </a:schemeClr>
                </a:solidFill>
                <a:latin typeface="Arial"/>
                <a:cs typeface="Arial"/>
              </a:rPr>
              <a:t>Implementing Microsoft word for </a:t>
            </a:r>
            <a:r>
              <a:rPr lang="en-GB" sz="2000">
                <a:solidFill>
                  <a:schemeClr val="tx1">
                    <a:lumMod val="95000"/>
                    <a:lumOff val="5000"/>
                  </a:schemeClr>
                </a:solidFill>
                <a:latin typeface="Arial"/>
                <a:ea typeface="Calibri"/>
                <a:cs typeface="Arial"/>
              </a:rPr>
              <a:t>Writing care-related documents/Care documentation in Riverdale Nursing home will </a:t>
            </a:r>
            <a:r>
              <a:rPr lang="en-GB" sz="2000" err="1">
                <a:solidFill>
                  <a:schemeClr val="tx1">
                    <a:lumMod val="95000"/>
                    <a:lumOff val="5000"/>
                  </a:schemeClr>
                </a:solidFill>
                <a:latin typeface="Arial"/>
                <a:ea typeface="Calibri"/>
                <a:cs typeface="Arial"/>
              </a:rPr>
              <a:t>ehance</a:t>
            </a:r>
            <a:r>
              <a:rPr lang="en-GB" sz="2000">
                <a:solidFill>
                  <a:schemeClr val="tx1">
                    <a:lumMod val="95000"/>
                    <a:lumOff val="5000"/>
                  </a:schemeClr>
                </a:solidFill>
                <a:latin typeface="Arial"/>
                <a:ea typeface="Calibri"/>
                <a:cs typeface="Arial"/>
              </a:rPr>
              <a:t> efficiency and accurate documentation.</a:t>
            </a:r>
          </a:p>
        </p:txBody>
      </p:sp>
    </p:spTree>
    <p:extLst>
      <p:ext uri="{BB962C8B-B14F-4D97-AF65-F5344CB8AC3E}">
        <p14:creationId xmlns:p14="http://schemas.microsoft.com/office/powerpoint/2010/main" val="32546141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1" name="Group 80">
            <a:extLst>
              <a:ext uri="{FF2B5EF4-FFF2-40B4-BE49-F238E27FC236}">
                <a16:creationId xmlns:a16="http://schemas.microsoft.com/office/drawing/2014/main" id="{6CC33B2B-B475-4189-BA8F-3CF8248DC6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21" name="Freeform 14">
              <a:extLst>
                <a:ext uri="{FF2B5EF4-FFF2-40B4-BE49-F238E27FC236}">
                  <a16:creationId xmlns:a16="http://schemas.microsoft.com/office/drawing/2014/main" id="{A59AAC92-4932-4D74-A545-BA3EEE56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22" name="Straight Connector 21">
              <a:extLst>
                <a:ext uri="{FF2B5EF4-FFF2-40B4-BE49-F238E27FC236}">
                  <a16:creationId xmlns:a16="http://schemas.microsoft.com/office/drawing/2014/main" id="{B8446528-FA87-4017-B061-CF7EE79FA2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34D4B4D0-2493-42A2-AEEB-9970A64E8B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676E13B7-7CB7-4489-914B-4012EE6EBF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5">
              <a:extLst>
                <a:ext uri="{FF2B5EF4-FFF2-40B4-BE49-F238E27FC236}">
                  <a16:creationId xmlns:a16="http://schemas.microsoft.com/office/drawing/2014/main" id="{F2159841-C096-430C-B748-E8D2A5C99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B4F167EF-5A0C-487E-8776-97310E39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9D8C053F-F025-4CB6-94C4-2841A20D6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8">
              <a:extLst>
                <a:ext uri="{FF2B5EF4-FFF2-40B4-BE49-F238E27FC236}">
                  <a16:creationId xmlns:a16="http://schemas.microsoft.com/office/drawing/2014/main" id="{78581BD0-3E75-48CB-A2A3-44DB1ACB6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9">
              <a:extLst>
                <a:ext uri="{FF2B5EF4-FFF2-40B4-BE49-F238E27FC236}">
                  <a16:creationId xmlns:a16="http://schemas.microsoft.com/office/drawing/2014/main" id="{E90D466A-AB95-4676-82CB-3BEC98AFF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3AFED863-874C-49D9-AE2F-B9DFF00D5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F75226F2-3685-25C4-DBE9-8F50966FE344}"/>
              </a:ext>
            </a:extLst>
          </p:cNvPr>
          <p:cNvSpPr>
            <a:spLocks noGrp="1"/>
          </p:cNvSpPr>
          <p:nvPr>
            <p:ph type="title"/>
          </p:nvPr>
        </p:nvSpPr>
        <p:spPr>
          <a:xfrm>
            <a:off x="5638786" y="1275135"/>
            <a:ext cx="3635217" cy="1522240"/>
          </a:xfrm>
        </p:spPr>
        <p:txBody>
          <a:bodyPr vert="horz" lIns="91440" tIns="45720" rIns="91440" bIns="45720" rtlCol="0" anchor="b">
            <a:normAutofit fontScale="90000"/>
          </a:bodyPr>
          <a:lstStyle/>
          <a:p>
            <a:r>
              <a:rPr lang="en-US" sz="4800"/>
              <a:t>Microsoft</a:t>
            </a:r>
            <a:br>
              <a:rPr lang="en-US" sz="4800"/>
            </a:br>
            <a:r>
              <a:rPr lang="en-US" sz="4800"/>
              <a:t>PowerPoint</a:t>
            </a:r>
          </a:p>
        </p:txBody>
      </p:sp>
      <p:sp>
        <p:nvSpPr>
          <p:cNvPr id="82" name="Content Placeholder 16">
            <a:extLst>
              <a:ext uri="{FF2B5EF4-FFF2-40B4-BE49-F238E27FC236}">
                <a16:creationId xmlns:a16="http://schemas.microsoft.com/office/drawing/2014/main" id="{6BFCFF24-6AAD-5F3A-88AA-F0A7E22619DE}"/>
              </a:ext>
            </a:extLst>
          </p:cNvPr>
          <p:cNvSpPr>
            <a:spLocks noGrp="1"/>
          </p:cNvSpPr>
          <p:nvPr>
            <p:ph idx="1"/>
          </p:nvPr>
        </p:nvSpPr>
        <p:spPr>
          <a:xfrm>
            <a:off x="985968" y="4611602"/>
            <a:ext cx="8288035" cy="575397"/>
          </a:xfrm>
        </p:spPr>
        <p:txBody>
          <a:bodyPr vert="horz" lIns="91440" tIns="45720" rIns="91440" bIns="45720" rtlCol="0" anchor="t">
            <a:normAutofit/>
          </a:bodyPr>
          <a:lstStyle/>
          <a:p>
            <a:pPr marL="0" indent="0">
              <a:buNone/>
            </a:pPr>
            <a:r>
              <a:rPr lang="en-US">
                <a:solidFill>
                  <a:schemeClr val="tx1">
                    <a:lumMod val="50000"/>
                    <a:lumOff val="50000"/>
                  </a:schemeClr>
                </a:solidFill>
              </a:rPr>
              <a:t>(The PowerPoint picture Photo Author is licensed under CCYYSA).</a:t>
            </a:r>
          </a:p>
          <a:p>
            <a:pPr marL="0" indent="0">
              <a:buNone/>
            </a:pPr>
            <a:endParaRPr lang="en-US">
              <a:solidFill>
                <a:schemeClr val="tx1">
                  <a:lumMod val="50000"/>
                  <a:lumOff val="50000"/>
                </a:schemeClr>
              </a:solidFill>
            </a:endParaRPr>
          </a:p>
        </p:txBody>
      </p:sp>
      <p:pic>
        <p:nvPicPr>
          <p:cNvPr id="3" name="Picture 2" descr="A logo with a letter p&#10;&#10;AI-generated content may be incorrect.">
            <a:extLst>
              <a:ext uri="{FF2B5EF4-FFF2-40B4-BE49-F238E27FC236}">
                <a16:creationId xmlns:a16="http://schemas.microsoft.com/office/drawing/2014/main" id="{E8145944-F963-95B5-6CCC-B6704140AB5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85837" y="1116466"/>
            <a:ext cx="3264353" cy="3384096"/>
          </a:xfrm>
          <a:prstGeom prst="rect">
            <a:avLst/>
          </a:prstGeom>
        </p:spPr>
      </p:pic>
      <p:sp>
        <p:nvSpPr>
          <p:cNvPr id="4" name="TextBox 3">
            <a:extLst>
              <a:ext uri="{FF2B5EF4-FFF2-40B4-BE49-F238E27FC236}">
                <a16:creationId xmlns:a16="http://schemas.microsoft.com/office/drawing/2014/main" id="{9E411271-1F29-2794-A496-BCD8BB5ECCBB}"/>
              </a:ext>
            </a:extLst>
          </p:cNvPr>
          <p:cNvSpPr txBox="1"/>
          <p:nvPr/>
        </p:nvSpPr>
        <p:spPr>
          <a:xfrm>
            <a:off x="5024438" y="4500563"/>
            <a:ext cx="2143125" cy="317500"/>
          </a:xfrm>
          <a:prstGeom prst="rect">
            <a:avLst/>
          </a:prstGeom>
        </p:spPr>
        <p:txBody>
          <a:bodyPr lIns="91440" tIns="45720" rIns="91440" bIns="45720" anchor="t">
            <a:normAutofit fontScale="92500" lnSpcReduction="20000"/>
          </a:bodyPr>
          <a:lstStyle/>
          <a:p>
            <a:r>
              <a:rPr lang="en-US"/>
              <a:t> </a:t>
            </a:r>
          </a:p>
        </p:txBody>
      </p:sp>
    </p:spTree>
    <p:extLst>
      <p:ext uri="{BB962C8B-B14F-4D97-AF65-F5344CB8AC3E}">
        <p14:creationId xmlns:p14="http://schemas.microsoft.com/office/powerpoint/2010/main" val="39520833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06502-233E-2961-B2C9-FDE37EFA7EAA}"/>
              </a:ext>
            </a:extLst>
          </p:cNvPr>
          <p:cNvSpPr>
            <a:spLocks noGrp="1"/>
          </p:cNvSpPr>
          <p:nvPr>
            <p:ph type="title"/>
          </p:nvPr>
        </p:nvSpPr>
        <p:spPr>
          <a:xfrm>
            <a:off x="684212" y="1707444"/>
            <a:ext cx="8534400" cy="4286955"/>
          </a:xfrm>
        </p:spPr>
        <p:txBody>
          <a:bodyPr vert="horz" lIns="91440" tIns="45720" rIns="91440" bIns="45720" rtlCol="0" anchor="t">
            <a:noAutofit/>
          </a:bodyPr>
          <a:lstStyle/>
          <a:p>
            <a:pPr algn="ctr">
              <a:lnSpc>
                <a:spcPct val="90000"/>
              </a:lnSpc>
              <a:spcBef>
                <a:spcPts val="1000"/>
              </a:spcBef>
            </a:pPr>
            <a:r>
              <a:rPr lang="en-GB" sz="2400">
                <a:solidFill>
                  <a:srgbClr val="000000"/>
                </a:solidFill>
                <a:latin typeface="Calibri"/>
                <a:ea typeface="Calibri"/>
                <a:cs typeface="Calibri"/>
              </a:rPr>
              <a:t>Riverdale Nursing Home will introduce Microsoft 365 to manage customer's  information within their two facilities. Implementing a new system is not an easy task to perform; however, a basic knowledge in regards each tool within Microsoft 365, will improve the likelihood of implementing effective communication and alternatively, avoid misunderstandings.</a:t>
            </a:r>
          </a:p>
          <a:p>
            <a:pPr algn="ctr">
              <a:lnSpc>
                <a:spcPct val="90000"/>
              </a:lnSpc>
              <a:spcBef>
                <a:spcPts val="1000"/>
              </a:spcBef>
            </a:pPr>
            <a:endParaRPr lang="en-GB" sz="2400">
              <a:solidFill>
                <a:srgbClr val="000000"/>
              </a:solidFill>
              <a:latin typeface="Calibri"/>
              <a:ea typeface="Calibri"/>
              <a:cs typeface="Calibri"/>
            </a:endParaRPr>
          </a:p>
          <a:p>
            <a:pPr algn="ctr">
              <a:lnSpc>
                <a:spcPct val="90000"/>
              </a:lnSpc>
              <a:spcBef>
                <a:spcPts val="1000"/>
              </a:spcBef>
            </a:pPr>
            <a:r>
              <a:rPr lang="en-GB" sz="2400">
                <a:solidFill>
                  <a:srgbClr val="000000"/>
                </a:solidFill>
                <a:latin typeface="Calibri"/>
                <a:ea typeface="Calibri"/>
                <a:cs typeface="Calibri"/>
              </a:rPr>
              <a:t>This presentation aims to explain how Microsoft PowerPoint can help Riverdale Nursing Home to train their staff to achieve an effective communication, being more responsible with the patient's information.</a:t>
            </a:r>
            <a:endParaRPr lang="en-US" sz="2400">
              <a:solidFill>
                <a:srgbClr val="000000"/>
              </a:solidFill>
              <a:latin typeface="Calibri"/>
              <a:ea typeface="Calibri"/>
              <a:cs typeface="Calibri"/>
            </a:endParaRPr>
          </a:p>
          <a:p>
            <a:endParaRPr lang="en-GB" sz="2400">
              <a:latin typeface="Calibri"/>
              <a:ea typeface="Calibri"/>
              <a:cs typeface="Calibri"/>
            </a:endParaRPr>
          </a:p>
        </p:txBody>
      </p:sp>
      <p:sp>
        <p:nvSpPr>
          <p:cNvPr id="3" name="Content Placeholder 2">
            <a:extLst>
              <a:ext uri="{FF2B5EF4-FFF2-40B4-BE49-F238E27FC236}">
                <a16:creationId xmlns:a16="http://schemas.microsoft.com/office/drawing/2014/main" id="{0B76E60B-5AB0-A570-A2A4-3BCF7BF34997}"/>
              </a:ext>
            </a:extLst>
          </p:cNvPr>
          <p:cNvSpPr>
            <a:spLocks noGrp="1"/>
          </p:cNvSpPr>
          <p:nvPr>
            <p:ph idx="1"/>
          </p:nvPr>
        </p:nvSpPr>
        <p:spPr>
          <a:xfrm>
            <a:off x="684212" y="685800"/>
            <a:ext cx="8534400" cy="863601"/>
          </a:xfrm>
        </p:spPr>
        <p:txBody>
          <a:bodyPr vert="horz" lIns="91440" tIns="45720" rIns="91440" bIns="45720" rtlCol="0" anchor="t">
            <a:normAutofit/>
          </a:bodyPr>
          <a:lstStyle/>
          <a:p>
            <a:r>
              <a:rPr lang="en-GB" sz="3600">
                <a:solidFill>
                  <a:schemeClr val="accent1"/>
                </a:solidFill>
                <a:latin typeface="Calibri"/>
                <a:ea typeface="Calibri"/>
                <a:cs typeface="Calibri"/>
              </a:rPr>
              <a:t>STAFF TRAINING</a:t>
            </a:r>
          </a:p>
          <a:p>
            <a:pPr>
              <a:buClr>
                <a:srgbClr val="FFFFFF"/>
              </a:buClr>
            </a:pPr>
            <a:endParaRPr lang="en-GB"/>
          </a:p>
        </p:txBody>
      </p:sp>
    </p:spTree>
    <p:extLst>
      <p:ext uri="{BB962C8B-B14F-4D97-AF65-F5344CB8AC3E}">
        <p14:creationId xmlns:p14="http://schemas.microsoft.com/office/powerpoint/2010/main" val="29969783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6984F-55E3-5A66-51E9-2F3AF0AE96C0}"/>
              </a:ext>
            </a:extLst>
          </p:cNvPr>
          <p:cNvSpPr>
            <a:spLocks noGrp="1"/>
          </p:cNvSpPr>
          <p:nvPr>
            <p:ph type="title"/>
          </p:nvPr>
        </p:nvSpPr>
        <p:spPr/>
        <p:txBody>
          <a:bodyPr/>
          <a:lstStyle/>
          <a:p>
            <a:r>
              <a:rPr lang="en-GB">
                <a:latin typeface="Aptos Display"/>
                <a:ea typeface="Calibri Light"/>
                <a:cs typeface="Calibri Light"/>
              </a:rPr>
              <a:t>Definition and benefits of Microsoft PowerPoint?</a:t>
            </a:r>
          </a:p>
        </p:txBody>
      </p:sp>
      <p:sp>
        <p:nvSpPr>
          <p:cNvPr id="3" name="Content Placeholder 2">
            <a:extLst>
              <a:ext uri="{FF2B5EF4-FFF2-40B4-BE49-F238E27FC236}">
                <a16:creationId xmlns:a16="http://schemas.microsoft.com/office/drawing/2014/main" id="{DA969EF0-64AB-0170-9274-13DD383D546B}"/>
              </a:ext>
            </a:extLst>
          </p:cNvPr>
          <p:cNvSpPr>
            <a:spLocks noGrp="1"/>
          </p:cNvSpPr>
          <p:nvPr>
            <p:ph idx="1"/>
          </p:nvPr>
        </p:nvSpPr>
        <p:spPr/>
        <p:txBody>
          <a:bodyPr vert="horz" lIns="91440" tIns="45720" rIns="91440" bIns="45720" rtlCol="0" anchor="t">
            <a:normAutofit/>
          </a:bodyPr>
          <a:lstStyle/>
          <a:p>
            <a:pPr>
              <a:lnSpc>
                <a:spcPct val="90000"/>
              </a:lnSpc>
              <a:buFont typeface="Wingdings 3"/>
              <a:buChar char=""/>
            </a:pPr>
            <a:r>
              <a:rPr lang="en-GB" sz="2000">
                <a:solidFill>
                  <a:srgbClr val="000000"/>
                </a:solidFill>
                <a:latin typeface="Arial"/>
                <a:ea typeface="Calibri"/>
                <a:cs typeface="Arial"/>
              </a:rPr>
              <a:t>Computer software that allows the user to design slides with text, images and animations (Dziak 2025).</a:t>
            </a:r>
            <a:endParaRPr lang="en-US" sz="2000">
              <a:solidFill>
                <a:srgbClr val="000000"/>
              </a:solidFill>
              <a:latin typeface="Arial"/>
              <a:ea typeface="Calibri"/>
              <a:cs typeface="Arial"/>
            </a:endParaRPr>
          </a:p>
          <a:p>
            <a:pPr marL="0" indent="0">
              <a:lnSpc>
                <a:spcPct val="90000"/>
              </a:lnSpc>
              <a:buNone/>
            </a:pPr>
            <a:endParaRPr lang="en-GB" sz="2000">
              <a:solidFill>
                <a:srgbClr val="000000"/>
              </a:solidFill>
              <a:latin typeface="Arial"/>
              <a:ea typeface="Calibri"/>
              <a:cs typeface="Arial"/>
            </a:endParaRPr>
          </a:p>
          <a:p>
            <a:pPr>
              <a:lnSpc>
                <a:spcPct val="90000"/>
              </a:lnSpc>
              <a:buFont typeface="Wingdings 3"/>
              <a:buChar char=""/>
            </a:pPr>
            <a:endParaRPr lang="en-GB" sz="2000">
              <a:solidFill>
                <a:srgbClr val="000000"/>
              </a:solidFill>
              <a:latin typeface="Arial"/>
              <a:ea typeface="Calibri"/>
              <a:cs typeface="Arial"/>
            </a:endParaRPr>
          </a:p>
          <a:p>
            <a:pPr>
              <a:lnSpc>
                <a:spcPct val="90000"/>
              </a:lnSpc>
              <a:buFont typeface="Wingdings 3"/>
              <a:buChar char=""/>
            </a:pPr>
            <a:r>
              <a:rPr lang="en-GB" sz="2000">
                <a:solidFill>
                  <a:srgbClr val="000000"/>
                </a:solidFill>
                <a:latin typeface="Arial"/>
                <a:ea typeface="Calibri"/>
                <a:cs typeface="Arial"/>
              </a:rPr>
              <a:t>Humans maximise learning when relevant text and visuals such as pictures and videos, are presented together (Mayer &amp; Moreno 2003).</a:t>
            </a:r>
            <a:endParaRPr lang="en-US" sz="2000">
              <a:solidFill>
                <a:srgbClr val="000000"/>
              </a:solidFill>
              <a:latin typeface="Arial"/>
              <a:ea typeface="Calibri"/>
              <a:cs typeface="Arial"/>
            </a:endParaRPr>
          </a:p>
          <a:p>
            <a:pPr>
              <a:lnSpc>
                <a:spcPct val="90000"/>
              </a:lnSpc>
              <a:buFont typeface="Wingdings 3"/>
              <a:buChar char=""/>
            </a:pPr>
            <a:endParaRPr lang="en-GB" sz="2000">
              <a:solidFill>
                <a:srgbClr val="000000"/>
              </a:solidFill>
              <a:latin typeface="Arial"/>
              <a:ea typeface="Calibri"/>
              <a:cs typeface="Arial"/>
            </a:endParaRPr>
          </a:p>
          <a:p>
            <a:pPr>
              <a:lnSpc>
                <a:spcPct val="90000"/>
              </a:lnSpc>
              <a:buFont typeface="Wingdings 3"/>
              <a:buChar char=""/>
            </a:pPr>
            <a:endParaRPr lang="en-GB" sz="2000">
              <a:solidFill>
                <a:srgbClr val="000000"/>
              </a:solidFill>
              <a:latin typeface="Arial"/>
              <a:ea typeface="Calibri"/>
              <a:cs typeface="Arial"/>
            </a:endParaRPr>
          </a:p>
          <a:p>
            <a:pPr>
              <a:lnSpc>
                <a:spcPct val="90000"/>
              </a:lnSpc>
              <a:buFont typeface="Wingdings 3"/>
              <a:buChar char=""/>
            </a:pPr>
            <a:r>
              <a:rPr lang="en-GB" sz="2000">
                <a:solidFill>
                  <a:srgbClr val="000000"/>
                </a:solidFill>
                <a:latin typeface="Arial"/>
                <a:ea typeface="Calibri"/>
                <a:cs typeface="Arial"/>
              </a:rPr>
              <a:t> Mayer &amp; Moreno (2003), pointed out that “concise narrated animation fostered meaningful learning without creating cognitive overload”</a:t>
            </a:r>
            <a:endParaRPr lang="en-US" sz="2000">
              <a:solidFill>
                <a:srgbClr val="000000"/>
              </a:solidFill>
              <a:latin typeface="Arial"/>
              <a:ea typeface="Calibri"/>
              <a:cs typeface="Arial"/>
            </a:endParaRPr>
          </a:p>
          <a:p>
            <a:pPr marL="0" indent="0">
              <a:buNone/>
            </a:pPr>
            <a:endParaRPr lang="en-GB">
              <a:latin typeface="Arial"/>
              <a:ea typeface="Calibri"/>
              <a:cs typeface="Arial"/>
            </a:endParaRPr>
          </a:p>
        </p:txBody>
      </p:sp>
      <p:sp>
        <p:nvSpPr>
          <p:cNvPr id="18" name="Content Placeholder 2">
            <a:extLst>
              <a:ext uri="{FF2B5EF4-FFF2-40B4-BE49-F238E27FC236}">
                <a16:creationId xmlns:a16="http://schemas.microsoft.com/office/drawing/2014/main" id="{4FFE1A05-CDC5-20A9-A223-621F17242219}"/>
              </a:ext>
            </a:extLst>
          </p:cNvPr>
          <p:cNvSpPr>
            <a:spLocks noGrp="1"/>
          </p:cNvSpPr>
          <p:nvPr/>
        </p:nvSpPr>
        <p:spPr>
          <a:xfrm>
            <a:off x="681318" y="1950578"/>
            <a:ext cx="9058835" cy="422638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p:txBody>
      </p:sp>
    </p:spTree>
    <p:extLst>
      <p:ext uri="{BB962C8B-B14F-4D97-AF65-F5344CB8AC3E}">
        <p14:creationId xmlns:p14="http://schemas.microsoft.com/office/powerpoint/2010/main" val="14751241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E92E5-94E4-128E-44BB-ECB05DEE5136}"/>
              </a:ext>
            </a:extLst>
          </p:cNvPr>
          <p:cNvSpPr>
            <a:spLocks noGrp="1"/>
          </p:cNvSpPr>
          <p:nvPr>
            <p:ph type="title"/>
          </p:nvPr>
        </p:nvSpPr>
        <p:spPr/>
        <p:txBody>
          <a:bodyPr/>
          <a:lstStyle/>
          <a:p>
            <a:r>
              <a:rPr lang="en-GB">
                <a:latin typeface="Aptos Display"/>
              </a:rPr>
              <a:t>Why PowerPoint is the most suitable tool?</a:t>
            </a:r>
          </a:p>
          <a:p>
            <a:endParaRPr lang="en-GB">
              <a:ea typeface="Calibri Light"/>
              <a:cs typeface="Calibri Light"/>
            </a:endParaRPr>
          </a:p>
        </p:txBody>
      </p:sp>
      <p:sp>
        <p:nvSpPr>
          <p:cNvPr id="3" name="Content Placeholder 2">
            <a:extLst>
              <a:ext uri="{FF2B5EF4-FFF2-40B4-BE49-F238E27FC236}">
                <a16:creationId xmlns:a16="http://schemas.microsoft.com/office/drawing/2014/main" id="{6DEE6401-2AC9-DA69-31DA-DB94E9ED196B}"/>
              </a:ext>
            </a:extLst>
          </p:cNvPr>
          <p:cNvSpPr>
            <a:spLocks noGrp="1"/>
          </p:cNvSpPr>
          <p:nvPr>
            <p:ph idx="1"/>
          </p:nvPr>
        </p:nvSpPr>
        <p:spPr>
          <a:xfrm>
            <a:off x="677334" y="1930946"/>
            <a:ext cx="8596668" cy="4110416"/>
          </a:xfrm>
        </p:spPr>
        <p:txBody>
          <a:bodyPr vert="horz" lIns="91440" tIns="45720" rIns="91440" bIns="45720" rtlCol="0" anchor="t">
            <a:normAutofit/>
          </a:bodyPr>
          <a:lstStyle/>
          <a:p>
            <a:r>
              <a:rPr lang="en-GB" sz="2000">
                <a:latin typeface="Arial"/>
                <a:ea typeface="Calibri"/>
                <a:cs typeface="Arial"/>
              </a:rPr>
              <a:t>Convert information in a dynamic way (Jones 2003).</a:t>
            </a:r>
            <a:endParaRPr lang="en-US" sz="2000">
              <a:latin typeface="Arial"/>
              <a:ea typeface="Calibri"/>
              <a:cs typeface="Arial"/>
            </a:endParaRPr>
          </a:p>
          <a:p>
            <a:endParaRPr lang="en-GB" sz="2000">
              <a:latin typeface="Arial"/>
              <a:ea typeface="Calibri"/>
              <a:cs typeface="Arial"/>
            </a:endParaRPr>
          </a:p>
          <a:p>
            <a:r>
              <a:rPr lang="en-GB" sz="2000">
                <a:latin typeface="Arial"/>
                <a:ea typeface="Calibri"/>
                <a:cs typeface="Arial"/>
              </a:rPr>
              <a:t>Online format, which allows staff makes changes (Jones 2003).</a:t>
            </a:r>
          </a:p>
          <a:p>
            <a:endParaRPr lang="en-GB" sz="2000">
              <a:latin typeface="Arial"/>
              <a:ea typeface="Calibri"/>
              <a:cs typeface="Arial"/>
            </a:endParaRPr>
          </a:p>
          <a:p>
            <a:r>
              <a:rPr lang="en-GB" sz="2000">
                <a:latin typeface="Arial"/>
                <a:ea typeface="Calibri"/>
                <a:cs typeface="Arial"/>
              </a:rPr>
              <a:t>PowerPoint increases users' engagement (Mayer &amp; Moreno 2003)</a:t>
            </a:r>
            <a:endParaRPr lang="en-US" sz="2000">
              <a:latin typeface="Arial"/>
              <a:ea typeface="Calibri"/>
              <a:cs typeface="Arial"/>
            </a:endParaRPr>
          </a:p>
          <a:p>
            <a:endParaRPr lang="en-GB">
              <a:latin typeface="Aptos"/>
            </a:endParaRPr>
          </a:p>
          <a:p>
            <a:endParaRPr lang="en-GB">
              <a:latin typeface="Aptos"/>
              <a:ea typeface="Calibri"/>
              <a:cs typeface="Calibri"/>
            </a:endParaRPr>
          </a:p>
          <a:p>
            <a:endParaRPr lang="en-GB">
              <a:ea typeface="Calibri"/>
              <a:cs typeface="Calibri"/>
            </a:endParaRPr>
          </a:p>
        </p:txBody>
      </p:sp>
    </p:spTree>
    <p:extLst>
      <p:ext uri="{BB962C8B-B14F-4D97-AF65-F5344CB8AC3E}">
        <p14:creationId xmlns:p14="http://schemas.microsoft.com/office/powerpoint/2010/main" val="14729988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AF271-8B98-884C-44E5-9ED5D0C0AA89}"/>
              </a:ext>
            </a:extLst>
          </p:cNvPr>
          <p:cNvSpPr>
            <a:spLocks noGrp="1"/>
          </p:cNvSpPr>
          <p:nvPr>
            <p:ph type="title"/>
          </p:nvPr>
        </p:nvSpPr>
        <p:spPr/>
        <p:txBody>
          <a:bodyPr/>
          <a:lstStyle/>
          <a:p>
            <a:r>
              <a:rPr lang="en-GB">
                <a:latin typeface="Aptos Display"/>
              </a:rPr>
              <a:t>How PowerPoint improves efficiency or communication?</a:t>
            </a:r>
          </a:p>
          <a:p>
            <a:endParaRPr lang="en-GB">
              <a:ea typeface="Calibri Light"/>
              <a:cs typeface="Calibri Light"/>
            </a:endParaRPr>
          </a:p>
        </p:txBody>
      </p:sp>
      <p:sp>
        <p:nvSpPr>
          <p:cNvPr id="3" name="Content Placeholder 2">
            <a:extLst>
              <a:ext uri="{FF2B5EF4-FFF2-40B4-BE49-F238E27FC236}">
                <a16:creationId xmlns:a16="http://schemas.microsoft.com/office/drawing/2014/main" id="{AB9263A2-73D0-D568-C47C-00E3658F9471}"/>
              </a:ext>
            </a:extLst>
          </p:cNvPr>
          <p:cNvSpPr>
            <a:spLocks noGrp="1"/>
          </p:cNvSpPr>
          <p:nvPr>
            <p:ph idx="1"/>
          </p:nvPr>
        </p:nvSpPr>
        <p:spPr>
          <a:xfrm>
            <a:off x="677334" y="2160589"/>
            <a:ext cx="8596668" cy="4193923"/>
          </a:xfrm>
        </p:spPr>
        <p:txBody>
          <a:bodyPr vert="horz" lIns="91440" tIns="45720" rIns="91440" bIns="45720" rtlCol="0" anchor="t">
            <a:normAutofit/>
          </a:bodyPr>
          <a:lstStyle/>
          <a:p>
            <a:pPr>
              <a:lnSpc>
                <a:spcPct val="90000"/>
              </a:lnSpc>
            </a:pPr>
            <a:r>
              <a:rPr lang="en-GB" sz="2000">
                <a:solidFill>
                  <a:srgbClr val="000000"/>
                </a:solidFill>
                <a:latin typeface="Arial"/>
                <a:ea typeface="Calibri"/>
                <a:cs typeface="Arial"/>
              </a:rPr>
              <a:t>C o-authoring: Open and Edit. (Microsoft Support 2026).</a:t>
            </a:r>
            <a:endParaRPr lang="en-GB" sz="2000">
              <a:latin typeface="Arial"/>
              <a:ea typeface="Calibri"/>
              <a:cs typeface="Arial"/>
            </a:endParaRPr>
          </a:p>
          <a:p>
            <a:pPr>
              <a:lnSpc>
                <a:spcPct val="90000"/>
              </a:lnSpc>
            </a:pPr>
            <a:endParaRPr lang="en-GB" sz="2000">
              <a:solidFill>
                <a:srgbClr val="404040"/>
              </a:solidFill>
              <a:latin typeface="Arial"/>
              <a:ea typeface="Calibri"/>
              <a:cs typeface="Arial"/>
            </a:endParaRPr>
          </a:p>
          <a:p>
            <a:pPr>
              <a:lnSpc>
                <a:spcPct val="90000"/>
              </a:lnSpc>
            </a:pPr>
            <a:r>
              <a:rPr lang="en-GB" sz="2000">
                <a:solidFill>
                  <a:srgbClr val="404040"/>
                </a:solidFill>
                <a:latin typeface="Arial"/>
                <a:ea typeface="Calibri"/>
                <a:cs typeface="Arial"/>
              </a:rPr>
              <a:t>Health Literacy: “the degree to which organizations equitably enable individuals to find, understand, and use information and services to inform health-related decisions and actions for themselves and others” (Health Literacy in Healthy People 2030, 2022) cited in Zappin et al. (2026)</a:t>
            </a:r>
          </a:p>
          <a:p>
            <a:pPr>
              <a:lnSpc>
                <a:spcPct val="90000"/>
              </a:lnSpc>
            </a:pPr>
            <a:endParaRPr lang="en-GB" sz="2000">
              <a:solidFill>
                <a:srgbClr val="404040"/>
              </a:solidFill>
              <a:latin typeface="Arial"/>
              <a:ea typeface="Calibri"/>
              <a:cs typeface="Arial"/>
            </a:endParaRPr>
          </a:p>
          <a:p>
            <a:pPr>
              <a:lnSpc>
                <a:spcPct val="90000"/>
              </a:lnSpc>
            </a:pPr>
            <a:r>
              <a:rPr lang="en-GB" sz="2000">
                <a:solidFill>
                  <a:srgbClr val="000000"/>
                </a:solidFill>
                <a:latin typeface="Arial"/>
                <a:ea typeface="Calibri"/>
                <a:cs typeface="Arial"/>
              </a:rPr>
              <a:t>Know who's in your presentation. (Microsoft Support 2026). </a:t>
            </a:r>
            <a:br>
              <a:rPr lang="en-US" sz="2000">
                <a:latin typeface="Arial"/>
                <a:ea typeface="Calibri"/>
                <a:cs typeface="Arial"/>
              </a:rPr>
            </a:br>
            <a:endParaRPr lang="en-GB" sz="2000">
              <a:solidFill>
                <a:srgbClr val="000000"/>
              </a:solidFill>
              <a:latin typeface="Arial"/>
              <a:ea typeface="Calibri"/>
              <a:cs typeface="Arial"/>
            </a:endParaRPr>
          </a:p>
          <a:p>
            <a:pPr>
              <a:lnSpc>
                <a:spcPct val="90000"/>
              </a:lnSpc>
            </a:pPr>
            <a:endParaRPr lang="en-GB" sz="2000">
              <a:solidFill>
                <a:srgbClr val="000000"/>
              </a:solidFill>
              <a:latin typeface="Arial"/>
              <a:ea typeface="Calibri"/>
              <a:cs typeface="Arial"/>
            </a:endParaRPr>
          </a:p>
          <a:p>
            <a:r>
              <a:rPr lang="en-GB" sz="2000">
                <a:solidFill>
                  <a:srgbClr val="000000"/>
                </a:solidFill>
                <a:latin typeface="Arial"/>
                <a:ea typeface="Calibri"/>
                <a:cs typeface="Arial"/>
              </a:rPr>
              <a:t>Engagement (</a:t>
            </a:r>
            <a:r>
              <a:rPr lang="en-GB" sz="2000">
                <a:solidFill>
                  <a:srgbClr val="404040"/>
                </a:solidFill>
                <a:latin typeface="Arial"/>
                <a:ea typeface="Calibri"/>
                <a:cs typeface="Arial"/>
              </a:rPr>
              <a:t>Mayer &amp; Moreno 2003)</a:t>
            </a:r>
            <a:endParaRPr lang="en-US" sz="2000">
              <a:solidFill>
                <a:srgbClr val="000000"/>
              </a:solidFill>
              <a:latin typeface="Arial"/>
              <a:ea typeface="Calibri"/>
              <a:cs typeface="Arial"/>
            </a:endParaRPr>
          </a:p>
          <a:p>
            <a:endParaRPr lang="en-GB" sz="2000">
              <a:solidFill>
                <a:srgbClr val="000000"/>
              </a:solidFill>
              <a:latin typeface="Arial"/>
              <a:ea typeface="Calibri"/>
              <a:cs typeface="Arial"/>
            </a:endParaRPr>
          </a:p>
          <a:p>
            <a:pPr marL="0" indent="0">
              <a:lnSpc>
                <a:spcPct val="90000"/>
              </a:lnSpc>
              <a:buNone/>
            </a:pPr>
            <a:endParaRPr lang="en-GB" sz="2000">
              <a:solidFill>
                <a:srgbClr val="000000"/>
              </a:solidFill>
              <a:latin typeface="Arial"/>
              <a:ea typeface="Calibri"/>
              <a:cs typeface="Arial"/>
            </a:endParaRPr>
          </a:p>
        </p:txBody>
      </p:sp>
      <p:sp>
        <p:nvSpPr>
          <p:cNvPr id="5" name="Content Placeholder 2">
            <a:extLst>
              <a:ext uri="{FF2B5EF4-FFF2-40B4-BE49-F238E27FC236}">
                <a16:creationId xmlns:a16="http://schemas.microsoft.com/office/drawing/2014/main" id="{209222D5-5CBE-6FA7-6A4D-B9ABDF5CE9CA}"/>
              </a:ext>
            </a:extLst>
          </p:cNvPr>
          <p:cNvSpPr>
            <a:spLocks noGrp="1"/>
          </p:cNvSpPr>
          <p:nvPr/>
        </p:nvSpPr>
        <p:spPr>
          <a:xfrm>
            <a:off x="681625" y="2158424"/>
            <a:ext cx="7254381" cy="4018539"/>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a:p>
        </p:txBody>
      </p:sp>
    </p:spTree>
    <p:extLst>
      <p:ext uri="{BB962C8B-B14F-4D97-AF65-F5344CB8AC3E}">
        <p14:creationId xmlns:p14="http://schemas.microsoft.com/office/powerpoint/2010/main" val="30620678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44EEF-4C9B-47C7-54E4-184980E883F8}"/>
              </a:ext>
            </a:extLst>
          </p:cNvPr>
          <p:cNvSpPr>
            <a:spLocks noGrp="1"/>
          </p:cNvSpPr>
          <p:nvPr>
            <p:ph type="title"/>
          </p:nvPr>
        </p:nvSpPr>
        <p:spPr/>
        <p:txBody>
          <a:bodyPr/>
          <a:lstStyle/>
          <a:p>
            <a:r>
              <a:rPr lang="en-GB">
                <a:ea typeface="Calibri Light"/>
                <a:cs typeface="Calibri Light"/>
              </a:rPr>
              <a:t>Advantages and Limitations of PowerPoint</a:t>
            </a:r>
            <a:endParaRPr lang="en-GB"/>
          </a:p>
        </p:txBody>
      </p:sp>
      <p:sp>
        <p:nvSpPr>
          <p:cNvPr id="3" name="Content Placeholder 2">
            <a:extLst>
              <a:ext uri="{FF2B5EF4-FFF2-40B4-BE49-F238E27FC236}">
                <a16:creationId xmlns:a16="http://schemas.microsoft.com/office/drawing/2014/main" id="{62198AB3-2F2E-82F7-46F2-D0EE0F9242DE}"/>
              </a:ext>
            </a:extLst>
          </p:cNvPr>
          <p:cNvSpPr>
            <a:spLocks noGrp="1"/>
          </p:cNvSpPr>
          <p:nvPr>
            <p:ph sz="half" idx="1"/>
          </p:nvPr>
        </p:nvSpPr>
        <p:spPr>
          <a:xfrm>
            <a:off x="677334" y="2160589"/>
            <a:ext cx="4184035" cy="3229366"/>
          </a:xfrm>
        </p:spPr>
        <p:txBody>
          <a:bodyPr vert="horz" lIns="91440" tIns="45720" rIns="91440" bIns="45720" rtlCol="0" anchor="t">
            <a:normAutofit/>
          </a:bodyPr>
          <a:lstStyle/>
          <a:p>
            <a:r>
              <a:rPr lang="en-GB" sz="2000">
                <a:latin typeface="Arial"/>
                <a:ea typeface="Calibri"/>
                <a:cs typeface="Arial"/>
              </a:rPr>
              <a:t>Dynamic Learning </a:t>
            </a:r>
            <a:endParaRPr lang="en-US" sz="2000">
              <a:latin typeface="Arial"/>
              <a:ea typeface="Calibri"/>
              <a:cs typeface="Arial"/>
            </a:endParaRPr>
          </a:p>
          <a:p>
            <a:r>
              <a:rPr lang="en-GB" sz="2000">
                <a:latin typeface="Arial"/>
                <a:ea typeface="Calibri"/>
                <a:cs typeface="Arial"/>
              </a:rPr>
              <a:t>Electronic Format </a:t>
            </a:r>
            <a:endParaRPr lang="en-GB" sz="2000">
              <a:solidFill>
                <a:srgbClr val="000000"/>
              </a:solidFill>
              <a:latin typeface="Arial"/>
              <a:ea typeface="Calibri"/>
              <a:cs typeface="Arial"/>
            </a:endParaRPr>
          </a:p>
          <a:p>
            <a:r>
              <a:rPr lang="en-GB" sz="2000">
                <a:latin typeface="Arial"/>
                <a:ea typeface="Calibri"/>
                <a:cs typeface="Arial"/>
              </a:rPr>
              <a:t>Summarize information</a:t>
            </a:r>
          </a:p>
          <a:p>
            <a:r>
              <a:rPr lang="en-GB" sz="2000">
                <a:latin typeface="Arial"/>
                <a:ea typeface="Calibri"/>
                <a:cs typeface="Arial"/>
              </a:rPr>
              <a:t>PowerPoint encourages creativity using interactive features to create a professional slide </a:t>
            </a:r>
          </a:p>
          <a:p>
            <a:endParaRPr lang="en-GB">
              <a:ea typeface="Calibri"/>
              <a:cs typeface="Calibri"/>
            </a:endParaRPr>
          </a:p>
        </p:txBody>
      </p:sp>
      <p:sp>
        <p:nvSpPr>
          <p:cNvPr id="7" name="Content Placeholder 6">
            <a:extLst>
              <a:ext uri="{FF2B5EF4-FFF2-40B4-BE49-F238E27FC236}">
                <a16:creationId xmlns:a16="http://schemas.microsoft.com/office/drawing/2014/main" id="{436EF249-40CF-8658-1018-02726A792D40}"/>
              </a:ext>
            </a:extLst>
          </p:cNvPr>
          <p:cNvSpPr>
            <a:spLocks noGrp="1"/>
          </p:cNvSpPr>
          <p:nvPr>
            <p:ph sz="half" idx="2"/>
          </p:nvPr>
        </p:nvSpPr>
        <p:spPr>
          <a:xfrm>
            <a:off x="6572217" y="2160590"/>
            <a:ext cx="4998225" cy="3103974"/>
          </a:xfrm>
        </p:spPr>
        <p:txBody>
          <a:bodyPr vert="horz" lIns="91440" tIns="45720" rIns="91440" bIns="45720" rtlCol="0" anchor="t">
            <a:normAutofit/>
          </a:bodyPr>
          <a:lstStyle/>
          <a:p>
            <a:r>
              <a:rPr lang="en-GB" sz="2000">
                <a:latin typeface="Arial"/>
                <a:ea typeface="Calibri"/>
                <a:cs typeface="Arial"/>
              </a:rPr>
              <a:t>It requires training</a:t>
            </a:r>
          </a:p>
          <a:p>
            <a:r>
              <a:rPr lang="en-GB" sz="2000">
                <a:latin typeface="Arial"/>
                <a:ea typeface="Calibri"/>
                <a:cs typeface="Arial"/>
              </a:rPr>
              <a:t>PowerPoint demands a set of digital skills to provide accurate information</a:t>
            </a:r>
            <a:endParaRPr lang="en-US" sz="2000">
              <a:latin typeface="Arial"/>
              <a:ea typeface="Calibri"/>
              <a:cs typeface="Arial"/>
            </a:endParaRPr>
          </a:p>
          <a:p>
            <a:r>
              <a:rPr lang="en-GB" sz="2000">
                <a:latin typeface="Arial"/>
                <a:ea typeface="Calibri"/>
                <a:cs typeface="Arial"/>
              </a:rPr>
              <a:t>Learning curve</a:t>
            </a:r>
          </a:p>
          <a:p>
            <a:r>
              <a:rPr lang="en-GB" sz="2000">
                <a:latin typeface="Arial"/>
                <a:ea typeface="Calibri"/>
                <a:cs typeface="Arial"/>
              </a:rPr>
              <a:t>Incompatible media  </a:t>
            </a:r>
          </a:p>
          <a:p>
            <a:endParaRPr lang="en-GB" sz="2000">
              <a:latin typeface="Arial"/>
              <a:ea typeface="Calibri"/>
              <a:cs typeface="Arial"/>
            </a:endParaRPr>
          </a:p>
          <a:p>
            <a:pPr marL="0" indent="0">
              <a:buNone/>
            </a:pPr>
            <a:r>
              <a:rPr lang="en-GB" sz="2000">
                <a:latin typeface="Arial"/>
                <a:ea typeface="Calibri"/>
                <a:cs typeface="Arial"/>
              </a:rPr>
              <a:t>                                                   </a:t>
            </a:r>
          </a:p>
          <a:p>
            <a:endParaRPr lang="en-GB" sz="2000">
              <a:latin typeface="Arial"/>
              <a:ea typeface="Calibri"/>
              <a:cs typeface="Arial"/>
            </a:endParaRPr>
          </a:p>
        </p:txBody>
      </p:sp>
      <p:sp>
        <p:nvSpPr>
          <p:cNvPr id="6" name="Title 1">
            <a:extLst>
              <a:ext uri="{FF2B5EF4-FFF2-40B4-BE49-F238E27FC236}">
                <a16:creationId xmlns:a16="http://schemas.microsoft.com/office/drawing/2014/main" id="{64289E2E-C7BD-451C-05FF-9BCEEDA516FB}"/>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a:ea typeface="Calibri Light"/>
              <a:cs typeface="Calibri Light"/>
            </a:endParaRPr>
          </a:p>
        </p:txBody>
      </p:sp>
      <p:sp>
        <p:nvSpPr>
          <p:cNvPr id="8" name="Title 1">
            <a:extLst>
              <a:ext uri="{FF2B5EF4-FFF2-40B4-BE49-F238E27FC236}">
                <a16:creationId xmlns:a16="http://schemas.microsoft.com/office/drawing/2014/main" id="{891388A3-21B8-3A1A-070F-63524CB68D83}"/>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a:ea typeface="Calibri Light"/>
              <a:cs typeface="Calibri Light"/>
            </a:endParaRPr>
          </a:p>
        </p:txBody>
      </p:sp>
      <p:sp>
        <p:nvSpPr>
          <p:cNvPr id="9" name="Title 1">
            <a:extLst>
              <a:ext uri="{FF2B5EF4-FFF2-40B4-BE49-F238E27FC236}">
                <a16:creationId xmlns:a16="http://schemas.microsoft.com/office/drawing/2014/main" id="{478F72CC-26FA-6356-154F-FEB159DCEA8D}"/>
              </a:ext>
            </a:extLst>
          </p:cNvPr>
          <p:cNvSpPr>
            <a:spLocks noGrp="1"/>
          </p:cNvSpPr>
          <p:nvPr/>
        </p:nvSpPr>
        <p:spPr>
          <a:xfrm>
            <a:off x="838200" y="365125"/>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a:ea typeface="Calibri Light"/>
              <a:cs typeface="Calibri Light"/>
            </a:endParaRPr>
          </a:p>
        </p:txBody>
      </p:sp>
      <p:sp>
        <p:nvSpPr>
          <p:cNvPr id="4" name="TextBox 3">
            <a:extLst>
              <a:ext uri="{FF2B5EF4-FFF2-40B4-BE49-F238E27FC236}">
                <a16:creationId xmlns:a16="http://schemas.microsoft.com/office/drawing/2014/main" id="{D777BD67-2500-95C3-85D7-60918163BD3F}"/>
              </a:ext>
            </a:extLst>
          </p:cNvPr>
          <p:cNvSpPr txBox="1"/>
          <p:nvPr/>
        </p:nvSpPr>
        <p:spPr>
          <a:xfrm>
            <a:off x="4256278" y="5152336"/>
            <a:ext cx="417227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rgbClr val="404040"/>
                </a:solidFill>
                <a:latin typeface="Arial"/>
                <a:ea typeface="Calibri"/>
                <a:cs typeface="Arial"/>
              </a:rPr>
              <a:t>(Jones 2003)</a:t>
            </a:r>
            <a:endParaRPr lang="en-US" sz="2000">
              <a:latin typeface="Arial"/>
              <a:cs typeface="Arial"/>
            </a:endParaRPr>
          </a:p>
        </p:txBody>
      </p:sp>
    </p:spTree>
    <p:extLst>
      <p:ext uri="{BB962C8B-B14F-4D97-AF65-F5344CB8AC3E}">
        <p14:creationId xmlns:p14="http://schemas.microsoft.com/office/powerpoint/2010/main" val="36365735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C2581-B6C2-61E2-26B8-00E7D61E82AC}"/>
              </a:ext>
            </a:extLst>
          </p:cNvPr>
          <p:cNvSpPr>
            <a:spLocks noGrp="1"/>
          </p:cNvSpPr>
          <p:nvPr>
            <p:ph type="title"/>
          </p:nvPr>
        </p:nvSpPr>
        <p:spPr>
          <a:xfrm>
            <a:off x="677334" y="609600"/>
            <a:ext cx="8596668" cy="597383"/>
          </a:xfrm>
        </p:spPr>
        <p:txBody>
          <a:bodyPr>
            <a:normAutofit fontScale="90000"/>
          </a:bodyPr>
          <a:lstStyle/>
          <a:p>
            <a:r>
              <a:rPr lang="en-GB" sz="3200">
                <a:solidFill>
                  <a:srgbClr val="0070C0"/>
                </a:solidFill>
              </a:rPr>
              <a:t> </a:t>
            </a:r>
            <a:r>
              <a:rPr lang="en-GB">
                <a:solidFill>
                  <a:srgbClr val="0070C0"/>
                </a:solidFill>
              </a:rPr>
              <a:t>Reference List</a:t>
            </a:r>
            <a:endParaRPr lang="en-US"/>
          </a:p>
        </p:txBody>
      </p:sp>
      <p:sp>
        <p:nvSpPr>
          <p:cNvPr id="3" name="Content Placeholder 2">
            <a:extLst>
              <a:ext uri="{FF2B5EF4-FFF2-40B4-BE49-F238E27FC236}">
                <a16:creationId xmlns:a16="http://schemas.microsoft.com/office/drawing/2014/main" id="{B739B2F8-595A-BE3A-0555-F4B25147C279}"/>
              </a:ext>
            </a:extLst>
          </p:cNvPr>
          <p:cNvSpPr>
            <a:spLocks noGrp="1"/>
          </p:cNvSpPr>
          <p:nvPr>
            <p:ph idx="1"/>
          </p:nvPr>
        </p:nvSpPr>
        <p:spPr>
          <a:xfrm>
            <a:off x="677334" y="922111"/>
            <a:ext cx="8596668" cy="5523300"/>
          </a:xfrm>
        </p:spPr>
        <p:txBody>
          <a:bodyPr vert="horz" lIns="91440" tIns="45720" rIns="91440" bIns="45720" rtlCol="0" anchor="t">
            <a:noAutofit/>
          </a:bodyPr>
          <a:lstStyle/>
          <a:p>
            <a:pPr marL="0" indent="0">
              <a:buNone/>
            </a:pPr>
            <a:endParaRPr lang="en-GB" sz="1200">
              <a:solidFill>
                <a:srgbClr val="000000"/>
              </a:solidFill>
              <a:latin typeface="Arial"/>
              <a:ea typeface="Calibri"/>
              <a:cs typeface="Arial"/>
            </a:endParaRPr>
          </a:p>
          <a:p>
            <a:pPr marL="0" indent="0">
              <a:buNone/>
            </a:pPr>
            <a:r>
              <a:rPr lang="en-GB" sz="1400">
                <a:solidFill>
                  <a:srgbClr val="404040"/>
                </a:solidFill>
                <a:latin typeface="Arial"/>
                <a:ea typeface="Calibri"/>
                <a:cs typeface="Arial"/>
              </a:rPr>
              <a:t>Alissa R, Hipp JA and Webb K (2022) </a:t>
            </a:r>
            <a:r>
              <a:rPr lang="en-GB" sz="1400" i="1">
                <a:solidFill>
                  <a:srgbClr val="404040"/>
                </a:solidFill>
                <a:latin typeface="Arial"/>
                <a:ea typeface="Calibri"/>
                <a:cs typeface="Arial"/>
              </a:rPr>
              <a:t>Saving Time for Patient Care by Optimizing Physician Note Templates: A Pilot Study. Front. Digit. Health </a:t>
            </a:r>
            <a:r>
              <a:rPr lang="en-GB" sz="1400">
                <a:solidFill>
                  <a:srgbClr val="404040"/>
                </a:solidFill>
                <a:latin typeface="Arial"/>
                <a:ea typeface="Calibri"/>
                <a:cs typeface="Arial"/>
              </a:rPr>
              <a:t>3:772356. doi:10.3389/fdgth.2021.772356.Availiable at: </a:t>
            </a:r>
            <a:r>
              <a:rPr lang="en-GB" sz="1400">
                <a:solidFill>
                  <a:srgbClr val="404040"/>
                </a:solidFill>
                <a:latin typeface="Trebuchet MS"/>
                <a:ea typeface="Calibri"/>
                <a:cs typeface="Arial"/>
              </a:rPr>
              <a:t>https://www.frontiersin.org/journals/digital-health/articles/10.3389/fdgth.2021.772356/full?ref=blog.cosmaneura.com</a:t>
            </a:r>
            <a:r>
              <a:rPr lang="en-GB" sz="1400">
                <a:solidFill>
                  <a:srgbClr val="404040"/>
                </a:solidFill>
                <a:latin typeface="Arial"/>
                <a:ea typeface="Calibri"/>
                <a:cs typeface="Arial"/>
              </a:rPr>
              <a:t> (Accessed 13 June 2026)</a:t>
            </a:r>
            <a:endParaRPr lang="en-GB" sz="1400">
              <a:latin typeface="Arial"/>
              <a:ea typeface="Calibri"/>
              <a:cs typeface="Arial"/>
            </a:endParaRPr>
          </a:p>
          <a:p>
            <a:pPr marL="0" indent="0">
              <a:buNone/>
            </a:pPr>
            <a:r>
              <a:rPr lang="en-GB" sz="1400">
                <a:solidFill>
                  <a:schemeClr val="tx1"/>
                </a:solidFill>
                <a:latin typeface="Arial"/>
                <a:ea typeface="Calibri"/>
                <a:cs typeface="Arial"/>
              </a:rPr>
              <a:t>Dziak, M.(2026) Microsoft PowerPoint Ebsco.com, research.ebsco.com/c/</a:t>
            </a:r>
            <a:r>
              <a:rPr lang="en-GB" sz="1400" err="1">
                <a:solidFill>
                  <a:schemeClr val="tx1"/>
                </a:solidFill>
                <a:latin typeface="Arial"/>
                <a:ea typeface="Calibri"/>
                <a:cs typeface="Arial"/>
              </a:rPr>
              <a:t>cxwaxr</a:t>
            </a:r>
            <a:r>
              <a:rPr lang="en-GB" sz="1400">
                <a:solidFill>
                  <a:schemeClr val="tx1"/>
                </a:solidFill>
                <a:latin typeface="Arial"/>
                <a:ea typeface="Calibri"/>
                <a:cs typeface="Arial"/>
              </a:rPr>
              <a:t>/viewer/html/xzzpivsx4j?auth-callid=2e191034-910b-44e8-b999-fcecfc50ce3a. (Accessed 3 June 2026). </a:t>
            </a:r>
            <a:endParaRPr lang="en-GB" sz="1400">
              <a:solidFill>
                <a:schemeClr val="tx1"/>
              </a:solidFill>
              <a:latin typeface="Arial"/>
              <a:cs typeface="Arial"/>
            </a:endParaRPr>
          </a:p>
          <a:p>
            <a:pPr marL="0" indent="0">
              <a:buClr>
                <a:srgbClr val="FFFFFF"/>
              </a:buClr>
              <a:buNone/>
            </a:pPr>
            <a:r>
              <a:rPr lang="en-GB" sz="1400">
                <a:solidFill>
                  <a:schemeClr val="tx1"/>
                </a:solidFill>
                <a:latin typeface="Arial"/>
                <a:ea typeface="Calibri"/>
                <a:cs typeface="Arial"/>
              </a:rPr>
              <a:t>Henderson, D., Woodcock, H., Mehta, J., Khan, N., Shivji, V., Richardson, C. and Aya, H. (2020) ‘Keep calm and carry on learning: using Microsoft Teams to deliver a medical education programme during the COVID-19 pandemic’,</a:t>
            </a:r>
            <a:r>
              <a:rPr lang="en-GB" sz="1400" i="1">
                <a:solidFill>
                  <a:schemeClr val="tx1"/>
                </a:solidFill>
                <a:latin typeface="Arial"/>
                <a:ea typeface="Calibri"/>
                <a:cs typeface="Arial"/>
              </a:rPr>
              <a:t> Future Healthcare Journal, 7(3), pp. e67–e70.</a:t>
            </a:r>
            <a:r>
              <a:rPr lang="en-US" sz="1400" i="1">
                <a:solidFill>
                  <a:schemeClr val="tx1"/>
                </a:solidFill>
                <a:latin typeface="Arial"/>
                <a:ea typeface="Calibri"/>
                <a:cs typeface="Arial"/>
              </a:rPr>
              <a:t> </a:t>
            </a:r>
            <a:endParaRPr lang="en-GB" sz="1400" i="1">
              <a:solidFill>
                <a:schemeClr val="tx1"/>
              </a:solidFill>
              <a:latin typeface="Arial"/>
              <a:cs typeface="Arial"/>
            </a:endParaRPr>
          </a:p>
          <a:p>
            <a:pPr marL="0" indent="0">
              <a:buClr>
                <a:srgbClr val="FFFFFF"/>
              </a:buClr>
              <a:buNone/>
            </a:pPr>
            <a:r>
              <a:rPr lang="en-GB" sz="1400" err="1">
                <a:solidFill>
                  <a:schemeClr val="tx1"/>
                </a:solidFill>
                <a:latin typeface="Arial"/>
                <a:ea typeface="Calibri"/>
                <a:cs typeface="Arial"/>
              </a:rPr>
              <a:t>IIag</a:t>
            </a:r>
            <a:r>
              <a:rPr lang="en-GB" sz="1400">
                <a:solidFill>
                  <a:schemeClr val="tx1"/>
                </a:solidFill>
                <a:latin typeface="Arial"/>
                <a:ea typeface="Calibri"/>
                <a:cs typeface="Arial"/>
              </a:rPr>
              <a:t>, B.N, Tripathy, D, </a:t>
            </a:r>
            <a:r>
              <a:rPr lang="en-GB" sz="1400" err="1">
                <a:solidFill>
                  <a:schemeClr val="tx1"/>
                </a:solidFill>
                <a:latin typeface="Arial"/>
                <a:ea typeface="Calibri"/>
                <a:cs typeface="Arial"/>
              </a:rPr>
              <a:t>Ireddy</a:t>
            </a:r>
            <a:r>
              <a:rPr lang="en-GB" sz="1400">
                <a:solidFill>
                  <a:schemeClr val="tx1"/>
                </a:solidFill>
                <a:latin typeface="Arial"/>
                <a:ea typeface="Calibri"/>
                <a:cs typeface="Arial"/>
              </a:rPr>
              <a:t>, V. (2024) Microsoft Teams </a:t>
            </a:r>
            <a:r>
              <a:rPr lang="en-GB" sz="1400" err="1">
                <a:solidFill>
                  <a:schemeClr val="tx1"/>
                </a:solidFill>
                <a:latin typeface="Arial"/>
                <a:ea typeface="Calibri"/>
                <a:cs typeface="Arial"/>
              </a:rPr>
              <a:t>Admintration</a:t>
            </a:r>
            <a:r>
              <a:rPr lang="en-GB" sz="1400" i="1">
                <a:solidFill>
                  <a:schemeClr val="tx1"/>
                </a:solidFill>
                <a:latin typeface="Arial"/>
                <a:ea typeface="Calibri"/>
                <a:cs typeface="Arial"/>
              </a:rPr>
              <a:t>. </a:t>
            </a:r>
            <a:r>
              <a:rPr lang="en-GB" sz="1400" err="1">
                <a:solidFill>
                  <a:schemeClr val="tx1"/>
                </a:solidFill>
                <a:latin typeface="Arial"/>
                <a:ea typeface="Calibri"/>
                <a:cs typeface="Arial"/>
              </a:rPr>
              <a:t>Apress</a:t>
            </a:r>
            <a:r>
              <a:rPr lang="en-GB" sz="1400">
                <a:solidFill>
                  <a:schemeClr val="tx1"/>
                </a:solidFill>
                <a:latin typeface="Arial"/>
                <a:ea typeface="Calibri"/>
                <a:cs typeface="Arial"/>
              </a:rPr>
              <a:t>. Berkeley, CA.  published 19 December 2023.</a:t>
            </a:r>
            <a:r>
              <a:rPr lang="en-GB" sz="1400" i="1">
                <a:solidFill>
                  <a:schemeClr val="tx1"/>
                </a:solidFill>
                <a:latin typeface="Arial"/>
                <a:ea typeface="Calibri"/>
                <a:cs typeface="Arial"/>
              </a:rPr>
              <a:t>  </a:t>
            </a:r>
            <a:r>
              <a:rPr lang="en-US" sz="1400" i="1">
                <a:solidFill>
                  <a:schemeClr val="tx1"/>
                </a:solidFill>
                <a:latin typeface="Arial"/>
                <a:ea typeface="Calibri"/>
                <a:cs typeface="Arial"/>
              </a:rPr>
              <a:t> </a:t>
            </a:r>
            <a:endParaRPr lang="en-GB" sz="1400" i="1">
              <a:solidFill>
                <a:schemeClr val="tx1"/>
              </a:solidFill>
              <a:latin typeface="Arial"/>
              <a:cs typeface="Arial"/>
            </a:endParaRPr>
          </a:p>
          <a:p>
            <a:pPr marL="0" indent="0">
              <a:buClr>
                <a:srgbClr val="FFFFFF"/>
              </a:buClr>
              <a:buNone/>
            </a:pPr>
            <a:r>
              <a:rPr lang="en-GB" sz="1400">
                <a:solidFill>
                  <a:schemeClr val="tx1"/>
                </a:solidFill>
                <a:latin typeface="Arial"/>
                <a:ea typeface="Calibri"/>
                <a:cs typeface="Arial"/>
              </a:rPr>
              <a:t>John, W. Senders, PH.D. Neville, P and Moray, </a:t>
            </a:r>
            <a:r>
              <a:rPr lang="en-GB" sz="1400" err="1">
                <a:solidFill>
                  <a:schemeClr val="tx1"/>
                </a:solidFill>
                <a:latin typeface="Arial"/>
                <a:ea typeface="Calibri"/>
                <a:cs typeface="Arial"/>
              </a:rPr>
              <a:t>D.Phil</a:t>
            </a:r>
            <a:r>
              <a:rPr lang="en-GB" sz="1400">
                <a:solidFill>
                  <a:schemeClr val="tx1"/>
                </a:solidFill>
                <a:latin typeface="Arial"/>
                <a:ea typeface="Calibri"/>
                <a:cs typeface="Arial"/>
              </a:rPr>
              <a:t> (2020</a:t>
            </a:r>
            <a:r>
              <a:rPr lang="en-GB" sz="1400" i="1">
                <a:solidFill>
                  <a:schemeClr val="tx1"/>
                </a:solidFill>
                <a:latin typeface="Arial"/>
                <a:ea typeface="Calibri"/>
                <a:cs typeface="Arial"/>
              </a:rPr>
              <a:t>) Human Error. Lawrence </a:t>
            </a:r>
            <a:r>
              <a:rPr lang="en-GB" sz="1400" i="1" err="1">
                <a:solidFill>
                  <a:schemeClr val="tx1"/>
                </a:solidFill>
                <a:latin typeface="Arial"/>
                <a:ea typeface="Calibri"/>
                <a:cs typeface="Arial"/>
              </a:rPr>
              <a:t>Eribaum</a:t>
            </a:r>
            <a:r>
              <a:rPr lang="en-GB" sz="1400" i="1">
                <a:solidFill>
                  <a:schemeClr val="tx1"/>
                </a:solidFill>
                <a:latin typeface="Arial"/>
                <a:ea typeface="Calibri"/>
                <a:cs typeface="Arial"/>
              </a:rPr>
              <a:t> Associates Inc. </a:t>
            </a:r>
            <a:r>
              <a:rPr lang="en-GB" sz="1400">
                <a:solidFill>
                  <a:schemeClr val="tx1"/>
                </a:solidFill>
                <a:latin typeface="Arial"/>
                <a:ea typeface="Calibri"/>
                <a:cs typeface="Arial"/>
              </a:rPr>
              <a:t>Available at: </a:t>
            </a:r>
            <a:r>
              <a:rPr lang="en-GB" sz="1400">
                <a:solidFill>
                  <a:schemeClr val="tx1"/>
                </a:solidFill>
                <a:latin typeface="Arial"/>
                <a:ea typeface="Calibri"/>
                <a:cs typeface="Arial"/>
                <a:hlinkClick r:id="rId2">
                  <a:extLst>
                    <a:ext uri="{A12FA001-AC4F-418D-AE19-62706E023703}">
                      <ahyp:hlinkClr xmlns:ahyp="http://schemas.microsoft.com/office/drawing/2018/hyperlinkcolor" val="tx"/>
                    </a:ext>
                  </a:extLst>
                </a:hlinkClick>
              </a:rPr>
              <a:t>https://books.google.co.uk/books</a:t>
            </a:r>
            <a:r>
              <a:rPr lang="en-GB" sz="1400" i="1">
                <a:solidFill>
                  <a:schemeClr val="tx1"/>
                </a:solidFill>
                <a:latin typeface="Arial"/>
                <a:ea typeface="Calibri"/>
                <a:cs typeface="Arial"/>
                <a:hlinkClick r:id="rId2">
                  <a:extLst>
                    <a:ext uri="{A12FA001-AC4F-418D-AE19-62706E023703}">
                      <ahyp:hlinkClr xmlns:ahyp="http://schemas.microsoft.com/office/drawing/2018/hyperlinkcolor" val="tx"/>
                    </a:ext>
                  </a:extLst>
                </a:hlinkClick>
              </a:rPr>
              <a:t>?</a:t>
            </a:r>
            <a:r>
              <a:rPr lang="en-GB" sz="1400">
                <a:solidFill>
                  <a:schemeClr val="tx1"/>
                </a:solidFill>
                <a:latin typeface="Arial"/>
                <a:ea typeface="Calibri"/>
                <a:cs typeface="Arial"/>
                <a:hlinkClick r:id="rId2">
                  <a:extLst>
                    <a:ext uri="{A12FA001-AC4F-418D-AE19-62706E023703}">
                      <ahyp:hlinkClr xmlns:ahyp="http://schemas.microsoft.com/office/drawing/2018/hyperlinkcolor" val="tx"/>
                    </a:ext>
                  </a:extLst>
                </a:hlinkClick>
              </a:rPr>
              <a:t>hl=en&amp;lr=&amp;id=8l_wDwAAQBAJ&amp;oi=fnd&amp;pg=PT10&amp;ots=PYAOo1PbAB&amp;sig=</a:t>
            </a:r>
            <a:r>
              <a:rPr lang="en-US" sz="1400">
                <a:solidFill>
                  <a:schemeClr val="tx1"/>
                </a:solidFill>
                <a:latin typeface="Arial"/>
                <a:ea typeface="Calibri"/>
                <a:cs typeface="Arial"/>
                <a:hlinkClick r:id="rId2">
                  <a:extLst>
                    <a:ext uri="{A12FA001-AC4F-418D-AE19-62706E023703}">
                      <ahyp:hlinkClr xmlns:ahyp="http://schemas.microsoft.com/office/drawing/2018/hyperlinkcolor" val="tx"/>
                    </a:ext>
                  </a:extLst>
                </a:hlinkClick>
              </a:rPr>
              <a:t>GMVDpWOKDnxdbsqs76O397hdRG8#v=onepage&amp;q&amp;f=false</a:t>
            </a:r>
            <a:r>
              <a:rPr lang="en-US" sz="1400">
                <a:solidFill>
                  <a:schemeClr val="tx1"/>
                </a:solidFill>
                <a:latin typeface="Arial"/>
                <a:ea typeface="Calibri"/>
                <a:cs typeface="Arial"/>
              </a:rPr>
              <a:t> </a:t>
            </a:r>
            <a:r>
              <a:rPr lang="en-GB" sz="1400">
                <a:solidFill>
                  <a:schemeClr val="tx1"/>
                </a:solidFill>
                <a:latin typeface="Arial"/>
                <a:ea typeface="Calibri"/>
                <a:cs typeface="Arial"/>
              </a:rPr>
              <a:t>(Accessed 6 June 2026)</a:t>
            </a:r>
            <a:r>
              <a:rPr lang="en-US" sz="1400">
                <a:solidFill>
                  <a:schemeClr val="tx1"/>
                </a:solidFill>
                <a:latin typeface="Arial"/>
                <a:ea typeface="Calibri"/>
                <a:cs typeface="Arial"/>
              </a:rPr>
              <a:t> </a:t>
            </a:r>
            <a:endParaRPr lang="en-GB" sz="1400">
              <a:solidFill>
                <a:schemeClr val="tx1"/>
              </a:solidFill>
              <a:latin typeface="Arial"/>
              <a:cs typeface="Arial"/>
            </a:endParaRPr>
          </a:p>
          <a:p>
            <a:pPr marL="0" indent="0">
              <a:buClr>
                <a:srgbClr val="FFFFFF"/>
              </a:buClr>
              <a:buNone/>
            </a:pPr>
            <a:r>
              <a:rPr lang="en-GB" sz="1400">
                <a:solidFill>
                  <a:schemeClr val="tx1"/>
                </a:solidFill>
                <a:latin typeface="Arial"/>
                <a:ea typeface="Calibri"/>
                <a:cs typeface="Arial"/>
              </a:rPr>
              <a:t>Jones, A, M. (2003) The Use and Abuse of PowerPoint in Teaching and Learning in the Life Sciences: </a:t>
            </a:r>
            <a:r>
              <a:rPr lang="en-GB" sz="1400" i="1">
                <a:solidFill>
                  <a:schemeClr val="tx1"/>
                </a:solidFill>
                <a:latin typeface="Arial"/>
                <a:ea typeface="Calibri"/>
                <a:cs typeface="Arial"/>
              </a:rPr>
              <a:t>A Personal</a:t>
            </a:r>
            <a:r>
              <a:rPr lang="en-GB" sz="1400">
                <a:solidFill>
                  <a:schemeClr val="tx1"/>
                </a:solidFill>
                <a:latin typeface="Arial"/>
                <a:ea typeface="Calibri"/>
                <a:cs typeface="Arial"/>
              </a:rPr>
              <a:t> </a:t>
            </a:r>
            <a:r>
              <a:rPr lang="en-GB" sz="1400" i="1">
                <a:solidFill>
                  <a:schemeClr val="tx1"/>
                </a:solidFill>
                <a:latin typeface="Arial"/>
                <a:ea typeface="Calibri"/>
                <a:cs typeface="Arial"/>
              </a:rPr>
              <a:t>Overview. Bioscience Education, vol. 2, no. 1,</a:t>
            </a:r>
            <a:r>
              <a:rPr lang="en-GB" sz="1400">
                <a:solidFill>
                  <a:schemeClr val="tx1"/>
                </a:solidFill>
                <a:latin typeface="Arial"/>
                <a:ea typeface="Calibri"/>
                <a:cs typeface="Arial"/>
              </a:rPr>
              <a:t>, pp. 1–13, Available at: </a:t>
            </a:r>
            <a:r>
              <a:rPr lang="en-GB" sz="1400">
                <a:solidFill>
                  <a:schemeClr val="tx1"/>
                </a:solidFill>
                <a:latin typeface="Arial"/>
                <a:ea typeface="Calibri"/>
                <a:cs typeface="Arial"/>
                <a:hlinkClick r:id="rId3">
                  <a:extLst>
                    <a:ext uri="{A12FA001-AC4F-418D-AE19-62706E023703}">
                      <ahyp:hlinkClr xmlns:ahyp="http://schemas.microsoft.com/office/drawing/2018/hyperlinkcolor" val="tx"/>
                    </a:ext>
                  </a:extLst>
                </a:hlinkClick>
              </a:rPr>
              <a:t>www.tandfonline.com/doi/full/10.3108/beej.2003.02000004</a:t>
            </a:r>
            <a:r>
              <a:rPr lang="en-GB" sz="1400">
                <a:solidFill>
                  <a:schemeClr val="tx1"/>
                </a:solidFill>
                <a:latin typeface="Arial"/>
                <a:ea typeface="Calibri"/>
                <a:cs typeface="Arial"/>
              </a:rPr>
              <a:t>, </a:t>
            </a:r>
            <a:r>
              <a:rPr lang="en-GB" sz="1400">
                <a:solidFill>
                  <a:schemeClr val="tx1"/>
                </a:solidFill>
                <a:latin typeface="Arial"/>
                <a:ea typeface="Calibri"/>
                <a:cs typeface="Arial"/>
                <a:hlinkClick r:id="rId4">
                  <a:extLst>
                    <a:ext uri="{A12FA001-AC4F-418D-AE19-62706E023703}">
                      <ahyp:hlinkClr xmlns:ahyp="http://schemas.microsoft.com/office/drawing/2018/hyperlinkcolor" val="tx"/>
                    </a:ext>
                  </a:extLst>
                </a:hlinkClick>
              </a:rPr>
              <a:t>https://doi.org/10.3108/beej.2003.02000004</a:t>
            </a:r>
            <a:r>
              <a:rPr lang="en-GB" sz="1400">
                <a:solidFill>
                  <a:schemeClr val="tx1"/>
                </a:solidFill>
                <a:latin typeface="Arial"/>
                <a:ea typeface="Calibri"/>
                <a:cs typeface="Arial"/>
              </a:rPr>
              <a:t>. Accessed (3 June 2026)</a:t>
            </a:r>
          </a:p>
          <a:p>
            <a:pPr marL="0" indent="0">
              <a:buClr>
                <a:srgbClr val="FFFFFF"/>
              </a:buClr>
              <a:buNone/>
            </a:pPr>
            <a:r>
              <a:rPr lang="en-GB" sz="1400">
                <a:solidFill>
                  <a:schemeClr val="tx1"/>
                </a:solidFill>
                <a:latin typeface="Arial"/>
                <a:ea typeface="Calibri"/>
                <a:cs typeface="Arial"/>
              </a:rPr>
              <a:t>Marshall, N R, Wood, F and Derry, D (2021) P257 Use of visual basic in Microsoft Word to facilitate data collection for COVID-19 studies</a:t>
            </a:r>
            <a:r>
              <a:rPr lang="en-GB" sz="1400" i="1">
                <a:solidFill>
                  <a:schemeClr val="tx1"/>
                </a:solidFill>
                <a:latin typeface="Arial"/>
                <a:ea typeface="Calibri"/>
                <a:cs typeface="Arial"/>
              </a:rPr>
              <a:t>. BMJ Journals Volume 76,</a:t>
            </a:r>
            <a:r>
              <a:rPr lang="en-GB" sz="1400">
                <a:solidFill>
                  <a:schemeClr val="tx1"/>
                </a:solidFill>
                <a:latin typeface="Arial"/>
                <a:ea typeface="Calibri"/>
                <a:cs typeface="Arial"/>
              </a:rPr>
              <a:t> issue </a:t>
            </a:r>
            <a:r>
              <a:rPr lang="en-GB" sz="1400" err="1">
                <a:solidFill>
                  <a:schemeClr val="tx1"/>
                </a:solidFill>
                <a:latin typeface="Arial"/>
                <a:ea typeface="Calibri"/>
                <a:cs typeface="Arial"/>
              </a:rPr>
              <a:t>suppl</a:t>
            </a:r>
            <a:r>
              <a:rPr lang="en-GB" sz="1400">
                <a:solidFill>
                  <a:schemeClr val="tx1"/>
                </a:solidFill>
                <a:latin typeface="Arial"/>
                <a:ea typeface="Calibri"/>
                <a:cs typeface="Arial"/>
              </a:rPr>
              <a:t> 31 </a:t>
            </a:r>
          </a:p>
          <a:p>
            <a:pPr marL="0" indent="0">
              <a:buClr>
                <a:srgbClr val="FFFFFF"/>
              </a:buClr>
              <a:buNone/>
            </a:pPr>
            <a:endParaRPr lang="en-GB" sz="1400" i="1">
              <a:solidFill>
                <a:schemeClr val="tx1"/>
              </a:solidFill>
              <a:latin typeface="Arial"/>
              <a:ea typeface="Calibri"/>
              <a:cs typeface="Arial"/>
            </a:endParaRPr>
          </a:p>
          <a:p>
            <a:pPr>
              <a:spcBef>
                <a:spcPts val="20"/>
              </a:spcBef>
              <a:buClr>
                <a:srgbClr val="FFFFFF"/>
              </a:buClr>
            </a:pPr>
            <a:endParaRPr lang="en-GB" sz="1200">
              <a:solidFill>
                <a:srgbClr val="000000"/>
              </a:solidFill>
              <a:latin typeface="Arial"/>
              <a:ea typeface="Calibri"/>
              <a:cs typeface="Arial"/>
            </a:endParaRPr>
          </a:p>
          <a:p>
            <a:pPr>
              <a:spcBef>
                <a:spcPts val="20"/>
              </a:spcBef>
              <a:buClr>
                <a:srgbClr val="FFFFFF"/>
              </a:buClr>
            </a:pPr>
            <a:endParaRPr lang="en-GB" sz="1200">
              <a:solidFill>
                <a:srgbClr val="404040"/>
              </a:solidFill>
              <a:latin typeface="Arial"/>
              <a:ea typeface="Calibri"/>
              <a:cs typeface="Arial"/>
            </a:endParaRPr>
          </a:p>
          <a:p>
            <a:pPr>
              <a:buClr>
                <a:srgbClr val="FFFFFF"/>
              </a:buClr>
            </a:pPr>
            <a:endParaRPr lang="en-GB" sz="1200">
              <a:solidFill>
                <a:srgbClr val="000000"/>
              </a:solidFill>
              <a:latin typeface="Times New Roman"/>
              <a:ea typeface="Calibri"/>
              <a:cs typeface="Times New Roman"/>
            </a:endParaRPr>
          </a:p>
          <a:p>
            <a:pPr>
              <a:buClr>
                <a:srgbClr val="FFFFFF"/>
              </a:buClr>
            </a:pPr>
            <a:endParaRPr lang="en-GB" sz="1200">
              <a:solidFill>
                <a:srgbClr val="0F496F"/>
              </a:solidFill>
              <a:latin typeface="Arial"/>
              <a:ea typeface="Calibri"/>
              <a:cs typeface="Arial"/>
            </a:endParaRPr>
          </a:p>
          <a:p>
            <a:pPr>
              <a:buClr>
                <a:srgbClr val="FFFFFF"/>
              </a:buClr>
            </a:pPr>
            <a:endParaRPr lang="en-GB" sz="1200">
              <a:solidFill>
                <a:srgbClr val="505050"/>
              </a:solidFill>
              <a:highlight>
                <a:srgbClr val="FFFFFF"/>
              </a:highlight>
              <a:latin typeface="Century Gothic"/>
              <a:ea typeface="Calibri"/>
              <a:cs typeface="Arial"/>
            </a:endParaRPr>
          </a:p>
          <a:p>
            <a:pPr>
              <a:buClr>
                <a:srgbClr val="FFFFFF"/>
              </a:buClr>
            </a:pPr>
            <a:endParaRPr lang="en-GB" sz="1100" i="1">
              <a:solidFill>
                <a:srgbClr val="0F496F"/>
              </a:solidFill>
              <a:highlight>
                <a:srgbClr val="F5F5F5"/>
              </a:highlight>
              <a:latin typeface="Arial"/>
              <a:ea typeface="Calibri"/>
              <a:cs typeface="Arial"/>
            </a:endParaRPr>
          </a:p>
          <a:p>
            <a:pPr>
              <a:buClr>
                <a:srgbClr val="FFFFFF"/>
              </a:buClr>
            </a:pPr>
            <a:endParaRPr lang="en-GB">
              <a:solidFill>
                <a:srgbClr val="0F496F"/>
              </a:solidFill>
              <a:latin typeface="Trebuchet MS" panose="020B0603020202020204"/>
              <a:cs typeface="Arial"/>
            </a:endParaRPr>
          </a:p>
          <a:p>
            <a:pPr>
              <a:spcBef>
                <a:spcPts val="20"/>
              </a:spcBef>
              <a:buClr>
                <a:srgbClr val="FFFFFF"/>
              </a:buClr>
            </a:pPr>
            <a:endParaRPr lang="en-GB" sz="1100">
              <a:solidFill>
                <a:srgbClr val="404040"/>
              </a:solidFill>
              <a:highlight>
                <a:srgbClr val="FFFFFF"/>
              </a:highlight>
              <a:latin typeface="Arial"/>
              <a:cs typeface="Arial"/>
            </a:endParaRPr>
          </a:p>
          <a:p>
            <a:pPr>
              <a:spcBef>
                <a:spcPts val="20"/>
              </a:spcBef>
              <a:buClr>
                <a:srgbClr val="FFFFFF"/>
              </a:buClr>
            </a:pPr>
            <a:endParaRPr lang="en-GB">
              <a:solidFill>
                <a:srgbClr val="0F496F"/>
              </a:solidFill>
              <a:latin typeface="Century Gothic" panose="020B0502020202020204"/>
              <a:cs typeface="Arial"/>
            </a:endParaRPr>
          </a:p>
          <a:p>
            <a:pPr>
              <a:buClr>
                <a:srgbClr val="FFFFFF"/>
              </a:buClr>
            </a:pPr>
            <a:endParaRPr lang="en-GB" sz="1100">
              <a:solidFill>
                <a:srgbClr val="404040"/>
              </a:solidFill>
              <a:highlight>
                <a:srgbClr val="FFFFFF"/>
              </a:highlight>
              <a:latin typeface="Arial"/>
              <a:cs typeface="Arial"/>
            </a:endParaRPr>
          </a:p>
          <a:p>
            <a:pPr>
              <a:buClr>
                <a:srgbClr val="FFFFFF"/>
              </a:buClr>
            </a:pPr>
            <a:endParaRPr lang="en-GB" sz="1200">
              <a:solidFill>
                <a:srgbClr val="0F496F"/>
              </a:solidFill>
              <a:latin typeface="Century Gothic" panose="020B0502020202020204"/>
              <a:cs typeface="Arial"/>
            </a:endParaRPr>
          </a:p>
          <a:p>
            <a:pPr marL="0" indent="0">
              <a:buClr>
                <a:srgbClr val="FFFFFF"/>
              </a:buClr>
              <a:buNone/>
            </a:pPr>
            <a:endParaRPr lang="en-GB" sz="1200"/>
          </a:p>
          <a:p>
            <a:pPr marL="0" indent="0">
              <a:buClr>
                <a:prstClr val="white"/>
              </a:buClr>
              <a:buNone/>
            </a:pPr>
            <a:endParaRPr lang="en-GB" sz="1200"/>
          </a:p>
          <a:p>
            <a:pPr marL="0" indent="0">
              <a:buNone/>
            </a:pPr>
            <a:endParaRPr lang="en-GB" sz="1400" i="1"/>
          </a:p>
          <a:p>
            <a:pPr marL="0" indent="0">
              <a:buNone/>
            </a:pPr>
            <a:endParaRPr lang="en-GB" i="1"/>
          </a:p>
          <a:p>
            <a:pPr marL="0" indent="0">
              <a:buNone/>
            </a:pPr>
            <a:endParaRPr lang="en-GB" i="1"/>
          </a:p>
        </p:txBody>
      </p:sp>
    </p:spTree>
    <p:extLst>
      <p:ext uri="{BB962C8B-B14F-4D97-AF65-F5344CB8AC3E}">
        <p14:creationId xmlns:p14="http://schemas.microsoft.com/office/powerpoint/2010/main" val="18592893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D3128-72A1-B7B1-7CD4-BEC047BCECDF}"/>
              </a:ext>
            </a:extLst>
          </p:cNvPr>
          <p:cNvSpPr>
            <a:spLocks noGrp="1"/>
          </p:cNvSpPr>
          <p:nvPr>
            <p:ph type="title"/>
          </p:nvPr>
        </p:nvSpPr>
        <p:spPr>
          <a:xfrm>
            <a:off x="677334" y="609600"/>
            <a:ext cx="8596668" cy="435232"/>
          </a:xfrm>
        </p:spPr>
        <p:txBody>
          <a:bodyPr>
            <a:normAutofit fontScale="90000"/>
          </a:bodyPr>
          <a:lstStyle/>
          <a:p>
            <a:br>
              <a:rPr lang="en-GB">
                <a:solidFill>
                  <a:srgbClr val="0070C0"/>
                </a:solidFill>
              </a:rPr>
            </a:br>
            <a:endParaRPr lang="en-GB">
              <a:solidFill>
                <a:srgbClr val="0070C0"/>
              </a:solidFill>
            </a:endParaRPr>
          </a:p>
        </p:txBody>
      </p:sp>
      <p:sp>
        <p:nvSpPr>
          <p:cNvPr id="3" name="Content Placeholder 2">
            <a:extLst>
              <a:ext uri="{FF2B5EF4-FFF2-40B4-BE49-F238E27FC236}">
                <a16:creationId xmlns:a16="http://schemas.microsoft.com/office/drawing/2014/main" id="{59224E02-3156-337E-5F13-1A563A555211}"/>
              </a:ext>
            </a:extLst>
          </p:cNvPr>
          <p:cNvSpPr>
            <a:spLocks noGrp="1"/>
          </p:cNvSpPr>
          <p:nvPr>
            <p:ph idx="1"/>
          </p:nvPr>
        </p:nvSpPr>
        <p:spPr>
          <a:xfrm>
            <a:off x="676941" y="612377"/>
            <a:ext cx="8690159" cy="5614041"/>
          </a:xfrm>
        </p:spPr>
        <p:txBody>
          <a:bodyPr vert="horz" lIns="91440" tIns="45720" rIns="91440" bIns="45720" rtlCol="0" anchor="t">
            <a:noAutofit/>
          </a:bodyPr>
          <a:lstStyle/>
          <a:p>
            <a:pPr marL="171450" indent="-171450"/>
            <a:endParaRPr lang="en-GB" sz="1200">
              <a:solidFill>
                <a:srgbClr val="333333"/>
              </a:solidFill>
              <a:highlight>
                <a:srgbClr val="FBFBFB"/>
              </a:highlight>
              <a:latin typeface="Arial"/>
              <a:cs typeface="Arial"/>
            </a:endParaRPr>
          </a:p>
          <a:p>
            <a:r>
              <a:rPr lang="en-GB" sz="1400">
                <a:solidFill>
                  <a:schemeClr val="tx1"/>
                </a:solidFill>
                <a:latin typeface="Arial"/>
                <a:cs typeface="Arial"/>
              </a:rPr>
              <a:t>Mayer, R E and Moreno, R</a:t>
            </a:r>
            <a:r>
              <a:rPr lang="en-GB" sz="1400" i="1">
                <a:solidFill>
                  <a:schemeClr val="tx1"/>
                </a:solidFill>
                <a:latin typeface="Arial"/>
                <a:cs typeface="Arial"/>
              </a:rPr>
              <a:t>. (2003) Nine Ways to Reduce Cognitive Load in Multimedia Learning. Educational Psychologist, vol. 38, no. 1, . pp. 43–52,</a:t>
            </a:r>
            <a:r>
              <a:rPr lang="en-GB" sz="1400">
                <a:solidFill>
                  <a:schemeClr val="tx1"/>
                </a:solidFill>
                <a:latin typeface="Arial"/>
                <a:cs typeface="Arial"/>
              </a:rPr>
              <a:t>Available at:</a:t>
            </a:r>
            <a:r>
              <a:rPr lang="en-GB" sz="1400" i="1">
                <a:solidFill>
                  <a:schemeClr val="tx1"/>
                </a:solidFill>
                <a:latin typeface="Arial"/>
                <a:cs typeface="Arial"/>
              </a:rPr>
              <a:t> </a:t>
            </a:r>
            <a:r>
              <a:rPr lang="en-GB" sz="1400">
                <a:solidFill>
                  <a:schemeClr val="tx1"/>
                </a:solidFill>
                <a:latin typeface="Arial"/>
                <a:cs typeface="Arial"/>
                <a:hlinkClick r:id="rId2">
                  <a:extLst>
                    <a:ext uri="{A12FA001-AC4F-418D-AE19-62706E023703}">
                      <ahyp:hlinkClr xmlns:ahyp="http://schemas.microsoft.com/office/drawing/2018/hyperlinkcolor" val="tx"/>
                    </a:ext>
                  </a:extLst>
                </a:hlinkClick>
              </a:rPr>
              <a:t>https://doi.org/10.1207/s15326985ep3801_6</a:t>
            </a:r>
            <a:r>
              <a:rPr lang="en-GB" sz="1400">
                <a:solidFill>
                  <a:schemeClr val="tx1"/>
                </a:solidFill>
                <a:latin typeface="Arial"/>
                <a:cs typeface="Arial"/>
              </a:rPr>
              <a:t>. </a:t>
            </a:r>
            <a:r>
              <a:rPr lang="en-GB" sz="1400" i="1">
                <a:solidFill>
                  <a:schemeClr val="tx1"/>
                </a:solidFill>
                <a:latin typeface="Arial"/>
                <a:cs typeface="Arial"/>
              </a:rPr>
              <a:t>(</a:t>
            </a:r>
            <a:r>
              <a:rPr lang="en-GB" sz="1400">
                <a:solidFill>
                  <a:schemeClr val="tx1"/>
                </a:solidFill>
                <a:latin typeface="Arial"/>
                <a:cs typeface="Arial"/>
              </a:rPr>
              <a:t>Accessed 2 June 2026</a:t>
            </a:r>
            <a:r>
              <a:rPr lang="en-GB" sz="1400" i="1">
                <a:solidFill>
                  <a:schemeClr val="tx1"/>
                </a:solidFill>
                <a:latin typeface="Arial"/>
                <a:cs typeface="Arial"/>
              </a:rPr>
              <a:t>) </a:t>
            </a:r>
          </a:p>
          <a:p>
            <a:r>
              <a:rPr lang="en-GB" sz="1400">
                <a:solidFill>
                  <a:schemeClr val="tx1"/>
                </a:solidFill>
                <a:latin typeface="Arial"/>
                <a:cs typeface="Arial"/>
              </a:rPr>
              <a:t> Melati, R. (2025). Analysis of The Advantages of Microsoft Teams as A Corporate Communication Tool in Supporting Employee Performance. </a:t>
            </a:r>
            <a:r>
              <a:rPr lang="en-GB" sz="1400" err="1">
                <a:solidFill>
                  <a:schemeClr val="tx1"/>
                </a:solidFill>
                <a:latin typeface="Arial"/>
                <a:cs typeface="Arial"/>
              </a:rPr>
              <a:t>Eduvest</a:t>
            </a:r>
            <a:r>
              <a:rPr lang="en-GB" sz="1400" i="1">
                <a:solidFill>
                  <a:schemeClr val="tx1"/>
                </a:solidFill>
                <a:latin typeface="Arial"/>
                <a:cs typeface="Arial"/>
              </a:rPr>
              <a:t> - Journal of Universal Studies, </a:t>
            </a:r>
            <a:r>
              <a:rPr lang="en-GB" sz="1400">
                <a:solidFill>
                  <a:schemeClr val="tx1"/>
                </a:solidFill>
                <a:latin typeface="Arial"/>
                <a:cs typeface="Arial"/>
              </a:rPr>
              <a:t>5(3), 2893–2899. Available at: </a:t>
            </a:r>
            <a:r>
              <a:rPr lang="en-GB" sz="1400">
                <a:solidFill>
                  <a:schemeClr val="tx1"/>
                </a:solidFill>
                <a:latin typeface="Arial"/>
                <a:cs typeface="Arial"/>
                <a:hlinkClick r:id="rId3">
                  <a:extLst>
                    <a:ext uri="{A12FA001-AC4F-418D-AE19-62706E023703}">
                      <ahyp:hlinkClr xmlns:ahyp="http://schemas.microsoft.com/office/drawing/2018/hyperlinkcolor" val="tx"/>
                    </a:ext>
                  </a:extLst>
                </a:hlinkClick>
              </a:rPr>
              <a:t>https://doi.org/10.59188/eduvest.v5i3.50900</a:t>
            </a:r>
            <a:r>
              <a:rPr lang="en-GB" sz="1400">
                <a:solidFill>
                  <a:schemeClr val="tx1"/>
                </a:solidFill>
                <a:latin typeface="Arial"/>
                <a:cs typeface="Arial"/>
              </a:rPr>
              <a:t> (Accessed 4 June 2026)</a:t>
            </a:r>
            <a:endParaRPr lang="en-GB">
              <a:solidFill>
                <a:schemeClr val="tx1"/>
              </a:solidFill>
            </a:endParaRPr>
          </a:p>
          <a:p>
            <a:r>
              <a:rPr lang="en-GB" sz="1400">
                <a:solidFill>
                  <a:schemeClr val="tx1"/>
                </a:solidFill>
                <a:highlight>
                  <a:srgbClr val="FFFFFF"/>
                </a:highlight>
                <a:latin typeface="Arial"/>
                <a:cs typeface="Arial"/>
              </a:rPr>
              <a:t>Microsoft 365 (2023) Word essential training Available at:</a:t>
            </a:r>
            <a:r>
              <a:rPr lang="en-GB" sz="1400" i="1">
                <a:solidFill>
                  <a:schemeClr val="tx1"/>
                </a:solidFill>
                <a:highlight>
                  <a:srgbClr val="FFFFFF"/>
                </a:highlight>
                <a:latin typeface="Arial"/>
                <a:cs typeface="Arial"/>
              </a:rPr>
              <a:t> </a:t>
            </a:r>
            <a:r>
              <a:rPr lang="en-GB" sz="1400">
                <a:solidFill>
                  <a:schemeClr val="tx1"/>
                </a:solidFill>
                <a:highlight>
                  <a:srgbClr val="FFFFFF"/>
                </a:highlight>
                <a:latin typeface="Arial"/>
                <a:cs typeface="Arial"/>
              </a:rPr>
              <a:t> </a:t>
            </a:r>
            <a:r>
              <a:rPr lang="en-GB" sz="1400" u="sng">
                <a:solidFill>
                  <a:schemeClr val="tx1"/>
                </a:solidFill>
                <a:highlight>
                  <a:srgbClr val="FFFFFF"/>
                </a:highlight>
                <a:latin typeface="Arial"/>
                <a:cs typeface="Arial"/>
              </a:rPr>
              <a:t>https://www.linkedin.com/learning/word-essential-training- microsoft-365-17548621/</a:t>
            </a:r>
            <a:r>
              <a:rPr lang="en-GB" sz="1400" u="sng" err="1">
                <a:solidFill>
                  <a:schemeClr val="tx1"/>
                </a:solidFill>
                <a:highlight>
                  <a:srgbClr val="FFFFFF"/>
                </a:highlight>
                <a:latin typeface="Arial"/>
                <a:cs typeface="Arial"/>
              </a:rPr>
              <a:t>what-you-should-know?u</a:t>
            </a:r>
            <a:r>
              <a:rPr lang="en-GB" sz="1400" u="sng">
                <a:solidFill>
                  <a:schemeClr val="tx1"/>
                </a:solidFill>
                <a:highlight>
                  <a:srgbClr val="FFFFFF"/>
                </a:highlight>
                <a:latin typeface="Arial"/>
                <a:cs typeface="Arial"/>
              </a:rPr>
              <a:t>=77966930</a:t>
            </a:r>
            <a:r>
              <a:rPr lang="en-GB" sz="1400">
                <a:solidFill>
                  <a:schemeClr val="tx1"/>
                </a:solidFill>
                <a:highlight>
                  <a:srgbClr val="FFFFFF"/>
                </a:highlight>
                <a:latin typeface="Arial"/>
                <a:cs typeface="Arial"/>
              </a:rPr>
              <a:t> (Accessed 30 May 2026</a:t>
            </a:r>
            <a:r>
              <a:rPr lang="en-GB" sz="1400">
                <a:solidFill>
                  <a:schemeClr val="tx1"/>
                </a:solidFill>
                <a:latin typeface="Arial"/>
                <a:cs typeface="Arial"/>
              </a:rPr>
              <a:t>)</a:t>
            </a:r>
          </a:p>
          <a:p>
            <a:r>
              <a:rPr lang="en-GB" sz="1400">
                <a:solidFill>
                  <a:schemeClr val="tx1"/>
                </a:solidFill>
                <a:highlight>
                  <a:srgbClr val="FFFFFF"/>
                </a:highlight>
                <a:latin typeface="Arial"/>
                <a:cs typeface="Arial"/>
              </a:rPr>
              <a:t>Microsoft (2024) Microsoft 365 Collaboration Tools</a:t>
            </a:r>
            <a:r>
              <a:rPr lang="en-GB" sz="1400" i="1">
                <a:solidFill>
                  <a:schemeClr val="tx1"/>
                </a:solidFill>
                <a:highlight>
                  <a:srgbClr val="FFFFFF"/>
                </a:highlight>
                <a:latin typeface="Arial"/>
                <a:cs typeface="Arial"/>
              </a:rPr>
              <a:t>. </a:t>
            </a:r>
            <a:r>
              <a:rPr lang="en-GB" sz="1400">
                <a:solidFill>
                  <a:schemeClr val="tx1"/>
                </a:solidFill>
                <a:highlight>
                  <a:srgbClr val="FFFFFF"/>
                </a:highlight>
                <a:latin typeface="Arial"/>
                <a:cs typeface="Arial"/>
              </a:rPr>
              <a:t>Available at: </a:t>
            </a:r>
            <a:r>
              <a:rPr lang="en-GB" sz="1400" u="sng">
                <a:solidFill>
                  <a:schemeClr val="tx1"/>
                </a:solidFill>
                <a:highlight>
                  <a:srgbClr val="FFFFFF"/>
                </a:highlight>
                <a:latin typeface="Arial"/>
                <a:cs typeface="Arial"/>
              </a:rPr>
              <a:t>https://www.microsoft.com/en-gb/microsoft-365</a:t>
            </a:r>
            <a:r>
              <a:rPr lang="en-GB" sz="1400">
                <a:solidFill>
                  <a:schemeClr val="tx1"/>
                </a:solidFill>
                <a:highlight>
                  <a:srgbClr val="FFFFFF"/>
                </a:highlight>
                <a:latin typeface="Arial"/>
                <a:cs typeface="Arial"/>
              </a:rPr>
              <a:t> </a:t>
            </a:r>
            <a:r>
              <a:rPr lang="en-GB" sz="1400" i="1">
                <a:solidFill>
                  <a:schemeClr val="tx1"/>
                </a:solidFill>
                <a:highlight>
                  <a:srgbClr val="FFFFFF"/>
                </a:highlight>
                <a:latin typeface="Arial"/>
                <a:cs typeface="Arial"/>
              </a:rPr>
              <a:t>(Accessed: 23 May 2026). </a:t>
            </a:r>
            <a:endParaRPr lang="en-GB" sz="1400" i="1">
              <a:solidFill>
                <a:schemeClr val="tx1"/>
              </a:solidFill>
              <a:latin typeface="Arial"/>
              <a:cs typeface="Arial"/>
            </a:endParaRPr>
          </a:p>
          <a:p>
            <a:r>
              <a:rPr lang="en-GB" sz="1400">
                <a:solidFill>
                  <a:schemeClr val="tx1"/>
                </a:solidFill>
                <a:highlight>
                  <a:srgbClr val="FFFFFF"/>
                </a:highlight>
                <a:latin typeface="Arial"/>
                <a:cs typeface="Arial"/>
              </a:rPr>
              <a:t>Microsoft PowerPoint picture (2025)</a:t>
            </a:r>
            <a:r>
              <a:rPr lang="en-GB" sz="1400" i="1">
                <a:solidFill>
                  <a:schemeClr val="tx1"/>
                </a:solidFill>
                <a:highlight>
                  <a:srgbClr val="FFFFFF"/>
                </a:highlight>
                <a:latin typeface="Arial"/>
                <a:cs typeface="Arial"/>
              </a:rPr>
              <a:t> </a:t>
            </a:r>
            <a:r>
              <a:rPr lang="en-GB" sz="1400">
                <a:solidFill>
                  <a:schemeClr val="tx1"/>
                </a:solidFill>
                <a:highlight>
                  <a:srgbClr val="FFFFFF"/>
                </a:highlight>
                <a:latin typeface="Arial"/>
                <a:cs typeface="Arial"/>
              </a:rPr>
              <a:t>Microsoft 365</a:t>
            </a:r>
            <a:r>
              <a:rPr lang="en-GB" sz="1400" i="1">
                <a:solidFill>
                  <a:schemeClr val="tx1"/>
                </a:solidFill>
                <a:highlight>
                  <a:srgbClr val="FFFFFF"/>
                </a:highlight>
                <a:latin typeface="Arial"/>
                <a:cs typeface="Arial"/>
              </a:rPr>
              <a:t>. </a:t>
            </a:r>
            <a:r>
              <a:rPr lang="en-GB" sz="1400">
                <a:solidFill>
                  <a:schemeClr val="tx1"/>
                </a:solidFill>
                <a:highlight>
                  <a:srgbClr val="FFFFFF"/>
                </a:highlight>
                <a:latin typeface="Arial"/>
                <a:cs typeface="Arial"/>
              </a:rPr>
              <a:t>Available at: </a:t>
            </a:r>
            <a:r>
              <a:rPr lang="en-GB" sz="1400">
                <a:solidFill>
                  <a:schemeClr val="tx1"/>
                </a:solidFill>
                <a:highlight>
                  <a:srgbClr val="F5F5F5"/>
                </a:highlight>
                <a:latin typeface="Tinos"/>
                <a:cs typeface="Arial"/>
              </a:rPr>
              <a:t> </a:t>
            </a:r>
            <a:r>
              <a:rPr lang="en-GB" sz="1400">
                <a:solidFill>
                  <a:srgbClr val="2E1FB8"/>
                </a:solidFill>
                <a:highlight>
                  <a:srgbClr val="F5F5F5"/>
                </a:highlight>
                <a:latin typeface="Source Sans Pro"/>
                <a:ea typeface="Source Sans Pro"/>
                <a:cs typeface="Arial"/>
                <a:hlinkClick r:id="rId4"/>
              </a:rPr>
              <a:t>https://creativecommons.org/licenses/by-sa/4.0/</a:t>
            </a:r>
            <a:r>
              <a:rPr lang="en-GB" sz="1400" i="1">
                <a:solidFill>
                  <a:schemeClr val="tx1"/>
                </a:solidFill>
                <a:highlight>
                  <a:srgbClr val="FFFFFF"/>
                </a:highlight>
                <a:latin typeface="Arial"/>
                <a:cs typeface="Arial"/>
              </a:rPr>
              <a:t> (Accessed 5 June 2026).</a:t>
            </a:r>
          </a:p>
          <a:p>
            <a:r>
              <a:rPr lang="en-GB" sz="1400">
                <a:solidFill>
                  <a:schemeClr val="tx1"/>
                </a:solidFill>
                <a:highlight>
                  <a:srgbClr val="FFFFFF"/>
                </a:highlight>
                <a:ea typeface="+mn-lt"/>
                <a:cs typeface="+mn-lt"/>
              </a:rPr>
              <a:t>Microsoft Support</a:t>
            </a:r>
            <a:r>
              <a:rPr lang="en-GB" sz="1400" i="1">
                <a:solidFill>
                  <a:schemeClr val="tx1"/>
                </a:solidFill>
                <a:highlight>
                  <a:srgbClr val="FFFFFF"/>
                </a:highlight>
                <a:ea typeface="+mn-lt"/>
                <a:cs typeface="+mn-lt"/>
              </a:rPr>
              <a:t> (2026) </a:t>
            </a:r>
            <a:r>
              <a:rPr lang="en-GB" sz="1400">
                <a:solidFill>
                  <a:schemeClr val="tx1"/>
                </a:solidFill>
                <a:highlight>
                  <a:srgbClr val="FFFFFF"/>
                </a:highlight>
                <a:ea typeface="+mn-lt"/>
                <a:cs typeface="+mn-lt"/>
              </a:rPr>
              <a:t>Available at: </a:t>
            </a:r>
            <a:r>
              <a:rPr lang="en-GB" sz="1400">
                <a:solidFill>
                  <a:schemeClr val="tx1"/>
                </a:solidFill>
                <a:highlight>
                  <a:srgbClr val="FFFFFF"/>
                </a:highlight>
                <a:ea typeface="+mn-lt"/>
                <a:cs typeface="+mn-lt"/>
                <a:hlinkClick r:id="rId5">
                  <a:extLst>
                    <a:ext uri="{A12FA001-AC4F-418D-AE19-62706E023703}">
                      <ahyp:hlinkClr xmlns:ahyp="http://schemas.microsoft.com/office/drawing/2018/hyperlinkcolor" val="tx"/>
                    </a:ext>
                  </a:extLst>
                </a:hlinkClick>
              </a:rPr>
              <a:t>https://support.microsoft.com/en-gb</a:t>
            </a:r>
            <a:r>
              <a:rPr lang="en-GB" sz="1400" i="1">
                <a:solidFill>
                  <a:schemeClr val="tx1"/>
                </a:solidFill>
                <a:highlight>
                  <a:srgbClr val="FFFFFF"/>
                </a:highlight>
                <a:ea typeface="+mn-lt"/>
                <a:cs typeface="+mn-lt"/>
              </a:rPr>
              <a:t> (Accessed June 2026).</a:t>
            </a:r>
            <a:endParaRPr lang="en-GB" sz="1400" i="1">
              <a:solidFill>
                <a:schemeClr val="tx1"/>
              </a:solidFill>
              <a:highlight>
                <a:srgbClr val="FFFFFF"/>
              </a:highlight>
              <a:latin typeface="Arial"/>
              <a:cs typeface="Arial"/>
            </a:endParaRPr>
          </a:p>
          <a:p>
            <a:r>
              <a:rPr lang="en-GB" sz="1400">
                <a:solidFill>
                  <a:schemeClr val="tx1"/>
                </a:solidFill>
                <a:highlight>
                  <a:srgbClr val="FFFFFF"/>
                </a:highlight>
                <a:latin typeface="Arial"/>
                <a:cs typeface="Arial"/>
              </a:rPr>
              <a:t>Microsoft Teams picture (2025) Microsoft 365. Available at</a:t>
            </a:r>
            <a:r>
              <a:rPr lang="en-GB" sz="1400" i="1">
                <a:solidFill>
                  <a:schemeClr val="tx1"/>
                </a:solidFill>
                <a:highlight>
                  <a:srgbClr val="FFFFFF"/>
                </a:highlight>
                <a:latin typeface="Arial"/>
                <a:cs typeface="Arial"/>
              </a:rPr>
              <a:t>: </a:t>
            </a:r>
            <a:r>
              <a:rPr lang="en-GB" sz="1400">
                <a:solidFill>
                  <a:schemeClr val="tx1"/>
                </a:solidFill>
                <a:highlight>
                  <a:srgbClr val="F5F5F5"/>
                </a:highlight>
                <a:latin typeface="Tinos"/>
                <a:cs typeface="Arial"/>
              </a:rPr>
              <a:t> </a:t>
            </a:r>
            <a:r>
              <a:rPr lang="en-GB" sz="1400">
                <a:solidFill>
                  <a:srgbClr val="2E1FB8"/>
                </a:solidFill>
                <a:highlight>
                  <a:srgbClr val="F5F5F5"/>
                </a:highlight>
                <a:latin typeface="Source Sans Pro"/>
                <a:ea typeface="Source Sans Pro"/>
                <a:cs typeface="Arial"/>
                <a:hlinkClick r:id="rId4"/>
              </a:rPr>
              <a:t>https://creativecommons.org/licenses/by-sa/4.0/</a:t>
            </a:r>
            <a:r>
              <a:rPr lang="en-GB" sz="1400">
                <a:solidFill>
                  <a:schemeClr val="tx1"/>
                </a:solidFill>
                <a:highlight>
                  <a:srgbClr val="FFFFFF"/>
                </a:highlight>
                <a:latin typeface="Arial"/>
                <a:cs typeface="Arial"/>
              </a:rPr>
              <a:t> </a:t>
            </a:r>
            <a:r>
              <a:rPr lang="en-GB" sz="1400" i="1">
                <a:solidFill>
                  <a:schemeClr val="tx1"/>
                </a:solidFill>
                <a:highlight>
                  <a:srgbClr val="FFFFFF"/>
                </a:highlight>
                <a:latin typeface="Arial"/>
                <a:cs typeface="Arial"/>
              </a:rPr>
              <a:t>(</a:t>
            </a:r>
            <a:r>
              <a:rPr lang="en-GB" sz="1400">
                <a:solidFill>
                  <a:schemeClr val="tx1"/>
                </a:solidFill>
                <a:highlight>
                  <a:srgbClr val="FFFFFF"/>
                </a:highlight>
                <a:latin typeface="Arial"/>
                <a:cs typeface="Arial"/>
              </a:rPr>
              <a:t>Accessed 5 June 2026</a:t>
            </a:r>
            <a:r>
              <a:rPr lang="en-GB" sz="1400" i="1">
                <a:solidFill>
                  <a:schemeClr val="tx1"/>
                </a:solidFill>
                <a:highlight>
                  <a:srgbClr val="FFFFFF"/>
                </a:highlight>
                <a:latin typeface="Arial"/>
                <a:cs typeface="Arial"/>
              </a:rPr>
              <a:t>)</a:t>
            </a:r>
          </a:p>
          <a:p>
            <a:r>
              <a:rPr lang="en-GB" sz="1400">
                <a:solidFill>
                  <a:schemeClr val="tx1"/>
                </a:solidFill>
                <a:highlight>
                  <a:srgbClr val="FFFFFF"/>
                </a:highlight>
                <a:latin typeface="Arial"/>
                <a:cs typeface="Arial"/>
              </a:rPr>
              <a:t>Microsoft Trust Centre (2015) Data Protection Available at:</a:t>
            </a:r>
            <a:r>
              <a:rPr lang="en-GB" sz="1400" i="1">
                <a:solidFill>
                  <a:schemeClr val="tx1"/>
                </a:solidFill>
                <a:highlight>
                  <a:srgbClr val="FFFFFF"/>
                </a:highlight>
                <a:latin typeface="Arial"/>
                <a:cs typeface="Arial"/>
              </a:rPr>
              <a:t>  </a:t>
            </a:r>
            <a:r>
              <a:rPr lang="en-GB" sz="1400" u="sng">
                <a:solidFill>
                  <a:schemeClr val="tx1"/>
                </a:solidFill>
                <a:highlight>
                  <a:srgbClr val="FFFFFF"/>
                </a:highlight>
                <a:latin typeface="Arial"/>
                <a:cs typeface="Arial"/>
              </a:rPr>
              <a:t>https://www.microsoft.com/en-gb/trust-center/privacy</a:t>
            </a:r>
            <a:r>
              <a:rPr lang="en-GB" sz="1400">
                <a:solidFill>
                  <a:schemeClr val="tx1"/>
                </a:solidFill>
                <a:highlight>
                  <a:srgbClr val="FFFFFF"/>
                </a:highlight>
                <a:latin typeface="Arial"/>
                <a:cs typeface="Arial"/>
              </a:rPr>
              <a:t> (Accessed 30 May 2026</a:t>
            </a:r>
            <a:r>
              <a:rPr lang="en-GB" sz="1400" i="1">
                <a:solidFill>
                  <a:schemeClr val="tx1"/>
                </a:solidFill>
                <a:highlight>
                  <a:srgbClr val="FFFFFF"/>
                </a:highlight>
                <a:latin typeface="Arial"/>
                <a:cs typeface="Arial"/>
              </a:rPr>
              <a:t>)</a:t>
            </a:r>
            <a:endParaRPr lang="en-GB" sz="1400" i="1">
              <a:solidFill>
                <a:schemeClr val="tx1"/>
              </a:solidFill>
              <a:latin typeface="Arial"/>
              <a:cs typeface="Arial"/>
            </a:endParaRPr>
          </a:p>
          <a:p>
            <a:r>
              <a:rPr lang="en-GB" sz="1400">
                <a:solidFill>
                  <a:schemeClr val="tx1"/>
                </a:solidFill>
                <a:highlight>
                  <a:srgbClr val="FFFFFF"/>
                </a:highlight>
                <a:latin typeface="Arial"/>
                <a:cs typeface="Arial"/>
              </a:rPr>
              <a:t>Microsoft Word picture (2025)</a:t>
            </a:r>
            <a:r>
              <a:rPr lang="en-GB" sz="1400" i="1">
                <a:solidFill>
                  <a:schemeClr val="tx1"/>
                </a:solidFill>
                <a:highlight>
                  <a:srgbClr val="FFFFFF"/>
                </a:highlight>
                <a:latin typeface="Arial"/>
                <a:cs typeface="Arial"/>
              </a:rPr>
              <a:t> </a:t>
            </a:r>
            <a:r>
              <a:rPr lang="en-GB" sz="1400">
                <a:solidFill>
                  <a:schemeClr val="tx1"/>
                </a:solidFill>
                <a:highlight>
                  <a:srgbClr val="FFFFFF"/>
                </a:highlight>
                <a:latin typeface="Arial"/>
                <a:cs typeface="Arial"/>
              </a:rPr>
              <a:t>Microsoft 365. Available at: </a:t>
            </a:r>
            <a:r>
              <a:rPr lang="en-GB" sz="1400">
                <a:solidFill>
                  <a:schemeClr val="tx1"/>
                </a:solidFill>
                <a:highlight>
                  <a:srgbClr val="F5F5F5"/>
                </a:highlight>
                <a:latin typeface="Tinos"/>
                <a:cs typeface="Arial"/>
              </a:rPr>
              <a:t> </a:t>
            </a:r>
            <a:r>
              <a:rPr lang="en-GB" sz="1400">
                <a:solidFill>
                  <a:srgbClr val="2E1FB8"/>
                </a:solidFill>
                <a:highlight>
                  <a:srgbClr val="F5F5F5"/>
                </a:highlight>
                <a:latin typeface="Source Sans Pro"/>
                <a:ea typeface="Source Sans Pro"/>
                <a:cs typeface="Arial"/>
                <a:hlinkClick r:id="rId4"/>
              </a:rPr>
              <a:t>https://creativecommons.org/licenses/by-sa/4.0/</a:t>
            </a:r>
            <a:r>
              <a:rPr lang="en-GB" sz="1400">
                <a:solidFill>
                  <a:schemeClr val="tx1"/>
                </a:solidFill>
                <a:highlight>
                  <a:srgbClr val="FFFFFF"/>
                </a:highlight>
                <a:latin typeface="Arial"/>
                <a:ea typeface="Source Sans Pro"/>
                <a:cs typeface="Arial"/>
              </a:rPr>
              <a:t> </a:t>
            </a:r>
            <a:r>
              <a:rPr lang="en-GB" sz="1400">
                <a:solidFill>
                  <a:schemeClr val="tx1"/>
                </a:solidFill>
                <a:highlight>
                  <a:srgbClr val="FFFFFF"/>
                </a:highlight>
                <a:latin typeface="Arial"/>
                <a:cs typeface="Arial"/>
              </a:rPr>
              <a:t>(Accessed 5 June 2026).</a:t>
            </a:r>
          </a:p>
          <a:p>
            <a:endParaRPr lang="en-GB" sz="1400" i="1">
              <a:solidFill>
                <a:schemeClr val="tx1"/>
              </a:solidFill>
              <a:highlight>
                <a:srgbClr val="FFFFFF"/>
              </a:highlight>
              <a:latin typeface="Arial"/>
              <a:cs typeface="Arial"/>
            </a:endParaRPr>
          </a:p>
          <a:p>
            <a:pPr marL="171450" indent="-171450">
              <a:buClr>
                <a:srgbClr val="5FCBEF"/>
              </a:buClr>
            </a:pPr>
            <a:endParaRPr lang="en-GB" sz="1200" i="1">
              <a:solidFill>
                <a:srgbClr val="000000"/>
              </a:solidFill>
              <a:latin typeface="Arial"/>
              <a:cs typeface="Arial"/>
            </a:endParaRPr>
          </a:p>
          <a:p>
            <a:pPr>
              <a:buClr>
                <a:srgbClr val="FFFFFF"/>
              </a:buClr>
            </a:pPr>
            <a:endParaRPr lang="en-GB" sz="1200">
              <a:solidFill>
                <a:srgbClr val="0F496F"/>
              </a:solidFill>
              <a:latin typeface="Arial"/>
              <a:cs typeface="Arial"/>
            </a:endParaRPr>
          </a:p>
        </p:txBody>
      </p:sp>
    </p:spTree>
    <p:extLst>
      <p:ext uri="{BB962C8B-B14F-4D97-AF65-F5344CB8AC3E}">
        <p14:creationId xmlns:p14="http://schemas.microsoft.com/office/powerpoint/2010/main" val="36122732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74CBAE-B537-C9EA-10DF-CB6736C2DBBE}"/>
              </a:ext>
            </a:extLst>
          </p:cNvPr>
          <p:cNvSpPr>
            <a:spLocks noGrp="1"/>
          </p:cNvSpPr>
          <p:nvPr>
            <p:ph idx="1"/>
          </p:nvPr>
        </p:nvSpPr>
        <p:spPr>
          <a:xfrm>
            <a:off x="407846" y="795692"/>
            <a:ext cx="8596668" cy="5096987"/>
          </a:xfrm>
        </p:spPr>
        <p:txBody>
          <a:bodyPr vert="horz" lIns="91440" tIns="45720" rIns="91440" bIns="45720" rtlCol="0" anchor="t">
            <a:noAutofit/>
          </a:bodyPr>
          <a:lstStyle/>
          <a:p>
            <a:pPr marL="0" indent="0">
              <a:buNone/>
            </a:pPr>
            <a:r>
              <a:rPr lang="en-GB" sz="1400">
                <a:solidFill>
                  <a:schemeClr val="tx1"/>
                </a:solidFill>
                <a:highlight>
                  <a:srgbClr val="FFFFFF"/>
                </a:highlight>
                <a:latin typeface="Arial"/>
                <a:cs typeface="Arial"/>
              </a:rPr>
              <a:t>National Health Service England (2015) The Records Management Code of Practice Available </a:t>
            </a:r>
            <a:r>
              <a:rPr lang="en-GB" sz="1400" i="1">
                <a:solidFill>
                  <a:schemeClr val="tx1"/>
                </a:solidFill>
                <a:highlight>
                  <a:srgbClr val="FFFFFF"/>
                </a:highlight>
                <a:latin typeface="Arial"/>
                <a:cs typeface="Arial"/>
              </a:rPr>
              <a:t>at: </a:t>
            </a:r>
            <a:r>
              <a:rPr lang="en-GB" sz="1400">
                <a:solidFill>
                  <a:schemeClr val="tx1"/>
                </a:solidFill>
                <a:highlight>
                  <a:srgbClr val="FFFFFF"/>
                </a:highlight>
                <a:latin typeface="Arial"/>
                <a:cs typeface="Arial"/>
              </a:rPr>
              <a:t> </a:t>
            </a:r>
            <a:r>
              <a:rPr lang="en-GB" sz="1400" u="sng">
                <a:solidFill>
                  <a:schemeClr val="tx1"/>
                </a:solidFill>
                <a:highlight>
                  <a:srgbClr val="FFFFFF"/>
                </a:highlight>
                <a:latin typeface="Arial"/>
                <a:cs typeface="Arial"/>
              </a:rPr>
              <a:t>https://digital.nhs.uk/data-and-information/information-governance/guidance/records-management-code-of-practice</a:t>
            </a:r>
            <a:r>
              <a:rPr lang="en-GB" sz="1400" i="1">
                <a:solidFill>
                  <a:schemeClr val="tx1"/>
                </a:solidFill>
                <a:highlight>
                  <a:srgbClr val="FFFFFF"/>
                </a:highlight>
                <a:latin typeface="Arial"/>
                <a:cs typeface="Arial"/>
              </a:rPr>
              <a:t> (Accessed 30 May 2026).</a:t>
            </a:r>
            <a:endParaRPr lang="en-US" i="1">
              <a:solidFill>
                <a:schemeClr val="tx1"/>
              </a:solidFill>
            </a:endParaRPr>
          </a:p>
          <a:p>
            <a:pPr marL="0" indent="0">
              <a:buNone/>
            </a:pPr>
            <a:r>
              <a:rPr lang="en-GB" sz="1400">
                <a:solidFill>
                  <a:schemeClr val="tx1"/>
                </a:solidFill>
                <a:highlight>
                  <a:srgbClr val="FFFFFF"/>
                </a:highlight>
                <a:latin typeface="Arial"/>
                <a:cs typeface="Arial"/>
              </a:rPr>
              <a:t>Rana, Ritu.(2013) Effective communication in Diverse workplace</a:t>
            </a:r>
            <a:r>
              <a:rPr lang="en-GB" sz="1400" i="1">
                <a:solidFill>
                  <a:schemeClr val="tx1"/>
                </a:solidFill>
                <a:highlight>
                  <a:srgbClr val="FFFFFF"/>
                </a:highlight>
                <a:latin typeface="Arial"/>
                <a:cs typeface="Arial"/>
              </a:rPr>
              <a:t>. International Journal of Enhance Research in Management and computer Application Vol.2 (</a:t>
            </a:r>
            <a:r>
              <a:rPr lang="en-GB" sz="1400">
                <a:solidFill>
                  <a:schemeClr val="tx1"/>
                </a:solidFill>
                <a:highlight>
                  <a:srgbClr val="FFFFFF"/>
                </a:highlight>
                <a:latin typeface="Arial"/>
                <a:cs typeface="Arial"/>
              </a:rPr>
              <a:t> February 2013). Available at SSRN: </a:t>
            </a:r>
            <a:r>
              <a:rPr lang="en-GB" sz="1400">
                <a:solidFill>
                  <a:schemeClr val="tx1"/>
                </a:solidFill>
                <a:highlight>
                  <a:srgbClr val="FFFFFF"/>
                </a:highlight>
                <a:latin typeface="Arial"/>
                <a:cs typeface="Arial"/>
                <a:hlinkClick r:id="rId2">
                  <a:extLst>
                    <a:ext uri="{A12FA001-AC4F-418D-AE19-62706E023703}">
                      <ahyp:hlinkClr xmlns:ahyp="http://schemas.microsoft.com/office/drawing/2018/hyperlinkcolor" val="tx"/>
                    </a:ext>
                  </a:extLst>
                </a:hlinkClick>
              </a:rPr>
              <a:t>https://ssrn.com/abstract=2225761</a:t>
            </a:r>
            <a:endParaRPr lang="en-US">
              <a:solidFill>
                <a:schemeClr val="tx1"/>
              </a:solidFill>
              <a:latin typeface="Trebuchet MS" panose="020B0603020202020204"/>
              <a:cs typeface="Arial"/>
            </a:endParaRPr>
          </a:p>
          <a:p>
            <a:pPr marL="0" indent="0">
              <a:buNone/>
            </a:pPr>
            <a:r>
              <a:rPr lang="en-GB" sz="1400">
                <a:solidFill>
                  <a:schemeClr val="tx1"/>
                </a:solidFill>
                <a:highlight>
                  <a:srgbClr val="FFFFFF"/>
                </a:highlight>
                <a:latin typeface="Arial"/>
                <a:cs typeface="Arial"/>
              </a:rPr>
              <a:t>Melati, R. (2025). Analysis of The Advantages of Microsoft Teams as A Corporate Communication Tool in Supporting Employee Performance. </a:t>
            </a:r>
            <a:r>
              <a:rPr lang="en-GB" sz="1400" i="1">
                <a:solidFill>
                  <a:schemeClr val="tx1"/>
                </a:solidFill>
                <a:highlight>
                  <a:srgbClr val="FFFFFF"/>
                </a:highlight>
                <a:latin typeface="Arial"/>
                <a:cs typeface="Arial"/>
              </a:rPr>
              <a:t>Journal </a:t>
            </a:r>
            <a:r>
              <a:rPr lang="en-GB" sz="1400" i="1" err="1">
                <a:solidFill>
                  <a:schemeClr val="tx1"/>
                </a:solidFill>
                <a:highlight>
                  <a:srgbClr val="FFFFFF"/>
                </a:highlight>
                <a:latin typeface="Arial"/>
                <a:cs typeface="Arial"/>
              </a:rPr>
              <a:t>Eduvest</a:t>
            </a:r>
            <a:r>
              <a:rPr lang="en-GB" sz="1400" i="1">
                <a:solidFill>
                  <a:schemeClr val="tx1"/>
                </a:solidFill>
                <a:highlight>
                  <a:srgbClr val="FFFFFF"/>
                </a:highlight>
                <a:latin typeface="Arial"/>
                <a:cs typeface="Arial"/>
              </a:rPr>
              <a:t>. 5(3): 2893-2899E-ISSN:2775-3727</a:t>
            </a:r>
            <a:endParaRPr lang="en-US" i="1">
              <a:solidFill>
                <a:schemeClr val="tx1"/>
              </a:solidFill>
            </a:endParaRPr>
          </a:p>
          <a:p>
            <a:pPr marL="0" indent="0">
              <a:buNone/>
            </a:pPr>
            <a:r>
              <a:rPr lang="en-GB" sz="1400">
                <a:solidFill>
                  <a:schemeClr val="tx1"/>
                </a:solidFill>
                <a:highlight>
                  <a:srgbClr val="FFFFFF"/>
                </a:highlight>
                <a:latin typeface="Arial"/>
                <a:cs typeface="Arial"/>
              </a:rPr>
              <a:t>Roig, J,  </a:t>
            </a:r>
            <a:r>
              <a:rPr lang="en-GB" sz="1400" err="1">
                <a:solidFill>
                  <a:schemeClr val="tx1"/>
                </a:solidFill>
                <a:highlight>
                  <a:srgbClr val="FFFFFF"/>
                </a:highlight>
                <a:latin typeface="Arial"/>
                <a:cs typeface="Arial"/>
              </a:rPr>
              <a:t>Ribera.M</a:t>
            </a:r>
            <a:r>
              <a:rPr lang="en-GB" sz="1400">
                <a:solidFill>
                  <a:schemeClr val="tx1"/>
                </a:solidFill>
                <a:highlight>
                  <a:srgbClr val="FFFFFF"/>
                </a:highlight>
                <a:latin typeface="Arial"/>
                <a:cs typeface="Arial"/>
              </a:rPr>
              <a:t>. and  </a:t>
            </a:r>
            <a:r>
              <a:rPr lang="en-GB" sz="1400" err="1">
                <a:solidFill>
                  <a:schemeClr val="tx1"/>
                </a:solidFill>
                <a:highlight>
                  <a:srgbClr val="FFFFFF"/>
                </a:highlight>
                <a:latin typeface="Arial"/>
                <a:cs typeface="Arial"/>
              </a:rPr>
              <a:t>Martin,D</a:t>
            </a:r>
            <a:r>
              <a:rPr lang="en-GB" sz="1400">
                <a:solidFill>
                  <a:schemeClr val="tx1"/>
                </a:solidFill>
                <a:highlight>
                  <a:srgbClr val="FFFFFF"/>
                </a:highlight>
                <a:latin typeface="Arial"/>
                <a:cs typeface="Arial"/>
              </a:rPr>
              <a:t>  (2021)</a:t>
            </a:r>
            <a:r>
              <a:rPr lang="en-GB" sz="1400" i="1">
                <a:solidFill>
                  <a:schemeClr val="tx1"/>
                </a:solidFill>
                <a:highlight>
                  <a:srgbClr val="FFFFFF"/>
                </a:highlight>
                <a:latin typeface="Arial"/>
                <a:cs typeface="Arial"/>
              </a:rPr>
              <a:t> Analysis on the creation of accessible documents with Microsoft Word online in the field of education </a:t>
            </a:r>
            <a:r>
              <a:rPr lang="en-GB" sz="1400">
                <a:solidFill>
                  <a:schemeClr val="tx1"/>
                </a:solidFill>
                <a:highlight>
                  <a:srgbClr val="FFFFFF"/>
                </a:highlight>
                <a:latin typeface="Arial"/>
                <a:cs typeface="Arial"/>
              </a:rPr>
              <a:t>(ACM Digital Library) </a:t>
            </a:r>
            <a:r>
              <a:rPr lang="en-GB" sz="1400" i="1">
                <a:solidFill>
                  <a:schemeClr val="tx1"/>
                </a:solidFill>
                <a:highlight>
                  <a:srgbClr val="FFFFFF"/>
                </a:highlight>
                <a:latin typeface="Arial"/>
                <a:cs typeface="Arial"/>
              </a:rPr>
              <a:t>pp,</a:t>
            </a:r>
            <a:r>
              <a:rPr lang="en-GB" sz="1400">
                <a:solidFill>
                  <a:schemeClr val="tx1"/>
                </a:solidFill>
                <a:highlight>
                  <a:srgbClr val="FFFFFF"/>
                </a:highlight>
                <a:latin typeface="Arial"/>
                <a:cs typeface="Arial"/>
              </a:rPr>
              <a:t> 1-4 (Accessed 3 June 2026)</a:t>
            </a:r>
          </a:p>
          <a:p>
            <a:pPr marL="0" indent="0">
              <a:buNone/>
            </a:pPr>
            <a:r>
              <a:rPr lang="en-GB" sz="1400">
                <a:solidFill>
                  <a:schemeClr val="tx1"/>
                </a:solidFill>
                <a:highlight>
                  <a:srgbClr val="FFFFFF"/>
                </a:highlight>
                <a:latin typeface="Arial"/>
                <a:cs typeface="Arial"/>
              </a:rPr>
              <a:t>Tan, C. and Shao, Y. (2022) ‘Online collaborative learning using Microsoft Teams in higher education’</a:t>
            </a:r>
            <a:r>
              <a:rPr lang="en-GB" sz="1400" i="1">
                <a:solidFill>
                  <a:schemeClr val="tx1"/>
                </a:solidFill>
                <a:highlight>
                  <a:srgbClr val="FFFFFF"/>
                </a:highlight>
                <a:latin typeface="Arial"/>
                <a:cs typeface="Arial"/>
              </a:rPr>
              <a:t>, Journal of Professional Capital and Community, 7(2), pp. 133–147</a:t>
            </a:r>
          </a:p>
          <a:p>
            <a:pPr marL="0" indent="0">
              <a:buNone/>
            </a:pPr>
            <a:r>
              <a:rPr lang="en-GB" sz="1400">
                <a:solidFill>
                  <a:schemeClr val="tx1"/>
                </a:solidFill>
                <a:highlight>
                  <a:srgbClr val="FFFFFF"/>
                </a:highlight>
                <a:latin typeface="Arial"/>
                <a:cs typeface="Arial"/>
              </a:rPr>
              <a:t>The Knowledge Academy (2026) What is Microsoft word.</a:t>
            </a:r>
            <a:r>
              <a:rPr lang="en-GB" sz="1400" i="1">
                <a:solidFill>
                  <a:schemeClr val="tx1"/>
                </a:solidFill>
                <a:highlight>
                  <a:srgbClr val="FFFFFF"/>
                </a:highlight>
                <a:latin typeface="Arial"/>
                <a:cs typeface="Arial"/>
              </a:rPr>
              <a:t> </a:t>
            </a:r>
            <a:r>
              <a:rPr lang="en-GB" sz="1400">
                <a:solidFill>
                  <a:schemeClr val="tx1"/>
                </a:solidFill>
                <a:highlight>
                  <a:srgbClr val="FFFFFF"/>
                </a:highlight>
                <a:latin typeface="Arial"/>
                <a:cs typeface="Arial"/>
              </a:rPr>
              <a:t>Available at: </a:t>
            </a:r>
            <a:r>
              <a:rPr lang="en-GB" sz="1400" u="sng">
                <a:solidFill>
                  <a:schemeClr val="tx1"/>
                </a:solidFill>
                <a:highlight>
                  <a:srgbClr val="FFFFFF"/>
                </a:highlight>
                <a:latin typeface="Arial"/>
                <a:cs typeface="Arial"/>
                <a:hlinkClick r:id="rId3">
                  <a:extLst>
                    <a:ext uri="{A12FA001-AC4F-418D-AE19-62706E023703}">
                      <ahyp:hlinkClr xmlns:ahyp="http://schemas.microsoft.com/office/drawing/2018/hyperlinkcolor" val="tx"/>
                    </a:ext>
                  </a:extLst>
                </a:hlinkClick>
              </a:rPr>
              <a:t>https://www.theknowledgeacademy.com/blog/what-is-microsoft-word/</a:t>
            </a:r>
            <a:r>
              <a:rPr lang="en-GB" sz="1400">
                <a:solidFill>
                  <a:schemeClr val="tx1"/>
                </a:solidFill>
                <a:highlight>
                  <a:srgbClr val="FFFFFF"/>
                </a:highlight>
                <a:latin typeface="Arial"/>
                <a:cs typeface="Arial"/>
              </a:rPr>
              <a:t> (Accessed 5 June 2026)</a:t>
            </a:r>
            <a:endParaRPr lang="en-GB" sz="1400">
              <a:solidFill>
                <a:schemeClr val="tx1"/>
              </a:solidFill>
              <a:latin typeface="Arial"/>
              <a:cs typeface="Arial"/>
            </a:endParaRPr>
          </a:p>
          <a:p>
            <a:pPr marL="0" indent="0">
              <a:buNone/>
            </a:pPr>
            <a:r>
              <a:rPr lang="en-GB" sz="1400">
                <a:solidFill>
                  <a:schemeClr val="tx1"/>
                </a:solidFill>
                <a:highlight>
                  <a:srgbClr val="FFFFFF"/>
                </a:highlight>
                <a:latin typeface="Arial"/>
                <a:cs typeface="Arial"/>
              </a:rPr>
              <a:t>Zappin, R, Sun, S.Y, </a:t>
            </a:r>
            <a:r>
              <a:rPr lang="en-GB" sz="1400" err="1">
                <a:solidFill>
                  <a:schemeClr val="tx1"/>
                </a:solidFill>
                <a:highlight>
                  <a:srgbClr val="FFFFFF"/>
                </a:highlight>
                <a:latin typeface="Arial"/>
                <a:cs typeface="Arial"/>
              </a:rPr>
              <a:t>Briedwell</a:t>
            </a:r>
            <a:r>
              <a:rPr lang="en-GB" sz="1400">
                <a:solidFill>
                  <a:schemeClr val="tx1"/>
                </a:solidFill>
                <a:highlight>
                  <a:srgbClr val="FFFFFF"/>
                </a:highlight>
                <a:latin typeface="Arial"/>
                <a:cs typeface="Arial"/>
              </a:rPr>
              <a:t>, T, Martin, D. and Stephens, K. (2026). Development and initial psychometric evaluation of the Health Literacy knowledge and Experience survey for physical therapists</a:t>
            </a:r>
            <a:r>
              <a:rPr lang="en-GB" sz="1400" i="1">
                <a:solidFill>
                  <a:schemeClr val="tx1"/>
                </a:solidFill>
                <a:highlight>
                  <a:srgbClr val="FFFFFF"/>
                </a:highlight>
                <a:latin typeface="Arial"/>
                <a:cs typeface="Arial"/>
              </a:rPr>
              <a:t> (HLKES-2 PT). Health Literacy and Communication Open</a:t>
            </a:r>
            <a:r>
              <a:rPr lang="en-GB" sz="1400">
                <a:solidFill>
                  <a:schemeClr val="tx1"/>
                </a:solidFill>
                <a:highlight>
                  <a:srgbClr val="FFFFFF"/>
                </a:highlight>
                <a:latin typeface="Arial"/>
                <a:cs typeface="Arial"/>
              </a:rPr>
              <a:t>, 4(1). Available at: https://doi.org/10.1080/28355245.2026.2645771. (Accessed 5 June 2026)</a:t>
            </a:r>
            <a:r>
              <a:rPr lang="en-GB" sz="1400" i="1">
                <a:solidFill>
                  <a:schemeClr val="tx1"/>
                </a:solidFill>
                <a:highlight>
                  <a:srgbClr val="FFFFFF"/>
                </a:highlight>
                <a:latin typeface="Arial"/>
                <a:cs typeface="Arial"/>
              </a:rPr>
              <a:t>.</a:t>
            </a:r>
            <a:endParaRPr lang="en-GB" sz="1400" i="1">
              <a:solidFill>
                <a:schemeClr val="tx1"/>
              </a:solidFill>
              <a:latin typeface="Arial"/>
              <a:cs typeface="Arial"/>
            </a:endParaRPr>
          </a:p>
          <a:p>
            <a:endParaRPr lang="en-GB" sz="1200" i="1">
              <a:solidFill>
                <a:srgbClr val="3F3F3F"/>
              </a:solidFill>
              <a:highlight>
                <a:srgbClr val="FFFFFF"/>
              </a:highlight>
            </a:endParaRPr>
          </a:p>
          <a:p>
            <a:endParaRPr lang="en-GB"/>
          </a:p>
        </p:txBody>
      </p:sp>
    </p:spTree>
    <p:extLst>
      <p:ext uri="{BB962C8B-B14F-4D97-AF65-F5344CB8AC3E}">
        <p14:creationId xmlns:p14="http://schemas.microsoft.com/office/powerpoint/2010/main" val="357419916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Facet</vt:lpstr>
      <vt:lpstr>Module code LCHS4007   'Digital skills and research methods'     Rachael Michael 2542002   Sarah Campbell 2536765   Karla Menjivar 2535583      Lecture: Bianca Dodgen  </vt:lpstr>
      <vt:lpstr>Microsoft Teams</vt:lpstr>
      <vt:lpstr>Staff communication: </vt:lpstr>
      <vt:lpstr>Why this tool is suitable for the task </vt:lpstr>
      <vt:lpstr>How it improves efficiency or communication </vt:lpstr>
      <vt:lpstr>Advantages and limitations of using the chosen tool</vt:lpstr>
      <vt:lpstr>Microsoft Word</vt:lpstr>
      <vt:lpstr>Writing care-related documents/Care documentation in Riverdale Nursing home  </vt:lpstr>
      <vt:lpstr>Why Microsoft Word?</vt:lpstr>
      <vt:lpstr>It improves efficiency and communication</vt:lpstr>
      <vt:lpstr>Advantages    </vt:lpstr>
      <vt:lpstr>Limitations</vt:lpstr>
      <vt:lpstr>Microsoft PowerPoint</vt:lpstr>
      <vt:lpstr>Riverdale Nursing Home will introduce Microsoft 365 to manage customer's  information within their two facilities. Implementing a new system is not an easy task to perform; however, a basic knowledge in regards each tool within Microsoft 365, will improve the likelihood of implementing effective communication and alternatively, avoid misunderstandings.  This presentation aims to explain how Microsoft PowerPoint can help Riverdale Nursing Home to train their staff to achieve an effective communication, being more responsible with the patient's information. </vt:lpstr>
      <vt:lpstr>Definition and benefits of Microsoft PowerPoint?</vt:lpstr>
      <vt:lpstr>Why PowerPoint is the most suitable tool? </vt:lpstr>
      <vt:lpstr>How PowerPoint improves efficiency or communication? </vt:lpstr>
      <vt:lpstr>Advantages and Limitations of PowerPoint</vt:lpstr>
      <vt:lpstr> Reference List</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2026-05-20T16:08:26Z</dcterms:created>
  <dcterms:modified xsi:type="dcterms:W3CDTF">2026-06-14T21:25:44Z</dcterms:modified>
</cp:coreProperties>
</file>