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09E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46626D-0582-48D6-99AF-AAD3AB77EB4E}" v="21" dt="2025-11-04T21:30:47.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29" d="100"/>
          <a:sy n="29" d="100"/>
        </p:scale>
        <p:origin x="882" y="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2804328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2139760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1148169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4069376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3929605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806292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1610585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2540179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dirty="0"/>
              <a:t>Click icon to add picture</a:t>
            </a:r>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312731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3644506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AE8242-7044-4704-92B1-214D72DDCF8F}" type="datetimeFigureOut">
              <a:rPr lang="en-GB" smtClean="0"/>
              <a:t>04/11/2025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0ED955-4B32-4024-AA21-62F20F908004}" type="slidenum">
              <a:rPr lang="en-GB" smtClean="0"/>
              <a:t>‹#›</a:t>
            </a:fld>
            <a:endParaRPr lang="en-GB" dirty="0"/>
          </a:p>
        </p:txBody>
      </p:sp>
    </p:spTree>
    <p:extLst>
      <p:ext uri="{BB962C8B-B14F-4D97-AF65-F5344CB8AC3E}">
        <p14:creationId xmlns:p14="http://schemas.microsoft.com/office/powerpoint/2010/main" val="4190369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CAE8242-7044-4704-92B1-214D72DDCF8F}" type="datetimeFigureOut">
              <a:rPr lang="en-GB" smtClean="0"/>
              <a:t>04/11/2025</a:t>
            </a:fld>
            <a:endParaRPr lang="en-GB"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FC0ED955-4B32-4024-AA21-62F20F908004}" type="slidenum">
              <a:rPr lang="en-GB" smtClean="0"/>
              <a:t>‹#›</a:t>
            </a:fld>
            <a:endParaRPr lang="en-GB" dirty="0"/>
          </a:p>
        </p:txBody>
      </p:sp>
    </p:spTree>
    <p:extLst>
      <p:ext uri="{BB962C8B-B14F-4D97-AF65-F5344CB8AC3E}">
        <p14:creationId xmlns:p14="http://schemas.microsoft.com/office/powerpoint/2010/main" val="1450342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jpeg"/><Relationship Id="rId4" Type="http://schemas.microsoft.com/office/2007/relationships/hdphoto" Target="../media/hdphoto3.wdp"/></Relationships>
</file>

<file path=ppt/slides/_rels/slide3.xml.rels><?xml version="1.0" encoding="UTF-8" standalone="yes"?>
<Relationships xmlns="http://schemas.openxmlformats.org/package/2006/relationships"><Relationship Id="rId8" Type="http://schemas.openxmlformats.org/officeDocument/2006/relationships/hyperlink" Target="https://doi.org/10.2196/17046" TargetMode="External"/><Relationship Id="rId13" Type="http://schemas.openxmlformats.org/officeDocument/2006/relationships/hyperlink" Target="https://bestforyou.org.uk/molehill-mountain-app-of-the-month-july-2023/" TargetMode="External"/><Relationship Id="rId18" Type="http://schemas.openxmlformats.org/officeDocument/2006/relationships/hyperlink" Target="https://psu.pb.unizin.org/kines082/chapter/the-health-belief-model/" TargetMode="External"/><Relationship Id="rId3" Type="http://schemas.openxmlformats.org/officeDocument/2006/relationships/hyperlink" Target="https://www.bma.org.uk/what-we-do/population-health/improving-the-health-of-specific-groups/autism-spectrum-disorder" TargetMode="External"/><Relationship Id="rId21" Type="http://schemas.openxmlformats.org/officeDocument/2006/relationships/hyperlink" Target="https://doi.org/10.12968/jprp.2019.1.3.114" TargetMode="External"/><Relationship Id="rId7" Type="http://schemas.openxmlformats.org/officeDocument/2006/relationships/hyperlink" Target="https://sphweb.bumc.bu.edu/otlt/MPH-Modules/SB/BehavioralChangeTheories/BehavioralChangeTheories2.html" TargetMode="External"/><Relationship Id="rId12" Type="http://schemas.openxmlformats.org/officeDocument/2006/relationships/hyperlink" Target="https://www.england.nhs.uk/personalisedcare/technology-to-support-personalised-health-and-care/" TargetMode="External"/><Relationship Id="rId17" Type="http://schemas.openxmlformats.org/officeDocument/2006/relationships/hyperlink" Target="https://doi.org/10.3390/disabilities4040071" TargetMode="External"/><Relationship Id="rId2" Type="http://schemas.openxmlformats.org/officeDocument/2006/relationships/hyperlink" Target="https://www.autistica.org.uk/molehill-mountain" TargetMode="External"/><Relationship Id="rId16" Type="http://schemas.openxmlformats.org/officeDocument/2006/relationships/hyperlink" Target="https://silverswingaba.com/does-autism-cause-anxiety/" TargetMode="External"/><Relationship Id="rId20" Type="http://schemas.openxmlformats.org/officeDocument/2006/relationships/hyperlink" Target="https://www.who.int/news-room/fact-sheets/detail/autism-spectrum-disorders" TargetMode="External"/><Relationship Id="rId1" Type="http://schemas.openxmlformats.org/officeDocument/2006/relationships/slideLayout" Target="../slideLayouts/slideLayout7.xml"/><Relationship Id="rId6" Type="http://schemas.openxmlformats.org/officeDocument/2006/relationships/hyperlink" Target="https://www.kcl.ac.uk/archive/news/ioppn/records/2018/july/molehill-mountain-%e2%80%93-an-app-to-help-autistic-people-with-anxiety" TargetMode="External"/><Relationship Id="rId11" Type="http://schemas.openxmlformats.org/officeDocument/2006/relationships/hyperlink" Target="https://www.nhs.uk/conditions/autism/autism-and-everyday-life/help-for-day-to-day-life/" TargetMode="External"/><Relationship Id="rId5" Type="http://schemas.openxmlformats.org/officeDocument/2006/relationships/hyperlink" Target="https://psycnet.apa.org/record/2008-17146-003" TargetMode="External"/><Relationship Id="rId15" Type="http://schemas.openxmlformats.org/officeDocument/2006/relationships/hyperlink" Target="https://doi.org/10.1071/he07069" TargetMode="External"/><Relationship Id="rId23" Type="http://schemas.openxmlformats.org/officeDocument/2006/relationships/hyperlink" Target="https://www.who.int/health-topics/health-promotion#tab=tab_1" TargetMode="External"/><Relationship Id="rId10" Type="http://schemas.openxmlformats.org/officeDocument/2006/relationships/hyperlink" Target="https://www.autism.org.uk/advice-and-guidance/topics/mental-health/anxiety" TargetMode="External"/><Relationship Id="rId19" Type="http://schemas.openxmlformats.org/officeDocument/2006/relationships/hyperlink" Target="https://bmcmedethics.biomedcentral.com/articles/10.1186/s12910-019-0437-z" TargetMode="External"/><Relationship Id="rId4" Type="http://schemas.openxmlformats.org/officeDocument/2006/relationships/hyperlink" Target="https://doi.org/10.3390/s22218321" TargetMode="External"/><Relationship Id="rId9" Type="http://schemas.openxmlformats.org/officeDocument/2006/relationships/hyperlink" Target="https://www.kingsfund.org.uk/insight-and-analysis/long-reads/the-reality-of-and-potential-for-digitally-enabled-care-in-the-community" TargetMode="External"/><Relationship Id="rId14" Type="http://schemas.openxmlformats.org/officeDocument/2006/relationships/hyperlink" Target="https://pdfs.semanticscholar.org/63cd/3854b758779a69b660d90d4fc0e19fa42248.pdf" TargetMode="External"/><Relationship Id="rId22" Type="http://schemas.openxmlformats.org/officeDocument/2006/relationships/hyperlink" Target="https://www.who.int/teams/health-promotion/enhanced-wellbeing/first-global-confer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3" name="Picture 2" descr="Mountain and Blue Sky Vector Illustration Isolated on White Background ...">
            <a:extLst>
              <a:ext uri="{FF2B5EF4-FFF2-40B4-BE49-F238E27FC236}">
                <a16:creationId xmlns:a16="http://schemas.microsoft.com/office/drawing/2014/main" id="{ED96D659-5F54-ED02-7646-22C6956D7CD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972" b="89744" l="8307" r="90735">
                        <a14:foregroundMark x1="44249" y1="29630" x2="49681" y2="19658"/>
                        <a14:foregroundMark x1="39297" y1="40456" x2="47923" y2="18803"/>
                        <a14:foregroundMark x1="48562" y1="21368" x2="50319" y2="13675"/>
                        <a14:foregroundMark x1="50479" y1="13675" x2="68371" y2="33333"/>
                        <a14:foregroundMark x1="8466" y1="74929" x2="8466" y2="74929"/>
                        <a14:foregroundMark x1="90735" y1="74074" x2="90735" y2="74074"/>
                        <a14:foregroundMark x1="90735" y1="74074" x2="90735" y2="74074"/>
                        <a14:foregroundMark x1="11821" y1="61254" x2="22684" y2="48718"/>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9403582" y="120380"/>
            <a:ext cx="21006745" cy="1177854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utistica على X: &quot;Have you tried Molehill Mountain, our anxiety app? We're  proud to partner with @maudsleycharity &amp; @KingsIoPPN on it. It's a full, 3  month-long anxiety course with interactive exercises &amp;">
            <a:extLst>
              <a:ext uri="{FF2B5EF4-FFF2-40B4-BE49-F238E27FC236}">
                <a16:creationId xmlns:a16="http://schemas.microsoft.com/office/drawing/2014/main" id="{FBE387E9-4AB2-F3C2-C61E-7C7B49742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73088" y="7119570"/>
            <a:ext cx="5167758" cy="125088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4" descr="Mountain and Blue Sky Vector Illustration Isolated on White Background ...">
            <a:extLst>
              <a:ext uri="{FF2B5EF4-FFF2-40B4-BE49-F238E27FC236}">
                <a16:creationId xmlns:a16="http://schemas.microsoft.com/office/drawing/2014/main" id="{96CA97CF-0F23-B471-433C-EE623E2077DC}"/>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9972" b="89744" l="8307" r="91693">
                        <a14:foregroundMark x1="8307" y1="75783" x2="8307" y2="75783"/>
                        <a14:foregroundMark x1="8307" y1="76638" x2="8307" y2="76638"/>
                        <a14:foregroundMark x1="85942" y1="38746" x2="85942" y2="38746"/>
                        <a14:foregroundMark x1="80671" y1="39316" x2="90256" y2="37322"/>
                        <a14:foregroundMark x1="90256" y1="37322" x2="90895" y2="37607"/>
                        <a14:foregroundMark x1="91693" y1="79772" x2="91693" y2="79772"/>
                        <a14:foregroundMark x1="13578" y1="30484" x2="13578" y2="30484"/>
                        <a14:foregroundMark x1="12141" y1="31054" x2="12141" y2="31054"/>
                        <a14:foregroundMark x1="11661" y1="31054" x2="11661" y2="31054"/>
                        <a14:foregroundMark x1="10703" y1="30484" x2="10703" y2="30484"/>
                      </a14:backgroundRemoval>
                    </a14:imgEffect>
                  </a14:imgLayer>
                </a14:imgProps>
              </a:ext>
              <a:ext uri="{28A0092B-C50C-407E-A947-70E740481C1C}">
                <a14:useLocalDpi xmlns:a14="http://schemas.microsoft.com/office/drawing/2010/main" val="0"/>
              </a:ext>
            </a:extLst>
          </a:blip>
          <a:srcRect/>
          <a:stretch>
            <a:fillRect/>
          </a:stretch>
        </p:blipFill>
        <p:spPr bwMode="auto">
          <a:xfrm>
            <a:off x="-1524534" y="7350518"/>
            <a:ext cx="21419778" cy="120101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ountain and Blue Sky Vector Illustration Isolated on White Background ...">
            <a:extLst>
              <a:ext uri="{FF2B5EF4-FFF2-40B4-BE49-F238E27FC236}">
                <a16:creationId xmlns:a16="http://schemas.microsoft.com/office/drawing/2014/main" id="{769D5D19-316B-1F33-B14A-849FC8C5997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972" b="89744" l="8307" r="90735">
                        <a14:foregroundMark x1="44249" y1="29630" x2="49681" y2="19658"/>
                        <a14:foregroundMark x1="39297" y1="40456" x2="47923" y2="18803"/>
                        <a14:foregroundMark x1="48562" y1="21368" x2="50319" y2="13675"/>
                        <a14:foregroundMark x1="50479" y1="13675" x2="68371" y2="33333"/>
                        <a14:foregroundMark x1="8466" y1="74929" x2="8466" y2="74929"/>
                        <a14:foregroundMark x1="90735" y1="74074" x2="90735" y2="74074"/>
                        <a14:foregroundMark x1="90735" y1="74074" x2="90735" y2="74074"/>
                        <a14:foregroundMark x1="11821" y1="61254" x2="22684" y2="48718"/>
                      </a14:backgroundRemoval>
                    </a14:imgEffect>
                  </a14:imgLayer>
                </a14:imgProps>
              </a:ext>
              <a:ext uri="{28A0092B-C50C-407E-A947-70E740481C1C}">
                <a14:useLocalDpi xmlns:a14="http://schemas.microsoft.com/office/drawing/2010/main" val="0"/>
              </a:ext>
            </a:extLst>
          </a:blip>
          <a:srcRect/>
          <a:stretch>
            <a:fillRect/>
          </a:stretch>
        </p:blipFill>
        <p:spPr bwMode="auto">
          <a:xfrm>
            <a:off x="618173" y="13189329"/>
            <a:ext cx="18527348" cy="103883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Mountain and Blue Sky Vector Illustration Isolated on White Background ...">
            <a:extLst>
              <a:ext uri="{FF2B5EF4-FFF2-40B4-BE49-F238E27FC236}">
                <a16:creationId xmlns:a16="http://schemas.microsoft.com/office/drawing/2014/main" id="{692D3B1F-C335-A0C0-BD59-A6894B17396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972" b="89744" l="8307" r="90735">
                        <a14:foregroundMark x1="44249" y1="29630" x2="49681" y2="19658"/>
                        <a14:foregroundMark x1="39297" y1="40456" x2="47923" y2="18803"/>
                        <a14:foregroundMark x1="48562" y1="21368" x2="50319" y2="13675"/>
                        <a14:foregroundMark x1="50479" y1="13675" x2="68371" y2="33333"/>
                        <a14:foregroundMark x1="8466" y1="74929" x2="8466" y2="74929"/>
                        <a14:foregroundMark x1="90735" y1="74074" x2="90735" y2="74074"/>
                        <a14:foregroundMark x1="90735" y1="74074" x2="90735" y2="74074"/>
                        <a14:foregroundMark x1="11821" y1="61254" x2="22684" y2="48718"/>
                      </a14:backgroundRemoval>
                    </a14:imgEffect>
                  </a14:imgLayer>
                </a14:imgProps>
              </a:ext>
              <a:ext uri="{28A0092B-C50C-407E-A947-70E740481C1C}">
                <a14:useLocalDpi xmlns:a14="http://schemas.microsoft.com/office/drawing/2010/main" val="0"/>
              </a:ext>
            </a:extLst>
          </a:blip>
          <a:srcRect/>
          <a:stretch>
            <a:fillRect/>
          </a:stretch>
        </p:blipFill>
        <p:spPr bwMode="auto">
          <a:xfrm>
            <a:off x="465773" y="13036929"/>
            <a:ext cx="18527348" cy="1038833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st - Molehill Mountain Molehill Mountain is an app to help autistic  people understand and self-manage anxiety. You can use Molehill Mountain to  explore the causes and symptoms of anxiety. •Track your">
            <a:extLst>
              <a:ext uri="{FF2B5EF4-FFF2-40B4-BE49-F238E27FC236}">
                <a16:creationId xmlns:a16="http://schemas.microsoft.com/office/drawing/2014/main" id="{F97EC5CA-DC53-8628-DB0D-4F28DCE648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955" y="12707468"/>
            <a:ext cx="6664902" cy="832283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4D25CB1-1BFC-7C88-242F-874FD6C4672F}"/>
              </a:ext>
            </a:extLst>
          </p:cNvPr>
          <p:cNvSpPr txBox="1"/>
          <p:nvPr/>
        </p:nvSpPr>
        <p:spPr>
          <a:xfrm>
            <a:off x="8089591" y="4589594"/>
            <a:ext cx="14096029" cy="8784392"/>
          </a:xfrm>
          <a:prstGeom prst="rect">
            <a:avLst/>
          </a:prstGeom>
          <a:ln>
            <a:solidFill>
              <a:schemeClr val="accent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5"/>
          </a:lnRef>
          <a:fillRef idx="3">
            <a:schemeClr val="accent5"/>
          </a:fillRef>
          <a:effectRef idx="3">
            <a:schemeClr val="accent5"/>
          </a:effectRef>
          <a:fontRef idx="minor">
            <a:schemeClr val="lt1"/>
          </a:fontRef>
        </p:style>
        <p:txBody>
          <a:bodyPr wrap="square" rtlCol="0">
            <a:spAutoFit/>
          </a:bodyPr>
          <a:lstStyle/>
          <a:p>
            <a:pPr algn="ctr">
              <a:lnSpc>
                <a:spcPct val="200000"/>
              </a:lnSpc>
            </a:pPr>
            <a:r>
              <a:rPr lang="en-US" sz="3600" b="1" dirty="0">
                <a:latin typeface="Arial" panose="020B0604020202020204" pitchFamily="34" charset="0"/>
                <a:cs typeface="Arial" panose="020B0604020202020204" pitchFamily="34" charset="0"/>
              </a:rPr>
              <a:t>Assignment Title: </a:t>
            </a:r>
            <a:r>
              <a:rPr lang="nl-NL" sz="3600" b="1" dirty="0">
                <a:latin typeface="Arial" panose="020B0604020202020204" pitchFamily="34" charset="0"/>
                <a:cs typeface="Arial" panose="020B0604020202020204" pitchFamily="34" charset="0"/>
              </a:rPr>
              <a:t>Component 2</a:t>
            </a:r>
            <a:r>
              <a:rPr lang="en-GB" sz="3600" b="1" dirty="0">
                <a:latin typeface="Arial" panose="020B0604020202020204" pitchFamily="34" charset="0"/>
                <a:cs typeface="Arial" panose="020B0604020202020204" pitchFamily="34" charset="0"/>
              </a:rPr>
              <a:t> </a:t>
            </a:r>
            <a:r>
              <a:rPr lang="nl-NL" sz="3600" b="1" dirty="0">
                <a:latin typeface="Arial" panose="020B0604020202020204" pitchFamily="34" charset="0"/>
                <a:cs typeface="Arial" panose="020B0604020202020204" pitchFamily="34" charset="0"/>
              </a:rPr>
              <a:t>Poster</a:t>
            </a:r>
          </a:p>
          <a:p>
            <a:pPr algn="ctr">
              <a:lnSpc>
                <a:spcPct val="200000"/>
              </a:lnSpc>
            </a:pPr>
            <a:r>
              <a:rPr lang="nl-NL" sz="3600" b="1" dirty="0">
                <a:latin typeface="Arial" panose="020B0604020202020204" pitchFamily="34" charset="0"/>
                <a:cs typeface="Arial" panose="020B0604020202020204" pitchFamily="34" charset="0"/>
              </a:rPr>
              <a:t>Molehill Mountain App Helping people with Autism in Managing Anxiety </a:t>
            </a:r>
            <a:r>
              <a:rPr lang="en-GB" sz="3600" b="1" dirty="0">
                <a:latin typeface="Arial" panose="020B0604020202020204" pitchFamily="34" charset="0"/>
                <a:cs typeface="Arial" panose="020B0604020202020204" pitchFamily="34" charset="0"/>
              </a:rPr>
              <a:t> </a:t>
            </a:r>
          </a:p>
          <a:p>
            <a:pPr algn="ctr">
              <a:lnSpc>
                <a:spcPct val="200000"/>
              </a:lnSpc>
            </a:pPr>
            <a:r>
              <a:rPr lang="en-US" sz="3600" b="1" dirty="0">
                <a:latin typeface="Arial" panose="020B0604020202020204" pitchFamily="34" charset="0"/>
                <a:cs typeface="Arial" panose="020B0604020202020204" pitchFamily="34" charset="0"/>
              </a:rPr>
              <a:t>Student Name: </a:t>
            </a:r>
            <a:r>
              <a:rPr lang="en-GB" sz="3600" b="1" dirty="0">
                <a:latin typeface="Arial" panose="020B0604020202020204" pitchFamily="34" charset="0"/>
                <a:cs typeface="Arial" panose="020B0604020202020204" pitchFamily="34" charset="0"/>
              </a:rPr>
              <a:t>Nazreen Akhtar</a:t>
            </a:r>
            <a:endParaRPr lang="en-US" sz="3600" b="1" dirty="0">
              <a:latin typeface="Arial" panose="020B0604020202020204" pitchFamily="34" charset="0"/>
              <a:cs typeface="Arial" panose="020B0604020202020204" pitchFamily="34" charset="0"/>
            </a:endParaRPr>
          </a:p>
          <a:p>
            <a:pPr algn="ctr">
              <a:lnSpc>
                <a:spcPct val="200000"/>
              </a:lnSpc>
            </a:pPr>
            <a:r>
              <a:rPr lang="en-US" sz="3600" b="1" dirty="0">
                <a:latin typeface="Arial" panose="020B0604020202020204" pitchFamily="34" charset="0"/>
                <a:cs typeface="Arial" panose="020B0604020202020204" pitchFamily="34" charset="0"/>
              </a:rPr>
              <a:t>Student Number:</a:t>
            </a:r>
            <a:r>
              <a:rPr lang="en-GB" sz="3600" b="1" dirty="0">
                <a:latin typeface="Arial" panose="020B0604020202020204" pitchFamily="34" charset="0"/>
                <a:cs typeface="Arial" panose="020B0604020202020204" pitchFamily="34" charset="0"/>
              </a:rPr>
              <a:t> 2128933</a:t>
            </a:r>
            <a:endParaRPr lang="en-US" sz="3600" b="1" dirty="0">
              <a:latin typeface="Arial" panose="020B0604020202020204" pitchFamily="34" charset="0"/>
              <a:cs typeface="Arial" panose="020B0604020202020204" pitchFamily="34" charset="0"/>
            </a:endParaRPr>
          </a:p>
          <a:p>
            <a:pPr algn="ctr">
              <a:lnSpc>
                <a:spcPct val="200000"/>
              </a:lnSpc>
            </a:pPr>
            <a:r>
              <a:rPr lang="en-US" sz="3600" b="1" dirty="0">
                <a:latin typeface="Arial" panose="020B0604020202020204" pitchFamily="34" charset="0"/>
                <a:cs typeface="Arial" panose="020B0604020202020204" pitchFamily="34" charset="0"/>
              </a:rPr>
              <a:t>Module Code: </a:t>
            </a:r>
            <a:r>
              <a:rPr lang="en-GB" sz="3600" b="1" dirty="0">
                <a:latin typeface="Arial" panose="020B0604020202020204" pitchFamily="34" charset="0"/>
                <a:cs typeface="Arial" panose="020B0604020202020204" pitchFamily="34" charset="0"/>
              </a:rPr>
              <a:t>LCHS7009 </a:t>
            </a:r>
            <a:endParaRPr lang="en-US" sz="3600" b="1" dirty="0">
              <a:latin typeface="Arial" panose="020B0604020202020204" pitchFamily="34" charset="0"/>
              <a:cs typeface="Arial" panose="020B0604020202020204" pitchFamily="34" charset="0"/>
            </a:endParaRPr>
          </a:p>
          <a:p>
            <a:pPr algn="ctr">
              <a:lnSpc>
                <a:spcPct val="200000"/>
              </a:lnSpc>
            </a:pPr>
            <a:r>
              <a:rPr lang="en-US" sz="3600" b="1" dirty="0">
                <a:latin typeface="Arial" panose="020B0604020202020204" pitchFamily="34" charset="0"/>
                <a:cs typeface="Arial" panose="020B0604020202020204" pitchFamily="34" charset="0"/>
              </a:rPr>
              <a:t>Module Title: </a:t>
            </a:r>
            <a:r>
              <a:rPr lang="en-GB" sz="3600" b="1" dirty="0">
                <a:latin typeface="Arial" panose="020B0604020202020204" pitchFamily="34" charset="0"/>
                <a:cs typeface="Arial" panose="020B0604020202020204" pitchFamily="34" charset="0"/>
              </a:rPr>
              <a:t>Population Health and Digital Health Promotion </a:t>
            </a:r>
            <a:endParaRPr lang="en-US" sz="3600" b="1" dirty="0">
              <a:latin typeface="Arial" panose="020B0604020202020204" pitchFamily="34" charset="0"/>
              <a:cs typeface="Arial" panose="020B0604020202020204" pitchFamily="34" charset="0"/>
            </a:endParaRPr>
          </a:p>
          <a:p>
            <a:pPr algn="ctr">
              <a:lnSpc>
                <a:spcPct val="200000"/>
              </a:lnSpc>
            </a:pPr>
            <a:r>
              <a:rPr lang="en-US" sz="3600" b="1" dirty="0">
                <a:latin typeface="Arial" panose="020B0604020202020204" pitchFamily="34" charset="0"/>
                <a:cs typeface="Arial" panose="020B0604020202020204" pitchFamily="34" charset="0"/>
              </a:rPr>
              <a:t>Lecturer Name: </a:t>
            </a:r>
            <a:r>
              <a:rPr lang="en-GB" sz="3600" b="1" dirty="0">
                <a:latin typeface="Arial" panose="020B0604020202020204" pitchFamily="34" charset="0"/>
                <a:cs typeface="Arial" panose="020B0604020202020204" pitchFamily="34" charset="0"/>
              </a:rPr>
              <a:t>Dr Besty Jose</a:t>
            </a:r>
            <a:endParaRPr 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6496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6E0D1-4434-C661-F971-8EF07FEDB066}"/>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CDAEE191-E9F8-194B-162D-5081F6E806A0}"/>
              </a:ext>
            </a:extLst>
          </p:cNvPr>
          <p:cNvSpPr txBox="1"/>
          <p:nvPr/>
        </p:nvSpPr>
        <p:spPr>
          <a:xfrm>
            <a:off x="281553" y="1057305"/>
            <a:ext cx="12273586" cy="9298807"/>
          </a:xfrm>
          <a:prstGeom prst="rect">
            <a:avLst/>
          </a:prstGeom>
          <a:solidFill>
            <a:schemeClr val="accent5">
              <a:lumMod val="60000"/>
              <a:lumOff val="40000"/>
            </a:schemeClr>
          </a:solidFill>
          <a:ln w="28575">
            <a:noFill/>
          </a:ln>
          <a:effectLst>
            <a:glow rad="101600">
              <a:schemeClr val="accent5">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spAutoFit/>
          </a:bodyPr>
          <a:lstStyle/>
          <a:p>
            <a:endParaRPr lang="en-GB" dirty="0"/>
          </a:p>
        </p:txBody>
      </p:sp>
      <p:sp>
        <p:nvSpPr>
          <p:cNvPr id="8" name="TextBox 7">
            <a:extLst>
              <a:ext uri="{FF2B5EF4-FFF2-40B4-BE49-F238E27FC236}">
                <a16:creationId xmlns:a16="http://schemas.microsoft.com/office/drawing/2014/main" id="{60D284A3-7DE7-1E18-3ECF-044151E58F50}"/>
              </a:ext>
            </a:extLst>
          </p:cNvPr>
          <p:cNvSpPr txBox="1"/>
          <p:nvPr/>
        </p:nvSpPr>
        <p:spPr>
          <a:xfrm>
            <a:off x="4224196" y="250055"/>
            <a:ext cx="21826820" cy="642371"/>
          </a:xfrm>
          <a:prstGeom prst="roundRect">
            <a:avLst/>
          </a:prstGeom>
          <a:solidFill>
            <a:schemeClr val="bg1">
              <a:lumMod val="65000"/>
            </a:schemeClr>
          </a:solidFill>
          <a:ln>
            <a:solidFill>
              <a:schemeClr val="tx1"/>
            </a:solidFill>
          </a:ln>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chemeClr val="tx1"/>
                </a:solidFill>
                <a:effectLst/>
                <a:latin typeface="Arial" panose="020B0604020202020204" pitchFamily="34" charset="0"/>
              </a:rPr>
              <a:t>Molehill Mountain </a:t>
            </a:r>
            <a:r>
              <a:rPr lang="en-US" altLang="en-US" sz="3200" b="1" dirty="0">
                <a:latin typeface="Arial" panose="020B0604020202020204" pitchFamily="34" charset="0"/>
              </a:rPr>
              <a:t>A</a:t>
            </a:r>
            <a:r>
              <a:rPr kumimoji="0" lang="en-US" altLang="en-US" sz="3200" b="1" i="0" u="none" strike="noStrike" cap="none" normalizeH="0" baseline="0" dirty="0">
                <a:ln>
                  <a:noFill/>
                </a:ln>
                <a:solidFill>
                  <a:schemeClr val="tx1"/>
                </a:solidFill>
                <a:effectLst/>
                <a:latin typeface="Arial" panose="020B0604020202020204" pitchFamily="34" charset="0"/>
              </a:rPr>
              <a:t>pp is designed to assist people with autism in understanding and managing their anxiety.</a:t>
            </a:r>
          </a:p>
        </p:txBody>
      </p:sp>
      <p:sp>
        <p:nvSpPr>
          <p:cNvPr id="9" name="TextBox 23">
            <a:extLst>
              <a:ext uri="{FF2B5EF4-FFF2-40B4-BE49-F238E27FC236}">
                <a16:creationId xmlns:a16="http://schemas.microsoft.com/office/drawing/2014/main" id="{1309DF0E-318F-727B-F30B-E128A5D0EF2D}"/>
              </a:ext>
            </a:extLst>
          </p:cNvPr>
          <p:cNvSpPr txBox="1"/>
          <p:nvPr/>
        </p:nvSpPr>
        <p:spPr>
          <a:xfrm>
            <a:off x="528722" y="1132594"/>
            <a:ext cx="11719985" cy="8912696"/>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5118"/>
              </a:lnSpc>
              <a:spcBef>
                <a:spcPct val="0"/>
              </a:spcBef>
            </a:pPr>
            <a:r>
              <a:rPr lang="en-US" sz="2800" b="1" spc="48" dirty="0">
                <a:latin typeface="Arial" panose="020B0604020202020204" pitchFamily="34" charset="0"/>
                <a:ea typeface="Tek Tall Arabic"/>
                <a:cs typeface="Arial" panose="020B0604020202020204" pitchFamily="34" charset="0"/>
                <a:sym typeface="Tek Tall Arabic"/>
              </a:rPr>
              <a:t>Background</a:t>
            </a:r>
          </a:p>
          <a:p>
            <a:pPr marL="342900" indent="-342900" algn="just">
              <a:lnSpc>
                <a:spcPct val="150000"/>
              </a:lnSpc>
              <a:spcBef>
                <a:spcPct val="0"/>
              </a:spcBef>
              <a:buFont typeface="Arial" panose="020B0604020202020204" pitchFamily="34" charset="0"/>
              <a:buChar char="•"/>
            </a:pPr>
            <a:r>
              <a:rPr lang="en-US" altLang="en-US" b="1" dirty="0">
                <a:latin typeface="Arial" panose="020B0604020202020204" pitchFamily="34" charset="0"/>
              </a:rPr>
              <a:t>Autism</a:t>
            </a:r>
            <a:r>
              <a:rPr lang="en-US" altLang="en-US" dirty="0">
                <a:latin typeface="Arial" panose="020B0604020202020204" pitchFamily="34" charset="0"/>
              </a:rPr>
              <a:t> is a broad category of conditions. They are distinguished by a certain level of social interaction and communication problems (WHO, 2023).</a:t>
            </a: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An estimated </a:t>
            </a:r>
            <a:r>
              <a:rPr lang="en-US" altLang="en-US" b="1" dirty="0">
                <a:latin typeface="Arial" panose="020B0604020202020204" pitchFamily="34" charset="0"/>
              </a:rPr>
              <a:t>1 in 127 </a:t>
            </a:r>
            <a:r>
              <a:rPr lang="en-US" altLang="en-US" dirty="0">
                <a:latin typeface="Arial" panose="020B0604020202020204" pitchFamily="34" charset="0"/>
              </a:rPr>
              <a:t>people globally were predicted to have autism in 2021. </a:t>
            </a:r>
            <a:r>
              <a:rPr lang="en-US" altLang="en-US" dirty="0">
                <a:solidFill>
                  <a:schemeClr val="tx1"/>
                </a:solidFill>
                <a:latin typeface="Arial" panose="020B0604020202020204" pitchFamily="34" charset="0"/>
              </a:rPr>
              <a:t>In the UK, an estimated 700,000 people have been diagnosed with autism. In the UK, autism spectrum condition is diagnosed in one out of every 100 children </a:t>
            </a:r>
            <a:r>
              <a:rPr lang="en-US" altLang="en-US" dirty="0">
                <a:solidFill>
                  <a:schemeClr val="tx1"/>
                </a:solidFill>
                <a:latin typeface="Arial" panose="020B0604020202020204" pitchFamily="34" charset="0"/>
                <a:cs typeface="Arial" panose="020B0604020202020204" pitchFamily="34" charset="0"/>
              </a:rPr>
              <a:t>British Medical Association, 2024).</a:t>
            </a:r>
            <a:endParaRPr lang="en-US" altLang="en-US" dirty="0">
              <a:latin typeface="Arial" panose="020B0604020202020204" pitchFamily="34" charset="0"/>
            </a:endParaRP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According to a recent National Autistic Society survey, </a:t>
            </a:r>
            <a:r>
              <a:rPr lang="en-US" altLang="en-US" b="1" dirty="0">
                <a:latin typeface="Arial" panose="020B0604020202020204" pitchFamily="34" charset="0"/>
              </a:rPr>
              <a:t>47% </a:t>
            </a:r>
            <a:r>
              <a:rPr lang="en-US" altLang="en-US" dirty="0">
                <a:latin typeface="Arial" panose="020B0604020202020204" pitchFamily="34" charset="0"/>
              </a:rPr>
              <a:t>of autistic individuals suffer from severe anxiety disorder (GAD). "A feeling of unease, such as worry or fear, which can be mild or severe," When it affects a person's life significantly and is experienced for an extended length of time, it turns into a clinical condition (</a:t>
            </a:r>
            <a:r>
              <a:rPr lang="en-US" altLang="en-US" dirty="0">
                <a:latin typeface="Arial" panose="020B0604020202020204" pitchFamily="34" charset="0"/>
                <a:cs typeface="Arial" panose="020B0604020202020204" pitchFamily="34" charset="0"/>
              </a:rPr>
              <a:t>National Autistic Society, 2023).</a:t>
            </a:r>
          </a:p>
          <a:p>
            <a:pPr marL="342900" indent="-342900" algn="just">
              <a:lnSpc>
                <a:spcPct val="150000"/>
              </a:lnSpc>
              <a:spcBef>
                <a:spcPct val="0"/>
              </a:spcBef>
              <a:buFont typeface="Arial" panose="020B0604020202020204" pitchFamily="34" charset="0"/>
              <a:buChar char="•"/>
            </a:pPr>
            <a:r>
              <a:rPr lang="en-US" altLang="en-US" dirty="0">
                <a:solidFill>
                  <a:schemeClr val="tx1"/>
                </a:solidFill>
                <a:latin typeface="Arial" panose="020B0604020202020204" pitchFamily="34" charset="0"/>
              </a:rPr>
              <a:t>Co-occurring anxiety affects up to 50% of autistic individuals, which has a major negative influence on their quality of life (Oakley Id </a:t>
            </a:r>
            <a:r>
              <a:rPr lang="en-US" altLang="en-US" i="1" dirty="0">
                <a:solidFill>
                  <a:schemeClr val="tx1"/>
                </a:solidFill>
                <a:latin typeface="Arial" panose="020B0604020202020204" pitchFamily="34" charset="0"/>
              </a:rPr>
              <a:t>et al</a:t>
            </a:r>
            <a:r>
              <a:rPr lang="en-US" altLang="en-US" dirty="0">
                <a:solidFill>
                  <a:schemeClr val="tx1"/>
                </a:solidFill>
                <a:latin typeface="Arial" panose="020B0604020202020204" pitchFamily="34" charset="0"/>
              </a:rPr>
              <a:t>., 2023).</a:t>
            </a:r>
            <a:endParaRPr lang="en-US" altLang="en-US" dirty="0">
              <a:latin typeface="Arial" panose="020B0604020202020204" pitchFamily="34" charset="0"/>
            </a:endParaRP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Conventional interventions for coping with anxiety are CBT(Cognitive Behavioural Therapy) or medication </a:t>
            </a:r>
            <a:r>
              <a:rPr lang="en-US" altLang="en-US" dirty="0">
                <a:solidFill>
                  <a:schemeClr val="tx1"/>
                </a:solidFill>
                <a:latin typeface="Arial" panose="020B0604020202020204" pitchFamily="34" charset="0"/>
                <a:cs typeface="Arial" panose="020B0604020202020204" pitchFamily="34" charset="0"/>
              </a:rPr>
              <a:t>(NHS, 2019)</a:t>
            </a:r>
            <a:endParaRPr lang="en-US" b="1" spc="48" dirty="0">
              <a:latin typeface="Arial" panose="020B0604020202020204" pitchFamily="34" charset="0"/>
              <a:ea typeface="Tek Tall Arabic"/>
              <a:cs typeface="Arial" panose="020B0604020202020204" pitchFamily="34" charset="0"/>
              <a:sym typeface="Tek Tall Arabic"/>
            </a:endParaRPr>
          </a:p>
          <a:p>
            <a:pPr marL="342900" indent="-342900" algn="just">
              <a:lnSpc>
                <a:spcPct val="150000"/>
              </a:lnSpc>
              <a:spcBef>
                <a:spcPct val="0"/>
              </a:spcBef>
              <a:buFont typeface="Arial" panose="020B0604020202020204" pitchFamily="34" charset="0"/>
              <a:buChar char="•"/>
            </a:pPr>
            <a:r>
              <a:rPr lang="en-US" altLang="en-US" b="1" dirty="0">
                <a:latin typeface="Arial" panose="020B0604020202020204" pitchFamily="34" charset="0"/>
              </a:rPr>
              <a:t>Molehill Mountain is an assistive tool, an App </a:t>
            </a:r>
            <a:r>
              <a:rPr lang="en-US" altLang="en-US" dirty="0">
                <a:latin typeface="Arial" panose="020B0604020202020204" pitchFamily="34" charset="0"/>
              </a:rPr>
              <a:t>that</a:t>
            </a:r>
            <a:r>
              <a:rPr lang="en-US" altLang="en-US" b="1" dirty="0">
                <a:latin typeface="Arial" panose="020B0604020202020204" pitchFamily="34" charset="0"/>
              </a:rPr>
              <a:t> </a:t>
            </a:r>
            <a:r>
              <a:rPr lang="en-US" altLang="en-US" dirty="0">
                <a:latin typeface="Arial" panose="020B0604020202020204" pitchFamily="34" charset="0"/>
              </a:rPr>
              <a:t>looks into the </a:t>
            </a:r>
            <a:r>
              <a:rPr lang="en-US" altLang="en-US" b="1" dirty="0">
                <a:latin typeface="Arial" panose="020B0604020202020204" pitchFamily="34" charset="0"/>
              </a:rPr>
              <a:t>anxiety </a:t>
            </a:r>
            <a:r>
              <a:rPr lang="en-US" altLang="en-US" dirty="0">
                <a:latin typeface="Arial" panose="020B0604020202020204" pitchFamily="34" charset="0"/>
              </a:rPr>
              <a:t>causes and symptoms. </a:t>
            </a: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Keep a record of user's concerns and the circumstances that make them anxious. </a:t>
            </a: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Get daily advice based on research to learn more about anxiety. </a:t>
            </a: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Using </a:t>
            </a:r>
            <a:r>
              <a:rPr lang="en-US" altLang="en-US" dirty="0">
                <a:solidFill>
                  <a:schemeClr val="tx1"/>
                </a:solidFill>
                <a:latin typeface="Arial" panose="020B0604020202020204" pitchFamily="34" charset="0"/>
              </a:rPr>
              <a:t>CBT</a:t>
            </a:r>
            <a:r>
              <a:rPr lang="en-US" altLang="en-US" b="1" dirty="0">
                <a:latin typeface="Arial" panose="020B0604020202020204" pitchFamily="34" charset="0"/>
              </a:rPr>
              <a:t> (Cognitive Behavioural Therapy)</a:t>
            </a:r>
            <a:r>
              <a:rPr lang="en-US" altLang="en-US" dirty="0">
                <a:solidFill>
                  <a:schemeClr val="tx1"/>
                </a:solidFill>
                <a:latin typeface="Arial" panose="020B0604020202020204" pitchFamily="34" charset="0"/>
              </a:rPr>
              <a:t> techniques suggested by the </a:t>
            </a:r>
            <a:r>
              <a:rPr lang="en-US" altLang="en-US" b="1" dirty="0">
                <a:solidFill>
                  <a:schemeClr val="tx1"/>
                </a:solidFill>
                <a:latin typeface="Arial" panose="020B0604020202020204" pitchFamily="34" charset="0"/>
              </a:rPr>
              <a:t>UK National Institute for Health and Care Excellence (NICE)</a:t>
            </a:r>
            <a:r>
              <a:rPr lang="en-US" altLang="en-US" dirty="0">
                <a:latin typeface="Arial" panose="020B0604020202020204" pitchFamily="34" charset="0"/>
              </a:rPr>
              <a:t>, it guides through a course created for people with autism. </a:t>
            </a:r>
          </a:p>
          <a:p>
            <a:pPr marL="342900" indent="-342900" algn="just">
              <a:lnSpc>
                <a:spcPct val="150000"/>
              </a:lnSpc>
              <a:spcBef>
                <a:spcPct val="0"/>
              </a:spcBef>
              <a:buFont typeface="Arial" panose="020B0604020202020204" pitchFamily="34" charset="0"/>
              <a:buChar char="•"/>
            </a:pPr>
            <a:r>
              <a:rPr lang="en-US" altLang="en-US" dirty="0">
                <a:latin typeface="Arial" panose="020B0604020202020204" pitchFamily="34" charset="0"/>
              </a:rPr>
              <a:t>The software requires daily logins in order to track progress, identify and pinpoint concerns, and complete daily activities (</a:t>
            </a:r>
            <a:r>
              <a:rPr lang="en-US" altLang="en-US" dirty="0">
                <a:latin typeface="Arial" panose="020B0604020202020204" pitchFamily="34" charset="0"/>
                <a:cs typeface="Arial" panose="020B0604020202020204" pitchFamily="34" charset="0"/>
              </a:rPr>
              <a:t>Taylor, 2022).</a:t>
            </a:r>
            <a:endParaRPr lang="en-US" b="1" spc="48" dirty="0">
              <a:latin typeface="Arial" panose="020B0604020202020204" pitchFamily="34" charset="0"/>
              <a:ea typeface="Tek Tall Arabic"/>
              <a:cs typeface="Arial" panose="020B0604020202020204" pitchFamily="34" charset="0"/>
              <a:sym typeface="Tek Tall Arabic"/>
            </a:endParaRPr>
          </a:p>
        </p:txBody>
      </p:sp>
      <p:pic>
        <p:nvPicPr>
          <p:cNvPr id="1027" name="Picture 3" descr="Safe In Our World Molehill Mountain - Safe In Our World">
            <a:extLst>
              <a:ext uri="{FF2B5EF4-FFF2-40B4-BE49-F238E27FC236}">
                <a16:creationId xmlns:a16="http://schemas.microsoft.com/office/drawing/2014/main" id="{20BDCD78-82E9-698D-27E6-29676E1AAE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36224" y="1132594"/>
            <a:ext cx="5065805" cy="66975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CF26C97-1977-228A-A2B0-64B4D7FB4B39}"/>
              </a:ext>
            </a:extLst>
          </p:cNvPr>
          <p:cNvSpPr txBox="1"/>
          <p:nvPr/>
        </p:nvSpPr>
        <p:spPr>
          <a:xfrm>
            <a:off x="14868509" y="8034044"/>
            <a:ext cx="1984664"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(Taylor, 2022)</a:t>
            </a:r>
            <a:endParaRPr lang="en-GB" dirty="0"/>
          </a:p>
        </p:txBody>
      </p:sp>
      <p:sp>
        <p:nvSpPr>
          <p:cNvPr id="19" name="Rectangle 11">
            <a:extLst>
              <a:ext uri="{FF2B5EF4-FFF2-40B4-BE49-F238E27FC236}">
                <a16:creationId xmlns:a16="http://schemas.microsoft.com/office/drawing/2014/main" id="{3FEFAF87-9CED-A976-E14A-45901C6A8B1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22" name="TextBox 35">
            <a:extLst>
              <a:ext uri="{FF2B5EF4-FFF2-40B4-BE49-F238E27FC236}">
                <a16:creationId xmlns:a16="http://schemas.microsoft.com/office/drawing/2014/main" id="{86A0A8E6-FC5C-6467-0E33-7A98214A74A0}"/>
              </a:ext>
            </a:extLst>
          </p:cNvPr>
          <p:cNvSpPr txBox="1"/>
          <p:nvPr/>
        </p:nvSpPr>
        <p:spPr>
          <a:xfrm>
            <a:off x="337131" y="10695913"/>
            <a:ext cx="12218008" cy="6004208"/>
          </a:xfrm>
          <a:prstGeom prst="rect">
            <a:avLst/>
          </a:prstGeom>
          <a:solidFill>
            <a:schemeClr val="bg1">
              <a:lumMod val="85000"/>
            </a:schemeClr>
          </a:solidFill>
          <a:ln>
            <a:noFill/>
          </a:ln>
          <a:effectLst>
            <a:glow rad="63500">
              <a:schemeClr val="accent1">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lnRef>
          <a:fillRef idx="1">
            <a:schemeClr val="lt1"/>
          </a:fillRef>
          <a:effectRef idx="0">
            <a:schemeClr val="accent5"/>
          </a:effectRef>
          <a:fontRef idx="minor">
            <a:schemeClr val="dk1"/>
          </a:fontRef>
        </p:style>
        <p:txBody>
          <a:bodyPr wrap="square" lIns="0" tIns="0" rIns="0" bIns="0" rtlCol="0" anchor="t">
            <a:spAutoFit/>
          </a:bodyPr>
          <a:lstStyle/>
          <a:p>
            <a:pPr algn="ctr">
              <a:lnSpc>
                <a:spcPts val="5118"/>
              </a:lnSpc>
              <a:spcBef>
                <a:spcPct val="0"/>
              </a:spcBef>
            </a:pPr>
            <a:r>
              <a:rPr lang="en-US" sz="2800" b="1" spc="48" dirty="0">
                <a:latin typeface="Arial" panose="020B0604020202020204" pitchFamily="34" charset="0"/>
                <a:ea typeface="Tek Tall Arabic"/>
                <a:cs typeface="Arial" panose="020B0604020202020204" pitchFamily="34" charset="0"/>
                <a:sym typeface="Tek Tall Arabic"/>
              </a:rPr>
              <a:t>Health Promotion: Values and Principles</a:t>
            </a:r>
          </a:p>
          <a:p>
            <a:pPr algn="ctr">
              <a:lnSpc>
                <a:spcPct val="150000"/>
              </a:lnSpc>
              <a:spcBef>
                <a:spcPct val="0"/>
              </a:spcBef>
            </a:pPr>
            <a:r>
              <a:rPr lang="en-US" altLang="en-US" dirty="0">
                <a:solidFill>
                  <a:schemeClr val="tx1"/>
                </a:solidFill>
                <a:latin typeface="Arial" panose="020B0604020202020204" pitchFamily="34" charset="0"/>
              </a:rPr>
              <a:t>Health promotion is the practice of empowering individuals to take control of and enhance their health (World Health Organization, 2025). Inclusion of assistive technologies like Molehill Mountain App aligns with the principles of health promotion of Ottawa Charter (</a:t>
            </a:r>
            <a:r>
              <a:rPr lang="en-US" altLang="en-US" dirty="0">
                <a:solidFill>
                  <a:schemeClr val="tx1"/>
                </a:solidFill>
                <a:latin typeface="Arial" panose="020B0604020202020204" pitchFamily="34" charset="0"/>
                <a:cs typeface="Arial" panose="020B0604020202020204" pitchFamily="34" charset="0"/>
              </a:rPr>
              <a:t>World Health Organisation, 1986).</a:t>
            </a:r>
            <a:endParaRPr lang="en-US" altLang="en-US" dirty="0">
              <a:solidFill>
                <a:schemeClr val="tx1"/>
              </a:solidFill>
              <a:latin typeface="Arial" panose="020B0604020202020204" pitchFamily="34" charset="0"/>
            </a:endParaRPr>
          </a:p>
          <a:p>
            <a:pPr marL="342900" indent="-342900" algn="ctr">
              <a:lnSpc>
                <a:spcPct val="150000"/>
              </a:lnSpc>
              <a:spcBef>
                <a:spcPct val="0"/>
              </a:spcBef>
              <a:buFont typeface="Arial" panose="020B0604020202020204" pitchFamily="34" charset="0"/>
              <a:buChar char="•"/>
            </a:pPr>
            <a:r>
              <a:rPr lang="en-US" altLang="en-US" dirty="0">
                <a:solidFill>
                  <a:schemeClr val="tx1"/>
                </a:solidFill>
                <a:latin typeface="Arial" panose="020B0604020202020204" pitchFamily="34" charset="0"/>
              </a:rPr>
              <a:t>The App </a:t>
            </a:r>
            <a:r>
              <a:rPr lang="en-US" altLang="en-US" b="1" dirty="0">
                <a:solidFill>
                  <a:schemeClr val="tx1"/>
                </a:solidFill>
                <a:latin typeface="Arial" panose="020B0604020202020204" pitchFamily="34" charset="0"/>
              </a:rPr>
              <a:t>empowers </a:t>
            </a:r>
            <a:r>
              <a:rPr lang="en-US" altLang="en-US" dirty="0">
                <a:solidFill>
                  <a:schemeClr val="tx1"/>
                </a:solidFill>
                <a:latin typeface="Arial" panose="020B0604020202020204" pitchFamily="34" charset="0"/>
              </a:rPr>
              <a:t>by managing anxiety and strengthening personal skills promoting self efficacy in autistic people </a:t>
            </a:r>
            <a:r>
              <a:rPr lang="en-US" altLang="en-US" dirty="0">
                <a:solidFill>
                  <a:schemeClr val="tx1"/>
                </a:solidFill>
                <a:latin typeface="Arial" panose="020B0604020202020204" pitchFamily="34" charset="0"/>
                <a:cs typeface="Arial" panose="020B0604020202020204" pitchFamily="34" charset="0"/>
              </a:rPr>
              <a:t>(King's College London, 2016).</a:t>
            </a:r>
            <a:r>
              <a:rPr lang="en-US" altLang="en-US" dirty="0">
                <a:solidFill>
                  <a:schemeClr val="tx1"/>
                </a:solidFill>
                <a:latin typeface="Arial" panose="020B0604020202020204" pitchFamily="34" charset="0"/>
              </a:rPr>
              <a:t> </a:t>
            </a:r>
          </a:p>
          <a:p>
            <a:pPr marL="342900" indent="-342900" algn="ctr">
              <a:lnSpc>
                <a:spcPct val="150000"/>
              </a:lnSpc>
              <a:spcBef>
                <a:spcPct val="0"/>
              </a:spcBef>
              <a:buFont typeface="Arial" panose="020B0604020202020204" pitchFamily="34" charset="0"/>
              <a:buChar char="•"/>
            </a:pPr>
            <a:r>
              <a:rPr lang="en-US" altLang="en-US" dirty="0">
                <a:solidFill>
                  <a:schemeClr val="tx1"/>
                </a:solidFill>
                <a:latin typeface="Arial" panose="020B0604020202020204" pitchFamily="34" charset="0"/>
              </a:rPr>
              <a:t>A </a:t>
            </a:r>
            <a:r>
              <a:rPr lang="en-US" altLang="en-US" b="1" dirty="0">
                <a:solidFill>
                  <a:schemeClr val="tx1"/>
                </a:solidFill>
                <a:latin typeface="Arial" panose="020B0604020202020204" pitchFamily="34" charset="0"/>
              </a:rPr>
              <a:t>participatory approach </a:t>
            </a:r>
            <a:r>
              <a:rPr lang="en-US" altLang="en-US" dirty="0">
                <a:solidFill>
                  <a:schemeClr val="tx1"/>
                </a:solidFill>
                <a:latin typeface="Arial" panose="020B0604020202020204" pitchFamily="34" charset="0"/>
              </a:rPr>
              <a:t>is ensured through inclusion of autistic people along with clinicians and researchers  while designing the App </a:t>
            </a:r>
            <a:r>
              <a:rPr lang="en-US" altLang="en-US" dirty="0">
                <a:solidFill>
                  <a:schemeClr val="tx1"/>
                </a:solidFill>
                <a:latin typeface="Arial" panose="020B0604020202020204" pitchFamily="34" charset="0"/>
                <a:cs typeface="Arial" panose="020B0604020202020204" pitchFamily="34" charset="0"/>
              </a:rPr>
              <a:t>(Autistic, 2021).</a:t>
            </a:r>
            <a:endParaRPr lang="en-US" altLang="en-US" dirty="0">
              <a:solidFill>
                <a:schemeClr val="tx1"/>
              </a:solidFill>
              <a:latin typeface="Arial" panose="020B0604020202020204" pitchFamily="34" charset="0"/>
            </a:endParaRPr>
          </a:p>
          <a:p>
            <a:pPr marL="342900" indent="-342900" algn="ctr">
              <a:lnSpc>
                <a:spcPct val="150000"/>
              </a:lnSpc>
              <a:spcBef>
                <a:spcPct val="0"/>
              </a:spcBef>
              <a:buFont typeface="Arial" panose="020B0604020202020204" pitchFamily="34" charset="0"/>
              <a:buChar char="•"/>
            </a:pPr>
            <a:r>
              <a:rPr lang="en-US" altLang="en-US" dirty="0">
                <a:solidFill>
                  <a:schemeClr val="tx1"/>
                </a:solidFill>
                <a:latin typeface="Arial" panose="020B0604020202020204" pitchFamily="34" charset="0"/>
              </a:rPr>
              <a:t>The approach is </a:t>
            </a:r>
            <a:r>
              <a:rPr lang="en-US" altLang="en-US" b="1" dirty="0">
                <a:solidFill>
                  <a:schemeClr val="tx1"/>
                </a:solidFill>
                <a:latin typeface="Arial" panose="020B0604020202020204" pitchFamily="34" charset="0"/>
              </a:rPr>
              <a:t>holistic</a:t>
            </a:r>
            <a:r>
              <a:rPr lang="en-US" altLang="en-US" dirty="0">
                <a:solidFill>
                  <a:schemeClr val="tx1"/>
                </a:solidFill>
                <a:latin typeface="Arial" panose="020B0604020202020204" pitchFamily="34" charset="0"/>
              </a:rPr>
              <a:t> in reorienting self management  of anxiety shifting the reliance on clinicians and therapists by integrating digital support.</a:t>
            </a:r>
          </a:p>
          <a:p>
            <a:pPr marL="342900" indent="-342900" algn="ctr">
              <a:lnSpc>
                <a:spcPct val="150000"/>
              </a:lnSpc>
              <a:spcBef>
                <a:spcPct val="0"/>
              </a:spcBef>
              <a:buFont typeface="Arial" panose="020B0604020202020204" pitchFamily="34" charset="0"/>
              <a:buChar char="•"/>
            </a:pPr>
            <a:r>
              <a:rPr lang="en-US" altLang="en-US" b="1" dirty="0">
                <a:solidFill>
                  <a:schemeClr val="tx1"/>
                </a:solidFill>
                <a:latin typeface="Arial" panose="020B0604020202020204" pitchFamily="34" charset="0"/>
              </a:rPr>
              <a:t>Equity</a:t>
            </a:r>
            <a:r>
              <a:rPr lang="en-US" altLang="en-US" dirty="0">
                <a:solidFill>
                  <a:schemeClr val="tx1"/>
                </a:solidFill>
                <a:latin typeface="Arial" panose="020B0604020202020204" pitchFamily="34" charset="0"/>
              </a:rPr>
              <a:t> is aimed by addressing accessibility barriers for neurodiverse population, although the digital divide remains a challenge</a:t>
            </a:r>
            <a:r>
              <a:rPr lang="en-US" altLang="en-US" dirty="0">
                <a:solidFill>
                  <a:schemeClr val="tx1"/>
                </a:solidFill>
                <a:latin typeface="Arial" panose="020B0604020202020204" pitchFamily="34" charset="0"/>
                <a:cs typeface="Arial" panose="020B0604020202020204" pitchFamily="34" charset="0"/>
              </a:rPr>
              <a:t>(NHS Best For You, 2023).</a:t>
            </a:r>
            <a:r>
              <a:rPr lang="en-US" altLang="en-US" dirty="0">
                <a:solidFill>
                  <a:schemeClr val="tx1"/>
                </a:solidFill>
                <a:latin typeface="Arial" panose="020B0604020202020204" pitchFamily="34" charset="0"/>
              </a:rPr>
              <a:t> </a:t>
            </a:r>
          </a:p>
          <a:p>
            <a:pPr marL="342900" indent="-342900" algn="ctr">
              <a:lnSpc>
                <a:spcPct val="150000"/>
              </a:lnSpc>
              <a:spcBef>
                <a:spcPct val="0"/>
              </a:spcBef>
              <a:buFont typeface="Arial" panose="020B0604020202020204" pitchFamily="34" charset="0"/>
              <a:buChar char="•"/>
            </a:pPr>
            <a:r>
              <a:rPr lang="en-US" altLang="en-US" b="1" dirty="0">
                <a:solidFill>
                  <a:schemeClr val="tx1"/>
                </a:solidFill>
                <a:latin typeface="Arial" panose="020B0604020202020204" pitchFamily="34" charset="0"/>
              </a:rPr>
              <a:t>Sustainability</a:t>
            </a:r>
            <a:r>
              <a:rPr lang="en-US" altLang="en-US" dirty="0">
                <a:solidFill>
                  <a:schemeClr val="tx1"/>
                </a:solidFill>
                <a:latin typeface="Arial" panose="020B0604020202020204" pitchFamily="34" charset="0"/>
              </a:rPr>
              <a:t> is achieved through evidence-based user led design to promote long term wellbeing integrating an assistive tool for self management and person-centered approach</a:t>
            </a:r>
          </a:p>
        </p:txBody>
      </p:sp>
      <p:pic>
        <p:nvPicPr>
          <p:cNvPr id="1040" name="Picture 16" descr="does autism cause anxiety">
            <a:extLst>
              <a:ext uri="{FF2B5EF4-FFF2-40B4-BE49-F238E27FC236}">
                <a16:creationId xmlns:a16="http://schemas.microsoft.com/office/drawing/2014/main" id="{490F5716-FCEE-75A0-4B2C-A9906CB3615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7061"/>
          <a:stretch>
            <a:fillRect/>
          </a:stretch>
        </p:blipFill>
        <p:spPr bwMode="auto">
          <a:xfrm>
            <a:off x="13327939" y="8568255"/>
            <a:ext cx="5065805" cy="809123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84E3A4F5-3E2F-5D8C-1EA7-B2848A26A2B1}"/>
              </a:ext>
            </a:extLst>
          </p:cNvPr>
          <p:cNvSpPr txBox="1"/>
          <p:nvPr/>
        </p:nvSpPr>
        <p:spPr>
          <a:xfrm>
            <a:off x="13749705" y="16700121"/>
            <a:ext cx="23587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(Silver Swing,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0" name="Rectangle 22">
            <a:extLst>
              <a:ext uri="{FF2B5EF4-FFF2-40B4-BE49-F238E27FC236}">
                <a16:creationId xmlns:a16="http://schemas.microsoft.com/office/drawing/2014/main" id="{2E5B9AA4-9069-7D00-867C-5C17DD3E1537}"/>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33" name="TextBox 44">
            <a:extLst>
              <a:ext uri="{FF2B5EF4-FFF2-40B4-BE49-F238E27FC236}">
                <a16:creationId xmlns:a16="http://schemas.microsoft.com/office/drawing/2014/main" id="{EA6DB113-02FA-8EE9-EE63-D3ABF4C86108}"/>
              </a:ext>
            </a:extLst>
          </p:cNvPr>
          <p:cNvSpPr txBox="1"/>
          <p:nvPr/>
        </p:nvSpPr>
        <p:spPr>
          <a:xfrm>
            <a:off x="18659095" y="1309219"/>
            <a:ext cx="11334565" cy="2857192"/>
          </a:xfrm>
          <a:prstGeom prst="rect">
            <a:avLst/>
          </a:prstGeom>
          <a:solidFill>
            <a:schemeClr val="accent5"/>
          </a:solidFill>
          <a:ln>
            <a:noFill/>
          </a:ln>
          <a:effectLst>
            <a:glow rad="1397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6"/>
          </a:lnRef>
          <a:fillRef idx="2">
            <a:schemeClr val="accent6"/>
          </a:fillRef>
          <a:effectRef idx="1">
            <a:schemeClr val="accent6"/>
          </a:effectRef>
          <a:fontRef idx="minor">
            <a:schemeClr val="dk1"/>
          </a:fontRef>
        </p:style>
        <p:txBody>
          <a:bodyPr wrap="square" lIns="0" tIns="0" rIns="0" bIns="0" rtlCol="0" anchor="t">
            <a:spAutoFit/>
          </a:bodyPr>
          <a:lstStyle/>
          <a:p>
            <a:pPr algn="ctr">
              <a:lnSpc>
                <a:spcPct val="150000"/>
              </a:lnSpc>
            </a:pPr>
            <a:r>
              <a:rPr lang="en-US" altLang="en-US" b="1" dirty="0">
                <a:latin typeface="Arial" panose="020B0604020202020204" pitchFamily="34" charset="0"/>
              </a:rPr>
              <a:t>The Health Belief Model (HBM), </a:t>
            </a:r>
            <a:r>
              <a:rPr lang="en-US" altLang="en-US" dirty="0">
                <a:latin typeface="Arial" panose="020B0604020202020204" pitchFamily="34" charset="0"/>
              </a:rPr>
              <a:t>one of the most widely used conceptual frameworks in health behavior research, explains how health-related behaviors arise and persist and provides a foundation for health behavior interventions (Champion and Skinner, 2008).</a:t>
            </a:r>
          </a:p>
          <a:p>
            <a:pPr algn="ctr">
              <a:lnSpc>
                <a:spcPct val="150000"/>
              </a:lnSpc>
            </a:pPr>
            <a:r>
              <a:rPr lang="en-US" altLang="en-US" dirty="0">
                <a:latin typeface="Arial" panose="020B0604020202020204" pitchFamily="34" charset="0"/>
              </a:rPr>
              <a:t>The assumption made by HBM that everyone has equal access to information about diseases overrides the socioeconomic, gender, and environmental factors that affect behavior modification is one of its limitations. </a:t>
            </a:r>
          </a:p>
          <a:p>
            <a:pPr algn="ctr">
              <a:lnSpc>
                <a:spcPct val="150000"/>
              </a:lnSpc>
            </a:pPr>
            <a:r>
              <a:rPr lang="en-US" altLang="en-US" dirty="0">
                <a:latin typeface="Arial" panose="020B0604020202020204" pitchFamily="34" charset="0"/>
              </a:rPr>
              <a:t>According to LaMorte (2022) and Champion and Skinner (2008), these components are essential for initiating the path of action. </a:t>
            </a:r>
          </a:p>
        </p:txBody>
      </p:sp>
      <p:sp>
        <p:nvSpPr>
          <p:cNvPr id="34" name="TextBox 29">
            <a:extLst>
              <a:ext uri="{FF2B5EF4-FFF2-40B4-BE49-F238E27FC236}">
                <a16:creationId xmlns:a16="http://schemas.microsoft.com/office/drawing/2014/main" id="{94B7B3C7-F80B-CEE9-ED41-3709B9BC6D31}"/>
              </a:ext>
            </a:extLst>
          </p:cNvPr>
          <p:cNvSpPr txBox="1"/>
          <p:nvPr/>
        </p:nvSpPr>
        <p:spPr>
          <a:xfrm>
            <a:off x="18730478" y="10923100"/>
            <a:ext cx="11075149" cy="5996513"/>
          </a:xfrm>
          <a:prstGeom prst="rect">
            <a:avLst/>
          </a:prstGeom>
          <a:solidFill>
            <a:schemeClr val="accent1">
              <a:lumMod val="75000"/>
            </a:schemeClr>
          </a:solidFill>
          <a:ln w="28575">
            <a:noFill/>
          </a:ln>
          <a:effectLst>
            <a:glow rad="139700">
              <a:schemeClr val="accent1">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lnRef>
          <a:fillRef idx="1">
            <a:schemeClr val="lt1"/>
          </a:fillRef>
          <a:effectRef idx="0">
            <a:schemeClr val="accent5"/>
          </a:effectRef>
          <a:fontRef idx="minor">
            <a:schemeClr val="dk1"/>
          </a:fontRef>
        </p:style>
        <p:txBody>
          <a:bodyPr wrap="square" lIns="0" tIns="0" rIns="0" bIns="0" rtlCol="0" anchor="t">
            <a:spAutoFit/>
          </a:bodyPr>
          <a:lstStyle/>
          <a:p>
            <a:pPr algn="ctr">
              <a:lnSpc>
                <a:spcPct val="150000"/>
              </a:lnSpc>
              <a:spcBef>
                <a:spcPct val="0"/>
              </a:spcBef>
            </a:pPr>
            <a:r>
              <a:rPr lang="en-US" sz="2800" b="1" spc="48" dirty="0">
                <a:latin typeface="Arial" panose="020B0604020202020204" pitchFamily="34" charset="0"/>
                <a:ea typeface="Tek Tall Arabic"/>
                <a:cs typeface="Arial" panose="020B0604020202020204" pitchFamily="34" charset="0"/>
                <a:sym typeface="Tek Tall Arabic"/>
              </a:rPr>
              <a:t>Expected Outcome</a:t>
            </a:r>
          </a:p>
          <a:p>
            <a:pPr algn="ctr">
              <a:lnSpc>
                <a:spcPct val="150000"/>
              </a:lnSpc>
              <a:spcBef>
                <a:spcPct val="0"/>
              </a:spcBef>
            </a:pPr>
            <a:r>
              <a:rPr lang="en-US" altLang="en-US" dirty="0">
                <a:solidFill>
                  <a:schemeClr val="tx1"/>
                </a:solidFill>
                <a:latin typeface="Arial" panose="020B0604020202020204" pitchFamily="34" charset="0"/>
              </a:rPr>
              <a:t>Digital tools  play a significant supportive function to in-person services, even though they shouldn't be seen as a replacement for them. The App-based therapies are cost-effective, with potential to shorten wait times for early support, including for people who self-diagnose or are awaiting a diagnosis of autism (Winter, 2019).</a:t>
            </a:r>
          </a:p>
          <a:p>
            <a:pPr algn="ctr">
              <a:lnSpc>
                <a:spcPct val="150000"/>
              </a:lnSpc>
              <a:spcBef>
                <a:spcPct val="0"/>
              </a:spcBef>
            </a:pPr>
            <a:r>
              <a:rPr lang="en-US" altLang="en-US" dirty="0">
                <a:solidFill>
                  <a:schemeClr val="tx1"/>
                </a:solidFill>
                <a:latin typeface="Arial" panose="020B0604020202020204" pitchFamily="34" charset="0"/>
              </a:rPr>
              <a:t>The Molehill Mountain App is expected to enhance the autonomy by assisting in self regulating anxiety in individuals on the spectrum ASD. AT can be utilized as a bridge element that promotes and strengthens productivity</a:t>
            </a:r>
            <a:r>
              <a:rPr lang="en-US" altLang="en-US" dirty="0">
                <a:solidFill>
                  <a:schemeClr val="tx1"/>
                </a:solidFill>
                <a:latin typeface="Arial" panose="020B0604020202020204" pitchFamily="34" charset="0"/>
                <a:cs typeface="Arial" panose="020B0604020202020204" pitchFamily="34" charset="0"/>
              </a:rPr>
              <a:t>(Cañete and Peralta, 2022).</a:t>
            </a:r>
            <a:r>
              <a:rPr lang="en-US" altLang="en-US" dirty="0">
                <a:solidFill>
                  <a:schemeClr val="tx1"/>
                </a:solidFill>
                <a:latin typeface="Arial" panose="020B0604020202020204" pitchFamily="34" charset="0"/>
              </a:rPr>
              <a:t> These technologies aid autistic people by improving schooling, social interaction, employment, and mental health. Advances in assistive technologies (ATs) have greatly increased the autonomy and quality of life for people with autism and intellectual impairments</a:t>
            </a:r>
            <a:r>
              <a:rPr lang="en-US" altLang="en-US" dirty="0">
                <a:solidFill>
                  <a:schemeClr val="tx1"/>
                </a:solidFill>
                <a:latin typeface="Arial" panose="020B0604020202020204" pitchFamily="34" charset="0"/>
                <a:cs typeface="Arial" panose="020B0604020202020204" pitchFamily="34" charset="0"/>
              </a:rPr>
              <a:t>(Tsvetkova </a:t>
            </a:r>
            <a:r>
              <a:rPr lang="en-US" altLang="en-US" i="1" dirty="0">
                <a:solidFill>
                  <a:schemeClr val="tx1"/>
                </a:solidFill>
                <a:latin typeface="Arial" panose="020B0604020202020204" pitchFamily="34" charset="0"/>
                <a:cs typeface="Arial" panose="020B0604020202020204" pitchFamily="34" charset="0"/>
              </a:rPr>
              <a:t>et al.</a:t>
            </a:r>
            <a:r>
              <a:rPr lang="en-US" altLang="en-US" dirty="0">
                <a:solidFill>
                  <a:schemeClr val="tx1"/>
                </a:solidFill>
                <a:latin typeface="Arial" panose="020B0604020202020204" pitchFamily="34" charset="0"/>
                <a:cs typeface="Arial" panose="020B0604020202020204" pitchFamily="34" charset="0"/>
              </a:rPr>
              <a:t>, 2024).</a:t>
            </a:r>
            <a:r>
              <a:rPr lang="en-US" altLang="en-US" dirty="0">
                <a:solidFill>
                  <a:schemeClr val="tx1"/>
                </a:solidFill>
                <a:latin typeface="Arial" panose="020B0604020202020204" pitchFamily="34" charset="0"/>
              </a:rPr>
              <a:t> However, barriers in implementation prevail due to digital divide, digital literacy and ethical concerns related to these assistive tools. Particularly when they involve machine intelligence, gather sensitive data, or function in close proximity to the human body, these technologies are thought to present significant ethical issues because they are intended for use by vulnerable people with age- and multimorbidity-related frailty and cognitive disability </a:t>
            </a:r>
            <a:r>
              <a:rPr lang="en-US" altLang="en-US" dirty="0">
                <a:solidFill>
                  <a:schemeClr val="tx1"/>
                </a:solidFill>
                <a:latin typeface="Arial" panose="020B0604020202020204" pitchFamily="34" charset="0"/>
                <a:cs typeface="Arial" panose="020B0604020202020204" pitchFamily="34" charset="0"/>
              </a:rPr>
              <a:t>(Wangmo </a:t>
            </a:r>
            <a:r>
              <a:rPr lang="en-US" altLang="en-US" i="1" dirty="0">
                <a:solidFill>
                  <a:schemeClr val="tx1"/>
                </a:solidFill>
                <a:latin typeface="Arial" panose="020B0604020202020204" pitchFamily="34" charset="0"/>
                <a:cs typeface="Arial" panose="020B0604020202020204" pitchFamily="34" charset="0"/>
              </a:rPr>
              <a:t>et al.</a:t>
            </a:r>
            <a:r>
              <a:rPr lang="en-US" altLang="en-US" dirty="0">
                <a:solidFill>
                  <a:schemeClr val="tx1"/>
                </a:solidFill>
                <a:latin typeface="Arial" panose="020B0604020202020204" pitchFamily="34" charset="0"/>
                <a:cs typeface="Arial" panose="020B0604020202020204" pitchFamily="34" charset="0"/>
              </a:rPr>
              <a:t>, 2019).</a:t>
            </a:r>
            <a:endParaRPr lang="en-US" altLang="en-US" sz="2800" dirty="0">
              <a:solidFill>
                <a:schemeClr val="tx1"/>
              </a:solidFill>
              <a:latin typeface="Arial" panose="020B0604020202020204" pitchFamily="34" charset="0"/>
            </a:endParaRPr>
          </a:p>
        </p:txBody>
      </p:sp>
      <p:sp>
        <p:nvSpPr>
          <p:cNvPr id="35" name="TextBox 34">
            <a:extLst>
              <a:ext uri="{FF2B5EF4-FFF2-40B4-BE49-F238E27FC236}">
                <a16:creationId xmlns:a16="http://schemas.microsoft.com/office/drawing/2014/main" id="{10A54359-3467-9E97-901B-D14537F4D768}"/>
              </a:ext>
            </a:extLst>
          </p:cNvPr>
          <p:cNvSpPr txBox="1"/>
          <p:nvPr/>
        </p:nvSpPr>
        <p:spPr>
          <a:xfrm>
            <a:off x="17468606" y="17226731"/>
            <a:ext cx="12414493" cy="3919022"/>
          </a:xfrm>
          <a:prstGeom prst="rect">
            <a:avLst/>
          </a:prstGeom>
          <a:solidFill>
            <a:schemeClr val="accent1">
              <a:lumMod val="60000"/>
              <a:lumOff val="40000"/>
            </a:schemeClr>
          </a:solidFill>
          <a:ln w="28575">
            <a:noFill/>
          </a:ln>
          <a:effectLst>
            <a:glow rad="228600">
              <a:schemeClr val="accent5">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spAutoFit/>
          </a:bodyPr>
          <a:lstStyle/>
          <a:p>
            <a:pPr>
              <a:lnSpc>
                <a:spcPct val="150000"/>
              </a:lnSpc>
            </a:pPr>
            <a:r>
              <a:rPr lang="en-US" sz="2400" b="1" dirty="0">
                <a:latin typeface="Arial" panose="020B0604020202020204" pitchFamily="34" charset="0"/>
                <a:cs typeface="Arial" panose="020B0604020202020204" pitchFamily="34" charset="0"/>
              </a:rPr>
              <a:t>Conclusion</a:t>
            </a:r>
          </a:p>
          <a:p>
            <a:pPr algn="just">
              <a:lnSpc>
                <a:spcPct val="150000"/>
              </a:lnSpc>
            </a:pPr>
            <a:r>
              <a:rPr lang="en-US" dirty="0">
                <a:latin typeface="Arial" panose="020B0604020202020204" pitchFamily="34" charset="0"/>
                <a:cs typeface="Arial" panose="020B0604020202020204" pitchFamily="34" charset="0"/>
              </a:rPr>
              <a:t>The Digital solutions like Molehill Mountain App is promising a personalized and sustainable care system to the people through </a:t>
            </a:r>
            <a:r>
              <a:rPr lang="en-US" b="1" dirty="0">
                <a:latin typeface="Arial" panose="020B0604020202020204" pitchFamily="34" charset="0"/>
                <a:cs typeface="Arial" panose="020B0604020202020204" pitchFamily="34" charset="0"/>
              </a:rPr>
              <a:t>equity</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inclusion</a:t>
            </a:r>
            <a:r>
              <a:rPr lang="en-US" dirty="0">
                <a:latin typeface="Arial" panose="020B0604020202020204" pitchFamily="34" charset="0"/>
                <a:cs typeface="Arial" panose="020B0604020202020204" pitchFamily="34" charset="0"/>
              </a:rPr>
              <a:t>. </a:t>
            </a:r>
            <a:r>
              <a:rPr lang="en-US" altLang="en-US" dirty="0">
                <a:latin typeface="Arial" panose="020B0604020202020204" pitchFamily="34" charset="0"/>
              </a:rPr>
              <a:t>For many people with continuous care needs, including those with complicated long-term diseases, physical disabilities, and neurodivergent individuals, better digitally enabled care in the community has the potential to improve quality of life</a:t>
            </a:r>
            <a:r>
              <a:rPr lang="en-US" altLang="en-US" dirty="0">
                <a:latin typeface="Arial" panose="020B0604020202020204" pitchFamily="34" charset="0"/>
                <a:cs typeface="Arial" panose="020B0604020202020204" pitchFamily="34" charset="0"/>
              </a:rPr>
              <a:t>(Mistry, 2024).</a:t>
            </a:r>
          </a:p>
          <a:p>
            <a:pPr algn="just">
              <a:lnSpc>
                <a:spcPct val="150000"/>
              </a:lnSpc>
            </a:pPr>
            <a:r>
              <a:rPr lang="en-US" altLang="en-US" dirty="0">
                <a:latin typeface="Arial" panose="020B0604020202020204" pitchFamily="34" charset="0"/>
              </a:rPr>
              <a:t>Modern technologies have enormous potential to enhance personalized, predictive, and preventative care. Additionally, the </a:t>
            </a:r>
            <a:r>
              <a:rPr lang="en-US" altLang="en-US" b="1" dirty="0">
                <a:latin typeface="Arial" panose="020B0604020202020204" pitchFamily="34" charset="0"/>
              </a:rPr>
              <a:t>NHS Long Term Plan</a:t>
            </a:r>
            <a:r>
              <a:rPr lang="en-US" altLang="en-US" dirty="0">
                <a:latin typeface="Arial" panose="020B0604020202020204" pitchFamily="34" charset="0"/>
              </a:rPr>
              <a:t> outlines a clear vision for a digital-first approach: "The ability to access, manage, and contribute to digital tools, information, and services will empower people and transform their experience of health and care”</a:t>
            </a:r>
            <a:r>
              <a:rPr lang="en-US" altLang="en-US" dirty="0">
                <a:latin typeface="Arial" panose="020B0604020202020204" pitchFamily="34" charset="0"/>
                <a:cs typeface="Arial" panose="020B0604020202020204" pitchFamily="34" charset="0"/>
              </a:rPr>
              <a:t>(NHS , 2024).</a:t>
            </a:r>
            <a:endParaRPr lang="en-US" altLang="en-US" dirty="0">
              <a:latin typeface="Arial" panose="020B0604020202020204" pitchFamily="34" charset="0"/>
            </a:endParaRPr>
          </a:p>
        </p:txBody>
      </p:sp>
      <p:sp>
        <p:nvSpPr>
          <p:cNvPr id="3" name="Rectangle 2">
            <a:extLst>
              <a:ext uri="{FF2B5EF4-FFF2-40B4-BE49-F238E27FC236}">
                <a16:creationId xmlns:a16="http://schemas.microsoft.com/office/drawing/2014/main" id="{942AD9E9-F534-75C2-D13B-B6A06A37E36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7E046EBD-CE72-3BA1-B3CE-8947A27ED533}"/>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6">
            <a:extLst>
              <a:ext uri="{FF2B5EF4-FFF2-40B4-BE49-F238E27FC236}">
                <a16:creationId xmlns:a16="http://schemas.microsoft.com/office/drawing/2014/main" id="{21DCE8C7-59C4-1210-C090-2228DAD9A4AD}"/>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8">
            <a:extLst>
              <a:ext uri="{FF2B5EF4-FFF2-40B4-BE49-F238E27FC236}">
                <a16:creationId xmlns:a16="http://schemas.microsoft.com/office/drawing/2014/main" id="{2EF7E588-D4A8-F84F-15D8-880A49EE83E0}"/>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9">
            <a:extLst>
              <a:ext uri="{FF2B5EF4-FFF2-40B4-BE49-F238E27FC236}">
                <a16:creationId xmlns:a16="http://schemas.microsoft.com/office/drawing/2014/main" id="{218A1C39-5554-B035-B424-EB081CA3C9C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10">
            <a:extLst>
              <a:ext uri="{FF2B5EF4-FFF2-40B4-BE49-F238E27FC236}">
                <a16:creationId xmlns:a16="http://schemas.microsoft.com/office/drawing/2014/main" id="{02D314B9-DFB3-0540-1259-1549F49934F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Rectangle 14">
            <a:extLst>
              <a:ext uri="{FF2B5EF4-FFF2-40B4-BE49-F238E27FC236}">
                <a16:creationId xmlns:a16="http://schemas.microsoft.com/office/drawing/2014/main" id="{B8624E7E-85FB-DDB1-ED9A-3A49B54FE017}"/>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1" name="Rectangle 15">
            <a:extLst>
              <a:ext uri="{FF2B5EF4-FFF2-40B4-BE49-F238E27FC236}">
                <a16:creationId xmlns:a16="http://schemas.microsoft.com/office/drawing/2014/main" id="{212EE035-085C-B427-D70A-22583388599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Rectangle 16">
            <a:extLst>
              <a:ext uri="{FF2B5EF4-FFF2-40B4-BE49-F238E27FC236}">
                <a16:creationId xmlns:a16="http://schemas.microsoft.com/office/drawing/2014/main" id="{90792D53-7958-7606-3686-1E069C50CD9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705A5CA0-6A67-2752-3547-E55B70CC032E}"/>
              </a:ext>
            </a:extLst>
          </p:cNvPr>
          <p:cNvSpPr txBox="1"/>
          <p:nvPr/>
        </p:nvSpPr>
        <p:spPr>
          <a:xfrm>
            <a:off x="498162" y="17039922"/>
            <a:ext cx="10798231" cy="4019049"/>
          </a:xfrm>
          <a:prstGeom prst="rect">
            <a:avLst/>
          </a:prstGeom>
          <a:solidFill>
            <a:schemeClr val="accent5">
              <a:lumMod val="75000"/>
            </a:schemeClr>
          </a:solidFill>
          <a:ln>
            <a:noFill/>
          </a:ln>
          <a:effectLst>
            <a:glow rad="228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spAutoFit/>
          </a:bodyPr>
          <a:lstStyle/>
          <a:p>
            <a:pPr algn="ctr">
              <a:lnSpc>
                <a:spcPts val="5118"/>
              </a:lnSpc>
              <a:spcBef>
                <a:spcPct val="0"/>
              </a:spcBef>
            </a:pPr>
            <a:r>
              <a:rPr lang="en-GB" sz="2400" b="1" spc="48" dirty="0">
                <a:latin typeface="Arial" panose="020B0604020202020204" pitchFamily="34" charset="0"/>
                <a:ea typeface="Tek Tall Arabic"/>
                <a:cs typeface="Arial" panose="020B0604020202020204" pitchFamily="34" charset="0"/>
                <a:sym typeface="Tek Tall Arabic"/>
              </a:rPr>
              <a:t>Behavioural</a:t>
            </a:r>
            <a:r>
              <a:rPr lang="en-US" sz="2400" b="1" spc="48" dirty="0">
                <a:latin typeface="Arial" panose="020B0604020202020204" pitchFamily="34" charset="0"/>
                <a:ea typeface="Tek Tall Arabic"/>
                <a:cs typeface="Arial" panose="020B0604020202020204" pitchFamily="34" charset="0"/>
                <a:sym typeface="Tek Tall Arabic"/>
              </a:rPr>
              <a:t> Change Theory:</a:t>
            </a:r>
          </a:p>
          <a:p>
            <a:pPr algn="ctr">
              <a:lnSpc>
                <a:spcPct val="150000"/>
              </a:lnSpc>
            </a:pPr>
            <a:r>
              <a:rPr lang="en-GB" b="1" dirty="0">
                <a:latin typeface="Arial" panose="020B0604020202020204" pitchFamily="34" charset="0"/>
                <a:cs typeface="Arial" panose="020B0604020202020204" pitchFamily="34" charset="0"/>
              </a:rPr>
              <a:t>Behaviour change </a:t>
            </a:r>
            <a:r>
              <a:rPr lang="en-GB" dirty="0">
                <a:latin typeface="Arial" panose="020B0604020202020204" pitchFamily="34" charset="0"/>
                <a:cs typeface="Arial" panose="020B0604020202020204" pitchFamily="34" charset="0"/>
              </a:rPr>
              <a:t>is about altering habits/behaviours to influence health</a:t>
            </a:r>
            <a:r>
              <a:rPr lang="en-US" altLang="en-US" dirty="0">
                <a:latin typeface="Arial" panose="020B0604020202020204" pitchFamily="34" charset="0"/>
                <a:cs typeface="Arial" panose="020B0604020202020204" pitchFamily="34" charset="0"/>
              </a:rPr>
              <a:t>(O’Neil, 2019). Assistive Tools like Molehill mountain App </a:t>
            </a:r>
            <a:r>
              <a:rPr lang="en-US" altLang="en-US" dirty="0">
                <a:latin typeface="Arial" panose="020B0604020202020204" pitchFamily="34" charset="0"/>
              </a:rPr>
              <a:t>have been developed to focus on a wide range of behaviors to avoid issues and preserve and enhance patients' health. Certain health behaviors may be improved by mobile apps(Milne-Ives </a:t>
            </a:r>
            <a:r>
              <a:rPr lang="en-US" altLang="en-US" i="1" dirty="0">
                <a:latin typeface="Arial" panose="020B0604020202020204" pitchFamily="34" charset="0"/>
              </a:rPr>
              <a:t>et al</a:t>
            </a:r>
            <a:r>
              <a:rPr lang="en-US" altLang="en-US" dirty="0">
                <a:latin typeface="Arial" panose="020B0604020202020204" pitchFamily="34" charset="0"/>
              </a:rPr>
              <a:t>., 2019).</a:t>
            </a:r>
          </a:p>
          <a:p>
            <a:pPr algn="ctr">
              <a:lnSpc>
                <a:spcPct val="150000"/>
              </a:lnSpc>
            </a:pPr>
            <a:r>
              <a:rPr lang="en-US" altLang="en-US" dirty="0">
                <a:latin typeface="Arial" panose="020B0604020202020204" pitchFamily="34" charset="0"/>
              </a:rPr>
              <a:t>Behavior modification is impacted by the feasibility of an intervention and a comparison of its benefits and drawbacks. Despite the fact that Assistive Technologies are simple to use, adaptable, and widely available, their acceptance is hampered by differences in implementation and promotion </a:t>
            </a:r>
            <a:r>
              <a:rPr lang="en-US" altLang="en-US" dirty="0">
                <a:latin typeface="Arial" panose="020B0604020202020204" pitchFamily="34" charset="0"/>
                <a:cs typeface="Arial" panose="020B0604020202020204" pitchFamily="34" charset="0"/>
              </a:rPr>
              <a:t>(Milne-Ives </a:t>
            </a:r>
            <a:r>
              <a:rPr lang="en-US" altLang="en-US" i="1" dirty="0">
                <a:latin typeface="Arial" panose="020B0604020202020204" pitchFamily="34" charset="0"/>
                <a:cs typeface="Arial" panose="020B0604020202020204" pitchFamily="34" charset="0"/>
              </a:rPr>
              <a:t>et al.</a:t>
            </a:r>
            <a:r>
              <a:rPr lang="en-US" altLang="en-US" dirty="0">
                <a:latin typeface="Arial" panose="020B0604020202020204" pitchFamily="34" charset="0"/>
                <a:cs typeface="Arial" panose="020B0604020202020204" pitchFamily="34" charset="0"/>
              </a:rPr>
              <a:t>, 2019)</a:t>
            </a:r>
            <a:r>
              <a:rPr lang="en-US" altLang="en-US" dirty="0">
                <a:latin typeface="Arial" panose="020B0604020202020204" pitchFamily="34" charset="0"/>
              </a:rPr>
              <a:t> </a:t>
            </a:r>
          </a:p>
        </p:txBody>
      </p:sp>
      <p:pic>
        <p:nvPicPr>
          <p:cNvPr id="1028" name="Picture 4" descr="There are boxes with text and links to show the relationshop between the variables, perceived beliefs, and likelihood of engaging health promoting behavior.">
            <a:extLst>
              <a:ext uri="{FF2B5EF4-FFF2-40B4-BE49-F238E27FC236}">
                <a16:creationId xmlns:a16="http://schemas.microsoft.com/office/drawing/2014/main" id="{726586D2-B27C-B607-6F51-AB01C79887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273" t="12055" r="8358" b="8155"/>
          <a:stretch>
            <a:fillRect/>
          </a:stretch>
        </p:blipFill>
        <p:spPr bwMode="auto">
          <a:xfrm>
            <a:off x="11787368" y="17357829"/>
            <a:ext cx="5303203" cy="370114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B2B815-131C-610E-F91F-956E95578D28}"/>
              </a:ext>
            </a:extLst>
          </p:cNvPr>
          <p:cNvSpPr txBox="1"/>
          <p:nvPr/>
        </p:nvSpPr>
        <p:spPr>
          <a:xfrm>
            <a:off x="15282487" y="20689639"/>
            <a:ext cx="1651907"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(Urich, 2020)</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17" name="Picture 16">
            <a:extLst>
              <a:ext uri="{FF2B5EF4-FFF2-40B4-BE49-F238E27FC236}">
                <a16:creationId xmlns:a16="http://schemas.microsoft.com/office/drawing/2014/main" id="{07A2D328-D7F1-D67E-F194-832AF2FA5E9D}"/>
              </a:ext>
            </a:extLst>
          </p:cNvPr>
          <p:cNvPicPr>
            <a:picLocks noChangeAspect="1"/>
          </p:cNvPicPr>
          <p:nvPr/>
        </p:nvPicPr>
        <p:blipFill>
          <a:blip r:embed="rId6"/>
          <a:srcRect l="18040" t="24383" r="17614" b="16463"/>
          <a:stretch>
            <a:fillRect/>
          </a:stretch>
        </p:blipFill>
        <p:spPr>
          <a:xfrm>
            <a:off x="18730478" y="4314172"/>
            <a:ext cx="11230094" cy="6377640"/>
          </a:xfrm>
          <a:prstGeom prst="rect">
            <a:avLst/>
          </a:prstGeom>
        </p:spPr>
      </p:pic>
    </p:spTree>
    <p:extLst>
      <p:ext uri="{BB962C8B-B14F-4D97-AF65-F5344CB8AC3E}">
        <p14:creationId xmlns:p14="http://schemas.microsoft.com/office/powerpoint/2010/main" val="1570759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F3E2666-89DC-0285-7C78-80623E25FD8F}"/>
              </a:ext>
            </a:extLst>
          </p:cNvPr>
          <p:cNvSpPr txBox="1"/>
          <p:nvPr/>
        </p:nvSpPr>
        <p:spPr>
          <a:xfrm>
            <a:off x="462961" y="2260305"/>
            <a:ext cx="29349290" cy="1809412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4000" b="1" i="0" u="sng"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Austistica</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(2021)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Molehill Mountain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Autistica</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https://www.autistica.org.uk/molehill-mountain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Medical Association (2024)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Autism Spectrum Disorder</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British Medical Association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https://www.bma.org.uk/what-we-do/population-health/improving-the-health-of-specific-groups/autism-spectrum-disorder</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Cañete, R. and Peralta, E. (2022) ‘Assistive Technology to Improve Collaboration in Children with ASD: State-of-the-Art and Future Challenges in the Smart Products Sector’,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Sensors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22(21), p. 8321.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https://doi.org/10.3390/s22218321</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Champion and Skinner (2008)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APA </a:t>
            </a:r>
            <a:r>
              <a:rPr kumimoji="0" lang="en-US" altLang="en-US" sz="2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PsycNet</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psycnet.apa.org</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https://psycnet.apa.org/record/2008-17146-003</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King's College London (2016)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Molehill Mountain – an app to help autistic people with anxiety | Website archive | King’s College London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Kcl.ac.uk</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https://www.kcl.ac.uk/archive/news/ioppn/records/2018/july/molehill-mountain-%e2%80%93-an-app-to-help-autistic-people-with-anxiety</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LaMorte, W. (2022)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Health Belief Model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Behavioral Change Models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Boston University School of Public Health.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https://sphweb.bumc.bu.edu/otlt/MPH-Modules/SB/BehavioralChangeTheories/BehavioralChangeTheories2.html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Milne-Ives, M.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‘Mobile apps for health </a:t>
            </a:r>
            <a:r>
              <a:rPr kumimoji="0" lang="en-US" altLang="en-US" sz="2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change in physical activity, diet, drug and alcohol use, and mental health: a systematic review (Preprint)’,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JMIR mHealth and </a:t>
            </a:r>
            <a:r>
              <a:rPr kumimoji="0" lang="en-US" altLang="en-US" sz="2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uHealth</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8(3).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https://doi.org/10.2196/17046</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Mistry, P. (2024)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Reality Of Digitally Enabled Care in the Community | The King’s Fund</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https://www.kingsfund.org.uk/insight-and-analysis/long-reads/the-reality-of-and-potential-for-digitally-enabled-care-in-the-community</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National Autistic Society (2023) ‘Anxiety’,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National Autistic Society</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https://www.autism.org.uk/advice-and-guidance/topics/mental-health/anxiety</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(2019)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to help your autistic child with day to day life</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https://www.nhs.uk/conditions/autism/autism-and-everyday-life/help-for-day-to-day-life/</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(2024)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Digital to support </a:t>
            </a:r>
            <a:r>
              <a:rPr kumimoji="0" lang="en-US" altLang="en-US" sz="2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personalised</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care</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www.england.nhs.uk</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https://www.england.nhs.uk/personalisedcare/technology-to-support-personalised-health-and-care/</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Best For You (2023)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Molehill Mountain (app of the month July 2023) - Best For You</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Best For You</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https://bestforyou.org.uk/molehill-mountain-app-of-the-month-july-2023/</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O’Neil, I. (2019)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Health Promotion : a critical introduction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Polity Press.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Oakley Id, B.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Molehill Mountain feasibility study: Protocol for a non-</a:t>
            </a:r>
            <a:r>
              <a:rPr kumimoji="0" lang="en-US" altLang="en-US" sz="2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randomised</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pilot trial of a novel app-based anxiety intervention for autistic people , The Molehill Mountain Advisory Group</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https://pdfs.semanticscholar.org/63cd/3854b758779a69b660d90d4fc0e19fa42248.pdf</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26 October 2025).</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Parker, E., Gould, T. and Fleming, M. (2007) ‘Ethics in health promotion – reflections in practice’,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Journal of Australia</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18(1), pp. 69–72.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https://doi.org/10.1071/he07069</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Silver Swing (2024)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Does Autism Cause Anxiety ? Understanding the Link</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Silver Swing ABA</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https://silverswingaba.com/does-autism-cause-anxiety/</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25 October 2025).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Taylor, R. (2022)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Molehill Mountain - Safe In Our World</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Safe In Our World</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https://safeinourworld.org/games-and-apps/molehill-mountain/  (Accessed: 25 October 2025).</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Tsvetkova, P.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‘International Perspectives on Assistive Technologies for Autism and Intellectual Disabilities: Findings from a Delphi Study’,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Disabilities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4(4), pp. 1138–1155.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https://doi.org/10.3390/disabilities4040071</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indent="-457200" defTabSz="914400" eaLnBrk="0" fontAlgn="base" hangingPunct="0">
              <a:lnSpc>
                <a:spcPct val="200000"/>
              </a:lnSpc>
              <a:spcBef>
                <a:spcPct val="0"/>
              </a:spcBef>
              <a:spcAft>
                <a:spcPct val="0"/>
              </a:spcAft>
              <a:buFont typeface="+mj-lt"/>
              <a:buAutoNum type="arabicPeriod"/>
            </a:pPr>
            <a:r>
              <a:rPr lang="en-US" altLang="en-US" sz="2000" dirty="0">
                <a:latin typeface="Arial" panose="020B0604020202020204" pitchFamily="34" charset="0"/>
                <a:cs typeface="Arial" panose="020B0604020202020204" pitchFamily="34" charset="0"/>
              </a:rPr>
              <a:t>Urich, A. (2020) </a:t>
            </a:r>
            <a:r>
              <a:rPr lang="en-US" altLang="en-US" sz="2000" i="1" dirty="0">
                <a:latin typeface="Arial" panose="020B0604020202020204" pitchFamily="34" charset="0"/>
                <a:cs typeface="Arial" panose="020B0604020202020204" pitchFamily="34" charset="0"/>
              </a:rPr>
              <a:t>The Health Belief Model</a:t>
            </a:r>
            <a:r>
              <a:rPr lang="en-US" altLang="en-US" sz="2000" dirty="0">
                <a:latin typeface="Arial" panose="020B0604020202020204" pitchFamily="34" charset="0"/>
                <a:cs typeface="Arial" panose="020B0604020202020204" pitchFamily="34" charset="0"/>
              </a:rPr>
              <a:t>, </a:t>
            </a:r>
            <a:r>
              <a:rPr lang="en-US" altLang="en-US" sz="2000" i="1" dirty="0" err="1">
                <a:latin typeface="Arial" panose="020B0604020202020204" pitchFamily="34" charset="0"/>
                <a:cs typeface="Arial" panose="020B0604020202020204" pitchFamily="34" charset="0"/>
              </a:rPr>
              <a:t>PennState</a:t>
            </a:r>
            <a:r>
              <a:rPr lang="en-US" altLang="en-US" sz="2000" dirty="0">
                <a:latin typeface="Arial" panose="020B0604020202020204" pitchFamily="34" charset="0"/>
                <a:cs typeface="Arial" panose="020B0604020202020204" pitchFamily="34" charset="0"/>
              </a:rPr>
              <a:t>. Pressbooks. Available at: </a:t>
            </a:r>
            <a:r>
              <a:rPr lang="en-US" altLang="en-US" sz="2000" dirty="0">
                <a:latin typeface="Arial" panose="020B0604020202020204" pitchFamily="34" charset="0"/>
                <a:cs typeface="Arial" panose="020B0604020202020204" pitchFamily="34" charset="0"/>
                <a:hlinkClick r:id="rId18"/>
              </a:rPr>
              <a:t>https://psu.pb.unizin.org/kines082/chapter/the-health-belief-model/</a:t>
            </a:r>
            <a:r>
              <a:rPr lang="en-US" altLang="en-US" sz="2000" dirty="0">
                <a:latin typeface="Arial" panose="020B0604020202020204" pitchFamily="34" charset="0"/>
                <a:cs typeface="Arial" panose="020B0604020202020204" pitchFamily="34" charset="0"/>
              </a:rPr>
              <a:t> .</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Wangmo, 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‘Ethical concerns with the use of intelligent assistive technology: findings from a qualitative study with professional stakeholders’,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Medical Ethics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https://bmcmedethics.biomedcentral.com/articles/10.1186/s12910-019-0437-z</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(2023)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Autism Spectrum Disorders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World Health Organization.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https://www.who.int/news-room/fact-sheets/detail/autism-spectrum-disorders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Winter, G. (2019) ‘The NHS Long Term Plan’,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Prescribing Practice</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1(3), pp. 114–114.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https://doi.org/10.12968/jprp.2019.1.3.114</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a:t>
            </a:r>
            <a:r>
              <a:rPr kumimoji="0" lang="en-US" altLang="en-US" sz="2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Organisation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(1986)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1st International Conference on Health promotion, Ottawa, 1986</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https://www.who.int/teams/health-promotion/enhanced-wellbeing/first-global-conference</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algn="l"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(2025)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WHO. Available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https://www.who.int/health-topics/health-promotion#tab=tab_1</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5783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2122</Words>
  <Application>Microsoft Office PowerPoint</Application>
  <PresentationFormat>Custom</PresentationFormat>
  <Paragraphs>67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Nazreen Akhtar</dc:creator>
  <cp:lastModifiedBy>Hira Jahangir</cp:lastModifiedBy>
  <cp:revision>8</cp:revision>
  <dcterms:created xsi:type="dcterms:W3CDTF">2025-10-25T19:29:05Z</dcterms:created>
  <dcterms:modified xsi:type="dcterms:W3CDTF">2025-11-04T21:50:34Z</dcterms:modified>
</cp:coreProperties>
</file>