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8" r:id="rId1"/>
  </p:sldMasterIdLst>
  <p:sldIdLst>
    <p:sldId id="257" r:id="rId2"/>
    <p:sldId id="260" r:id="rId3"/>
    <p:sldId id="265" r:id="rId4"/>
    <p:sldId id="261" r:id="rId5"/>
    <p:sldId id="271" r:id="rId6"/>
    <p:sldId id="263" r:id="rId7"/>
    <p:sldId id="264" r:id="rId8"/>
    <p:sldId id="266" r:id="rId9"/>
    <p:sldId id="273" r:id="rId10"/>
    <p:sldId id="267" r:id="rId11"/>
    <p:sldId id="27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4DDE9"/>
    <a:srgbClr val="F1DAE9"/>
    <a:srgbClr val="FFFFFF"/>
    <a:srgbClr val="F5DEEB"/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338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206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588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6296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4/26/2023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527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4/26/2023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376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4/26/2023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8481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EA474-078D-4E9B-9B14-09A87B19DC46}" type="datetime1">
              <a:rPr lang="en-US" smtClean="0"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554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D986-8816-4272-A432-0437A28A9828}" type="datetime1">
              <a:rPr lang="en-US" smtClean="0"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597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075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981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6E202-B606-4609-B914-27C9371A1F6D}" type="datetime1">
              <a:rPr lang="en-US" smtClean="0"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37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bin"/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binsights.com/research/startup-failure-reasons-top/-introduction" TargetMode="External"/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doi.org/10.1016/j.jbusvent.2010.04.001" TargetMode="External"/><Relationship Id="rId4" Type="http://schemas.openxmlformats.org/officeDocument/2006/relationships/hyperlink" Target="https://doi.org/10.1177/014920631769058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kodytechnolab.com/blog/startup-funding-challenges-for-new-businesses/" TargetMode="External"/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754" y="875763"/>
            <a:ext cx="6269346" cy="1944709"/>
          </a:xfrm>
        </p:spPr>
        <p:txBody>
          <a:bodyPr>
            <a:normAutofit/>
          </a:bodyPr>
          <a:lstStyle/>
          <a:p>
            <a:pPr algn="l"/>
            <a:br>
              <a:rPr lang="en-IN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IN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936B3BFF-CB69-37DB-DD92-F1062E5F50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10155" y="1983271"/>
            <a:ext cx="6269346" cy="4530144"/>
          </a:xfrm>
        </p:spPr>
        <p:txBody>
          <a:bodyPr>
            <a:normAutofit fontScale="92500" lnSpcReduction="20000"/>
          </a:bodyPr>
          <a:lstStyle/>
          <a:p>
            <a:endParaRPr lang="en-IN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 raising-challenges and opportunities</a:t>
            </a:r>
          </a:p>
          <a:p>
            <a:endParaRPr lang="en-IN" dirty="0"/>
          </a:p>
          <a:p>
            <a:pPr algn="l"/>
            <a:r>
              <a:rPr lang="en-IN" sz="2200" b="1" dirty="0"/>
              <a:t>Lecturer name: Dr Jaya Gopalkrishnan</a:t>
            </a:r>
          </a:p>
          <a:p>
            <a:pPr algn="l"/>
            <a:r>
              <a:rPr lang="en-IN" sz="2200" b="1" dirty="0"/>
              <a:t>Group: 05</a:t>
            </a:r>
          </a:p>
          <a:p>
            <a:pPr algn="l"/>
            <a:r>
              <a:rPr lang="en-IN" sz="2200" b="1" dirty="0"/>
              <a:t>Student name: 1. Reemabahen Patel - 2212569</a:t>
            </a:r>
          </a:p>
          <a:p>
            <a:pPr algn="l"/>
            <a:r>
              <a:rPr lang="en-IN" sz="2200" b="1" dirty="0"/>
              <a:t>	            2. Komalben Patel - 2211067</a:t>
            </a:r>
          </a:p>
          <a:p>
            <a:pPr algn="l"/>
            <a:r>
              <a:rPr lang="en-IN" sz="2200" b="1" dirty="0"/>
              <a:t>                            3. Nidhi Patel - 2210476</a:t>
            </a:r>
          </a:p>
          <a:p>
            <a:pPr algn="l"/>
            <a:r>
              <a:rPr lang="en-IN" sz="2200" b="1" dirty="0"/>
              <a:t>	            4. Jinalben Gujrati - 2212012</a:t>
            </a:r>
          </a:p>
          <a:p>
            <a:endParaRPr lang="en-IN" dirty="0"/>
          </a:p>
          <a:p>
            <a:endParaRPr lang="en-IN" dirty="0"/>
          </a:p>
        </p:txBody>
      </p:sp>
      <p:pic>
        <p:nvPicPr>
          <p:cNvPr id="5" name="Picture 4" descr="A picture containing building, sitting, bench, side&#10;&#10;Description automatically generated">
            <a:extLst>
              <a:ext uri="{FF2B5EF4-FFF2-40B4-BE49-F238E27FC236}">
                <a16:creationId xmlns:a16="http://schemas.microsoft.com/office/drawing/2014/main" id="{282CF6DD-7FE8-4063-9551-1B7BBCE92A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413" y="9358"/>
            <a:ext cx="4635315" cy="6857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7B10F7-68D4-4936-ED34-76694BD9BE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929" y="9359"/>
            <a:ext cx="4272657" cy="141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0C8E9-E210-6045-EEFC-22BCF2E8E6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121" y="0"/>
            <a:ext cx="12021879" cy="1212111"/>
          </a:xfrm>
        </p:spPr>
        <p:txBody>
          <a:bodyPr>
            <a:normAutofit/>
          </a:bodyPr>
          <a:lstStyle/>
          <a:p>
            <a:r>
              <a:rPr lang="en-IN" b="1" dirty="0"/>
              <a:t>Introduction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D92A97-2AE2-D1EF-2ADE-1753C25F33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3647" y="1818167"/>
            <a:ext cx="11025961" cy="4433777"/>
          </a:xfrm>
        </p:spPr>
        <p:txBody>
          <a:bodyPr>
            <a:norm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b="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Söhne"/>
              </a:rPr>
              <a:t>What are the funds raising for the startups?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US" b="0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Söhne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b="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Söhne"/>
              </a:rPr>
              <a:t>Need a huge investment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Söhne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b="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Söhne"/>
              </a:rPr>
              <a:t>29% of cases fail due to funds.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Söhne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b="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Söhne"/>
              </a:rPr>
              <a:t>Community engagement</a:t>
            </a:r>
          </a:p>
          <a:p>
            <a:pPr algn="just"/>
            <a:endParaRPr lang="en-US" b="0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Söhne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US" sz="3600" b="0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Söhne"/>
            </a:endParaRPr>
          </a:p>
          <a:p>
            <a:pPr algn="just"/>
            <a:endParaRPr lang="en-US" b="0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Söhne"/>
            </a:endParaRPr>
          </a:p>
          <a:p>
            <a:pPr algn="l"/>
            <a:endParaRPr lang="en-IN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6DCD82C-FDE3-0AC0-92A9-2FE82DF09E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602" y="2690038"/>
            <a:ext cx="5373398" cy="416796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48852">
                <a:srgbClr val="FBFCFE"/>
              </a:gs>
              <a:gs pos="55704">
                <a:srgbClr val="FCFCFE"/>
              </a:gs>
              <a:gs pos="88000">
                <a:schemeClr val="bg1"/>
              </a:gs>
            </a:gsLst>
            <a:lin ang="5400000" scaled="1"/>
          </a:gradFill>
        </p:spPr>
      </p:pic>
    </p:spTree>
    <p:extLst>
      <p:ext uri="{BB962C8B-B14F-4D97-AF65-F5344CB8AC3E}">
        <p14:creationId xmlns:p14="http://schemas.microsoft.com/office/powerpoint/2010/main" val="329200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D43B4-9C6A-0E58-DF1E-8BA5DC9A42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5302" y="138223"/>
            <a:ext cx="11504428" cy="1190847"/>
          </a:xfrm>
        </p:spPr>
        <p:txBody>
          <a:bodyPr/>
          <a:lstStyle/>
          <a:p>
            <a:r>
              <a:rPr lang="en-IN" b="1" dirty="0"/>
              <a:t>Target Audience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8F1C55-E791-515A-4BC6-163733FE12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9460" y="2009553"/>
            <a:ext cx="9668540" cy="4476308"/>
          </a:xfrm>
        </p:spPr>
        <p:txBody>
          <a:bodyPr>
            <a:normAutofit fontScale="92500" lnSpcReduction="10000"/>
          </a:bodyPr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IN" sz="3200" dirty="0"/>
              <a:t>Strategic partner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IN" sz="3200" dirty="0"/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IN" sz="3200" dirty="0"/>
              <a:t>Potential Investors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IN" sz="3200" dirty="0"/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IN" sz="3200" dirty="0"/>
              <a:t>Customers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IN" sz="3200" dirty="0"/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IN" sz="3200" dirty="0"/>
              <a:t> Stakeholder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IN" sz="3200" dirty="0"/>
          </a:p>
          <a:p>
            <a:pPr algn="l"/>
            <a:r>
              <a:rPr lang="en-IN" sz="3200" dirty="0"/>
              <a:t>                                                  </a:t>
            </a:r>
            <a:r>
              <a:rPr lang="en-IN" sz="1500" dirty="0"/>
              <a:t>(</a:t>
            </a:r>
            <a:r>
              <a:rPr lang="en-IN" sz="1500" dirty="0" err="1"/>
              <a:t>Jin</a:t>
            </a:r>
            <a:r>
              <a:rPr lang="en-IN" sz="1500" dirty="0"/>
              <a:t>, F., et al.)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4D970F-84CA-860C-67AA-502F749DFB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391" y="3242930"/>
            <a:ext cx="5663609" cy="352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757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6D5E-AA47-37E4-7D23-3F17AF418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6000" b="1" dirty="0"/>
              <a:t>Importance of funds raising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A25A3-704E-6F28-177B-8D624ACB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814" y="1804360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IN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Investor network</a:t>
            </a:r>
          </a:p>
          <a:p>
            <a:pPr>
              <a:buFont typeface="Wingdings" panose="05000000000000000000" pitchFamily="2" charset="2"/>
              <a:buChar char="Ø"/>
            </a:pPr>
            <a:endParaRPr lang="en-IN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IN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Competition analysis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b="0" i="0" dirty="0">
              <a:solidFill>
                <a:schemeClr val="bg2">
                  <a:lumMod val="1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Innovation and Growth</a:t>
            </a:r>
          </a:p>
          <a:p>
            <a:pPr marL="0" indent="0">
              <a:buNone/>
            </a:pPr>
            <a:endParaRPr lang="en-US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Attract more investors</a:t>
            </a:r>
          </a:p>
          <a:p>
            <a:pPr marL="0" indent="0">
              <a:buNone/>
            </a:pPr>
            <a:r>
              <a:rPr lang="en-US" b="0" i="0" dirty="0">
                <a:solidFill>
                  <a:schemeClr val="bg2">
                    <a:lumMod val="1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</a:t>
            </a:r>
          </a:p>
          <a:p>
            <a:pPr marL="0" indent="0">
              <a:buNone/>
            </a:pP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(</a:t>
            </a:r>
            <a:r>
              <a:rPr lang="en-US" sz="1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Gastaud</a:t>
            </a:r>
            <a:r>
              <a:rPr lang="en-US" sz="1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C., ET AL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b="0" i="0" dirty="0">
              <a:solidFill>
                <a:schemeClr val="bg2">
                  <a:lumMod val="1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IN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731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F7A43-FEDB-A4A4-C332-8DF713223F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5935" y="212651"/>
            <a:ext cx="11281144" cy="1041991"/>
          </a:xfrm>
        </p:spPr>
        <p:txBody>
          <a:bodyPr/>
          <a:lstStyle/>
          <a:p>
            <a:r>
              <a:rPr lang="en-IN" b="1" dirty="0"/>
              <a:t>Skills needed for funds raising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C97735-4B51-4686-D317-4BD58BFE6D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658679"/>
            <a:ext cx="9144000" cy="5199321"/>
          </a:xfrm>
        </p:spPr>
        <p:txBody>
          <a:bodyPr>
            <a:norm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IN" dirty="0"/>
              <a:t>Communication skills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IN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IN" dirty="0"/>
              <a:t>Leadership skills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IN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IN" dirty="0"/>
              <a:t>Problem-solving skills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IN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IN" dirty="0"/>
              <a:t>Critical-thinking skills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IN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IN" dirty="0"/>
              <a:t>Negotiation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IN" dirty="0"/>
          </a:p>
          <a:p>
            <a:pPr algn="just"/>
            <a:r>
              <a:rPr lang="en-IN" dirty="0"/>
              <a:t>                                                                                          </a:t>
            </a:r>
            <a:r>
              <a:rPr lang="en-US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en-US" sz="14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IN" sz="1400" kern="1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Kijkasiwat</a:t>
            </a:r>
            <a:r>
              <a:rPr lang="en-IN" sz="1400" kern="1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,) </a:t>
            </a:r>
            <a:endParaRPr lang="en-IN" sz="1400" dirty="0"/>
          </a:p>
        </p:txBody>
      </p:sp>
    </p:spTree>
    <p:extLst>
      <p:ext uri="{BB962C8B-B14F-4D97-AF65-F5344CB8AC3E}">
        <p14:creationId xmlns:p14="http://schemas.microsoft.com/office/powerpoint/2010/main" val="2156965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89E79-CD43-85D0-5A03-6A89C79E38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9340" y="106327"/>
            <a:ext cx="9838660" cy="1105784"/>
          </a:xfrm>
        </p:spPr>
        <p:txBody>
          <a:bodyPr/>
          <a:lstStyle/>
          <a:p>
            <a:r>
              <a:rPr lang="en-IN" b="1" dirty="0"/>
              <a:t>Challenges of funds raising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7FABAF-DFA9-59F8-8EE8-C5F446C200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7563" y="1509823"/>
            <a:ext cx="9700437" cy="5050465"/>
          </a:xfrm>
        </p:spPr>
        <p:txBody>
          <a:bodyPr/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Ignoring the scalability of the startup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US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Complex Regulatory Environment</a:t>
            </a:r>
          </a:p>
          <a:p>
            <a:pPr algn="just"/>
            <a:endParaRPr lang="en-IN" sz="2800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IN" sz="2800" dirty="0"/>
              <a:t>Taking a product to market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IN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IN" sz="2800" dirty="0"/>
              <a:t>Difficult to hire highly qualified </a:t>
            </a:r>
          </a:p>
          <a:p>
            <a:pPr algn="just"/>
            <a:r>
              <a:rPr lang="en-IN" sz="2800" dirty="0"/>
              <a:t>     employees</a:t>
            </a:r>
          </a:p>
          <a:p>
            <a:pPr algn="just"/>
            <a:endParaRPr lang="en-IN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8FE9EC-BD2D-0A5F-5BBC-E13CB5B9D8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428" y="2977116"/>
            <a:ext cx="5259572" cy="3880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225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55B7B-C1E8-E34A-9F93-92843F79DF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037" y="202020"/>
            <a:ext cx="11344940" cy="861236"/>
          </a:xfrm>
        </p:spPr>
        <p:txBody>
          <a:bodyPr>
            <a:normAutofit/>
          </a:bodyPr>
          <a:lstStyle/>
          <a:p>
            <a:r>
              <a:rPr lang="en-IN" sz="4000" b="1" dirty="0"/>
              <a:t>The opportunities of funds raising and source of funds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E653E4-A059-F303-839D-AEE82997A7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121" y="1488557"/>
            <a:ext cx="10497879" cy="5241851"/>
          </a:xfrm>
        </p:spPr>
        <p:txBody>
          <a:bodyPr>
            <a:norm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IN" sz="2800" dirty="0"/>
              <a:t>Crowdfunding - </a:t>
            </a:r>
            <a:r>
              <a:rPr lang="en-IN" dirty="0">
                <a:solidFill>
                  <a:schemeClr val="accent2">
                    <a:lumMod val="50000"/>
                  </a:schemeClr>
                </a:solidFill>
              </a:rPr>
              <a:t>Pebble smartwatch</a:t>
            </a:r>
          </a:p>
          <a:p>
            <a:pPr algn="just"/>
            <a:endParaRPr lang="en-IN" sz="2800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IN" sz="2800" dirty="0"/>
              <a:t>Venture capital – </a:t>
            </a:r>
            <a:r>
              <a:rPr lang="en-IN" dirty="0">
                <a:solidFill>
                  <a:schemeClr val="accent2">
                    <a:lumMod val="50000"/>
                  </a:schemeClr>
                </a:solidFill>
              </a:rPr>
              <a:t>Airbnb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en-IN" sz="2800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IN" sz="2800" dirty="0"/>
              <a:t>Government grants &amp; program</a:t>
            </a:r>
          </a:p>
          <a:p>
            <a:pPr algn="just"/>
            <a:r>
              <a:rPr lang="en-IN" dirty="0">
                <a:solidFill>
                  <a:schemeClr val="accent2">
                    <a:lumMod val="50000"/>
                  </a:schemeClr>
                </a:solidFill>
              </a:rPr>
              <a:t>       Tesla from the energy commission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en-IN" sz="2800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IN" sz="2800" dirty="0"/>
              <a:t>Bootstrapping – </a:t>
            </a:r>
            <a:r>
              <a:rPr lang="en-IN" sz="2800" dirty="0">
                <a:solidFill>
                  <a:schemeClr val="accent2">
                    <a:lumMod val="50000"/>
                  </a:schemeClr>
                </a:solidFill>
              </a:rPr>
              <a:t>mail chimp</a:t>
            </a:r>
          </a:p>
          <a:p>
            <a:pPr algn="just"/>
            <a:endParaRPr lang="en-IN" sz="2800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IN" sz="2800" dirty="0"/>
              <a:t>Angel investor - </a:t>
            </a:r>
            <a:r>
              <a:rPr lang="en-IN" dirty="0">
                <a:solidFill>
                  <a:schemeClr val="accent2">
                    <a:lumMod val="50000"/>
                  </a:schemeClr>
                </a:solidFill>
              </a:rPr>
              <a:t>Uber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12BF70-5DF9-C241-FCA9-6EEAE1A757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070" y="2349795"/>
            <a:ext cx="6290929" cy="460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073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1FC54-0F40-5B44-355E-C368748513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3916" y="95693"/>
            <a:ext cx="10434084" cy="1339702"/>
          </a:xfrm>
        </p:spPr>
        <p:txBody>
          <a:bodyPr/>
          <a:lstStyle/>
          <a:p>
            <a:pPr algn="l"/>
            <a:r>
              <a:rPr lang="en-IN" b="1" dirty="0"/>
              <a:t>Continued…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C60EC5-9595-07E5-CE4E-92431AAF83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0363" y="1711841"/>
            <a:ext cx="10845209" cy="4869711"/>
          </a:xfrm>
        </p:spPr>
        <p:txBody>
          <a:bodyPr>
            <a:normAutofit/>
          </a:bodyPr>
          <a:lstStyle/>
          <a:p>
            <a:r>
              <a:rPr lang="en-US" sz="3600" dirty="0"/>
              <a:t>Innovation and Digital Enterprise Alliance London (IDEA London) </a:t>
            </a:r>
            <a:endParaRPr lang="en-US" sz="2800" dirty="0"/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en-US" sz="2800" dirty="0"/>
              <a:t>Encourage digital innovation and entrepreneurship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en-US" sz="2800" dirty="0"/>
              <a:t>Training and mentorship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en-US" sz="2800" dirty="0"/>
              <a:t>Technical training 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en-US" sz="2800" dirty="0"/>
              <a:t>Financial support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en-US" sz="2800" dirty="0"/>
              <a:t>Equipment support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en-US" sz="2800" dirty="0"/>
              <a:t>Networking opportunities</a:t>
            </a:r>
          </a:p>
          <a:p>
            <a:pPr algn="l"/>
            <a:r>
              <a:rPr lang="en-US" sz="1400" dirty="0"/>
              <a:t>                                                                                                          </a:t>
            </a:r>
          </a:p>
          <a:p>
            <a:pPr algn="l"/>
            <a:r>
              <a:rPr lang="en-US" sz="1400" dirty="0"/>
              <a:t>                                                                                                                           (</a:t>
            </a:r>
            <a:r>
              <a:rPr lang="en-US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Wright, M., et al.)</a:t>
            </a:r>
            <a:endParaRPr lang="en-US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47874C-0AF0-46D9-6708-451392AF0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242" y="3576084"/>
            <a:ext cx="4993758" cy="3281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775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C73C3-1626-C6C7-2CCE-0300C84B46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135" y="233917"/>
            <a:ext cx="9774865" cy="1366284"/>
          </a:xfrm>
        </p:spPr>
        <p:txBody>
          <a:bodyPr/>
          <a:lstStyle/>
          <a:p>
            <a:r>
              <a:rPr lang="en-IN" b="1" dirty="0"/>
              <a:t>Conclusion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2A3EA4-2A3C-00B0-5AAD-BFF850DA33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4791" y="1807535"/>
            <a:ext cx="10877107" cy="4816547"/>
          </a:xfrm>
          <a:noFill/>
        </p:spPr>
        <p:txBody>
          <a:bodyPr>
            <a:normAutofit lnSpcReduction="10000"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dirty="0"/>
              <a:t>From the above discussion, it has been concluded that the fundraising approach is one of the primary focuses for startups.</a:t>
            </a:r>
          </a:p>
          <a:p>
            <a:pPr algn="just"/>
            <a:endParaRPr lang="en-US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dirty="0"/>
              <a:t>made significant efforts to improve sustainability practices, there are still areas of concern</a:t>
            </a:r>
          </a:p>
          <a:p>
            <a:pPr algn="just"/>
            <a:endParaRPr lang="en-US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dirty="0"/>
              <a:t>Difficult to satisfy every people in different segment</a:t>
            </a:r>
          </a:p>
          <a:p>
            <a:pPr algn="just"/>
            <a:endParaRPr lang="en-US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dirty="0"/>
              <a:t>It will not only provides financial support but also helps the company to maintain sustainability.</a:t>
            </a:r>
          </a:p>
          <a:p>
            <a:pPr algn="just"/>
            <a:endParaRPr lang="en-US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dirty="0"/>
              <a:t>It will help to keep the operation running at the early stage.</a:t>
            </a:r>
          </a:p>
          <a:p>
            <a:pPr algn="just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42269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9BF6A-4D3E-7E89-63D0-A12DB3B7F6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97713"/>
            <a:ext cx="9144000" cy="978194"/>
          </a:xfrm>
        </p:spPr>
        <p:txBody>
          <a:bodyPr>
            <a:normAutofit/>
          </a:bodyPr>
          <a:lstStyle/>
          <a:p>
            <a:r>
              <a:rPr lang="en-IN" b="1" dirty="0"/>
              <a:t>Reference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5B4E5C-428C-9297-125B-39EEF4FB94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4157" y="1446029"/>
            <a:ext cx="11025963" cy="525248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1600" b="0" i="0" dirty="0" err="1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Assadi</a:t>
            </a:r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, D. (2016) Strategic approaches to successful crowdfunding. Edited by D. </a:t>
            </a:r>
            <a:r>
              <a:rPr lang="en-US" sz="1600" b="0" i="0" dirty="0" err="1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Assadi</a:t>
            </a:r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. Hershey: Business Science Reference.</a:t>
            </a:r>
          </a:p>
          <a:p>
            <a:pPr algn="just"/>
            <a:r>
              <a:rPr lang="en-IN" sz="1600" b="0" i="1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Benjamin, S.M.(2012)’ BOOTSTRAPPING’, Law and contemporary problems, 75(3).  Pp.115-143</a:t>
            </a:r>
          </a:p>
          <a:p>
            <a:pPr algn="just"/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Brondoni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S. M. (2019). Shareowners, stakeholders &amp; the global oversize economy</a:t>
            </a:r>
            <a:endParaRPr lang="en-IN" sz="1600" b="0" i="1" dirty="0">
              <a:solidFill>
                <a:srgbClr val="3A3A3A"/>
              </a:solidFill>
              <a:effectLst/>
              <a:latin typeface="Source Sans Pro" panose="020B0503030403020204" pitchFamily="34" charset="0"/>
            </a:endParaRPr>
          </a:p>
          <a:p>
            <a:pPr algn="just"/>
            <a:r>
              <a:rPr lang="en-IN" sz="1600" i="1" dirty="0">
                <a:solidFill>
                  <a:srgbClr val="3A3A3A"/>
                </a:solidFill>
                <a:latin typeface="Source Sans Pro" panose="020B0503030403020204" pitchFamily="34" charset="0"/>
              </a:rPr>
              <a:t>CB Insights (2021). Top 20 reasons startups fail.</a:t>
            </a:r>
            <a:r>
              <a:rPr lang="en-US" sz="1600" b="0" i="0" u="sng" dirty="0">
                <a:solidFill>
                  <a:srgbClr val="D1D5DB"/>
                </a:solidFill>
                <a:effectLst/>
                <a:latin typeface="Söhne"/>
                <a:hlinkClick r:id="rId3"/>
              </a:rPr>
              <a:t>https://www.cbinsights.com/research/startup-failure-reasons-top/-</a:t>
            </a:r>
            <a:r>
              <a:rPr lang="en-US" sz="1600" b="0" i="0" u="sng" dirty="0">
                <a:effectLst/>
                <a:latin typeface="Söhne"/>
                <a:hlinkClick r:id="rId3"/>
              </a:rPr>
              <a:t>introduction</a:t>
            </a:r>
            <a:endParaRPr lang="en-US" sz="1600" b="0" i="0" u="sng" dirty="0">
              <a:effectLst/>
              <a:latin typeface="Söhne"/>
            </a:endParaRPr>
          </a:p>
          <a:p>
            <a:pPr algn="just"/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Drover, W. </a:t>
            </a:r>
            <a:r>
              <a:rPr lang="en-US" sz="1600" b="0" i="1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et al.</a:t>
            </a:r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 (2017) ‘A Review and Road Map of Entrepreneurial Equity Financing Research: Venture Capital, Corporate Venture Capital, Angel Investment, Crowdfunding, and Accelerators’, </a:t>
            </a:r>
            <a:r>
              <a:rPr lang="en-US" sz="1600" b="0" i="1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Journal of management</a:t>
            </a:r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, 43(6), pp. 1820–1853. Available at: </a:t>
            </a:r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  <a:hlinkClick r:id="rId4"/>
              </a:rPr>
              <a:t>https://doi.org/10.1177/0149206317690584</a:t>
            </a:r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.</a:t>
            </a:r>
          </a:p>
          <a:p>
            <a:pPr algn="just"/>
            <a:r>
              <a:rPr lang="en-US" sz="1600" b="0" i="0" dirty="0">
                <a:effectLst/>
                <a:latin typeface="Söhne"/>
              </a:rPr>
              <a:t>Estrin, S., </a:t>
            </a:r>
            <a:r>
              <a:rPr lang="en-US" sz="1600" b="0" i="0" dirty="0" err="1">
                <a:effectLst/>
                <a:latin typeface="Söhne"/>
              </a:rPr>
              <a:t>Korosteleva</a:t>
            </a:r>
            <a:r>
              <a:rPr lang="en-US" sz="1600" b="0" i="0" dirty="0">
                <a:effectLst/>
                <a:latin typeface="Söhne"/>
              </a:rPr>
              <a:t>, J., &amp; Mickiewicz, T. (2011). Which institutions encourage entrepreneurial growth aspirations? Journal of Business Venturing,26(4),487-510</a:t>
            </a:r>
            <a:r>
              <a:rPr lang="en-US" sz="1600" b="0" i="0" dirty="0">
                <a:solidFill>
                  <a:srgbClr val="D1D5DB"/>
                </a:solidFill>
                <a:effectLst/>
                <a:latin typeface="Söhne"/>
              </a:rPr>
              <a:t>. </a:t>
            </a:r>
            <a:r>
              <a:rPr lang="en-US" sz="1600" b="0" i="0" u="sng" dirty="0">
                <a:effectLst/>
                <a:latin typeface="Söhne"/>
                <a:hlinkClick r:id="rId5"/>
              </a:rPr>
              <a:t>https://doi.org/10.1016/j.jbusvent.2010.04.001</a:t>
            </a:r>
            <a:endParaRPr lang="en-US" sz="1600" b="0" i="0" u="sng" dirty="0">
              <a:effectLst/>
              <a:latin typeface="Söhne"/>
            </a:endParaRPr>
          </a:p>
          <a:p>
            <a:pPr algn="just"/>
            <a:r>
              <a:rPr lang="en-US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Garg, M. and Gupta, S., 2021. Startups and the growing entrepreneurial ecosystem</a:t>
            </a:r>
          </a:p>
          <a:p>
            <a:pPr algn="just"/>
            <a:r>
              <a:rPr lang="en-US" sz="1600" b="0" i="0" dirty="0" err="1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Gastaud</a:t>
            </a:r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, </a:t>
            </a:r>
            <a:r>
              <a:rPr lang="en-US" sz="1600" b="0" i="0" dirty="0" err="1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Carniel</a:t>
            </a:r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, T., &amp; </a:t>
            </a:r>
            <a:r>
              <a:rPr lang="en-US" sz="1600" b="0" i="0" dirty="0" err="1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Dalle</a:t>
            </a:r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, J.-M. (2019). </a:t>
            </a:r>
            <a:r>
              <a:rPr lang="en-US" sz="1600" b="0" i="1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The varying importance of extrinsic factors in the success of startup fundraising: competition at early-stage and networks at growth-stage</a:t>
            </a:r>
          </a:p>
          <a:p>
            <a:pPr algn="just"/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Herzer, D. and </a:t>
            </a:r>
            <a:r>
              <a:rPr lang="en-US" sz="1600" b="0" i="0" dirty="0" err="1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Nunnenkamp</a:t>
            </a:r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, P. (2013) ‘Private Donations, Government Grants, Commercial Activities, and Fundraising: Cointegration and Causality for NGOs in International Development Cooperation’, </a:t>
            </a:r>
            <a:r>
              <a:rPr lang="en-US" sz="1600" b="0" i="1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World development</a:t>
            </a:r>
            <a:r>
              <a:rPr lang="en-US" sz="16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, 46, pp. 234–251. Available at: https://doi.org/10.1016/j.worlddev.2013.02.010.</a:t>
            </a:r>
            <a:endParaRPr lang="en-IN" sz="1600" dirty="0"/>
          </a:p>
          <a:p>
            <a:pPr algn="just"/>
            <a:r>
              <a:rPr lang="en-US" sz="16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Jin</a:t>
            </a:r>
            <a:r>
              <a:rPr lang="en-US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F., Wu, A. and </a:t>
            </a:r>
            <a:r>
              <a:rPr lang="en-US" sz="16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Hitt</a:t>
            </a:r>
            <a:r>
              <a:rPr lang="en-US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L., (2017), February. Social is the new financial: How startup social media activity influences funding outcomes. In </a:t>
            </a:r>
            <a:r>
              <a:rPr lang="en-US" sz="16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Academy of Management Proceedings</a:t>
            </a:r>
            <a:r>
              <a:rPr lang="en-US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(Vol. 1, p. 13329). Briarcliff Manor, NY 10510: Academy of Management. (target audience)</a:t>
            </a:r>
          </a:p>
          <a:p>
            <a:pPr algn="just"/>
            <a:r>
              <a:rPr lang="en-IN" sz="1600" kern="1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Kijkasiwat</a:t>
            </a:r>
            <a:r>
              <a:rPr lang="en-IN" sz="1600" kern="1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P., 2021. Opportunities and challenges for Fintech Startups: The case study of Thailand. </a:t>
            </a:r>
            <a:r>
              <a:rPr lang="en-IN" sz="1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ABAC Journal</a:t>
            </a:r>
            <a:r>
              <a:rPr lang="en-IN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IN" sz="1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41</a:t>
            </a:r>
            <a:r>
              <a:rPr lang="en-IN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(2), pp.41-60.</a:t>
            </a:r>
          </a:p>
        </p:txBody>
      </p:sp>
    </p:spTree>
    <p:extLst>
      <p:ext uri="{BB962C8B-B14F-4D97-AF65-F5344CB8AC3E}">
        <p14:creationId xmlns:p14="http://schemas.microsoft.com/office/powerpoint/2010/main" val="6078000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2A0A0-0BF8-C5C2-07CD-3543220A3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0122"/>
            <a:ext cx="9144000" cy="839972"/>
          </a:xfrm>
        </p:spPr>
        <p:txBody>
          <a:bodyPr>
            <a:normAutofit fontScale="90000"/>
          </a:bodyPr>
          <a:lstStyle/>
          <a:p>
            <a:pPr algn="l"/>
            <a:r>
              <a:rPr lang="en-IN" b="1" dirty="0"/>
              <a:t>Continued…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2D4F27-96AC-D587-EC1F-9F4BC12888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3526" y="1297172"/>
            <a:ext cx="10104474" cy="5220586"/>
          </a:xfrm>
        </p:spPr>
        <p:txBody>
          <a:bodyPr>
            <a:normAutofit/>
          </a:bodyPr>
          <a:lstStyle/>
          <a:p>
            <a:pPr algn="just"/>
            <a:r>
              <a:rPr lang="en-US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Korreck</a:t>
            </a:r>
            <a:r>
              <a:rPr lang="en-US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S., 2019. The Indian startup ecosystem: Drivers, challenges and pillars of support. </a:t>
            </a:r>
            <a:r>
              <a:rPr lang="en-US" sz="18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ORF Occasional Paper</a:t>
            </a:r>
            <a:r>
              <a:rPr lang="en-US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US" sz="18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210</a:t>
            </a:r>
          </a:p>
          <a:p>
            <a:pPr algn="just"/>
            <a:r>
              <a:rPr lang="en-IN" sz="1800" kern="1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Lukeš</a:t>
            </a:r>
            <a:r>
              <a:rPr lang="en-IN" sz="1800" kern="1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M., Longo, M.C. and </a:t>
            </a:r>
            <a:r>
              <a:rPr lang="en-IN" sz="1800" kern="1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Zouhar</a:t>
            </a:r>
            <a:r>
              <a:rPr lang="en-IN" sz="1800" kern="1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J., 2019. Do business incubators really enhance entrepreneurial growth? Evidence from a large sample of innovative Italian start-ups. </a:t>
            </a:r>
            <a:r>
              <a:rPr lang="en-IN" sz="1800" i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Technovation</a:t>
            </a:r>
            <a:r>
              <a:rPr lang="en-IN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IN" sz="1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82</a:t>
            </a:r>
            <a:r>
              <a:rPr lang="en-IN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pp.25-34.</a:t>
            </a:r>
          </a:p>
          <a:p>
            <a:pPr algn="just"/>
            <a:r>
              <a:rPr lang="en-US" sz="18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Metz. (2016). The People Behind Pebble. </a:t>
            </a:r>
            <a:r>
              <a:rPr lang="en-US" sz="1800" b="0" i="1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Technology Review (1998)</a:t>
            </a:r>
            <a:r>
              <a:rPr lang="en-US" sz="18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, </a:t>
            </a:r>
            <a:r>
              <a:rPr lang="en-US" sz="1800" b="0" i="1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119</a:t>
            </a:r>
            <a:r>
              <a:rPr lang="en-US" sz="18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(5), 24–24.</a:t>
            </a:r>
            <a:r>
              <a:rPr lang="en-US" sz="1800" dirty="0">
                <a:solidFill>
                  <a:srgbClr val="222222"/>
                </a:solidFill>
                <a:latin typeface="Arial" panose="020B0604020202020204" pitchFamily="34" charset="0"/>
              </a:rPr>
              <a:t>- pebble</a:t>
            </a:r>
          </a:p>
          <a:p>
            <a:pPr algn="just"/>
            <a:r>
              <a:rPr lang="en-US" sz="1800" dirty="0">
                <a:ea typeface="+mn-lt"/>
                <a:cs typeface="+mn-lt"/>
              </a:rPr>
              <a:t>Patel, M. (2023) “5 Major Startup Funding Challenges For New Businesses And How To Overcome,” </a:t>
            </a:r>
            <a:r>
              <a:rPr lang="en-US" sz="1800" i="1" dirty="0">
                <a:ea typeface="+mn-lt"/>
                <a:cs typeface="+mn-lt"/>
              </a:rPr>
              <a:t>Kody </a:t>
            </a:r>
            <a:r>
              <a:rPr lang="en-US" sz="1800" i="1" dirty="0" err="1">
                <a:ea typeface="+mn-lt"/>
                <a:cs typeface="+mn-lt"/>
              </a:rPr>
              <a:t>Technolab</a:t>
            </a:r>
            <a:r>
              <a:rPr lang="en-US" sz="1800" dirty="0">
                <a:ea typeface="+mn-lt"/>
                <a:cs typeface="+mn-lt"/>
              </a:rPr>
              <a:t> [Preprint]. Available at: </a:t>
            </a:r>
            <a:r>
              <a:rPr lang="en-US" sz="1800" dirty="0">
                <a:ea typeface="+mn-lt"/>
                <a:cs typeface="+mn-lt"/>
                <a:hlinkClick r:id="rId3"/>
              </a:rPr>
              <a:t>https://kodytechnolab.com/blog/startup-funding-challenges-for-new-businesses/</a:t>
            </a:r>
            <a:r>
              <a:rPr lang="en-US" sz="1800" dirty="0">
                <a:ea typeface="+mn-lt"/>
                <a:cs typeface="+mn-lt"/>
              </a:rPr>
              <a:t>.</a:t>
            </a:r>
          </a:p>
          <a:p>
            <a:pPr algn="just"/>
            <a:r>
              <a:rPr lang="en-US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Rao, S.R. and Kumar, L., 2016. Role of angel investor in Indian startup ecosystem. </a:t>
            </a:r>
            <a:r>
              <a:rPr lang="en-US" sz="18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FIIB Business Review</a:t>
            </a:r>
            <a:r>
              <a:rPr lang="en-US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US" sz="18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5</a:t>
            </a:r>
            <a:r>
              <a:rPr lang="en-US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pp.3-14.</a:t>
            </a:r>
          </a:p>
          <a:p>
            <a:pPr algn="just"/>
            <a:r>
              <a:rPr lang="en-US" sz="1800" b="0" i="0" dirty="0">
                <a:effectLst/>
                <a:latin typeface="Söhne"/>
              </a:rPr>
              <a:t>TechCrunch (2018). The top 10 reasons why VCs reject startup pitches</a:t>
            </a:r>
          </a:p>
          <a:p>
            <a:pPr algn="just"/>
            <a:r>
              <a:rPr lang="en-US" sz="1800" dirty="0" err="1">
                <a:ea typeface="+mn-lt"/>
                <a:cs typeface="+mn-lt"/>
              </a:rPr>
              <a:t>Thanapongporn</a:t>
            </a:r>
            <a:r>
              <a:rPr lang="en-US" sz="1800" dirty="0">
                <a:ea typeface="+mn-lt"/>
                <a:cs typeface="+mn-lt"/>
              </a:rPr>
              <a:t>, A., </a:t>
            </a:r>
            <a:r>
              <a:rPr lang="en-US" sz="1800" dirty="0" err="1">
                <a:ea typeface="+mn-lt"/>
                <a:cs typeface="+mn-lt"/>
              </a:rPr>
              <a:t>Ratananopdonsakul</a:t>
            </a:r>
            <a:r>
              <a:rPr lang="en-US" sz="1800" dirty="0">
                <a:ea typeface="+mn-lt"/>
                <a:cs typeface="+mn-lt"/>
              </a:rPr>
              <a:t>, R. and </a:t>
            </a:r>
            <a:r>
              <a:rPr lang="en-US" sz="1800" dirty="0" err="1">
                <a:ea typeface="+mn-lt"/>
                <a:cs typeface="+mn-lt"/>
              </a:rPr>
              <a:t>Chanpord</a:t>
            </a:r>
            <a:r>
              <a:rPr lang="en-US" sz="1800" dirty="0">
                <a:ea typeface="+mn-lt"/>
                <a:cs typeface="+mn-lt"/>
              </a:rPr>
              <a:t>, W., 2021. Key success factors and framework of fundraising for early-stage startups in Thailand. Academy of Strategic Management Journal, 20, pp.1-16.</a:t>
            </a:r>
          </a:p>
          <a:p>
            <a:pPr algn="just"/>
            <a:r>
              <a:rPr lang="en-IN" sz="1800" b="0" i="1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Venture capital : an international journal of entrepreneurial finance.</a:t>
            </a:r>
            <a:r>
              <a:rPr lang="en-IN" sz="180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 (1999). London: Taylor &amp; Francis.</a:t>
            </a:r>
          </a:p>
          <a:p>
            <a:pPr algn="just"/>
            <a:r>
              <a:rPr lang="en-US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Wright, M., Siegel, D.S. and </a:t>
            </a:r>
            <a:r>
              <a:rPr lang="en-US" sz="18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Mustar</a:t>
            </a:r>
            <a:r>
              <a:rPr lang="en-US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P., 2017. An emerging ecosystem for student start-ups. </a:t>
            </a:r>
            <a:r>
              <a:rPr lang="en-US" sz="18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 Journal of Technology Transfer</a:t>
            </a:r>
            <a:r>
              <a:rPr lang="en-US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US" sz="18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42</a:t>
            </a:r>
            <a:r>
              <a:rPr lang="en-US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pp.909-922.(IDEA)</a:t>
            </a:r>
          </a:p>
          <a:p>
            <a:pPr algn="just"/>
            <a:endParaRPr lang="en-IN" sz="1800" b="0" i="0" dirty="0">
              <a:solidFill>
                <a:srgbClr val="3A3A3A"/>
              </a:solidFill>
              <a:effectLst/>
              <a:latin typeface="Source Sans Pro" panose="020B0503030403020204" pitchFamily="34" charset="0"/>
            </a:endParaRPr>
          </a:p>
          <a:p>
            <a:pPr algn="just"/>
            <a:endParaRPr lang="en-IN" sz="1800" dirty="0"/>
          </a:p>
          <a:p>
            <a:pPr algn="just"/>
            <a:endParaRPr lang="en-US" sz="1800" dirty="0">
              <a:ea typeface="+mn-lt"/>
              <a:cs typeface="+mn-lt"/>
            </a:endParaRPr>
          </a:p>
          <a:p>
            <a:pPr algn="just"/>
            <a:endParaRPr lang="en-US" sz="24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algn="just"/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en-US" b="0" i="1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just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119567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758</TotalTime>
  <Words>968</Words>
  <Application>Microsoft Office PowerPoint</Application>
  <PresentationFormat>Widescreen</PresentationFormat>
  <Paragraphs>120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Söhne</vt:lpstr>
      <vt:lpstr>Source Sans Pro</vt:lpstr>
      <vt:lpstr>Times New Roman</vt:lpstr>
      <vt:lpstr>Wingdings</vt:lpstr>
      <vt:lpstr>Office Theme</vt:lpstr>
      <vt:lpstr>  ENTREPRENEURSHIP</vt:lpstr>
      <vt:lpstr>Introduction</vt:lpstr>
      <vt:lpstr>Target Audience</vt:lpstr>
      <vt:lpstr>Importance of funds raising</vt:lpstr>
      <vt:lpstr>Skills needed for funds raising</vt:lpstr>
      <vt:lpstr>Challenges of funds raising</vt:lpstr>
      <vt:lpstr>The opportunities of funds raising and source of funds</vt:lpstr>
      <vt:lpstr>Continued…</vt:lpstr>
      <vt:lpstr>Conclusion</vt:lpstr>
      <vt:lpstr>Reference</vt:lpstr>
      <vt:lpstr>Continued…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ENTREPRENEURSHIP</dc:title>
  <dc:creator>Jemil</dc:creator>
  <cp:lastModifiedBy>Admin</cp:lastModifiedBy>
  <cp:revision>19</cp:revision>
  <dcterms:created xsi:type="dcterms:W3CDTF">2023-04-22T20:38:58Z</dcterms:created>
  <dcterms:modified xsi:type="dcterms:W3CDTF">2023-04-26T22:07:29Z</dcterms:modified>
</cp:coreProperties>
</file>