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73" r:id="rId3"/>
    <p:sldId id="259" r:id="rId4"/>
    <p:sldId id="260" r:id="rId5"/>
    <p:sldId id="274" r:id="rId6"/>
    <p:sldId id="261" r:id="rId7"/>
    <p:sldId id="264" r:id="rId8"/>
    <p:sldId id="275" r:id="rId9"/>
    <p:sldId id="276" r:id="rId10"/>
    <p:sldId id="277" r:id="rId11"/>
    <p:sldId id="278" r:id="rId12"/>
    <p:sldId id="279" r:id="rId13"/>
    <p:sldId id="280" r:id="rId14"/>
    <p:sldId id="281" r:id="rId15"/>
    <p:sldId id="272" r:id="rId16"/>
    <p:sldId id="270"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8" d="100"/>
          <a:sy n="68" d="100"/>
        </p:scale>
        <p:origin x="1446" y="6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CFB13ED-059F-4759-94A0-1E5969775D7E}" type="datetimeFigureOut">
              <a:rPr lang="en-GB" smtClean="0"/>
              <a:t>26/01/2019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t>‹#›</a:t>
            </a:fld>
            <a:endParaRPr lang="en-GB"/>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CFB13ED-059F-4759-94A0-1E5969775D7E}" type="datetimeFigureOut">
              <a:rPr lang="en-GB" smtClean="0"/>
              <a:t>26/01/2019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FB13ED-059F-4759-94A0-1E5969775D7E}" type="datetimeFigureOut">
              <a:rPr lang="en-GB" smtClean="0"/>
              <a:t>26/01/2019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t>‹#›</a:t>
            </a:fld>
            <a:endParaRPr lang="en-GB"/>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CFB13ED-059F-4759-94A0-1E5969775D7E}" type="datetimeFigureOut">
              <a:rPr lang="en-GB" smtClean="0"/>
              <a:t>26/01/2019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CFB13ED-059F-4759-94A0-1E5969775D7E}" type="datetimeFigureOut">
              <a:rPr lang="en-GB" smtClean="0"/>
              <a:t>26/01/2019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F2F8A10-4287-4BE8-ACD7-B40DB3D6C2A8}" type="slidenum">
              <a:rPr lang="en-GB" smtClean="0"/>
              <a:t>‹#›</a:t>
            </a:fld>
            <a:endParaRPr lang="en-GB"/>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9CFB13ED-059F-4759-94A0-1E5969775D7E}" type="datetimeFigureOut">
              <a:rPr lang="en-GB" smtClean="0"/>
              <a:t>26/01/2019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F2F8A10-4287-4BE8-ACD7-B40DB3D6C2A8}"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FB13ED-059F-4759-94A0-1E5969775D7E}" type="datetimeFigureOut">
              <a:rPr lang="en-GB" smtClean="0"/>
              <a:t>26/01/2019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F2F8A10-4287-4BE8-ACD7-B40DB3D6C2A8}"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FB13ED-059F-4759-94A0-1E5969775D7E}" type="datetimeFigureOut">
              <a:rPr lang="en-GB" smtClean="0"/>
              <a:t>26/01/2019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t>‹#›</a:t>
            </a:fld>
            <a:endParaRPr lang="en-GB"/>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FB13ED-059F-4759-94A0-1E5969775D7E}" type="datetimeFigureOut">
              <a:rPr lang="en-GB" smtClean="0"/>
              <a:t>26/01/2019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CFB13ED-059F-4759-94A0-1E5969775D7E}" type="datetimeFigureOut">
              <a:rPr lang="en-GB" smtClean="0"/>
              <a:t>26/01/2019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FB13ED-059F-4759-94A0-1E5969775D7E}" type="datetimeFigureOut">
              <a:rPr lang="en-GB" smtClean="0"/>
              <a:t>26/01/2019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9CFB13ED-059F-4759-94A0-1E5969775D7E}" type="datetimeFigureOut">
              <a:rPr lang="en-GB" smtClean="0"/>
              <a:t>26/01/2019</a:t>
            </a:fld>
            <a:endParaRPr lang="en-GB"/>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GB"/>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5F2F8A10-4287-4BE8-ACD7-B40DB3D6C2A8}"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t>Introduction to Module</a:t>
            </a:r>
            <a:endParaRPr lang="en-GB" dirty="0"/>
          </a:p>
        </p:txBody>
      </p:sp>
      <p:sp>
        <p:nvSpPr>
          <p:cNvPr id="9" name="Subtitle 8"/>
          <p:cNvSpPr>
            <a:spLocks noGrp="1"/>
          </p:cNvSpPr>
          <p:nvPr>
            <p:ph type="subTitle" idx="1"/>
          </p:nvPr>
        </p:nvSpPr>
        <p:spPr/>
        <p:txBody>
          <a:bodyPr/>
          <a:lstStyle/>
          <a:p>
            <a:r>
              <a:rPr lang="en-GB" dirty="0"/>
              <a:t>Health, Wellbeing and Sustainable Development</a:t>
            </a:r>
          </a:p>
        </p:txBody>
      </p:sp>
      <p:pic>
        <p:nvPicPr>
          <p:cNvPr id="1026"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031932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D2BCB4-66F3-42B1-A9A4-74AA353FF7B5}"/>
              </a:ext>
            </a:extLst>
          </p:cNvPr>
          <p:cNvSpPr>
            <a:spLocks noGrp="1"/>
          </p:cNvSpPr>
          <p:nvPr>
            <p:ph type="title"/>
          </p:nvPr>
        </p:nvSpPr>
        <p:spPr/>
        <p:txBody>
          <a:bodyPr/>
          <a:lstStyle/>
          <a:p>
            <a:r>
              <a:rPr lang="en-GB" dirty="0"/>
              <a:t> Contents</a:t>
            </a:r>
          </a:p>
        </p:txBody>
      </p:sp>
      <p:sp>
        <p:nvSpPr>
          <p:cNvPr id="3" name="Content Placeholder 2">
            <a:extLst>
              <a:ext uri="{FF2B5EF4-FFF2-40B4-BE49-F238E27FC236}">
                <a16:creationId xmlns:a16="http://schemas.microsoft.com/office/drawing/2014/main" id="{A1FE9611-B76F-4DA8-9E81-7FB02085F6FD}"/>
              </a:ext>
            </a:extLst>
          </p:cNvPr>
          <p:cNvSpPr>
            <a:spLocks noGrp="1"/>
          </p:cNvSpPr>
          <p:nvPr>
            <p:ph idx="1"/>
          </p:nvPr>
        </p:nvSpPr>
        <p:spPr/>
        <p:txBody>
          <a:bodyPr/>
          <a:lstStyle/>
          <a:p>
            <a:r>
              <a:rPr lang="en-GB" dirty="0"/>
              <a:t>This presentation gives an overview of the Module itself, as well as more detail about how to structure and complete both presentations </a:t>
            </a:r>
          </a:p>
          <a:p>
            <a:r>
              <a:rPr lang="en-GB" dirty="0"/>
              <a:t>We will be utilising Moodle heavily throughout the module</a:t>
            </a:r>
          </a:p>
          <a:p>
            <a:r>
              <a:rPr lang="en-GB" dirty="0"/>
              <a:t>Please feel free to bring a charged laptop or device to sessions</a:t>
            </a:r>
          </a:p>
        </p:txBody>
      </p:sp>
    </p:spTree>
    <p:extLst>
      <p:ext uri="{BB962C8B-B14F-4D97-AF65-F5344CB8AC3E}">
        <p14:creationId xmlns:p14="http://schemas.microsoft.com/office/powerpoint/2010/main" val="21432317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a:t>
            </a:r>
          </a:p>
        </p:txBody>
      </p:sp>
      <p:sp>
        <p:nvSpPr>
          <p:cNvPr id="3" name="Content Placeholder 2"/>
          <p:cNvSpPr>
            <a:spLocks noGrp="1"/>
          </p:cNvSpPr>
          <p:nvPr>
            <p:ph idx="1"/>
          </p:nvPr>
        </p:nvSpPr>
        <p:spPr>
          <a:xfrm>
            <a:off x="457200" y="1600200"/>
            <a:ext cx="8229600" cy="3989040"/>
          </a:xfrm>
        </p:spPr>
        <p:txBody>
          <a:bodyPr/>
          <a:lstStyle/>
          <a:p>
            <a:r>
              <a:rPr lang="en-GB" dirty="0"/>
              <a:t>The aim of this unit is to critically examine theories, policies and developments relating to Health, Wellbeing and Sustainable Development on a local, national and global level. </a:t>
            </a:r>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09483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Outcomes</a:t>
            </a:r>
          </a:p>
        </p:txBody>
      </p:sp>
      <p:sp>
        <p:nvSpPr>
          <p:cNvPr id="3" name="Content Placeholder 2"/>
          <p:cNvSpPr>
            <a:spLocks noGrp="1"/>
          </p:cNvSpPr>
          <p:nvPr>
            <p:ph idx="1"/>
          </p:nvPr>
        </p:nvSpPr>
        <p:spPr>
          <a:xfrm>
            <a:off x="457200" y="1600200"/>
            <a:ext cx="8229600" cy="3989040"/>
          </a:xfrm>
        </p:spPr>
        <p:txBody>
          <a:bodyPr>
            <a:normAutofit lnSpcReduction="10000"/>
          </a:bodyPr>
          <a:lstStyle/>
          <a:p>
            <a:r>
              <a:rPr lang="en-GB" dirty="0"/>
              <a:t>Critically examine the importance and ubiquitous nature of health, wellbeing and sustainable development within past and present health and social care services</a:t>
            </a:r>
          </a:p>
          <a:p>
            <a:r>
              <a:rPr lang="en-GB" dirty="0"/>
              <a:t>Critically analyse the impact of policy, legislation, regulation, codes of practice and standards on Health, Wellbeing and Sustainable policy and practice on a local and national level</a:t>
            </a:r>
          </a:p>
          <a:p>
            <a:r>
              <a:rPr lang="en-GB" dirty="0"/>
              <a:t>Analyse data and provide recommendations for improvement to current Health, Wellbeing and Sustainable Development concepts on local, national and global level </a:t>
            </a:r>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09483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3B601-C703-444A-9EB6-EC66DC86322D}"/>
              </a:ext>
            </a:extLst>
          </p:cNvPr>
          <p:cNvSpPr>
            <a:spLocks noGrp="1"/>
          </p:cNvSpPr>
          <p:nvPr>
            <p:ph type="title"/>
          </p:nvPr>
        </p:nvSpPr>
        <p:spPr/>
        <p:txBody>
          <a:bodyPr/>
          <a:lstStyle/>
          <a:p>
            <a:r>
              <a:rPr lang="en-GB" dirty="0"/>
              <a:t>Question</a:t>
            </a:r>
          </a:p>
        </p:txBody>
      </p:sp>
      <p:sp>
        <p:nvSpPr>
          <p:cNvPr id="3" name="Content Placeholder 2">
            <a:extLst>
              <a:ext uri="{FF2B5EF4-FFF2-40B4-BE49-F238E27FC236}">
                <a16:creationId xmlns:a16="http://schemas.microsoft.com/office/drawing/2014/main" id="{47F28E85-FB04-42D2-B2F3-1483303BC84F}"/>
              </a:ext>
            </a:extLst>
          </p:cNvPr>
          <p:cNvSpPr>
            <a:spLocks noGrp="1"/>
          </p:cNvSpPr>
          <p:nvPr>
            <p:ph idx="1"/>
          </p:nvPr>
        </p:nvSpPr>
        <p:spPr/>
        <p:txBody>
          <a:bodyPr/>
          <a:lstStyle/>
          <a:p>
            <a:pPr marL="0" indent="0">
              <a:buNone/>
            </a:pPr>
            <a:r>
              <a:rPr lang="en-GB" dirty="0"/>
              <a:t>Start your own Glossary </a:t>
            </a:r>
          </a:p>
          <a:p>
            <a:pPr marL="0" indent="0">
              <a:buNone/>
            </a:pPr>
            <a:r>
              <a:rPr lang="en-GB" dirty="0"/>
              <a:t>What do the following terms mean?</a:t>
            </a:r>
          </a:p>
          <a:p>
            <a:r>
              <a:rPr lang="en-GB" dirty="0"/>
              <a:t>Health</a:t>
            </a:r>
          </a:p>
          <a:p>
            <a:r>
              <a:rPr lang="en-GB" dirty="0"/>
              <a:t>Wellbeing</a:t>
            </a:r>
          </a:p>
          <a:p>
            <a:r>
              <a:rPr lang="en-GB" dirty="0"/>
              <a:t>Sustainable Development</a:t>
            </a:r>
          </a:p>
          <a:p>
            <a:r>
              <a:rPr lang="en-GB" dirty="0"/>
              <a:t>Local</a:t>
            </a:r>
          </a:p>
          <a:p>
            <a:r>
              <a:rPr lang="en-GB" dirty="0"/>
              <a:t>National</a:t>
            </a:r>
          </a:p>
          <a:p>
            <a:r>
              <a:rPr lang="en-GB" dirty="0"/>
              <a:t>Global</a:t>
            </a:r>
          </a:p>
          <a:p>
            <a:endParaRPr lang="en-GB" dirty="0"/>
          </a:p>
          <a:p>
            <a:pPr marL="0" indent="0">
              <a:buNone/>
            </a:pPr>
            <a:r>
              <a:rPr lang="en-GB" dirty="0"/>
              <a:t>As we go through the module, it may be that your understanding of these terms will change </a:t>
            </a:r>
          </a:p>
        </p:txBody>
      </p:sp>
    </p:spTree>
    <p:extLst>
      <p:ext uri="{BB962C8B-B14F-4D97-AF65-F5344CB8AC3E}">
        <p14:creationId xmlns:p14="http://schemas.microsoft.com/office/powerpoint/2010/main" val="9007710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Assessments</a:t>
            </a:r>
          </a:p>
        </p:txBody>
      </p:sp>
      <p:sp>
        <p:nvSpPr>
          <p:cNvPr id="3" name="Content Placeholder 2"/>
          <p:cNvSpPr>
            <a:spLocks noGrp="1"/>
          </p:cNvSpPr>
          <p:nvPr>
            <p:ph idx="1"/>
          </p:nvPr>
        </p:nvSpPr>
        <p:spPr>
          <a:xfrm>
            <a:off x="457200" y="1600200"/>
            <a:ext cx="8229600" cy="3989040"/>
          </a:xfrm>
        </p:spPr>
        <p:txBody>
          <a:bodyPr/>
          <a:lstStyle/>
          <a:p>
            <a:r>
              <a:rPr lang="en-GB" dirty="0"/>
              <a:t>TWO Assessments</a:t>
            </a:r>
          </a:p>
          <a:p>
            <a:r>
              <a:rPr lang="en-GB" dirty="0"/>
              <a:t>One Policy Critique</a:t>
            </a:r>
          </a:p>
          <a:p>
            <a:r>
              <a:rPr lang="en-GB" dirty="0"/>
              <a:t>One Reflective Evaluation related to a compulsory CONFERENCE</a:t>
            </a:r>
          </a:p>
          <a:p>
            <a:r>
              <a:rPr lang="en-GB" dirty="0"/>
              <a:t>This is held Wednesday 27 March between 10 – 1 (Venue TBC; Swansea)</a:t>
            </a:r>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09483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Deadline Dates</a:t>
            </a:r>
          </a:p>
        </p:txBody>
      </p:sp>
      <p:sp>
        <p:nvSpPr>
          <p:cNvPr id="3" name="Content Placeholder 2"/>
          <p:cNvSpPr>
            <a:spLocks noGrp="1"/>
          </p:cNvSpPr>
          <p:nvPr>
            <p:ph idx="1"/>
          </p:nvPr>
        </p:nvSpPr>
        <p:spPr>
          <a:xfrm>
            <a:off x="457200" y="1600200"/>
            <a:ext cx="8229600" cy="3989040"/>
          </a:xfrm>
        </p:spPr>
        <p:txBody>
          <a:bodyPr/>
          <a:lstStyle/>
          <a:p>
            <a:r>
              <a:rPr lang="en-GB" dirty="0"/>
              <a:t>3</a:t>
            </a:r>
            <a:r>
              <a:rPr lang="en-GB" baseline="30000" dirty="0"/>
              <a:t>rd</a:t>
            </a:r>
            <a:r>
              <a:rPr lang="en-GB" dirty="0"/>
              <a:t> May at 11.55pm for BOTH</a:t>
            </a:r>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09483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96A159-1E45-4923-953B-F66CD6476893}"/>
              </a:ext>
            </a:extLst>
          </p:cNvPr>
          <p:cNvSpPr>
            <a:spLocks noGrp="1"/>
          </p:cNvSpPr>
          <p:nvPr>
            <p:ph type="title"/>
          </p:nvPr>
        </p:nvSpPr>
        <p:spPr/>
        <p:txBody>
          <a:bodyPr/>
          <a:lstStyle/>
          <a:p>
            <a:r>
              <a:rPr lang="en-GB" dirty="0"/>
              <a:t>Assignment 1</a:t>
            </a:r>
          </a:p>
        </p:txBody>
      </p:sp>
      <p:sp>
        <p:nvSpPr>
          <p:cNvPr id="3" name="Content Placeholder 2">
            <a:extLst>
              <a:ext uri="{FF2B5EF4-FFF2-40B4-BE49-F238E27FC236}">
                <a16:creationId xmlns:a16="http://schemas.microsoft.com/office/drawing/2014/main" id="{37F23421-E5B5-44D0-9C7C-9A2C2152D4CA}"/>
              </a:ext>
            </a:extLst>
          </p:cNvPr>
          <p:cNvSpPr>
            <a:spLocks noGrp="1"/>
          </p:cNvSpPr>
          <p:nvPr>
            <p:ph idx="1"/>
          </p:nvPr>
        </p:nvSpPr>
        <p:spPr/>
        <p:txBody>
          <a:bodyPr/>
          <a:lstStyle/>
          <a:p>
            <a:r>
              <a:rPr lang="en-GB" dirty="0"/>
              <a:t>Critically examine the importance and ubiquitous nature of health, wellbeing and sustainable development within past and present health and social care services </a:t>
            </a:r>
          </a:p>
          <a:p>
            <a:r>
              <a:rPr lang="en-GB" dirty="0"/>
              <a:t>Critically analyse the impact of policy, legislation, regulation, codes of practice and standards on Health, Wellbeing and Sustainable policy and practice on a local and national level</a:t>
            </a:r>
          </a:p>
        </p:txBody>
      </p:sp>
    </p:spTree>
    <p:extLst>
      <p:ext uri="{BB962C8B-B14F-4D97-AF65-F5344CB8AC3E}">
        <p14:creationId xmlns:p14="http://schemas.microsoft.com/office/powerpoint/2010/main" val="2512868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96A159-1E45-4923-953B-F66CD6476893}"/>
              </a:ext>
            </a:extLst>
          </p:cNvPr>
          <p:cNvSpPr>
            <a:spLocks noGrp="1"/>
          </p:cNvSpPr>
          <p:nvPr>
            <p:ph type="title"/>
          </p:nvPr>
        </p:nvSpPr>
        <p:spPr/>
        <p:txBody>
          <a:bodyPr/>
          <a:lstStyle/>
          <a:p>
            <a:r>
              <a:rPr lang="en-GB" dirty="0"/>
              <a:t>Assignment 1</a:t>
            </a:r>
          </a:p>
        </p:txBody>
      </p:sp>
      <p:sp>
        <p:nvSpPr>
          <p:cNvPr id="3" name="Content Placeholder 2">
            <a:extLst>
              <a:ext uri="{FF2B5EF4-FFF2-40B4-BE49-F238E27FC236}">
                <a16:creationId xmlns:a16="http://schemas.microsoft.com/office/drawing/2014/main" id="{37F23421-E5B5-44D0-9C7C-9A2C2152D4CA}"/>
              </a:ext>
            </a:extLst>
          </p:cNvPr>
          <p:cNvSpPr>
            <a:spLocks noGrp="1"/>
          </p:cNvSpPr>
          <p:nvPr>
            <p:ph idx="1"/>
          </p:nvPr>
        </p:nvSpPr>
        <p:spPr/>
        <p:txBody>
          <a:bodyPr/>
          <a:lstStyle/>
          <a:p>
            <a:r>
              <a:rPr lang="en-GB" dirty="0"/>
              <a:t>Critically examine the </a:t>
            </a:r>
            <a:r>
              <a:rPr lang="en-GB" dirty="0">
                <a:highlight>
                  <a:srgbClr val="FFFF00"/>
                </a:highlight>
              </a:rPr>
              <a:t>importance</a:t>
            </a:r>
            <a:r>
              <a:rPr lang="en-GB" dirty="0"/>
              <a:t> and </a:t>
            </a:r>
            <a:r>
              <a:rPr lang="en-GB" dirty="0">
                <a:highlight>
                  <a:srgbClr val="00FFFF"/>
                </a:highlight>
              </a:rPr>
              <a:t>ubiquitous </a:t>
            </a:r>
            <a:r>
              <a:rPr lang="en-GB" dirty="0"/>
              <a:t>nature of health, wellbeing and sustainable development within </a:t>
            </a:r>
            <a:r>
              <a:rPr lang="en-GB" dirty="0">
                <a:highlight>
                  <a:srgbClr val="FF00FF"/>
                </a:highlight>
              </a:rPr>
              <a:t>past and present</a:t>
            </a:r>
            <a:r>
              <a:rPr lang="en-GB" dirty="0"/>
              <a:t> health and social care services </a:t>
            </a:r>
          </a:p>
          <a:p>
            <a:r>
              <a:rPr lang="en-GB" dirty="0"/>
              <a:t>Critically analyse the </a:t>
            </a:r>
            <a:r>
              <a:rPr lang="en-GB" dirty="0">
                <a:highlight>
                  <a:srgbClr val="00FF00"/>
                </a:highlight>
              </a:rPr>
              <a:t>impact</a:t>
            </a:r>
            <a:r>
              <a:rPr lang="en-GB" dirty="0"/>
              <a:t> of policy, legislation, regulation, codes of practice and standards on Health, Wellbeing and Sustainable policy and practice on a </a:t>
            </a:r>
            <a:r>
              <a:rPr lang="en-GB" dirty="0">
                <a:highlight>
                  <a:srgbClr val="FFFF00"/>
                </a:highlight>
              </a:rPr>
              <a:t>local and national </a:t>
            </a:r>
            <a:r>
              <a:rPr lang="en-GB" dirty="0"/>
              <a:t>level</a:t>
            </a:r>
          </a:p>
          <a:p>
            <a:endParaRPr lang="en-GB" dirty="0"/>
          </a:p>
          <a:p>
            <a:pPr marL="0" indent="0">
              <a:buNone/>
            </a:pPr>
            <a:r>
              <a:rPr lang="en-GB" dirty="0"/>
              <a:t>Dissect these keywords</a:t>
            </a:r>
          </a:p>
          <a:p>
            <a:pPr marL="0" indent="0">
              <a:buNone/>
            </a:pPr>
            <a:r>
              <a:rPr lang="en-GB" dirty="0"/>
              <a:t>Add them to your Glossary </a:t>
            </a:r>
          </a:p>
          <a:p>
            <a:pPr marL="0" indent="0">
              <a:buNone/>
            </a:pPr>
            <a:r>
              <a:rPr lang="en-GB" dirty="0"/>
              <a:t>What do they mean?</a:t>
            </a:r>
          </a:p>
        </p:txBody>
      </p:sp>
    </p:spTree>
    <p:extLst>
      <p:ext uri="{BB962C8B-B14F-4D97-AF65-F5344CB8AC3E}">
        <p14:creationId xmlns:p14="http://schemas.microsoft.com/office/powerpoint/2010/main" val="6771690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7CCD8F-B84C-4355-A8A7-AA3F24F54A32}"/>
              </a:ext>
            </a:extLst>
          </p:cNvPr>
          <p:cNvSpPr>
            <a:spLocks noGrp="1"/>
          </p:cNvSpPr>
          <p:nvPr>
            <p:ph type="title"/>
          </p:nvPr>
        </p:nvSpPr>
        <p:spPr/>
        <p:txBody>
          <a:bodyPr/>
          <a:lstStyle/>
          <a:p>
            <a:r>
              <a:rPr lang="en-GB" dirty="0"/>
              <a:t>Assessment 1 Task Description </a:t>
            </a:r>
          </a:p>
        </p:txBody>
      </p:sp>
      <p:sp>
        <p:nvSpPr>
          <p:cNvPr id="3" name="Content Placeholder 2">
            <a:extLst>
              <a:ext uri="{FF2B5EF4-FFF2-40B4-BE49-F238E27FC236}">
                <a16:creationId xmlns:a16="http://schemas.microsoft.com/office/drawing/2014/main" id="{1B0FE560-FC51-47B5-B808-2E914B23D052}"/>
              </a:ext>
            </a:extLst>
          </p:cNvPr>
          <p:cNvSpPr>
            <a:spLocks noGrp="1"/>
          </p:cNvSpPr>
          <p:nvPr>
            <p:ph idx="1"/>
          </p:nvPr>
        </p:nvSpPr>
        <p:spPr/>
        <p:txBody>
          <a:bodyPr/>
          <a:lstStyle/>
          <a:p>
            <a:r>
              <a:rPr lang="en-GB" dirty="0"/>
              <a:t>Assessment Component 1 – 50% Written Assignment (Coursework) 3000 words</a:t>
            </a:r>
          </a:p>
          <a:p>
            <a:r>
              <a:rPr lang="en-GB" dirty="0"/>
              <a:t>You will write a critique document which evaluates (gives pros, cons then concludes on the effectiveness of) one piece of social legislation in Wales linked to health, wellbeing, social care, sustainability or equality. One example is the Wellbeing of Future Generations Act (Wales) 2015. </a:t>
            </a:r>
          </a:p>
          <a:p>
            <a:r>
              <a:rPr lang="en-GB" dirty="0"/>
              <a:t>Recommendations to improve the chosen policy must be included</a:t>
            </a:r>
          </a:p>
          <a:p>
            <a:endParaRPr lang="en-GB" dirty="0"/>
          </a:p>
        </p:txBody>
      </p:sp>
    </p:spTree>
    <p:extLst>
      <p:ext uri="{BB962C8B-B14F-4D97-AF65-F5344CB8AC3E}">
        <p14:creationId xmlns:p14="http://schemas.microsoft.com/office/powerpoint/2010/main" val="39288068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13E35F-3BC7-4547-AE40-7D4B1486B272}"/>
              </a:ext>
            </a:extLst>
          </p:cNvPr>
          <p:cNvSpPr>
            <a:spLocks noGrp="1"/>
          </p:cNvSpPr>
          <p:nvPr>
            <p:ph type="title"/>
          </p:nvPr>
        </p:nvSpPr>
        <p:spPr/>
        <p:txBody>
          <a:bodyPr/>
          <a:lstStyle/>
          <a:p>
            <a:r>
              <a:rPr lang="en-GB" dirty="0"/>
              <a:t>Top Tip</a:t>
            </a:r>
          </a:p>
        </p:txBody>
      </p:sp>
      <p:sp>
        <p:nvSpPr>
          <p:cNvPr id="3" name="Content Placeholder 2">
            <a:extLst>
              <a:ext uri="{FF2B5EF4-FFF2-40B4-BE49-F238E27FC236}">
                <a16:creationId xmlns:a16="http://schemas.microsoft.com/office/drawing/2014/main" id="{7E2D5C45-5FB9-4037-8D9B-FCF1A95CC38A}"/>
              </a:ext>
            </a:extLst>
          </p:cNvPr>
          <p:cNvSpPr>
            <a:spLocks noGrp="1"/>
          </p:cNvSpPr>
          <p:nvPr>
            <p:ph idx="1"/>
          </p:nvPr>
        </p:nvSpPr>
        <p:spPr/>
        <p:txBody>
          <a:bodyPr/>
          <a:lstStyle/>
          <a:p>
            <a:r>
              <a:rPr lang="en-GB" dirty="0"/>
              <a:t>Use the Wellbeing of Future Generations Act (</a:t>
            </a:r>
            <a:r>
              <a:rPr lang="en-GB" dirty="0" err="1"/>
              <a:t>WbFGA</a:t>
            </a:r>
            <a:r>
              <a:rPr lang="en-GB" dirty="0"/>
              <a:t>) for this assignment </a:t>
            </a:r>
          </a:p>
          <a:p>
            <a:r>
              <a:rPr lang="en-GB" dirty="0"/>
              <a:t>We will be critiquing it in class and this will help you with your assignment </a:t>
            </a:r>
          </a:p>
        </p:txBody>
      </p:sp>
    </p:spTree>
    <p:extLst>
      <p:ext uri="{BB962C8B-B14F-4D97-AF65-F5344CB8AC3E}">
        <p14:creationId xmlns:p14="http://schemas.microsoft.com/office/powerpoint/2010/main" val="11931659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0A02E0-DEF5-4B87-BB38-71014A548761}"/>
              </a:ext>
            </a:extLst>
          </p:cNvPr>
          <p:cNvSpPr>
            <a:spLocks noGrp="1"/>
          </p:cNvSpPr>
          <p:nvPr>
            <p:ph type="title"/>
          </p:nvPr>
        </p:nvSpPr>
        <p:spPr/>
        <p:txBody>
          <a:bodyPr/>
          <a:lstStyle/>
          <a:p>
            <a:r>
              <a:rPr lang="en-GB" dirty="0"/>
              <a:t>Assessment 1 General Template </a:t>
            </a:r>
          </a:p>
        </p:txBody>
      </p:sp>
      <p:sp>
        <p:nvSpPr>
          <p:cNvPr id="3" name="Content Placeholder 2">
            <a:extLst>
              <a:ext uri="{FF2B5EF4-FFF2-40B4-BE49-F238E27FC236}">
                <a16:creationId xmlns:a16="http://schemas.microsoft.com/office/drawing/2014/main" id="{1E5BB021-F39A-410B-9451-997440E8A014}"/>
              </a:ext>
            </a:extLst>
          </p:cNvPr>
          <p:cNvSpPr>
            <a:spLocks noGrp="1"/>
          </p:cNvSpPr>
          <p:nvPr>
            <p:ph idx="1"/>
          </p:nvPr>
        </p:nvSpPr>
        <p:spPr/>
        <p:txBody>
          <a:bodyPr>
            <a:normAutofit fontScale="92500" lnSpcReduction="10000"/>
          </a:bodyPr>
          <a:lstStyle/>
          <a:p>
            <a:r>
              <a:rPr lang="en-GB" dirty="0"/>
              <a:t>Introduction (5% of word count)</a:t>
            </a:r>
          </a:p>
          <a:p>
            <a:r>
              <a:rPr lang="en-GB" dirty="0"/>
              <a:t>How health has impacted upon policy in Wales (10% of word count) </a:t>
            </a:r>
          </a:p>
          <a:p>
            <a:r>
              <a:rPr lang="en-GB" dirty="0"/>
              <a:t>How sustainable development has impacted upon policy in Wales (10% of word count)</a:t>
            </a:r>
          </a:p>
          <a:p>
            <a:r>
              <a:rPr lang="en-GB" dirty="0"/>
              <a:t>How wellbeing has impacted upon policy in wales (10% of word count)</a:t>
            </a:r>
          </a:p>
          <a:p>
            <a:r>
              <a:rPr lang="en-GB" dirty="0"/>
              <a:t>Overview of Act you have chosen to critique (20% of word count) </a:t>
            </a:r>
          </a:p>
          <a:p>
            <a:r>
              <a:rPr lang="en-GB" dirty="0"/>
              <a:t>Issues you can spot (20% of word count)</a:t>
            </a:r>
          </a:p>
          <a:p>
            <a:r>
              <a:rPr lang="en-GB" dirty="0"/>
              <a:t>Impacts it is likely to have (20% of word count)</a:t>
            </a:r>
          </a:p>
          <a:p>
            <a:r>
              <a:rPr lang="en-GB" dirty="0"/>
              <a:t>Overall conclusion and at least three recommendations (5% of word count)</a:t>
            </a:r>
          </a:p>
          <a:p>
            <a:r>
              <a:rPr lang="en-GB" dirty="0"/>
              <a:t>Don’t forget references </a:t>
            </a:r>
          </a:p>
          <a:p>
            <a:endParaRPr lang="en-GB" dirty="0"/>
          </a:p>
        </p:txBody>
      </p:sp>
    </p:spTree>
    <p:extLst>
      <p:ext uri="{BB962C8B-B14F-4D97-AF65-F5344CB8AC3E}">
        <p14:creationId xmlns:p14="http://schemas.microsoft.com/office/powerpoint/2010/main" val="34433822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405563-EE90-47DB-B34F-421763C40BC6}"/>
              </a:ext>
            </a:extLst>
          </p:cNvPr>
          <p:cNvSpPr>
            <a:spLocks noGrp="1"/>
          </p:cNvSpPr>
          <p:nvPr>
            <p:ph type="title"/>
          </p:nvPr>
        </p:nvSpPr>
        <p:spPr/>
        <p:txBody>
          <a:bodyPr/>
          <a:lstStyle/>
          <a:p>
            <a:r>
              <a:rPr lang="en-GB" dirty="0"/>
              <a:t>Assignment 2: Event Critique </a:t>
            </a:r>
          </a:p>
        </p:txBody>
      </p:sp>
      <p:sp>
        <p:nvSpPr>
          <p:cNvPr id="3" name="Content Placeholder 2">
            <a:extLst>
              <a:ext uri="{FF2B5EF4-FFF2-40B4-BE49-F238E27FC236}">
                <a16:creationId xmlns:a16="http://schemas.microsoft.com/office/drawing/2014/main" id="{CBF2F5C6-56B9-4F5C-8B79-27FDDE98E063}"/>
              </a:ext>
            </a:extLst>
          </p:cNvPr>
          <p:cNvSpPr>
            <a:spLocks noGrp="1"/>
          </p:cNvSpPr>
          <p:nvPr>
            <p:ph idx="1"/>
          </p:nvPr>
        </p:nvSpPr>
        <p:spPr/>
        <p:txBody>
          <a:bodyPr/>
          <a:lstStyle/>
          <a:p>
            <a:r>
              <a:rPr lang="en-GB" dirty="0"/>
              <a:t>You are asked to write an 2500 essay which makes use of a model of reflection (for example, John’s or Gibb’s) which reflectively discusses an event linked to health, wellbeing or sustainable development on a community level. </a:t>
            </a:r>
          </a:p>
          <a:p>
            <a:r>
              <a:rPr lang="en-GB" dirty="0"/>
              <a:t>This should be written about the conference held on 27 March </a:t>
            </a:r>
          </a:p>
          <a:p>
            <a:r>
              <a:rPr lang="en-GB" dirty="0"/>
              <a:t>You should then compare this to similar events you have researched on a wider scale in order to create recommendations for improvement for the event. </a:t>
            </a:r>
          </a:p>
          <a:p>
            <a:r>
              <a:rPr lang="en-GB" dirty="0"/>
              <a:t>YOU CAN WRITE IN FIRST AND SECOND PERSON FOR THIS ASSIGNMENT </a:t>
            </a:r>
          </a:p>
          <a:p>
            <a:endParaRPr lang="en-GB" dirty="0"/>
          </a:p>
        </p:txBody>
      </p:sp>
    </p:spTree>
    <p:extLst>
      <p:ext uri="{BB962C8B-B14F-4D97-AF65-F5344CB8AC3E}">
        <p14:creationId xmlns:p14="http://schemas.microsoft.com/office/powerpoint/2010/main" val="1721871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0EA2EF-A26B-4510-B4BA-1B10FFDF74CD}"/>
              </a:ext>
            </a:extLst>
          </p:cNvPr>
          <p:cNvSpPr>
            <a:spLocks noGrp="1"/>
          </p:cNvSpPr>
          <p:nvPr>
            <p:ph type="title"/>
          </p:nvPr>
        </p:nvSpPr>
        <p:spPr/>
        <p:txBody>
          <a:bodyPr/>
          <a:lstStyle/>
          <a:p>
            <a:r>
              <a:rPr lang="en-GB" dirty="0"/>
              <a:t>Assignment 2: General Template </a:t>
            </a:r>
          </a:p>
        </p:txBody>
      </p:sp>
      <p:sp>
        <p:nvSpPr>
          <p:cNvPr id="3" name="Content Placeholder 2">
            <a:extLst>
              <a:ext uri="{FF2B5EF4-FFF2-40B4-BE49-F238E27FC236}">
                <a16:creationId xmlns:a16="http://schemas.microsoft.com/office/drawing/2014/main" id="{C2461770-9DED-41AE-A8C4-DE516918CA77}"/>
              </a:ext>
            </a:extLst>
          </p:cNvPr>
          <p:cNvSpPr>
            <a:spLocks noGrp="1"/>
          </p:cNvSpPr>
          <p:nvPr>
            <p:ph idx="1"/>
          </p:nvPr>
        </p:nvSpPr>
        <p:spPr/>
        <p:txBody>
          <a:bodyPr>
            <a:normAutofit fontScale="92500" lnSpcReduction="20000"/>
          </a:bodyPr>
          <a:lstStyle/>
          <a:p>
            <a:r>
              <a:rPr lang="en-GB" dirty="0"/>
              <a:t>Introduce assignment (5%)</a:t>
            </a:r>
          </a:p>
          <a:p>
            <a:r>
              <a:rPr lang="en-GB" dirty="0"/>
              <a:t>Describe how health, wellbeing and sustainable development are concepts discussed and examined at community level (i.e. Swansea or West Wales level) (20%)</a:t>
            </a:r>
          </a:p>
          <a:p>
            <a:r>
              <a:rPr lang="en-GB" dirty="0"/>
              <a:t>Describe and evaluate the best ways to cause impact at community level (10%)</a:t>
            </a:r>
          </a:p>
          <a:p>
            <a:r>
              <a:rPr lang="en-GB" dirty="0"/>
              <a:t>Describe the event you attended (5%)</a:t>
            </a:r>
          </a:p>
          <a:p>
            <a:r>
              <a:rPr lang="en-GB" dirty="0"/>
              <a:t>Describe the aims of the event (5%)</a:t>
            </a:r>
          </a:p>
          <a:p>
            <a:r>
              <a:rPr lang="en-GB" dirty="0"/>
              <a:t>Examine the impact at community level (15%)</a:t>
            </a:r>
          </a:p>
          <a:p>
            <a:r>
              <a:rPr lang="en-GB" dirty="0"/>
              <a:t>Make overall judgement of impact (10%)</a:t>
            </a:r>
          </a:p>
          <a:p>
            <a:r>
              <a:rPr lang="en-GB" dirty="0"/>
              <a:t>Compare to similar events you have sourced and researched (or even attended) 20%</a:t>
            </a:r>
          </a:p>
          <a:p>
            <a:r>
              <a:rPr lang="en-GB" dirty="0"/>
              <a:t>Give recommendations of how impact could be enhanced (10%)</a:t>
            </a:r>
          </a:p>
          <a:p>
            <a:r>
              <a:rPr lang="en-GB" dirty="0"/>
              <a:t>Don’t forget references </a:t>
            </a:r>
          </a:p>
        </p:txBody>
      </p:sp>
    </p:spTree>
    <p:extLst>
      <p:ext uri="{BB962C8B-B14F-4D97-AF65-F5344CB8AC3E}">
        <p14:creationId xmlns:p14="http://schemas.microsoft.com/office/powerpoint/2010/main" val="1227544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Referencing </a:t>
            </a:r>
            <a:endParaRPr lang="en-GB" dirty="0"/>
          </a:p>
        </p:txBody>
      </p:sp>
      <p:sp>
        <p:nvSpPr>
          <p:cNvPr id="3" name="Content Placeholder 2"/>
          <p:cNvSpPr>
            <a:spLocks noGrp="1"/>
          </p:cNvSpPr>
          <p:nvPr>
            <p:ph idx="1"/>
          </p:nvPr>
        </p:nvSpPr>
        <p:spPr>
          <a:xfrm>
            <a:off x="457200" y="1600200"/>
            <a:ext cx="8229600" cy="3989040"/>
          </a:xfrm>
        </p:spPr>
        <p:txBody>
          <a:bodyPr/>
          <a:lstStyle/>
          <a:p>
            <a:r>
              <a:rPr lang="en-GB" dirty="0"/>
              <a:t>Aim for 1% amount of references for the word count (i.e. 3000 words = 30 references)</a:t>
            </a:r>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09247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600200"/>
            <a:ext cx="8229600" cy="3989040"/>
          </a:xfrm>
        </p:spPr>
        <p:txBody>
          <a:bodyPr/>
          <a:lstStyle/>
          <a:p>
            <a:r>
              <a:rPr lang="en-GB"/>
              <a:t>Any questions?</a:t>
            </a: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Title 5">
            <a:extLst>
              <a:ext uri="{FF2B5EF4-FFF2-40B4-BE49-F238E27FC236}">
                <a16:creationId xmlns:a16="http://schemas.microsoft.com/office/drawing/2014/main" id="{F6D848D9-F29B-40A4-A740-38B75E1F9B47}"/>
              </a:ext>
            </a:extLst>
          </p:cNvPr>
          <p:cNvSpPr>
            <a:spLocks noGrp="1"/>
          </p:cNvSpPr>
          <p:nvPr>
            <p:ph type="title"/>
          </p:nvPr>
        </p:nvSpPr>
        <p:spPr/>
        <p:txBody>
          <a:bodyPr/>
          <a:lstStyle/>
          <a:p>
            <a:r>
              <a:rPr lang="en-GB" dirty="0"/>
              <a:t>Next </a:t>
            </a:r>
          </a:p>
        </p:txBody>
      </p:sp>
    </p:spTree>
    <p:extLst>
      <p:ext uri="{BB962C8B-B14F-4D97-AF65-F5344CB8AC3E}">
        <p14:creationId xmlns:p14="http://schemas.microsoft.com/office/powerpoint/2010/main" val="189784641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40</TotalTime>
  <Words>831</Words>
  <Application>Microsoft Office PowerPoint</Application>
  <PresentationFormat>On-screen Show (4:3)</PresentationFormat>
  <Paragraphs>77</Paragraphs>
  <Slides>16</Slides>
  <Notes>0</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16</vt:i4>
      </vt:variant>
    </vt:vector>
  </HeadingPairs>
  <TitlesOfParts>
    <vt:vector size="18" baseType="lpstr">
      <vt:lpstr>Arial</vt:lpstr>
      <vt:lpstr>Clarity</vt:lpstr>
      <vt:lpstr>Introduction to Module</vt:lpstr>
      <vt:lpstr> Contents</vt:lpstr>
      <vt:lpstr>Aim</vt:lpstr>
      <vt:lpstr>Learning Outcomes</vt:lpstr>
      <vt:lpstr>Question</vt:lpstr>
      <vt:lpstr>Assessments</vt:lpstr>
      <vt:lpstr>Deadline Dates</vt:lpstr>
      <vt:lpstr>Assignment 1</vt:lpstr>
      <vt:lpstr>Assignment 1</vt:lpstr>
      <vt:lpstr>Assessment 1 Task Description </vt:lpstr>
      <vt:lpstr>Top Tip</vt:lpstr>
      <vt:lpstr>Assessment 1 General Template </vt:lpstr>
      <vt:lpstr>Assignment 2: Event Critique </vt:lpstr>
      <vt:lpstr>Assignment 2: General Template </vt:lpstr>
      <vt:lpstr>Referencing </vt:lpstr>
      <vt:lpstr>Next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Module</dc:title>
  <dc:creator>Tanix</dc:creator>
  <cp:lastModifiedBy>Tania Davies</cp:lastModifiedBy>
  <cp:revision>7</cp:revision>
  <dcterms:created xsi:type="dcterms:W3CDTF">2014-09-13T13:55:51Z</dcterms:created>
  <dcterms:modified xsi:type="dcterms:W3CDTF">2019-01-26T22:49:48Z</dcterms:modified>
</cp:coreProperties>
</file>