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9" r:id="rId1"/>
  </p:sldMasterIdLst>
  <p:notesMasterIdLst>
    <p:notesMasterId r:id="rId14"/>
  </p:notesMasterIdLst>
  <p:sldIdLst>
    <p:sldId id="256" r:id="rId2"/>
    <p:sldId id="258" r:id="rId3"/>
    <p:sldId id="266" r:id="rId4"/>
    <p:sldId id="267" r:id="rId5"/>
    <p:sldId id="268" r:id="rId6"/>
    <p:sldId id="265" r:id="rId7"/>
    <p:sldId id="262" r:id="rId8"/>
    <p:sldId id="269" r:id="rId9"/>
    <p:sldId id="263" r:id="rId10"/>
    <p:sldId id="271" r:id="rId11"/>
    <p:sldId id="264"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BD00"/>
    <a:srgbClr val="2F679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381" autoAdjust="0"/>
  </p:normalViewPr>
  <p:slideViewPr>
    <p:cSldViewPr snapToGrid="0">
      <p:cViewPr varScale="1">
        <p:scale>
          <a:sx n="69" d="100"/>
          <a:sy n="69" d="100"/>
        </p:scale>
        <p:origin x="137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680FE8-511B-47A9-8C68-B6C94509629A}" type="datetimeFigureOut">
              <a:rPr lang="en-US" smtClean="0"/>
              <a:t>4/5/2022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B49EB-4C79-4DA3-B946-D6C5E3AF7E79}" type="slidenum">
              <a:rPr lang="en-US" smtClean="0"/>
              <a:t>‹#›</a:t>
            </a:fld>
            <a:endParaRPr lang="en-US"/>
          </a:p>
        </p:txBody>
      </p:sp>
    </p:spTree>
    <p:extLst>
      <p:ext uri="{BB962C8B-B14F-4D97-AF65-F5344CB8AC3E}">
        <p14:creationId xmlns:p14="http://schemas.microsoft.com/office/powerpoint/2010/main" val="1863635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gov.wales/sites/default/files/publications/2018-06/aln-factsheet-how-will-the-act-affect-further-education-institutions-feis.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28600" defTabSz="914400">
              <a:lnSpc>
                <a:spcPct val="90000"/>
              </a:lnSpc>
              <a:spcAft>
                <a:spcPts val="600"/>
              </a:spcAft>
              <a:buFont typeface="Arial" panose="020B0604020202020204" pitchFamily="34" charset="0"/>
              <a:buChar char="•"/>
            </a:pPr>
            <a:r>
              <a:rPr lang="en-GB" sz="1200" b="0" i="0" dirty="0">
                <a:effectLst/>
                <a:latin typeface="Calibri" panose="020F0502020204030204" pitchFamily="34" charset="0"/>
                <a:cs typeface="Calibri" panose="020F0502020204030204" pitchFamily="34" charset="0"/>
              </a:rPr>
              <a:t>Identify a specific area of ALN and present an intervention/s that would constitute effective practice in supporting these needs.  </a:t>
            </a:r>
          </a:p>
          <a:p>
            <a:pPr indent="-228600" defTabSz="914400">
              <a:lnSpc>
                <a:spcPct val="90000"/>
              </a:lnSpc>
              <a:spcAft>
                <a:spcPts val="600"/>
              </a:spcAft>
              <a:buFont typeface="Arial" panose="020B0604020202020204" pitchFamily="34" charset="0"/>
              <a:buChar char="•"/>
            </a:pPr>
            <a:r>
              <a:rPr lang="en-GB" sz="1200" b="0" i="0" dirty="0">
                <a:effectLst/>
                <a:latin typeface="Calibri" panose="020F0502020204030204" pitchFamily="34" charset="0"/>
                <a:cs typeface="Calibri" panose="020F0502020204030204" pitchFamily="34" charset="0"/>
              </a:rPr>
              <a:t>Provide research informed evidence to support the proposal</a:t>
            </a:r>
          </a:p>
          <a:p>
            <a:pPr indent="-228600" defTabSz="914400">
              <a:lnSpc>
                <a:spcPct val="90000"/>
              </a:lnSpc>
              <a:spcAft>
                <a:spcPts val="600"/>
              </a:spcAft>
              <a:buFont typeface="Arial" panose="020B0604020202020204" pitchFamily="34" charset="0"/>
              <a:buChar char="•"/>
            </a:pPr>
            <a:r>
              <a:rPr lang="en-GB" sz="1200" dirty="0">
                <a:latin typeface="Calibri" panose="020F0502020204030204" pitchFamily="34" charset="0"/>
                <a:cs typeface="Calibri" panose="020F0502020204030204" pitchFamily="34" charset="0"/>
              </a:rPr>
              <a:t>D</a:t>
            </a:r>
            <a:r>
              <a:rPr lang="en-GB" sz="1200" b="0" i="0" dirty="0">
                <a:effectLst/>
                <a:latin typeface="Calibri" panose="020F0502020204030204" pitchFamily="34" charset="0"/>
                <a:cs typeface="Calibri" panose="020F0502020204030204" pitchFamily="34" charset="0"/>
              </a:rPr>
              <a:t>emonstrate how the adoption of this approach would be implemented in your setting.   </a:t>
            </a:r>
            <a:endParaRPr lang="en-US" sz="1200" dirty="0">
              <a:latin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E55B49EB-4C79-4DA3-B946-D6C5E3AF7E79}" type="slidenum">
              <a:rPr lang="en-US" smtClean="0"/>
              <a:t>2</a:t>
            </a:fld>
            <a:endParaRPr lang="en-US"/>
          </a:p>
        </p:txBody>
      </p:sp>
    </p:spTree>
    <p:extLst>
      <p:ext uri="{BB962C8B-B14F-4D97-AF65-F5344CB8AC3E}">
        <p14:creationId xmlns:p14="http://schemas.microsoft.com/office/powerpoint/2010/main" val="4067224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Background</a:t>
            </a:r>
          </a:p>
          <a:p>
            <a:r>
              <a:rPr lang="en-GB" dirty="0"/>
              <a:t>The new bill has been brought into place to provide a fully inclusive education system for all learners throughout Wales and to have a system where additional learning needs are identified early and addressed quicker.  The bill also supports that all learners should be encouraged through support to reach their full potential in life.</a:t>
            </a:r>
            <a:endParaRPr lang="en-US" dirty="0"/>
          </a:p>
          <a:p>
            <a:endParaRPr lang="en-GB" dirty="0"/>
          </a:p>
          <a:p>
            <a:r>
              <a:rPr lang="en-GB" dirty="0"/>
              <a:t>The Welsh Government have said there is around 23 per cent of all learners within schools in Wales who have Special Educational Needs (SEN). It has been proved that the academic attainment of learners with Wales with SEN is poor compared to the rest of the learner population of the United Kingdom. Under the new system ALN, planning will be made flexible and responsive, where professionals will be skilled and confident in identifying needs and deploying strategies to help learners to overcome their barriers to learning, and the learner will be at the centre of everything the ALN team put in place. The new bill places an increased emphasis on settings working with learners and their families, and all agencies involved will be expected to plan in a person centred way.</a:t>
            </a:r>
          </a:p>
          <a:p>
            <a:endParaRPr lang="en-GB" dirty="0"/>
          </a:p>
          <a:p>
            <a:r>
              <a:rPr lang="en-GB" b="1" dirty="0"/>
              <a:t>Policy legislation</a:t>
            </a:r>
          </a:p>
          <a:p>
            <a:r>
              <a:rPr lang="en-GB" dirty="0"/>
              <a:t>Here are the 11 aims of the Act </a:t>
            </a:r>
          </a:p>
          <a:p>
            <a:r>
              <a:rPr lang="en-GB" dirty="0"/>
              <a:t>1. The introduction of the term ‘additional learning needs (ALN)’ The Act replaces the terms ‘special educational needs (SEN)’ and ‘learning difficulties and/or disabilities (LDD)’ with the new term ‘additional learning needs (ALN)’. </a:t>
            </a:r>
          </a:p>
          <a:p>
            <a:endParaRPr lang="en-GB" dirty="0"/>
          </a:p>
          <a:p>
            <a:r>
              <a:rPr lang="en-GB" dirty="0"/>
              <a:t>2. A 0 to 25 age range There will be a single legislative system relating to the support given to children and young people aged between 0 to 25 years who have ALN. This is instead of the two separate systems currently operating to support children and young people of compulsory school age who have SEN, and young people in further education who have LDD. </a:t>
            </a:r>
          </a:p>
          <a:p>
            <a:endParaRPr lang="en-GB" dirty="0"/>
          </a:p>
          <a:p>
            <a:r>
              <a:rPr lang="en-GB" dirty="0"/>
              <a:t>3. A unified plan The Act creates a single statutory plan (the individual development plan (IDP)) to replace the existing variety of statutory and non-statutory SEN or LDD plans for learners in schools and further education. </a:t>
            </a:r>
          </a:p>
          <a:p>
            <a:endParaRPr lang="en-GB" dirty="0"/>
          </a:p>
          <a:p>
            <a:r>
              <a:rPr lang="en-GB" dirty="0"/>
              <a:t>4. Increased participation of children and young people The Act requires that learners’ views should always be considered as part of the planning process, along with those of their parents/carers. It is imperative that children and young people see the planning process as something which is done with them rather than to them. </a:t>
            </a:r>
          </a:p>
          <a:p>
            <a:endParaRPr lang="en-GB" dirty="0"/>
          </a:p>
          <a:p>
            <a:r>
              <a:rPr lang="en-GB" dirty="0"/>
              <a:t>5. High aspirations and improved outcomes The emphasis of IDPs will be on making provision that delivers tangible outcomes that contribute in a meaningful way to the child or young person’s achievement of their full potential. </a:t>
            </a:r>
          </a:p>
          <a:p>
            <a:endParaRPr lang="en-GB" dirty="0"/>
          </a:p>
          <a:p>
            <a:r>
              <a:rPr lang="en-GB" dirty="0"/>
              <a:t>6. A simpler and less adversarial system The process of producing and revising an IDP should be much simpler than is currently the case with statements of SEN. </a:t>
            </a:r>
          </a:p>
          <a:p>
            <a:endParaRPr lang="en-GB" dirty="0"/>
          </a:p>
          <a:p>
            <a:r>
              <a:rPr lang="en-GB" dirty="0"/>
              <a:t>7. Increased collaboration The new system encourages improved collaboration and information sharing between agencies, which are essential to ensuring that needs are identified early and the right support is put in place to enable children and young people to achieve positive outcomes. 4 </a:t>
            </a:r>
          </a:p>
          <a:p>
            <a:endParaRPr lang="en-GB" dirty="0"/>
          </a:p>
          <a:p>
            <a:r>
              <a:rPr lang="en-GB" dirty="0"/>
              <a:t>8. Avoiding disagreements and earlier disagreement resolution The new system focuses on ensuring that where disagreements occur about an IDP or the provision it contains, the matter is considered and resolved at the most local level possible. </a:t>
            </a:r>
          </a:p>
          <a:p>
            <a:endParaRPr lang="en-GB" dirty="0"/>
          </a:p>
          <a:p>
            <a:r>
              <a:rPr lang="en-GB" dirty="0"/>
              <a:t>9. Clear and consistent rights of appeal Where disagreements about the contents of an IDP cannot be resolved at the local level, the Act ensures that children and young people entitled to an IDP (and their parents/carers in the case of those that are under 16 years) have a right of appeal to a tribunal. </a:t>
            </a:r>
          </a:p>
          <a:p>
            <a:endParaRPr lang="en-GB" dirty="0"/>
          </a:p>
          <a:p>
            <a:r>
              <a:rPr lang="en-GB" dirty="0"/>
              <a:t>10. The ALN Code The ALN Code will provide a set of clear, legally enforceable parameters within which local authorities and those other organisations responsible for the delivery of services for children and young people with ALN, must act. </a:t>
            </a:r>
          </a:p>
          <a:p>
            <a:endParaRPr lang="en-GB" dirty="0"/>
          </a:p>
          <a:p>
            <a:r>
              <a:rPr lang="en-GB" dirty="0"/>
              <a:t>11. A bilingual system The Act requires that services must consider whether a child or young person needs additional learning provision in Welsh. If they do, this must be documented in the IDP and ‘all reasonable steps’ must be taken to secure the provision in Welsh.</a:t>
            </a:r>
          </a:p>
          <a:p>
            <a:endParaRPr lang="en-GB" dirty="0"/>
          </a:p>
        </p:txBody>
      </p:sp>
      <p:sp>
        <p:nvSpPr>
          <p:cNvPr id="4" name="Slide Number Placeholder 3"/>
          <p:cNvSpPr>
            <a:spLocks noGrp="1"/>
          </p:cNvSpPr>
          <p:nvPr>
            <p:ph type="sldNum" sz="quarter" idx="5"/>
          </p:nvPr>
        </p:nvSpPr>
        <p:spPr/>
        <p:txBody>
          <a:bodyPr/>
          <a:lstStyle/>
          <a:p>
            <a:fld id="{E55B49EB-4C79-4DA3-B946-D6C5E3AF7E79}" type="slidenum">
              <a:rPr lang="en-US" smtClean="0"/>
              <a:t>3</a:t>
            </a:fld>
            <a:endParaRPr lang="en-US"/>
          </a:p>
        </p:txBody>
      </p:sp>
    </p:spTree>
    <p:extLst>
      <p:ext uri="{BB962C8B-B14F-4D97-AF65-F5344CB8AC3E}">
        <p14:creationId xmlns:p14="http://schemas.microsoft.com/office/powerpoint/2010/main" val="3034152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WG (2018) aln-factsheet-how-will-the-act-affect-further-education-institutions-feis.pdf (</a:t>
            </a:r>
            <a:r>
              <a:rPr lang="en-GB" dirty="0" err="1">
                <a:hlinkClick r:id="rId3"/>
              </a:rPr>
              <a:t>gov.wales</a:t>
            </a:r>
            <a:r>
              <a:rPr lang="en-GB" dirty="0">
                <a:hlinkClick r:id="rId3"/>
              </a:rPr>
              <a:t>)</a:t>
            </a:r>
            <a:endParaRPr lang="en-GB" b="1" dirty="0"/>
          </a:p>
          <a:p>
            <a:endParaRPr lang="en-GB" b="1" dirty="0"/>
          </a:p>
          <a:p>
            <a:r>
              <a:rPr lang="en-GB" b="1" dirty="0"/>
              <a:t>ALN bill</a:t>
            </a:r>
          </a:p>
          <a:p>
            <a:r>
              <a:rPr lang="en-GB" b="1" dirty="0"/>
              <a:t>How the new legislation effects my setting?</a:t>
            </a:r>
          </a:p>
          <a:p>
            <a:r>
              <a:rPr lang="en-GB" dirty="0"/>
              <a:t>The bill has developed an additional learning needs (ALN) transformation programme, which brings together the old special educational needs (SEN) in schools and learning difficulties and/or disabilities (LDD) in further education, to now create a new unified system for supporting learners from 0 to 25 with ALN.</a:t>
            </a:r>
            <a:endParaRPr lang="en-GB" b="1" dirty="0"/>
          </a:p>
          <a:p>
            <a:endParaRPr lang="en-GB" dirty="0"/>
          </a:p>
          <a:p>
            <a:r>
              <a:rPr lang="en-GB" b="1" dirty="0"/>
              <a:t>FE/HE</a:t>
            </a:r>
          </a:p>
          <a:p>
            <a:r>
              <a:rPr lang="en-GB" b="0" dirty="0"/>
              <a:t>Within our setting the bill will ensure </a:t>
            </a:r>
            <a:r>
              <a:rPr lang="en-GB" dirty="0"/>
              <a:t>that all learners with ALN are provided with support to overcome any barriers to learning to allow them to achieve their full potential in life.  The bill also helps improve the planning and delivery of support for learners from 0 to 25 with ALN instead of the old act which only catered for 0 – 18.  Throughout the transition FE/HE settings are to place learners’ needs, views, wishes and feelings at the heart of the process. It is ever now more important that the learners have a voice and so do the parents.</a:t>
            </a:r>
          </a:p>
          <a:p>
            <a:endParaRPr lang="en-GB" b="1" dirty="0"/>
          </a:p>
          <a:p>
            <a:r>
              <a:rPr lang="en-GB" dirty="0"/>
              <a:t>Welsh Government will also be transferring funding to support local authorities to support this</a:t>
            </a:r>
            <a:endParaRPr lang="en-GB" b="1" dirty="0"/>
          </a:p>
          <a:p>
            <a:endParaRPr lang="en-GB" dirty="0"/>
          </a:p>
          <a:p>
            <a:r>
              <a:rPr lang="en-GB" b="1" dirty="0"/>
              <a:t>How the new ALNC caters for this</a:t>
            </a:r>
          </a:p>
          <a:p>
            <a:endParaRPr lang="en-GB" dirty="0"/>
          </a:p>
          <a:p>
            <a:r>
              <a:rPr lang="en-GB" b="1" dirty="0"/>
              <a:t>Age range of students becomes more relevant to us as educators</a:t>
            </a:r>
            <a:endParaRPr lang="en-US" b="1" dirty="0"/>
          </a:p>
          <a:p>
            <a:endParaRPr lang="en-GB" b="1" dirty="0"/>
          </a:p>
          <a:p>
            <a:endParaRPr lang="en-US" dirty="0"/>
          </a:p>
        </p:txBody>
      </p:sp>
      <p:sp>
        <p:nvSpPr>
          <p:cNvPr id="4" name="Slide Number Placeholder 3"/>
          <p:cNvSpPr>
            <a:spLocks noGrp="1"/>
          </p:cNvSpPr>
          <p:nvPr>
            <p:ph type="sldNum" sz="quarter" idx="5"/>
          </p:nvPr>
        </p:nvSpPr>
        <p:spPr/>
        <p:txBody>
          <a:bodyPr/>
          <a:lstStyle/>
          <a:p>
            <a:fld id="{E55B49EB-4C79-4DA3-B946-D6C5E3AF7E79}" type="slidenum">
              <a:rPr lang="en-US" smtClean="0"/>
              <a:t>4</a:t>
            </a:fld>
            <a:endParaRPr lang="en-US"/>
          </a:p>
        </p:txBody>
      </p:sp>
    </p:spTree>
    <p:extLst>
      <p:ext uri="{BB962C8B-B14F-4D97-AF65-F5344CB8AC3E}">
        <p14:creationId xmlns:p14="http://schemas.microsoft.com/office/powerpoint/2010/main" val="362369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B32"/>
                </a:solidFill>
                <a:effectLst/>
                <a:latin typeface="Frutiger W01"/>
              </a:rPr>
              <a:t>What is dyslexia</a:t>
            </a:r>
          </a:p>
          <a:p>
            <a:pPr marL="171450" indent="-171450" algn="l">
              <a:buFont typeface="Arial" panose="020B0604020202020204" pitchFamily="34" charset="0"/>
              <a:buChar char="•"/>
            </a:pPr>
            <a:r>
              <a:rPr lang="en-GB" b="0" i="0" dirty="0">
                <a:solidFill>
                  <a:srgbClr val="212B32"/>
                </a:solidFill>
                <a:effectLst/>
                <a:latin typeface="Frutiger W01"/>
              </a:rPr>
              <a:t>It is estimated that up to 1 in every 10 people in the UK has some degree of dyslexia.</a:t>
            </a:r>
          </a:p>
          <a:p>
            <a:pPr marL="171450" indent="-171450" algn="l">
              <a:buFont typeface="Arial" panose="020B0604020202020204" pitchFamily="34" charset="0"/>
              <a:buChar char="•"/>
            </a:pPr>
            <a:r>
              <a:rPr lang="en-GB" b="0" i="0" dirty="0">
                <a:solidFill>
                  <a:srgbClr val="212B32"/>
                </a:solidFill>
                <a:effectLst/>
                <a:latin typeface="Frutiger W01"/>
              </a:rPr>
              <a:t>Unlike other learning difficulties Intelligence isn’t affected</a:t>
            </a:r>
          </a:p>
          <a:p>
            <a:pPr marL="171450" indent="-171450" algn="l">
              <a:buFont typeface="Arial" panose="020B0604020202020204" pitchFamily="34" charset="0"/>
              <a:buChar char="•"/>
            </a:pPr>
            <a:r>
              <a:rPr lang="en-GB" b="0" i="0" dirty="0">
                <a:solidFill>
                  <a:srgbClr val="212B32"/>
                </a:solidFill>
                <a:effectLst/>
                <a:latin typeface="Frutiger W01"/>
              </a:rPr>
              <a:t>Dyslexia is a lifelong problem that can present challenges on a daily basis this can be from mild to severe, but support is available to improve reading and writing skills and help those with the problem be successful at school and work.</a:t>
            </a:r>
          </a:p>
          <a:p>
            <a:endParaRPr lang="en-GB" dirty="0"/>
          </a:p>
          <a:p>
            <a:r>
              <a:rPr lang="en-GB" b="1" dirty="0"/>
              <a:t>Why have you have chosen this topic</a:t>
            </a:r>
          </a:p>
          <a:p>
            <a:r>
              <a:rPr lang="en-GB" dirty="0"/>
              <a:t>I have chosen this topic due to myself having a form of dyslexia and not being recognised until I was in my 30’s. I had many struggles with maintaining information, exams would put me under server stress. Throughout my childhood and my early adulthood, I struggled with reading books as I would get headaches, my words would jumble up.  All of this meant I struggled to pass my GCSE’s and no matter how many times I resat I would have the same experience.  I eventually was recognised with dyslexia during my childhood degree and was given the support I needed which helped me achieve a 1</a:t>
            </a:r>
            <a:r>
              <a:rPr lang="en-GB" baseline="30000" dirty="0"/>
              <a:t>st</a:t>
            </a:r>
            <a:r>
              <a:rPr lang="en-GB" dirty="0"/>
              <a:t> class honours degree in childhood studies. – the support I received was different colour paper, PowerPoints with colour which supported my difficulty, dyslexia glasses, overlays and during my course I would also have 1-1 assignment support where someone would look over my work and guide me in areas I didn’t quite understand.</a:t>
            </a:r>
          </a:p>
          <a:p>
            <a:endParaRPr lang="en-GB" dirty="0"/>
          </a:p>
          <a:p>
            <a:r>
              <a:rPr lang="en-GB" b="1" dirty="0"/>
              <a:t>Professional experience </a:t>
            </a:r>
          </a:p>
          <a:p>
            <a:r>
              <a:rPr lang="en-GB" dirty="0"/>
              <a:t>I see my students struggling with dyslexia daily and see how staff’s understanding of dyslexia is limited – an example of this was the other day I happened to be talking with another lecturer and a student with dyslexia looking at ways we could help them, and I happened to bring up presentations and the colouring which the lecturer had no idea that was a thing. I see a lot of my students with dyslexia struggling with recall of information and some have led to stress (melts).  </a:t>
            </a:r>
            <a:endParaRPr lang="en-US" dirty="0"/>
          </a:p>
          <a:p>
            <a:endParaRPr lang="en-GB" dirty="0"/>
          </a:p>
        </p:txBody>
      </p:sp>
      <p:sp>
        <p:nvSpPr>
          <p:cNvPr id="4" name="Slide Number Placeholder 3"/>
          <p:cNvSpPr>
            <a:spLocks noGrp="1"/>
          </p:cNvSpPr>
          <p:nvPr>
            <p:ph type="sldNum" sz="quarter" idx="5"/>
          </p:nvPr>
        </p:nvSpPr>
        <p:spPr/>
        <p:txBody>
          <a:bodyPr/>
          <a:lstStyle/>
          <a:p>
            <a:fld id="{E55B49EB-4C79-4DA3-B946-D6C5E3AF7E79}" type="slidenum">
              <a:rPr lang="en-US" smtClean="0"/>
              <a:t>5</a:t>
            </a:fld>
            <a:endParaRPr lang="en-US"/>
          </a:p>
        </p:txBody>
      </p:sp>
    </p:spTree>
    <p:extLst>
      <p:ext uri="{BB962C8B-B14F-4D97-AF65-F5344CB8AC3E}">
        <p14:creationId xmlns:p14="http://schemas.microsoft.com/office/powerpoint/2010/main" val="2902503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800" b="1" i="0" dirty="0">
                <a:solidFill>
                  <a:srgbClr val="000000"/>
                </a:solidFill>
                <a:effectLst/>
                <a:latin typeface="Arial" panose="020B0604020202020204" pitchFamily="34" charset="0"/>
              </a:rPr>
              <a:t>1. Develop and provide teacher training on dyslexia to be incorporated into Continual Professional Development </a:t>
            </a:r>
            <a:endParaRPr lang="en-GB" b="1" dirty="0"/>
          </a:p>
          <a:p>
            <a:endParaRPr lang="en-GB" dirty="0"/>
          </a:p>
          <a:p>
            <a:r>
              <a:rPr lang="en-GB" b="1" dirty="0"/>
              <a:t>Research - </a:t>
            </a:r>
            <a:r>
              <a:rPr lang="en-GB" b="0" i="0" dirty="0">
                <a:solidFill>
                  <a:srgbClr val="000000"/>
                </a:solidFill>
                <a:effectLst/>
                <a:latin typeface="Arial" panose="020B0604020202020204" pitchFamily="34" charset="0"/>
              </a:rPr>
              <a:t>Exeley (2003) carried out research in England with 7 dyslexic learners, to see if teaching to the learners preferred learning styles would enhance their performance and attainment.  During the research, Exeley identified the learners’ preferred learning styles as primarily visual, and then closely followed by kinaesthetic.  The results showed that when the teaching strategies were adjusted to the student’s preferred learning style, there was a significant improved educational outcome in the learner's results.</a:t>
            </a:r>
          </a:p>
          <a:p>
            <a:endParaRPr lang="en-GB" b="0" i="0" dirty="0">
              <a:solidFill>
                <a:srgbClr val="000000"/>
              </a:solidFill>
              <a:effectLst/>
              <a:latin typeface="Arial" panose="020B0604020202020204" pitchFamily="34" charset="0"/>
            </a:endParaRPr>
          </a:p>
          <a:p>
            <a:r>
              <a:rPr lang="en-GB" dirty="0"/>
              <a:t>No Child Left Behind (NCLB) Act in 2002</a:t>
            </a:r>
            <a:r>
              <a:rPr lang="en-GB" b="0" i="0" dirty="0">
                <a:solidFill>
                  <a:srgbClr val="000000"/>
                </a:solidFill>
                <a:effectLst/>
                <a:latin typeface="Arial" panose="020B0604020202020204" pitchFamily="34" charset="0"/>
              </a:rPr>
              <a:t> the new ALN act supports this in so many ways</a:t>
            </a:r>
          </a:p>
          <a:p>
            <a:endParaRPr lang="en-GB" b="0" i="0" dirty="0">
              <a:solidFill>
                <a:srgbClr val="000000"/>
              </a:solidFill>
              <a:effectLst/>
              <a:latin typeface="Arial" panose="020B0604020202020204" pitchFamily="34" charset="0"/>
            </a:endParaRPr>
          </a:p>
          <a:p>
            <a:r>
              <a:rPr lang="en-GB" b="1" i="0" dirty="0">
                <a:solidFill>
                  <a:srgbClr val="000000"/>
                </a:solidFill>
                <a:effectLst/>
                <a:latin typeface="Arial" panose="020B0604020202020204" pitchFamily="34" charset="0"/>
              </a:rPr>
              <a:t>How I have identified this area for improvement?</a:t>
            </a:r>
          </a:p>
          <a:p>
            <a:r>
              <a:rPr lang="en-GB" b="0" i="0" dirty="0">
                <a:solidFill>
                  <a:srgbClr val="000000"/>
                </a:solidFill>
                <a:effectLst/>
                <a:latin typeface="Arial" panose="020B0604020202020204" pitchFamily="34" charset="0"/>
              </a:rPr>
              <a:t>Talk about how working in different colleges through career progression and being able to aid ALN learners.</a:t>
            </a:r>
          </a:p>
          <a:p>
            <a:endParaRPr lang="en-GB" b="1" i="0" dirty="0">
              <a:solidFill>
                <a:srgbClr val="000000"/>
              </a:solidFill>
              <a:effectLst/>
              <a:latin typeface="Arial" panose="020B0604020202020204" pitchFamily="34" charset="0"/>
            </a:endParaRPr>
          </a:p>
          <a:p>
            <a:r>
              <a:rPr lang="en-GB" b="1" i="0" dirty="0">
                <a:solidFill>
                  <a:srgbClr val="000000"/>
                </a:solidFill>
                <a:effectLst/>
                <a:latin typeface="Arial" panose="020B0604020202020204" pitchFamily="34" charset="0"/>
              </a:rPr>
              <a:t>2. Learning support assistant for every class</a:t>
            </a:r>
          </a:p>
          <a:p>
            <a:endParaRPr lang="en-GB" b="1" i="0" dirty="0">
              <a:solidFill>
                <a:srgbClr val="000000"/>
              </a:solidFill>
              <a:effectLst/>
              <a:latin typeface="Arial" panose="020B0604020202020204" pitchFamily="34" charset="0"/>
            </a:endParaRPr>
          </a:p>
          <a:p>
            <a:r>
              <a:rPr lang="en-GB" b="1" i="0" dirty="0">
                <a:solidFill>
                  <a:srgbClr val="000000"/>
                </a:solidFill>
                <a:effectLst/>
                <a:latin typeface="Arial" panose="020B0604020202020204" pitchFamily="34" charset="0"/>
              </a:rPr>
              <a:t>Research – </a:t>
            </a:r>
            <a:r>
              <a:rPr lang="en-GB" b="0" i="0" dirty="0" err="1">
                <a:solidFill>
                  <a:srgbClr val="000000"/>
                </a:solidFill>
                <a:effectLst/>
                <a:latin typeface="Arial" panose="020B0604020202020204" pitchFamily="34" charset="0"/>
              </a:rPr>
              <a:t>Weale</a:t>
            </a:r>
            <a:r>
              <a:rPr lang="en-GB" b="0" i="0" dirty="0">
                <a:solidFill>
                  <a:srgbClr val="000000"/>
                </a:solidFill>
                <a:effectLst/>
                <a:latin typeface="Arial" panose="020B0604020202020204" pitchFamily="34" charset="0"/>
              </a:rPr>
              <a:t> (2016) discusses how when </a:t>
            </a:r>
            <a:r>
              <a:rPr lang="en-GB" b="0" i="0" dirty="0">
                <a:solidFill>
                  <a:srgbClr val="121212"/>
                </a:solidFill>
                <a:effectLst/>
                <a:latin typeface="GuardianTextEgyptian"/>
              </a:rPr>
              <a:t>TAs are used in a focused way then can help learners achieve additional two to four months’ progress. Sir Kevan Collins, EEF chief executive, said: “Teaching assistants have been much maligned” in recent years and many educational establishments have cut back on the employment of LA to cut costs. But from current research it can be proven that when they’re used correctly, they can have a great impact on pupils’ attainment.</a:t>
            </a:r>
            <a:endParaRPr lang="en-GB" b="1" i="0" dirty="0">
              <a:solidFill>
                <a:srgbClr val="000000"/>
              </a:solidFill>
              <a:effectLst/>
              <a:latin typeface="Arial" panose="020B0604020202020204" pitchFamily="34" charset="0"/>
            </a:endParaRPr>
          </a:p>
          <a:p>
            <a:endParaRPr lang="en-GB" b="1"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(Blatchford et al., 2011; 2012) Have support in classes would give the learners more individual attention and help them develop confidence and motivation, produce good working habits and the willingness to finish tasks.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00000"/>
                </a:solidFill>
                <a:effectLst/>
                <a:latin typeface="Arial" panose="020B0604020202020204" pitchFamily="34" charset="0"/>
              </a:rPr>
              <a:t>How I have identified this area for improvement?</a:t>
            </a:r>
          </a:p>
          <a:p>
            <a:r>
              <a:rPr lang="en-GB" dirty="0"/>
              <a:t>Talk about how I was a learning support before I went into teaching and how it benefitted the students</a:t>
            </a:r>
          </a:p>
        </p:txBody>
      </p:sp>
      <p:sp>
        <p:nvSpPr>
          <p:cNvPr id="4" name="Slide Number Placeholder 3"/>
          <p:cNvSpPr>
            <a:spLocks noGrp="1"/>
          </p:cNvSpPr>
          <p:nvPr>
            <p:ph type="sldNum" sz="quarter" idx="5"/>
          </p:nvPr>
        </p:nvSpPr>
        <p:spPr/>
        <p:txBody>
          <a:bodyPr/>
          <a:lstStyle/>
          <a:p>
            <a:fld id="{E55B49EB-4C79-4DA3-B946-D6C5E3AF7E79}" type="slidenum">
              <a:rPr lang="en-US" smtClean="0"/>
              <a:t>6</a:t>
            </a:fld>
            <a:endParaRPr lang="en-US"/>
          </a:p>
        </p:txBody>
      </p:sp>
    </p:spTree>
    <p:extLst>
      <p:ext uri="{BB962C8B-B14F-4D97-AF65-F5344CB8AC3E}">
        <p14:creationId xmlns:p14="http://schemas.microsoft.com/office/powerpoint/2010/main" val="1642362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Dyslexia Association is </a:t>
            </a:r>
            <a:r>
              <a:rPr lang="en-GB" b="0" i="0" dirty="0">
                <a:effectLst/>
                <a:latin typeface="aktiv-grotesk"/>
              </a:rPr>
              <a:t>an organisation who has been the voice of dyslexic people since 1972. They are a membership organisation who work to achieve a dyslexia-friendly society for all.</a:t>
            </a:r>
            <a:r>
              <a:rPr lang="en-GB" dirty="0"/>
              <a:t> to provide training.  BDA helps raise awareness for educational professionals through bespoke course designed to help teachers gain a better understanding on how to support learners with dyslexia.  All the courses can be taught through either </a:t>
            </a:r>
            <a:r>
              <a:rPr lang="en-GB" b="0" i="0" dirty="0">
                <a:effectLst/>
                <a:latin typeface="aktiv-grotesk"/>
              </a:rPr>
              <a:t>eLearning, virtual or face to face. </a:t>
            </a:r>
            <a:r>
              <a:rPr lang="en-GB" dirty="0"/>
              <a:t>I believe this would be very effective training from BDA as being in another FE/HE setting during my career progression I experienced this first hand and felt it better equipped us as educators with required methods, tools and strategies to support our dyslexic students learning.</a:t>
            </a:r>
          </a:p>
          <a:p>
            <a:endParaRPr lang="en-GB" dirty="0"/>
          </a:p>
          <a:p>
            <a:r>
              <a:rPr lang="en-GB" dirty="0"/>
              <a:t>Methods – During recognised continual professional development days our college could have a focus day where all staff liaising with specialist from BDA who supply hands on training in Dyslexia</a:t>
            </a:r>
          </a:p>
          <a:p>
            <a:r>
              <a:rPr lang="en-GB" dirty="0"/>
              <a:t>The ALN team could also provide cross college examples of recognised: </a:t>
            </a:r>
          </a:p>
          <a:p>
            <a:pPr marL="171450" indent="-171450">
              <a:buFont typeface="Arial" panose="020B0604020202020204" pitchFamily="34" charset="0"/>
              <a:buChar char="•"/>
            </a:pPr>
            <a:r>
              <a:rPr lang="en-GB" dirty="0"/>
              <a:t>learner’s written work</a:t>
            </a:r>
          </a:p>
          <a:p>
            <a:pPr marL="171450" indent="-171450">
              <a:buFont typeface="Arial" panose="020B0604020202020204" pitchFamily="34" charset="0"/>
              <a:buChar char="•"/>
            </a:pPr>
            <a:r>
              <a:rPr lang="en-GB" dirty="0"/>
              <a:t>Copies of relevant assessments</a:t>
            </a:r>
          </a:p>
          <a:p>
            <a:pPr marL="171450" indent="-171450">
              <a:buFont typeface="Arial" panose="020B0604020202020204" pitchFamily="34" charset="0"/>
              <a:buChar char="•"/>
            </a:pPr>
            <a:r>
              <a:rPr lang="en-GB" dirty="0"/>
              <a:t>Details of successful strategies </a:t>
            </a:r>
          </a:p>
          <a:p>
            <a:pPr marL="171450" indent="-171450">
              <a:buFont typeface="Arial" panose="020B0604020202020204" pitchFamily="34" charset="0"/>
              <a:buChar char="•"/>
            </a:pPr>
            <a:r>
              <a:rPr lang="en-GB" dirty="0"/>
              <a:t>Information about exam access arrangement</a:t>
            </a:r>
            <a:endParaRPr lang="en-GB" b="0" i="0" dirty="0">
              <a:solidFill>
                <a:srgbClr val="000000"/>
              </a:solidFill>
              <a:effectLst/>
              <a:latin typeface="Arial" panose="020B0604020202020204" pitchFamily="34" charset="0"/>
            </a:endParaRPr>
          </a:p>
          <a:p>
            <a:endParaRPr lang="en-GB" dirty="0"/>
          </a:p>
          <a:p>
            <a:r>
              <a:rPr lang="en-GB" dirty="0"/>
              <a:t>Tools – Coloured paper, presentation colour, Dictaphone, </a:t>
            </a:r>
            <a:r>
              <a:rPr lang="en-GB" sz="1800" dirty="0">
                <a:effectLst/>
                <a:latin typeface="Arial" panose="020B0604020202020204" pitchFamily="34" charset="0"/>
                <a:ea typeface="Times New Roman" panose="02020603050405020304" pitchFamily="18" charset="0"/>
              </a:rPr>
              <a:t>a multi-sensory approach </a:t>
            </a:r>
            <a:endParaRPr lang="en-GB" dirty="0"/>
          </a:p>
          <a:p>
            <a:endParaRPr lang="en-GB" dirty="0"/>
          </a:p>
          <a:p>
            <a:r>
              <a:rPr lang="en-GB" dirty="0"/>
              <a:t>Strategies – </a:t>
            </a:r>
          </a:p>
          <a:p>
            <a:pPr marL="171450" indent="-171450">
              <a:buFont typeface="Arial" panose="020B0604020202020204" pitchFamily="34" charset="0"/>
              <a:buChar char="•"/>
            </a:pPr>
            <a:r>
              <a:rPr lang="en-GB" dirty="0"/>
              <a:t>Rethink how you present to your classes and if your teaching methods are inclusive to all students</a:t>
            </a:r>
          </a:p>
          <a:p>
            <a:pPr marL="171450" indent="-171450">
              <a:buFont typeface="Arial" panose="020B0604020202020204" pitchFamily="34" charset="0"/>
              <a:buChar char="•"/>
            </a:pPr>
            <a:r>
              <a:rPr lang="en-GB" b="0" i="0" dirty="0">
                <a:solidFill>
                  <a:srgbClr val="212529"/>
                </a:solidFill>
                <a:effectLst/>
                <a:latin typeface="Open Sans" panose="020B0606030504020204" pitchFamily="34" charset="0"/>
              </a:rPr>
              <a:t>By using visual, audio, and written communication skills, your helping improve memory retention </a:t>
            </a:r>
          </a:p>
          <a:p>
            <a:pPr marL="171450" indent="-171450">
              <a:buFont typeface="Arial" panose="020B0604020202020204" pitchFamily="34" charset="0"/>
              <a:buChar char="•"/>
            </a:pPr>
            <a:r>
              <a:rPr lang="en-GB" b="0" i="0" dirty="0">
                <a:solidFill>
                  <a:srgbClr val="212529"/>
                </a:solidFill>
                <a:effectLst/>
                <a:latin typeface="Open Sans" panose="020B0606030504020204" pitchFamily="34" charset="0"/>
              </a:rPr>
              <a:t>Slowing down your speech and using simpler sentence structures allows dyslexic student time to process what is being said</a:t>
            </a:r>
          </a:p>
          <a:p>
            <a:pPr marL="171450" indent="-171450">
              <a:buFont typeface="Arial" panose="020B0604020202020204" pitchFamily="34" charset="0"/>
              <a:buChar char="•"/>
            </a:pPr>
            <a:r>
              <a:rPr lang="en-GB" b="0" i="0" dirty="0">
                <a:solidFill>
                  <a:srgbClr val="212529"/>
                </a:solidFill>
                <a:effectLst/>
                <a:latin typeface="Open Sans" panose="020B0606030504020204" pitchFamily="34" charset="0"/>
              </a:rPr>
              <a:t>Being aware of Fonts which are easier for a dyslexic learner to read as this will help prevent letters mirroring and swapping when read by a dyslexic learner</a:t>
            </a:r>
          </a:p>
          <a:p>
            <a:pPr marL="171450" indent="-171450">
              <a:buFont typeface="Arial" panose="020B0604020202020204" pitchFamily="34" charset="0"/>
              <a:buChar char="•"/>
            </a:pPr>
            <a:r>
              <a:rPr lang="en-GB" b="0" i="0" dirty="0">
                <a:solidFill>
                  <a:srgbClr val="212529"/>
                </a:solidFill>
                <a:effectLst/>
                <a:latin typeface="Open Sans" panose="020B0606030504020204" pitchFamily="34" charset="0"/>
              </a:rPr>
              <a:t>Provide clear line of sight so the learner can be in the teachers peripheral vision so they can pick up on the non-verbal communication.</a:t>
            </a:r>
          </a:p>
          <a:p>
            <a:pPr marL="171450" indent="-171450">
              <a:buFont typeface="Arial" panose="020B0604020202020204" pitchFamily="34" charset="0"/>
              <a:buChar char="•"/>
            </a:pPr>
            <a:r>
              <a:rPr lang="en-GB" b="0" i="0" dirty="0">
                <a:solidFill>
                  <a:srgbClr val="212529"/>
                </a:solidFill>
                <a:effectLst/>
                <a:latin typeface="Open Sans" panose="020B0606030504020204" pitchFamily="34" charset="0"/>
              </a:rPr>
              <a:t>Provide audio books within the online library to support their learning </a:t>
            </a:r>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55B49EB-4C79-4DA3-B946-D6C5E3AF7E79}" type="slidenum">
              <a:rPr lang="en-US" smtClean="0"/>
              <a:t>7</a:t>
            </a:fld>
            <a:endParaRPr lang="en-US"/>
          </a:p>
        </p:txBody>
      </p:sp>
    </p:spTree>
    <p:extLst>
      <p:ext uri="{BB962C8B-B14F-4D97-AF65-F5344CB8AC3E}">
        <p14:creationId xmlns:p14="http://schemas.microsoft.com/office/powerpoint/2010/main" val="396576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Finances - all Colleges within Wales are provided funds from the Welsh Government which would need to be planned and evenly distributed. </a:t>
            </a:r>
            <a:r>
              <a:rPr lang="en-AU" sz="1800" dirty="0">
                <a:effectLst/>
                <a:latin typeface="Arial" panose="020B0604020202020204" pitchFamily="34" charset="0"/>
                <a:ea typeface="Calibri" panose="020F0502020204030204" pitchFamily="34" charset="0"/>
                <a:cs typeface="Times New Roman" panose="02020603050405020304" pitchFamily="18" charset="0"/>
              </a:rPr>
              <a:t>Cost of more staff could also be a financial barrier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latin typeface="Comic Sans MS" panose="030F0702030302020204" pitchFamily="66"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Comic Sans MS" panose="030F0702030302020204" pitchFamily="66" charset="0"/>
              </a:rPr>
              <a:t>Time – use CPD so it is not taking up staff's own time scale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latin typeface="Comic Sans MS" panose="030F0702030302020204" pitchFamily="66"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Comic Sans MS" panose="030F0702030302020204" pitchFamily="66" charset="0"/>
              </a:rPr>
              <a:t>Stretching of resources – people and material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latin typeface="Comic Sans MS" panose="030F0702030302020204" pitchFamily="66"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Comic Sans MS" panose="030F0702030302020204" pitchFamily="66" charset="0"/>
              </a:rPr>
              <a:t>Retraining - </a:t>
            </a:r>
            <a:r>
              <a:rPr lang="en-GB" dirty="0"/>
              <a:t>Currently many teachers are unprepared to identify language problems and are not equipped with the necessary strategies and/or resources to adequately address these learning needs (Moats &amp; Lyon, 1996).</a:t>
            </a:r>
            <a:endParaRPr lang="en-GB" sz="1200" dirty="0">
              <a:latin typeface="Comic Sans MS" panose="030F0702030302020204" pitchFamily="66"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latin typeface="Comic Sans MS" panose="030F0702030302020204" pitchFamily="66"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Comic Sans MS" panose="030F0702030302020204" pitchFamily="66" charset="0"/>
              </a:rPr>
              <a:t>Staff willingness – Recorded lesson – Dictaphone (I have heard the phase what about my human rights)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latin typeface="Comic Sans MS" panose="030F0702030302020204" pitchFamily="66"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Comic Sans MS" panose="030F0702030302020204" pitchFamily="66" charset="0"/>
              </a:rPr>
              <a:t>Learners - </a:t>
            </a:r>
            <a:r>
              <a:rPr lang="en-GB" dirty="0"/>
              <a:t>Learners are adapted to one way and then they may have to change the way they are used too. Learners' willingness to disclose any additional learning need such as dyslexia. (By encouraging this allow appropriate plans to be put in place (with the learner’s agreement)</a:t>
            </a:r>
            <a:endParaRPr lang="en-US" dirty="0"/>
          </a:p>
        </p:txBody>
      </p:sp>
      <p:sp>
        <p:nvSpPr>
          <p:cNvPr id="4" name="Slide Number Placeholder 3"/>
          <p:cNvSpPr>
            <a:spLocks noGrp="1"/>
          </p:cNvSpPr>
          <p:nvPr>
            <p:ph type="sldNum" sz="quarter" idx="5"/>
          </p:nvPr>
        </p:nvSpPr>
        <p:spPr/>
        <p:txBody>
          <a:bodyPr/>
          <a:lstStyle/>
          <a:p>
            <a:fld id="{E55B49EB-4C79-4DA3-B946-D6C5E3AF7E79}" type="slidenum">
              <a:rPr lang="en-US" smtClean="0"/>
              <a:t>9</a:t>
            </a:fld>
            <a:endParaRPr lang="en-US"/>
          </a:p>
        </p:txBody>
      </p:sp>
    </p:spTree>
    <p:extLst>
      <p:ext uri="{BB962C8B-B14F-4D97-AF65-F5344CB8AC3E}">
        <p14:creationId xmlns:p14="http://schemas.microsoft.com/office/powerpoint/2010/main" val="1235103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Gibb to describe yourself as teaching students and also for the students perspective</a:t>
            </a:r>
          </a:p>
          <a:p>
            <a:r>
              <a:rPr lang="en-GB" dirty="0"/>
              <a:t>Description - explain what you are reflecting</a:t>
            </a:r>
          </a:p>
          <a:p>
            <a:r>
              <a:rPr lang="en-GB" dirty="0"/>
              <a:t>Feelings – what are the feelings and thoughts about the experience</a:t>
            </a:r>
          </a:p>
          <a:p>
            <a:r>
              <a:rPr lang="en-GB" dirty="0"/>
              <a:t>Evaluation - discuss how well you think things went with the student</a:t>
            </a:r>
          </a:p>
          <a:p>
            <a:r>
              <a:rPr lang="en-GB" dirty="0"/>
              <a:t>Analysis - what might have helped or hindered the event</a:t>
            </a:r>
          </a:p>
          <a:p>
            <a:r>
              <a:rPr lang="en-GB" dirty="0"/>
              <a:t>Conclusion - could I have done anything else; what have I learned from the experience</a:t>
            </a:r>
          </a:p>
          <a:p>
            <a:r>
              <a:rPr lang="en-GB" dirty="0"/>
              <a:t>Action plan - What can I do to be better equipped to cope with a similar event?</a:t>
            </a:r>
          </a:p>
        </p:txBody>
      </p:sp>
      <p:sp>
        <p:nvSpPr>
          <p:cNvPr id="4" name="Slide Number Placeholder 3"/>
          <p:cNvSpPr>
            <a:spLocks noGrp="1"/>
          </p:cNvSpPr>
          <p:nvPr>
            <p:ph type="sldNum" sz="quarter" idx="5"/>
          </p:nvPr>
        </p:nvSpPr>
        <p:spPr/>
        <p:txBody>
          <a:bodyPr/>
          <a:lstStyle/>
          <a:p>
            <a:fld id="{E55B49EB-4C79-4DA3-B946-D6C5E3AF7E79}" type="slidenum">
              <a:rPr lang="en-US" smtClean="0"/>
              <a:t>10</a:t>
            </a:fld>
            <a:endParaRPr lang="en-US"/>
          </a:p>
        </p:txBody>
      </p:sp>
    </p:spTree>
    <p:extLst>
      <p:ext uri="{BB962C8B-B14F-4D97-AF65-F5344CB8AC3E}">
        <p14:creationId xmlns:p14="http://schemas.microsoft.com/office/powerpoint/2010/main" val="1274320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Is it beneficial enough and why?</a:t>
            </a:r>
          </a:p>
          <a:p>
            <a:r>
              <a:rPr lang="en-GB" dirty="0"/>
              <a:t>The outcomes</a:t>
            </a:r>
          </a:p>
          <a:p>
            <a:r>
              <a:rPr lang="en-GB" dirty="0"/>
              <a:t>Confidence in the students</a:t>
            </a:r>
          </a:p>
          <a:p>
            <a:endParaRPr lang="en-GB" dirty="0"/>
          </a:p>
          <a:p>
            <a:r>
              <a:rPr lang="en-GB" b="1" dirty="0"/>
              <a:t>Is it worth trialling with a small number to judge its effectiveness </a:t>
            </a:r>
          </a:p>
          <a:p>
            <a:endParaRPr lang="en-GB" dirty="0"/>
          </a:p>
          <a:p>
            <a:r>
              <a:rPr lang="en-GB" b="1" dirty="0"/>
              <a:t>Advantages </a:t>
            </a:r>
          </a:p>
          <a:p>
            <a:endParaRPr lang="en-GB" dirty="0"/>
          </a:p>
          <a:p>
            <a:r>
              <a:rPr lang="en-GB" b="1" dirty="0"/>
              <a:t>Disadvantages</a:t>
            </a:r>
          </a:p>
          <a:p>
            <a:endParaRPr lang="en-GB" dirty="0"/>
          </a:p>
          <a:p>
            <a:r>
              <a:rPr lang="en-GB" b="1" dirty="0"/>
              <a:t>Theorist support</a:t>
            </a:r>
          </a:p>
          <a:p>
            <a:endParaRPr lang="en-GB" b="1" dirty="0"/>
          </a:p>
          <a:p>
            <a:r>
              <a:rPr lang="en-GB" b="1" dirty="0"/>
              <a:t>What is my opinion</a:t>
            </a:r>
          </a:p>
          <a:p>
            <a:endParaRPr lang="en-GB" dirty="0"/>
          </a:p>
          <a:p>
            <a:endParaRPr lang="en-US" dirty="0"/>
          </a:p>
        </p:txBody>
      </p:sp>
      <p:sp>
        <p:nvSpPr>
          <p:cNvPr id="4" name="Slide Number Placeholder 3"/>
          <p:cNvSpPr>
            <a:spLocks noGrp="1"/>
          </p:cNvSpPr>
          <p:nvPr>
            <p:ph type="sldNum" sz="quarter" idx="5"/>
          </p:nvPr>
        </p:nvSpPr>
        <p:spPr/>
        <p:txBody>
          <a:bodyPr/>
          <a:lstStyle/>
          <a:p>
            <a:fld id="{E55B49EB-4C79-4DA3-B946-D6C5E3AF7E79}" type="slidenum">
              <a:rPr lang="en-US" smtClean="0"/>
              <a:t>11</a:t>
            </a:fld>
            <a:endParaRPr lang="en-US"/>
          </a:p>
        </p:txBody>
      </p:sp>
    </p:spTree>
    <p:extLst>
      <p:ext uri="{BB962C8B-B14F-4D97-AF65-F5344CB8AC3E}">
        <p14:creationId xmlns:p14="http://schemas.microsoft.com/office/powerpoint/2010/main" val="25708262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5B49EB-4C79-4DA3-B946-D6C5E3AF7E79}" type="slidenum">
              <a:rPr lang="en-US" smtClean="0"/>
              <a:t>12</a:t>
            </a:fld>
            <a:endParaRPr lang="en-US"/>
          </a:p>
        </p:txBody>
      </p:sp>
    </p:spTree>
    <p:extLst>
      <p:ext uri="{BB962C8B-B14F-4D97-AF65-F5344CB8AC3E}">
        <p14:creationId xmlns:p14="http://schemas.microsoft.com/office/powerpoint/2010/main" val="27542648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9AB3A824-1A51-4B26-AD58-A6D8E14F6C04}" type="datetimeFigureOut">
              <a:rPr lang="en-US" smtClean="0"/>
              <a:t>4/5/2022</a:t>
            </a:fld>
            <a:endParaRPr lang="en-US"/>
          </a:p>
        </p:txBody>
      </p:sp>
      <p:sp>
        <p:nvSpPr>
          <p:cNvPr id="5" name="Footer Placeholder 4"/>
          <p:cNvSpPr>
            <a:spLocks noGrp="1"/>
          </p:cNvSpPr>
          <p:nvPr>
            <p:ph type="ftr" sz="quarter" idx="11"/>
          </p:nvPr>
        </p:nvSpPr>
        <p:spPr>
          <a:xfrm>
            <a:off x="1371600" y="4323845"/>
            <a:ext cx="6400800" cy="365125"/>
          </a:xfrm>
        </p:spPr>
        <p:txBody>
          <a:bodyPr/>
          <a:lstStyle/>
          <a:p>
            <a:r>
              <a:rPr lang="en-US"/>
              <a:t>
              </a:t>
            </a:r>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78494193"/>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4/5/2022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912607436"/>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E5059C3-6A89-4494-99FF-5A4D6FFD50EB}" type="datetimeFigureOut">
              <a:rPr lang="en-US" smtClean="0"/>
              <a:t>4/5/2022</a:t>
            </a:fld>
            <a:endParaRPr lang="en-US"/>
          </a:p>
        </p:txBody>
      </p:sp>
      <p:sp>
        <p:nvSpPr>
          <p:cNvPr id="5" name="Footer Placeholder 4"/>
          <p:cNvSpPr>
            <a:spLocks noGrp="1"/>
          </p:cNvSpPr>
          <p:nvPr>
            <p:ph type="ftr" sz="quarter" idx="11"/>
          </p:nvPr>
        </p:nvSpPr>
        <p:spPr>
          <a:xfrm>
            <a:off x="685800" y="381001"/>
            <a:ext cx="6991492" cy="364065"/>
          </a:xfrm>
        </p:spPr>
        <p:txBody>
          <a:bodyPr/>
          <a:lstStyle/>
          <a:p>
            <a:r>
              <a:rPr lang="en-US"/>
              <a:t>
              </a:t>
            </a:r>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81120226"/>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4/5/2022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766376540"/>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4/5/2022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787425687"/>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4/5/2022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879615949"/>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4/5/2022</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882832721"/>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4/5/2022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0744383"/>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4/5/2022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558890961"/>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4/5/2022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937969668"/>
      </p:ext>
    </p:extLst>
  </p:cSld>
  <p:clrMapOvr>
    <a:masterClrMapping/>
  </p:clrMapOvr>
  <p:transition>
    <p:fade/>
  </p:transition>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BC1C18-307B-4F68-A007-B5B542270E8D}" type="datetimeFigureOut">
              <a:rPr lang="en-US" smtClean="0"/>
              <a:t>4/5/2022</a:t>
            </a:fld>
            <a:endParaRPr lang="en-US"/>
          </a:p>
        </p:txBody>
      </p:sp>
      <p:sp>
        <p:nvSpPr>
          <p:cNvPr id="6" name="Footer Placeholder 5"/>
          <p:cNvSpPr>
            <a:spLocks noGrp="1"/>
          </p:cNvSpPr>
          <p:nvPr>
            <p:ph type="ftr" sz="quarter" idx="11"/>
          </p:nvPr>
        </p:nvSpPr>
        <p:spPr>
          <a:xfrm>
            <a:off x="685800" y="379941"/>
            <a:ext cx="6991492" cy="365125"/>
          </a:xfrm>
        </p:spPr>
        <p:txBody>
          <a:bodyPr/>
          <a:lstStyle/>
          <a:p>
            <a:r>
              <a:rPr lang="en-US"/>
              <a:t>
              </a:t>
            </a:r>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4042650282"/>
      </p:ext>
    </p:extLst>
  </p:cSld>
  <p:clrMapOvr>
    <a:masterClrMapping/>
  </p:clrMapOvr>
  <p:transition>
    <p:fade/>
  </p:transition>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BC1C18-307B-4F68-A007-B5B542270E8D}" type="datetimeFigureOut">
              <a:rPr lang="en-US" smtClean="0"/>
              <a:t>4/5/2022</a:t>
            </a:fld>
            <a:endParaRPr lang="en-US"/>
          </a:p>
        </p:txBody>
      </p:sp>
      <p:sp>
        <p:nvSpPr>
          <p:cNvPr id="6" name="Footer Placeholder 5"/>
          <p:cNvSpPr>
            <a:spLocks noGrp="1"/>
          </p:cNvSpPr>
          <p:nvPr>
            <p:ph type="ftr" sz="quarter" idx="11"/>
          </p:nvPr>
        </p:nvSpPr>
        <p:spPr>
          <a:xfrm>
            <a:off x="685800" y="379941"/>
            <a:ext cx="6991492" cy="365125"/>
          </a:xfrm>
        </p:spPr>
        <p:txBody>
          <a:bodyPr/>
          <a:lstStyle/>
          <a:p>
            <a:r>
              <a:rPr lang="en-US"/>
              <a:t>
              </a:t>
            </a:r>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85731529"/>
      </p:ext>
    </p:extLst>
  </p:cSld>
  <p:clrMapOvr>
    <a:masterClrMapping/>
  </p:clrMapOvr>
  <p:transition>
    <p:fade/>
  </p:transition>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CBC1C18-307B-4F68-A007-B5B542270E8D}" type="datetimeFigureOut">
              <a:rPr lang="en-US" smtClean="0"/>
              <a:t>4/5/2022</a:t>
            </a:fld>
            <a:endParaRPr lang="en-US"/>
          </a:p>
        </p:txBody>
      </p:sp>
      <p:sp>
        <p:nvSpPr>
          <p:cNvPr id="6" name="Footer Placeholder 5"/>
          <p:cNvSpPr>
            <a:spLocks noGrp="1"/>
          </p:cNvSpPr>
          <p:nvPr>
            <p:ph type="ftr" sz="quarter" idx="11"/>
          </p:nvPr>
        </p:nvSpPr>
        <p:spPr>
          <a:xfrm>
            <a:off x="685800" y="378883"/>
            <a:ext cx="6991492" cy="365125"/>
          </a:xfrm>
        </p:spPr>
        <p:txBody>
          <a:bodyPr/>
          <a:lstStyle/>
          <a:p>
            <a:r>
              <a:rPr lang="en-US"/>
              <a:t>
              </a:t>
            </a:r>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3679587675"/>
      </p:ext>
    </p:extLst>
  </p:cSld>
  <p:clrMapOvr>
    <a:masterClrMapping/>
  </p:clrMapOvr>
  <p:transition>
    <p:fade/>
  </p:transition>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C1C18-307B-4F68-A007-B5B542270E8D}" type="datetimeFigureOut">
              <a:rPr lang="en-US" smtClean="0"/>
              <a:t>4/5/2022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3785211958"/>
      </p:ext>
    </p:extLst>
  </p:cSld>
  <p:clrMapOvr>
    <a:masterClrMapping/>
  </p:clrMapOvr>
  <p:transition>
    <p:fade/>
  </p:transition>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C1C18-307B-4F68-A007-B5B542270E8D}" type="datetimeFigureOut">
              <a:rPr lang="en-US" smtClean="0"/>
              <a:t>4/5/2022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1523965404"/>
      </p:ext>
    </p:extLst>
  </p:cSld>
  <p:clrMapOvr>
    <a:masterClrMapping/>
  </p:clrMapOvr>
  <p:transition>
    <p:fade/>
  </p:transition>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4/5/2022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01807149"/>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D3FFE419-2371-464F-8239-3959401C3561}" type="datetimeFigureOut">
              <a:rPr lang="en-US" smtClean="0"/>
              <a:t>4/5/2022</a:t>
            </a:fld>
            <a:endParaRPr lang="en-US"/>
          </a:p>
        </p:txBody>
      </p:sp>
      <p:sp>
        <p:nvSpPr>
          <p:cNvPr id="5" name="Footer Placeholder 4"/>
          <p:cNvSpPr>
            <a:spLocks noGrp="1"/>
          </p:cNvSpPr>
          <p:nvPr>
            <p:ph type="ftr" sz="quarter" idx="11"/>
          </p:nvPr>
        </p:nvSpPr>
        <p:spPr>
          <a:xfrm>
            <a:off x="685800" y="381000"/>
            <a:ext cx="6991492" cy="365125"/>
          </a:xfrm>
        </p:spPr>
        <p:txBody>
          <a:bodyPr/>
          <a:lstStyle/>
          <a:p>
            <a:r>
              <a:rPr lang="en-US"/>
              <a:t>
              </a:t>
            </a:r>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8149363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BC1C18-307B-4F68-A007-B5B542270E8D}" type="datetimeFigureOut">
              <a:rPr lang="en-US" smtClean="0"/>
              <a:t>4/5/2022</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2022725357"/>
      </p:ext>
    </p:extLst>
  </p:cSld>
  <p:clrMap bg1="dk1" tx1="lt1" bg2="dk2" tx2="lt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 id="2147483921" r:id="rId12"/>
    <p:sldLayoutId id="2147483922" r:id="rId13"/>
    <p:sldLayoutId id="2147483923" r:id="rId14"/>
    <p:sldLayoutId id="2147483924" r:id="rId15"/>
    <p:sldLayoutId id="2147483925" r:id="rId16"/>
    <p:sldLayoutId id="2147483926" r:id="rId17"/>
  </p:sldLayoutIdLst>
  <p:transition>
    <p:fade/>
  </p:transition>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ideo" Target="https://www.youtube.com/embed/00gHqzWowPg?feature=oembed" TargetMode="External"/><Relationship Id="rId6" Type="http://schemas.openxmlformats.org/officeDocument/2006/relationships/image" Target="../media/image4.jpeg"/><Relationship Id="rId5" Type="http://schemas.openxmlformats.org/officeDocument/2006/relationships/image" Target="../media/image2.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D6E3C-E23D-4082-9D71-90F04D196BBD}"/>
              </a:ext>
            </a:extLst>
          </p:cNvPr>
          <p:cNvSpPr>
            <a:spLocks noGrp="1"/>
          </p:cNvSpPr>
          <p:nvPr>
            <p:ph type="ctrTitle"/>
          </p:nvPr>
        </p:nvSpPr>
        <p:spPr>
          <a:xfrm>
            <a:off x="0" y="0"/>
            <a:ext cx="12192000" cy="7115908"/>
          </a:xfrm>
        </p:spPr>
        <p:txBody>
          <a:bodyPr anchor="ctr">
            <a:normAutofit/>
          </a:bodyPr>
          <a:lstStyle/>
          <a:p>
            <a:pPr algn="ctr"/>
            <a:r>
              <a:rPr lang="en-GB" sz="5400" dirty="0">
                <a:latin typeface="Calibri" panose="020F0502020204030204" pitchFamily="34" charset="0"/>
                <a:cs typeface="Calibri" panose="020F0502020204030204" pitchFamily="34" charset="0"/>
              </a:rPr>
              <a:t>ADDITIONAL LEARNING NEEDS</a:t>
            </a:r>
            <a:endParaRPr lang="en-US" sz="5400" dirty="0">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5A6D9C7D-9F6D-401A-8C93-073677EC9FA2}"/>
              </a:ext>
            </a:extLst>
          </p:cNvPr>
          <p:cNvSpPr>
            <a:spLocks noGrp="1"/>
          </p:cNvSpPr>
          <p:nvPr>
            <p:ph type="subTitle" idx="1"/>
          </p:nvPr>
        </p:nvSpPr>
        <p:spPr>
          <a:xfrm>
            <a:off x="1731819" y="6172200"/>
            <a:ext cx="10335490" cy="685800"/>
          </a:xfrm>
        </p:spPr>
        <p:txBody>
          <a:bodyPr anchor="ctr">
            <a:normAutofit/>
          </a:bodyPr>
          <a:lstStyle/>
          <a:p>
            <a:pPr algn="r"/>
            <a:r>
              <a:rPr lang="en-GB" sz="2800" dirty="0">
                <a:latin typeface="Calibri" panose="020F0502020204030204" pitchFamily="34" charset="0"/>
                <a:cs typeface="Calibri" panose="020F0502020204030204" pitchFamily="34" charset="0"/>
              </a:rPr>
              <a:t>By Lisa Duffy - 1810889</a:t>
            </a:r>
            <a:endParaRPr lang="en-US"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945964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E768BD-C5E5-8D38-3EDD-8AFCBE421229}"/>
              </a:ext>
            </a:extLst>
          </p:cNvPr>
          <p:cNvSpPr txBox="1"/>
          <p:nvPr/>
        </p:nvSpPr>
        <p:spPr>
          <a:xfrm>
            <a:off x="500063" y="2414588"/>
            <a:ext cx="6672262" cy="380409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endParaRPr lang="en-US" sz="2800" dirty="0">
              <a:latin typeface="Calibri" panose="020F0502020204030204" pitchFamily="34" charset="0"/>
              <a:cs typeface="Calibri" panose="020F0502020204030204" pitchFamily="34" charset="0"/>
            </a:endParaRPr>
          </a:p>
        </p:txBody>
      </p:sp>
      <p:pic>
        <p:nvPicPr>
          <p:cNvPr id="38" name="Picture 4" descr="Yellow question mark">
            <a:extLst>
              <a:ext uri="{FF2B5EF4-FFF2-40B4-BE49-F238E27FC236}">
                <a16:creationId xmlns:a16="http://schemas.microsoft.com/office/drawing/2014/main" id="{F3DC75EE-BFF9-E78D-F6BC-A96E38D64CC7}"/>
              </a:ext>
            </a:extLst>
          </p:cNvPr>
          <p:cNvPicPr>
            <a:picLocks noChangeAspect="1"/>
          </p:cNvPicPr>
          <p:nvPr/>
        </p:nvPicPr>
        <p:blipFill rotWithShape="1">
          <a:blip r:embed="rId3"/>
          <a:srcRect l="20470" r="-1" b="-1"/>
          <a:stretch/>
        </p:blipFill>
        <p:spPr>
          <a:xfrm>
            <a:off x="3611212" y="3429000"/>
            <a:ext cx="4532068" cy="3410926"/>
          </a:xfrm>
          <a:prstGeom prst="rect">
            <a:avLst/>
          </a:prstGeom>
        </p:spPr>
      </p:pic>
      <p:sp>
        <p:nvSpPr>
          <p:cNvPr id="6" name="TextBox 5">
            <a:extLst>
              <a:ext uri="{FF2B5EF4-FFF2-40B4-BE49-F238E27FC236}">
                <a16:creationId xmlns:a16="http://schemas.microsoft.com/office/drawing/2014/main" id="{365FCAFB-011D-4753-AB6A-7DF07B354E45}"/>
              </a:ext>
            </a:extLst>
          </p:cNvPr>
          <p:cNvSpPr txBox="1"/>
          <p:nvPr/>
        </p:nvSpPr>
        <p:spPr>
          <a:xfrm>
            <a:off x="214312" y="1479176"/>
            <a:ext cx="12091987" cy="1754326"/>
          </a:xfrm>
          <a:prstGeom prst="rect">
            <a:avLst/>
          </a:prstGeom>
          <a:noFill/>
        </p:spPr>
        <p:txBody>
          <a:bodyPr wrap="square">
            <a:spAutoFit/>
          </a:bodyPr>
          <a:lstStyle/>
          <a:p>
            <a:pPr algn="ctr"/>
            <a:r>
              <a:rPr lang="en-GB" sz="5400" dirty="0">
                <a:effectLst/>
                <a:latin typeface="Calibri" panose="020F0502020204030204" pitchFamily="34" charset="0"/>
                <a:ea typeface="Calibri" panose="020F0502020204030204" pitchFamily="34" charset="0"/>
                <a:cs typeface="Calibri" panose="020F0502020204030204" pitchFamily="34" charset="0"/>
              </a:rPr>
              <a:t>How do we raise the achievement of Dyslexic learners?</a:t>
            </a:r>
            <a:endParaRPr lang="en-GB" sz="5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1799644"/>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8">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2" name="Picture 10">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23" name="Rectangle 12">
            <a:extLst>
              <a:ext uri="{FF2B5EF4-FFF2-40B4-BE49-F238E27FC236}">
                <a16:creationId xmlns:a16="http://schemas.microsoft.com/office/drawing/2014/main" id="{590DA225-D563-4661-9BA5-71FFD1DDF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60126"/>
            <a:ext cx="12192000" cy="24978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1D812-C589-4514-B675-2A3373C5FA13}"/>
              </a:ext>
            </a:extLst>
          </p:cNvPr>
          <p:cNvSpPr>
            <a:spLocks noGrp="1"/>
          </p:cNvSpPr>
          <p:nvPr>
            <p:ph type="title" idx="4294967295"/>
          </p:nvPr>
        </p:nvSpPr>
        <p:spPr>
          <a:xfrm>
            <a:off x="0" y="12127"/>
            <a:ext cx="12192000" cy="1007902"/>
          </a:xfrm>
        </p:spPr>
        <p:txBody>
          <a:bodyPr vert="horz" lIns="91440" tIns="45720" rIns="91440" bIns="45720" rtlCol="0" anchor="b">
            <a:normAutofit/>
          </a:bodyPr>
          <a:lstStyle/>
          <a:p>
            <a:pPr algn="ctr"/>
            <a:r>
              <a:rPr lang="en-US" sz="5400" dirty="0">
                <a:latin typeface="Calibri" panose="020F0502020204030204" pitchFamily="34" charset="0"/>
                <a:cs typeface="Calibri" panose="020F0502020204030204" pitchFamily="34" charset="0"/>
              </a:rPr>
              <a:t>ALN</a:t>
            </a:r>
          </a:p>
        </p:txBody>
      </p:sp>
      <p:pic>
        <p:nvPicPr>
          <p:cNvPr id="4" name="Online Media 3" title="Additional Learning Needs in Wales – what’s happening?">
            <a:hlinkClick r:id="" action="ppaction://media"/>
            <a:extLst>
              <a:ext uri="{FF2B5EF4-FFF2-40B4-BE49-F238E27FC236}">
                <a16:creationId xmlns:a16="http://schemas.microsoft.com/office/drawing/2014/main" id="{F089B71F-5805-6FE8-5CBB-9E8C1E659D22}"/>
              </a:ext>
            </a:extLst>
          </p:cNvPr>
          <p:cNvPicPr>
            <a:picLocks noRot="1" noChangeAspect="1"/>
          </p:cNvPicPr>
          <p:nvPr>
            <a:videoFile r:link="rId1"/>
          </p:nvPr>
        </p:nvPicPr>
        <p:blipFill>
          <a:blip r:embed="rId6"/>
          <a:stretch>
            <a:fillRect/>
          </a:stretch>
        </p:blipFill>
        <p:spPr>
          <a:xfrm>
            <a:off x="0" y="1020029"/>
            <a:ext cx="12192000" cy="5496518"/>
          </a:xfrm>
          <a:prstGeom prst="rect">
            <a:avLst/>
          </a:prstGeom>
        </p:spPr>
      </p:pic>
      <p:sp>
        <p:nvSpPr>
          <p:cNvPr id="3" name="TextBox 2">
            <a:extLst>
              <a:ext uri="{FF2B5EF4-FFF2-40B4-BE49-F238E27FC236}">
                <a16:creationId xmlns:a16="http://schemas.microsoft.com/office/drawing/2014/main" id="{4026AAFF-4575-48D2-A6CB-AB1F9262D68A}"/>
              </a:ext>
            </a:extLst>
          </p:cNvPr>
          <p:cNvSpPr txBox="1"/>
          <p:nvPr/>
        </p:nvSpPr>
        <p:spPr>
          <a:xfrm>
            <a:off x="8796758" y="6346905"/>
            <a:ext cx="3287211" cy="369332"/>
          </a:xfrm>
          <a:prstGeom prst="rect">
            <a:avLst/>
          </a:prstGeom>
          <a:noFill/>
        </p:spPr>
        <p:txBody>
          <a:bodyPr wrap="square" rtlCol="0">
            <a:spAutoFit/>
          </a:bodyPr>
          <a:lstStyle/>
          <a:p>
            <a:r>
              <a:rPr lang="en-GB" dirty="0"/>
              <a:t>(Education Wales, 2020)</a:t>
            </a:r>
          </a:p>
        </p:txBody>
      </p:sp>
    </p:spTree>
    <p:extLst>
      <p:ext uri="{BB962C8B-B14F-4D97-AF65-F5344CB8AC3E}">
        <p14:creationId xmlns:p14="http://schemas.microsoft.com/office/powerpoint/2010/main" val="3842411499"/>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4173E-95C7-4F19-A5C4-914EF2DD1651}"/>
              </a:ext>
            </a:extLst>
          </p:cNvPr>
          <p:cNvSpPr>
            <a:spLocks noGrp="1"/>
          </p:cNvSpPr>
          <p:nvPr>
            <p:ph type="title"/>
          </p:nvPr>
        </p:nvSpPr>
        <p:spPr>
          <a:xfrm>
            <a:off x="929140" y="972766"/>
            <a:ext cx="2835464" cy="1254868"/>
          </a:xfrm>
        </p:spPr>
        <p:txBody>
          <a:bodyPr anchor="b">
            <a:normAutofit/>
          </a:bodyPr>
          <a:lstStyle/>
          <a:p>
            <a:r>
              <a:rPr lang="en-GB" sz="2800">
                <a:solidFill>
                  <a:srgbClr val="262626"/>
                </a:solidFill>
                <a:latin typeface="Comic Sans MS" panose="030F0702030302020204" pitchFamily="66" charset="0"/>
              </a:rPr>
              <a:t>Dyslexia</a:t>
            </a:r>
            <a:endParaRPr lang="en-US" sz="2800">
              <a:solidFill>
                <a:srgbClr val="262626"/>
              </a:solidFill>
              <a:latin typeface="Comic Sans MS" panose="030F0702030302020204" pitchFamily="66" charset="0"/>
            </a:endParaRPr>
          </a:p>
        </p:txBody>
      </p:sp>
      <p:pic>
        <p:nvPicPr>
          <p:cNvPr id="4" name="Picture 13" descr="Diagram, text&#10;&#10;Description automatically generated">
            <a:extLst>
              <a:ext uri="{FF2B5EF4-FFF2-40B4-BE49-F238E27FC236}">
                <a16:creationId xmlns:a16="http://schemas.microsoft.com/office/drawing/2014/main" id="{CAFBF6F4-54C8-63F7-E744-6410B8001A7C}"/>
              </a:ext>
            </a:extLst>
          </p:cNvPr>
          <p:cNvPicPr>
            <a:picLocks noChangeAspect="1"/>
          </p:cNvPicPr>
          <p:nvPr/>
        </p:nvPicPr>
        <p:blipFill>
          <a:blip r:embed="rId3"/>
          <a:stretch>
            <a:fillRect/>
          </a:stretch>
        </p:blipFill>
        <p:spPr>
          <a:xfrm>
            <a:off x="0" y="-40784"/>
            <a:ext cx="12192000" cy="6898784"/>
          </a:xfrm>
          <a:prstGeom prst="rect">
            <a:avLst/>
          </a:prstGeom>
        </p:spPr>
      </p:pic>
    </p:spTree>
    <p:extLst>
      <p:ext uri="{BB962C8B-B14F-4D97-AF65-F5344CB8AC3E}">
        <p14:creationId xmlns:p14="http://schemas.microsoft.com/office/powerpoint/2010/main" val="3298133590"/>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0592699-3EFE-4BE9-B7BB-B46EE51B1AD4}"/>
              </a:ext>
            </a:extLst>
          </p:cNvPr>
          <p:cNvSpPr txBox="1">
            <a:spLocks/>
          </p:cNvSpPr>
          <p:nvPr/>
        </p:nvSpPr>
        <p:spPr>
          <a:xfrm>
            <a:off x="2186153" y="764373"/>
            <a:ext cx="9320048" cy="129302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a:solidFill>
                  <a:schemeClr val="bg1"/>
                </a:solidFill>
                <a:latin typeface="Comic Sans MS" panose="030F0702030302020204" pitchFamily="66" charset="0"/>
              </a:rPr>
              <a:t>Dyslexia</a:t>
            </a:r>
            <a:endParaRPr lang="en-US" dirty="0">
              <a:solidFill>
                <a:schemeClr val="bg1"/>
              </a:solidFill>
              <a:latin typeface="Comic Sans MS" panose="030F0702030302020204" pitchFamily="66" charset="0"/>
            </a:endParaRPr>
          </a:p>
        </p:txBody>
      </p:sp>
      <p:sp>
        <p:nvSpPr>
          <p:cNvPr id="4" name="Title 3">
            <a:extLst>
              <a:ext uri="{FF2B5EF4-FFF2-40B4-BE49-F238E27FC236}">
                <a16:creationId xmlns:a16="http://schemas.microsoft.com/office/drawing/2014/main" id="{6E2DF147-70ED-4793-8E8B-829EB008E241}"/>
              </a:ext>
            </a:extLst>
          </p:cNvPr>
          <p:cNvSpPr>
            <a:spLocks noGrp="1"/>
          </p:cNvSpPr>
          <p:nvPr>
            <p:ph type="title"/>
          </p:nvPr>
        </p:nvSpPr>
        <p:spPr>
          <a:xfrm>
            <a:off x="0" y="2373"/>
            <a:ext cx="12192000" cy="1293028"/>
          </a:xfrm>
        </p:spPr>
        <p:txBody>
          <a:bodyPr>
            <a:normAutofit/>
          </a:bodyPr>
          <a:lstStyle/>
          <a:p>
            <a:pPr algn="ctr"/>
            <a:r>
              <a:rPr lang="en-GB" sz="5400" dirty="0">
                <a:latin typeface="Calibri" panose="020F0502020204030204" pitchFamily="34" charset="0"/>
                <a:cs typeface="Calibri" panose="020F0502020204030204" pitchFamily="34" charset="0"/>
              </a:rPr>
              <a:t>Dyslexia</a:t>
            </a:r>
          </a:p>
        </p:txBody>
      </p:sp>
      <p:sp>
        <p:nvSpPr>
          <p:cNvPr id="7" name="TextBox 6">
            <a:extLst>
              <a:ext uri="{FF2B5EF4-FFF2-40B4-BE49-F238E27FC236}">
                <a16:creationId xmlns:a16="http://schemas.microsoft.com/office/drawing/2014/main" id="{9429ABFC-E6EB-459E-81D5-236A5290B2C0}"/>
              </a:ext>
            </a:extLst>
          </p:cNvPr>
          <p:cNvSpPr txBox="1"/>
          <p:nvPr/>
        </p:nvSpPr>
        <p:spPr>
          <a:xfrm>
            <a:off x="339970" y="1714978"/>
            <a:ext cx="5007534" cy="4401205"/>
          </a:xfrm>
          <a:prstGeom prst="rect">
            <a:avLst/>
          </a:prstGeom>
          <a:noFill/>
        </p:spPr>
        <p:txBody>
          <a:bodyPr wrap="square">
            <a:spAutoFit/>
          </a:bodyPr>
          <a:lstStyle/>
          <a:p>
            <a:pPr marL="457200" indent="-457200" algn="l">
              <a:buFont typeface="Wingdings" panose="05000000000000000000" pitchFamily="2" charset="2"/>
              <a:buChar char="Ø"/>
            </a:pPr>
            <a:r>
              <a:rPr lang="en-GB" sz="2800" i="0" dirty="0">
                <a:effectLst/>
                <a:latin typeface="Calibri" panose="020F0502020204030204" pitchFamily="34" charset="0"/>
                <a:cs typeface="Calibri" panose="020F0502020204030204" pitchFamily="34" charset="0"/>
              </a:rPr>
              <a:t>Dyslexia is known as a specific learning difficulty, which mainly causes problems with abilities such as reading, writing and spelling.  </a:t>
            </a:r>
            <a:endParaRPr lang="en-GB" sz="2800" dirty="0">
              <a:latin typeface="Calibri" panose="020F0502020204030204" pitchFamily="34" charset="0"/>
              <a:cs typeface="Calibri" panose="020F0502020204030204" pitchFamily="34" charset="0"/>
            </a:endParaRPr>
          </a:p>
          <a:p>
            <a:pPr marL="457200" indent="-457200" algn="l">
              <a:buFont typeface="Wingdings" panose="05000000000000000000" pitchFamily="2" charset="2"/>
              <a:buChar char="Ø"/>
            </a:pPr>
            <a:r>
              <a:rPr lang="en-GB" sz="2800" dirty="0">
                <a:latin typeface="Calibri" panose="020F0502020204030204" pitchFamily="34" charset="0"/>
                <a:cs typeface="Calibri" panose="020F0502020204030204" pitchFamily="34" charset="0"/>
              </a:rPr>
              <a:t>I</a:t>
            </a:r>
            <a:r>
              <a:rPr lang="en-GB" sz="2800" b="0" i="0" dirty="0">
                <a:effectLst/>
                <a:latin typeface="Calibri" panose="020F0502020204030204" pitchFamily="34" charset="0"/>
                <a:cs typeface="Calibri" panose="020F0502020204030204" pitchFamily="34" charset="0"/>
              </a:rPr>
              <a:t>ntelligence isn't affected.</a:t>
            </a:r>
          </a:p>
          <a:p>
            <a:pPr marL="457200" indent="-457200" algn="l">
              <a:buFont typeface="Wingdings" panose="05000000000000000000" pitchFamily="2" charset="2"/>
              <a:buChar char="Ø"/>
            </a:pPr>
            <a:r>
              <a:rPr lang="en-GB" sz="2800" b="0" i="0" dirty="0">
                <a:effectLst/>
                <a:latin typeface="Calibri" panose="020F0502020204030204" pitchFamily="34" charset="0"/>
                <a:cs typeface="Calibri" panose="020F0502020204030204" pitchFamily="34" charset="0"/>
              </a:rPr>
              <a:t>1 in every 10 people </a:t>
            </a:r>
          </a:p>
          <a:p>
            <a:pPr marL="457200" indent="-457200" algn="l">
              <a:buFont typeface="Wingdings" panose="05000000000000000000" pitchFamily="2" charset="2"/>
              <a:buChar char="Ø"/>
            </a:pPr>
            <a:r>
              <a:rPr lang="en-GB" sz="2800" dirty="0">
                <a:latin typeface="Calibri" panose="020F0502020204030204" pitchFamily="34" charset="0"/>
                <a:cs typeface="Calibri" panose="020F0502020204030204" pitchFamily="34" charset="0"/>
              </a:rPr>
              <a:t>L</a:t>
            </a:r>
            <a:r>
              <a:rPr lang="en-GB" sz="2800" b="0" i="0" dirty="0">
                <a:effectLst/>
                <a:latin typeface="Calibri" panose="020F0502020204030204" pitchFamily="34" charset="0"/>
                <a:cs typeface="Calibri" panose="020F0502020204030204" pitchFamily="34" charset="0"/>
              </a:rPr>
              <a:t>ifelong problem that can present challenges on a daily basis</a:t>
            </a:r>
          </a:p>
        </p:txBody>
      </p:sp>
      <p:pic>
        <p:nvPicPr>
          <p:cNvPr id="2052" name="Picture 4" descr="What is dyslexia?">
            <a:extLst>
              <a:ext uri="{FF2B5EF4-FFF2-40B4-BE49-F238E27FC236}">
                <a16:creationId xmlns:a16="http://schemas.microsoft.com/office/drawing/2014/main" id="{DC3D09D9-E99D-472A-B5F4-2D0781FB9E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1595" y="1074759"/>
            <a:ext cx="6319776" cy="491771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B3B0CC0-C296-4195-8E77-619F2197D398}"/>
              </a:ext>
            </a:extLst>
          </p:cNvPr>
          <p:cNvSpPr txBox="1"/>
          <p:nvPr/>
        </p:nvSpPr>
        <p:spPr>
          <a:xfrm flipH="1">
            <a:off x="8473634" y="6342926"/>
            <a:ext cx="3032567"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(JLS Educations, 2022)</a:t>
            </a:r>
          </a:p>
        </p:txBody>
      </p:sp>
    </p:spTree>
    <p:extLst>
      <p:ext uri="{BB962C8B-B14F-4D97-AF65-F5344CB8AC3E}">
        <p14:creationId xmlns:p14="http://schemas.microsoft.com/office/powerpoint/2010/main" val="27116577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9" name="Picture 72">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3A401F51-6794-4B02-BE1C-B20C26CBC2EC}"/>
              </a:ext>
            </a:extLst>
          </p:cNvPr>
          <p:cNvSpPr>
            <a:spLocks noGrp="1"/>
          </p:cNvSpPr>
          <p:nvPr>
            <p:ph type="title"/>
          </p:nvPr>
        </p:nvSpPr>
        <p:spPr>
          <a:xfrm>
            <a:off x="0" y="0"/>
            <a:ext cx="12192000" cy="1441450"/>
          </a:xfrm>
        </p:spPr>
        <p:txBody>
          <a:bodyPr anchor="b">
            <a:normAutofit/>
          </a:bodyPr>
          <a:lstStyle/>
          <a:p>
            <a:pPr algn="ctr"/>
            <a:r>
              <a:rPr lang="en-GB" sz="5400" dirty="0">
                <a:latin typeface="Calibri" panose="020F0502020204030204" pitchFamily="34" charset="0"/>
                <a:cs typeface="Calibri" panose="020F0502020204030204" pitchFamily="34" charset="0"/>
              </a:rPr>
              <a:t>INTERVENTION</a:t>
            </a:r>
            <a:endParaRPr lang="en-US" sz="54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92C3AD6F-60F7-403B-90C7-7E686AFBE958}"/>
              </a:ext>
            </a:extLst>
          </p:cNvPr>
          <p:cNvSpPr>
            <a:spLocks noGrp="1"/>
          </p:cNvSpPr>
          <p:nvPr>
            <p:ph idx="1"/>
          </p:nvPr>
        </p:nvSpPr>
        <p:spPr>
          <a:xfrm>
            <a:off x="685800" y="2364573"/>
            <a:ext cx="3977639" cy="3854112"/>
          </a:xfrm>
        </p:spPr>
        <p:txBody>
          <a:bodyPr>
            <a:normAutofit/>
          </a:bodyPr>
          <a:lstStyle/>
          <a:p>
            <a:pPr>
              <a:buFont typeface="Wingdings" panose="05000000000000000000" pitchFamily="2" charset="2"/>
              <a:buChar char="Ø"/>
            </a:pPr>
            <a:r>
              <a:rPr lang="en-AU" sz="2800" i="0" dirty="0">
                <a:effectLst/>
                <a:latin typeface="Calibri" panose="020F0502020204030204" pitchFamily="34" charset="0"/>
                <a:cs typeface="Calibri" panose="020F0502020204030204" pitchFamily="34" charset="0"/>
              </a:rPr>
              <a:t>Develop and provide teacher training on dyslexia to be incorporated into CPD </a:t>
            </a:r>
          </a:p>
          <a:p>
            <a:pPr>
              <a:buFont typeface="Wingdings" panose="05000000000000000000" pitchFamily="2" charset="2"/>
              <a:buChar char="Ø"/>
            </a:pPr>
            <a:endParaRPr lang="en-AU" sz="28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2800" i="0" dirty="0">
                <a:effectLst/>
                <a:latin typeface="Calibri" panose="020F0502020204030204" pitchFamily="34" charset="0"/>
                <a:cs typeface="Calibri" panose="020F0502020204030204" pitchFamily="34" charset="0"/>
              </a:rPr>
              <a:t>Learning support assistant for every class</a:t>
            </a:r>
          </a:p>
          <a:p>
            <a:pPr>
              <a:buFont typeface="Wingdings" panose="05000000000000000000" pitchFamily="2" charset="2"/>
              <a:buChar char="Ø"/>
            </a:pPr>
            <a:endParaRPr lang="en-AU" sz="1600" b="1" i="0" dirty="0">
              <a:effectLst/>
              <a:latin typeface="Arial" panose="020B0604020202020204" pitchFamily="34" charset="0"/>
            </a:endParaRPr>
          </a:p>
          <a:p>
            <a:endParaRPr lang="en-AU" sz="1600" b="1" dirty="0">
              <a:latin typeface="Arial" panose="020B0604020202020204" pitchFamily="34" charset="0"/>
            </a:endParaRPr>
          </a:p>
          <a:p>
            <a:endParaRPr lang="en-GB" sz="1600" b="1" dirty="0"/>
          </a:p>
        </p:txBody>
      </p:sp>
      <p:pic>
        <p:nvPicPr>
          <p:cNvPr id="1026" name="Picture 2" descr="Image result for dyslexia training">
            <a:extLst>
              <a:ext uri="{FF2B5EF4-FFF2-40B4-BE49-F238E27FC236}">
                <a16:creationId xmlns:a16="http://schemas.microsoft.com/office/drawing/2014/main" id="{2CCA79CF-50CD-4A21-A838-24276192C26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60968" y="2050718"/>
            <a:ext cx="6533501" cy="4481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76468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F9C20-1FC3-45C7-9FDC-42819C8EF057}"/>
              </a:ext>
            </a:extLst>
          </p:cNvPr>
          <p:cNvSpPr>
            <a:spLocks noGrp="1"/>
          </p:cNvSpPr>
          <p:nvPr>
            <p:ph type="title"/>
          </p:nvPr>
        </p:nvSpPr>
        <p:spPr>
          <a:xfrm>
            <a:off x="0" y="-7199"/>
            <a:ext cx="12192000" cy="1416274"/>
          </a:xfrm>
        </p:spPr>
        <p:txBody>
          <a:bodyPr>
            <a:normAutofit/>
          </a:bodyPr>
          <a:lstStyle/>
          <a:p>
            <a:pPr algn="ctr"/>
            <a:r>
              <a:rPr lang="en-GB" sz="5400" dirty="0">
                <a:latin typeface="Calibri" panose="020F0502020204030204" pitchFamily="34" charset="0"/>
                <a:cs typeface="Calibri" panose="020F0502020204030204" pitchFamily="34" charset="0"/>
              </a:rPr>
              <a:t>Implementing my idea?</a:t>
            </a:r>
          </a:p>
        </p:txBody>
      </p:sp>
      <p:sp>
        <p:nvSpPr>
          <p:cNvPr id="3" name="Content Placeholder 2">
            <a:extLst>
              <a:ext uri="{FF2B5EF4-FFF2-40B4-BE49-F238E27FC236}">
                <a16:creationId xmlns:a16="http://schemas.microsoft.com/office/drawing/2014/main" id="{7E0ED5F9-D7AB-426F-B28C-9AE25B6CDABF}"/>
              </a:ext>
            </a:extLst>
          </p:cNvPr>
          <p:cNvSpPr>
            <a:spLocks noGrp="1"/>
          </p:cNvSpPr>
          <p:nvPr>
            <p:ph idx="1"/>
          </p:nvPr>
        </p:nvSpPr>
        <p:spPr>
          <a:xfrm>
            <a:off x="471487" y="2134411"/>
            <a:ext cx="10820400" cy="4024125"/>
          </a:xfrm>
        </p:spPr>
        <p:txBody>
          <a:bodyPr>
            <a:noAutofit/>
          </a:bodyPr>
          <a:lstStyle/>
          <a:p>
            <a:pPr lvl="1">
              <a:buFont typeface="Wingdings" panose="05000000000000000000" pitchFamily="2" charset="2"/>
              <a:buChar char="Ø"/>
            </a:pPr>
            <a:r>
              <a:rPr lang="en-GB" sz="2800" dirty="0">
                <a:latin typeface="Calibri" panose="020F0502020204030204" pitchFamily="34" charset="0"/>
                <a:cs typeface="Calibri" panose="020F0502020204030204" pitchFamily="34" charset="0"/>
              </a:rPr>
              <a:t>BDA</a:t>
            </a:r>
          </a:p>
          <a:p>
            <a:pPr lvl="1">
              <a:buFont typeface="Wingdings" panose="05000000000000000000" pitchFamily="2" charset="2"/>
              <a:buChar char="Ø"/>
            </a:pPr>
            <a:r>
              <a:rPr lang="en-GB" sz="2800" dirty="0">
                <a:latin typeface="Calibri" panose="020F0502020204030204" pitchFamily="34" charset="0"/>
                <a:cs typeface="Calibri" panose="020F0502020204030204" pitchFamily="34" charset="0"/>
              </a:rPr>
              <a:t>Methods</a:t>
            </a:r>
          </a:p>
          <a:p>
            <a:pPr lvl="1">
              <a:buFont typeface="Wingdings" panose="05000000000000000000" pitchFamily="2" charset="2"/>
              <a:buChar char="Ø"/>
            </a:pPr>
            <a:r>
              <a:rPr lang="en-GB" sz="2800" dirty="0">
                <a:latin typeface="Calibri" panose="020F0502020204030204" pitchFamily="34" charset="0"/>
                <a:cs typeface="Calibri" panose="020F0502020204030204" pitchFamily="34" charset="0"/>
              </a:rPr>
              <a:t>Tools</a:t>
            </a:r>
          </a:p>
          <a:p>
            <a:pPr lvl="1">
              <a:buFont typeface="Wingdings" panose="05000000000000000000" pitchFamily="2" charset="2"/>
              <a:buChar char="Ø"/>
            </a:pPr>
            <a:r>
              <a:rPr lang="en-GB" sz="2800" dirty="0">
                <a:latin typeface="Calibri" panose="020F0502020204030204" pitchFamily="34" charset="0"/>
                <a:cs typeface="Calibri" panose="020F0502020204030204" pitchFamily="34" charset="0"/>
              </a:rPr>
              <a:t>Strategies</a:t>
            </a:r>
          </a:p>
        </p:txBody>
      </p:sp>
      <p:pic>
        <p:nvPicPr>
          <p:cNvPr id="1026" name="Picture 2" descr="See the source image">
            <a:extLst>
              <a:ext uri="{FF2B5EF4-FFF2-40B4-BE49-F238E27FC236}">
                <a16:creationId xmlns:a16="http://schemas.microsoft.com/office/drawing/2014/main" id="{55D0F66A-0A70-4E1F-AD82-C695075573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332" y="1614487"/>
            <a:ext cx="6838868" cy="4338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58908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60D90A9E-3EA4-4CE2-BF06-17AFDC2E8C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568" y="0"/>
            <a:ext cx="12232568" cy="6867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9265223"/>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A7545-A294-4C29-8D5E-BA86E444796D}"/>
              </a:ext>
            </a:extLst>
          </p:cNvPr>
          <p:cNvSpPr>
            <a:spLocks noGrp="1"/>
          </p:cNvSpPr>
          <p:nvPr>
            <p:ph type="title"/>
          </p:nvPr>
        </p:nvSpPr>
        <p:spPr>
          <a:xfrm>
            <a:off x="0" y="-7198"/>
            <a:ext cx="12192000" cy="1293028"/>
          </a:xfrm>
        </p:spPr>
        <p:txBody>
          <a:bodyPr>
            <a:normAutofit/>
          </a:bodyPr>
          <a:lstStyle/>
          <a:p>
            <a:pPr algn="ctr"/>
            <a:r>
              <a:rPr lang="en-GB" sz="5400" dirty="0">
                <a:latin typeface="Calibri" panose="020F0502020204030204" pitchFamily="34" charset="0"/>
                <a:cs typeface="Calibri" panose="020F0502020204030204" pitchFamily="34" charset="0"/>
              </a:rPr>
              <a:t>What are my challenges?</a:t>
            </a:r>
            <a:endParaRPr lang="en-US" sz="54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E31ABA2-8C4D-486A-AF72-1B5E3B9B5325}"/>
              </a:ext>
            </a:extLst>
          </p:cNvPr>
          <p:cNvSpPr>
            <a:spLocks noGrp="1"/>
          </p:cNvSpPr>
          <p:nvPr>
            <p:ph sz="half" idx="1"/>
          </p:nvPr>
        </p:nvSpPr>
        <p:spPr>
          <a:xfrm>
            <a:off x="419100" y="1640933"/>
            <a:ext cx="5334000" cy="4024125"/>
          </a:xfrm>
        </p:spPr>
        <p:txBody>
          <a:bodyPr>
            <a:normAutofit/>
          </a:bodyPr>
          <a:lstStyle/>
          <a:p>
            <a:pPr>
              <a:buFont typeface="Wingdings" panose="05000000000000000000" pitchFamily="2" charset="2"/>
              <a:buChar char="Ø"/>
            </a:pPr>
            <a:r>
              <a:rPr lang="en-GB" sz="2800" dirty="0">
                <a:latin typeface="Calibri" panose="020F0502020204030204" pitchFamily="34" charset="0"/>
                <a:cs typeface="Calibri" panose="020F0502020204030204" pitchFamily="34" charset="0"/>
              </a:rPr>
              <a:t>Finances </a:t>
            </a:r>
          </a:p>
          <a:p>
            <a:pPr>
              <a:buFont typeface="Wingdings" panose="05000000000000000000" pitchFamily="2" charset="2"/>
              <a:buChar char="Ø"/>
            </a:pPr>
            <a:r>
              <a:rPr lang="en-GB" sz="2800" dirty="0">
                <a:latin typeface="Calibri" panose="020F0502020204030204" pitchFamily="34" charset="0"/>
                <a:cs typeface="Calibri" panose="020F0502020204030204" pitchFamily="34" charset="0"/>
              </a:rPr>
              <a:t>Time</a:t>
            </a:r>
          </a:p>
          <a:p>
            <a:pPr>
              <a:buFont typeface="Wingdings" panose="05000000000000000000" pitchFamily="2" charset="2"/>
              <a:buChar char="Ø"/>
            </a:pPr>
            <a:r>
              <a:rPr lang="en-GB" sz="2800" dirty="0">
                <a:latin typeface="Calibri" panose="020F0502020204030204" pitchFamily="34" charset="0"/>
                <a:cs typeface="Calibri" panose="020F0502020204030204" pitchFamily="34" charset="0"/>
              </a:rPr>
              <a:t>Stretching of resources</a:t>
            </a:r>
          </a:p>
          <a:p>
            <a:endParaRPr lang="en-US" sz="2800"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1F04D394-EDE2-48AB-ABBC-361583655012}"/>
              </a:ext>
            </a:extLst>
          </p:cNvPr>
          <p:cNvSpPr>
            <a:spLocks noGrp="1"/>
          </p:cNvSpPr>
          <p:nvPr>
            <p:ph sz="half" idx="2"/>
          </p:nvPr>
        </p:nvSpPr>
        <p:spPr>
          <a:xfrm>
            <a:off x="6172200" y="1640932"/>
            <a:ext cx="5334000" cy="4024125"/>
          </a:xfrm>
        </p:spPr>
        <p:txBody>
          <a:bodyPr/>
          <a:lstStyle/>
          <a:p>
            <a:pPr>
              <a:buFont typeface="Wingdings" panose="05000000000000000000" pitchFamily="2" charset="2"/>
              <a:buChar char="Ø"/>
            </a:pPr>
            <a:r>
              <a:rPr lang="en-GB" sz="2400" dirty="0">
                <a:latin typeface="Calibri" panose="020F0502020204030204" pitchFamily="34" charset="0"/>
                <a:cs typeface="Calibri" panose="020F0502020204030204" pitchFamily="34" charset="0"/>
              </a:rPr>
              <a:t>Retraining</a:t>
            </a:r>
          </a:p>
          <a:p>
            <a:pPr>
              <a:buFont typeface="Wingdings" panose="05000000000000000000" pitchFamily="2" charset="2"/>
              <a:buChar char="Ø"/>
            </a:pPr>
            <a:r>
              <a:rPr lang="en-GB" sz="2400" dirty="0">
                <a:latin typeface="Calibri" panose="020F0502020204030204" pitchFamily="34" charset="0"/>
                <a:cs typeface="Calibri" panose="020F0502020204030204" pitchFamily="34" charset="0"/>
              </a:rPr>
              <a:t>Staff willingness</a:t>
            </a:r>
          </a:p>
          <a:p>
            <a:pPr>
              <a:buFont typeface="Wingdings" panose="05000000000000000000" pitchFamily="2" charset="2"/>
              <a:buChar char="Ø"/>
            </a:pPr>
            <a:r>
              <a:rPr lang="en-GB" sz="2400" dirty="0">
                <a:latin typeface="Calibri" panose="020F0502020204030204" pitchFamily="34" charset="0"/>
                <a:cs typeface="Calibri" panose="020F0502020204030204" pitchFamily="34" charset="0"/>
              </a:rPr>
              <a:t>Learners </a:t>
            </a:r>
          </a:p>
          <a:p>
            <a:endParaRPr lang="en-GB" dirty="0"/>
          </a:p>
        </p:txBody>
      </p:sp>
      <p:pic>
        <p:nvPicPr>
          <p:cNvPr id="2050" name="Picture 2">
            <a:extLst>
              <a:ext uri="{FF2B5EF4-FFF2-40B4-BE49-F238E27FC236}">
                <a16:creationId xmlns:a16="http://schemas.microsoft.com/office/drawing/2014/main" id="{48353144-871C-4B24-A803-BCA0FB9651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71875"/>
            <a:ext cx="12192000" cy="3286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76083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5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6AEA2-2520-4D6F-94A7-01AC006713F0}"/>
              </a:ext>
            </a:extLst>
          </p:cNvPr>
          <p:cNvPicPr>
            <a:picLocks noChangeAspect="1"/>
          </p:cNvPicPr>
          <p:nvPr/>
        </p:nvPicPr>
        <p:blipFill>
          <a:blip r:embed="rId3"/>
          <a:stretch>
            <a:fillRect/>
          </a:stretch>
        </p:blipFill>
        <p:spPr>
          <a:xfrm>
            <a:off x="3073112" y="924762"/>
            <a:ext cx="6403398" cy="5503747"/>
          </a:xfrm>
          <a:prstGeom prst="rect">
            <a:avLst/>
          </a:prstGeom>
        </p:spPr>
      </p:pic>
    </p:spTree>
    <p:extLst>
      <p:ext uri="{BB962C8B-B14F-4D97-AF65-F5344CB8AC3E}">
        <p14:creationId xmlns:p14="http://schemas.microsoft.com/office/powerpoint/2010/main" val="2762125407"/>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73" name="Picture 72">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75" name="Rectangle 74">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760582B9-6F37-4ACF-8D52-440EAFE8410A}"/>
              </a:ext>
            </a:extLst>
          </p:cNvPr>
          <p:cNvSpPr>
            <a:spLocks noGrp="1"/>
          </p:cNvSpPr>
          <p:nvPr>
            <p:ph type="title"/>
          </p:nvPr>
        </p:nvSpPr>
        <p:spPr>
          <a:xfrm>
            <a:off x="636696" y="1271588"/>
            <a:ext cx="3761964" cy="1228725"/>
          </a:xfrm>
          <a:noFill/>
          <a:ln w="19050">
            <a:noFill/>
            <a:prstDash val="dash"/>
          </a:ln>
        </p:spPr>
        <p:txBody>
          <a:bodyPr vert="horz" lIns="91440" tIns="45720" rIns="91440" bIns="45720" rtlCol="0" anchor="b">
            <a:normAutofit/>
          </a:bodyPr>
          <a:lstStyle/>
          <a:p>
            <a:r>
              <a:rPr lang="en-US" sz="5400" dirty="0">
                <a:latin typeface="Calibri" panose="020F0502020204030204" pitchFamily="34" charset="0"/>
                <a:cs typeface="Calibri" panose="020F0502020204030204" pitchFamily="34" charset="0"/>
              </a:rPr>
              <a:t>Plenary</a:t>
            </a:r>
          </a:p>
        </p:txBody>
      </p:sp>
      <p:sp>
        <p:nvSpPr>
          <p:cNvPr id="3" name="Content Placeholder 2">
            <a:extLst>
              <a:ext uri="{FF2B5EF4-FFF2-40B4-BE49-F238E27FC236}">
                <a16:creationId xmlns:a16="http://schemas.microsoft.com/office/drawing/2014/main" id="{F0235AE0-2944-4489-988E-632B8722DE38}"/>
              </a:ext>
            </a:extLst>
          </p:cNvPr>
          <p:cNvSpPr>
            <a:spLocks noGrp="1"/>
          </p:cNvSpPr>
          <p:nvPr>
            <p:ph idx="1"/>
          </p:nvPr>
        </p:nvSpPr>
        <p:spPr>
          <a:xfrm>
            <a:off x="636695" y="3923151"/>
            <a:ext cx="3761965" cy="2293885"/>
          </a:xfrm>
          <a:noFill/>
          <a:ln w="19050">
            <a:noFill/>
            <a:prstDash val="dash"/>
          </a:ln>
        </p:spPr>
        <p:txBody>
          <a:bodyPr vert="horz" lIns="91440" tIns="45720" rIns="91440" bIns="45720" rtlCol="0">
            <a:normAutofit/>
          </a:bodyPr>
          <a:lstStyle/>
          <a:p>
            <a:pPr marL="0" indent="0" algn="r">
              <a:buNone/>
            </a:pPr>
            <a:r>
              <a:rPr lang="en-US" sz="2800" dirty="0">
                <a:latin typeface="Calibri" panose="020F0502020204030204" pitchFamily="34" charset="0"/>
                <a:cs typeface="Calibri" panose="020F0502020204030204" pitchFamily="34" charset="0"/>
              </a:rPr>
              <a:t>Input vs Output</a:t>
            </a:r>
          </a:p>
        </p:txBody>
      </p:sp>
      <p:pic>
        <p:nvPicPr>
          <p:cNvPr id="3074" name="Picture 2" descr="Image result for plenary">
            <a:extLst>
              <a:ext uri="{FF2B5EF4-FFF2-40B4-BE49-F238E27FC236}">
                <a16:creationId xmlns:a16="http://schemas.microsoft.com/office/drawing/2014/main" id="{E3D7229E-EC7B-456B-8B5B-888A5B7D2AE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046653" y="1439334"/>
            <a:ext cx="6177937" cy="4118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05974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ADB0E-6EED-4DE7-AB52-C409194D98A2}"/>
              </a:ext>
            </a:extLst>
          </p:cNvPr>
          <p:cNvSpPr>
            <a:spLocks noGrp="1"/>
          </p:cNvSpPr>
          <p:nvPr>
            <p:ph type="title"/>
          </p:nvPr>
        </p:nvSpPr>
        <p:spPr>
          <a:xfrm>
            <a:off x="0" y="-7199"/>
            <a:ext cx="12192000" cy="1293028"/>
          </a:xfrm>
        </p:spPr>
        <p:txBody>
          <a:bodyPr>
            <a:normAutofit/>
          </a:bodyPr>
          <a:lstStyle/>
          <a:p>
            <a:pPr algn="ctr"/>
            <a:r>
              <a:rPr lang="en-GB" sz="5400" dirty="0">
                <a:latin typeface="Calibri" panose="020F0502020204030204" pitchFamily="34" charset="0"/>
                <a:cs typeface="Calibri" panose="020F0502020204030204" pitchFamily="34" charset="0"/>
              </a:rPr>
              <a:t>Reference List</a:t>
            </a:r>
          </a:p>
        </p:txBody>
      </p:sp>
      <p:sp>
        <p:nvSpPr>
          <p:cNvPr id="3" name="Content Placeholder 2">
            <a:extLst>
              <a:ext uri="{FF2B5EF4-FFF2-40B4-BE49-F238E27FC236}">
                <a16:creationId xmlns:a16="http://schemas.microsoft.com/office/drawing/2014/main" id="{D6473C9E-96A8-47B2-91B5-E595F29C7857}"/>
              </a:ext>
            </a:extLst>
          </p:cNvPr>
          <p:cNvSpPr>
            <a:spLocks noGrp="1"/>
          </p:cNvSpPr>
          <p:nvPr>
            <p:ph idx="1"/>
          </p:nvPr>
        </p:nvSpPr>
        <p:spPr>
          <a:xfrm>
            <a:off x="254643" y="1493134"/>
            <a:ext cx="11251557" cy="4725551"/>
          </a:xfrm>
        </p:spPr>
        <p:txBody>
          <a:bodyPr>
            <a:normAutofit lnSpcReduction="10000"/>
          </a:bodyPr>
          <a:lstStyle/>
          <a:p>
            <a:r>
              <a:rPr lang="en-GB" sz="1800" dirty="0">
                <a:latin typeface="Calibri" panose="020F0502020204030204" pitchFamily="34" charset="0"/>
                <a:cs typeface="Calibri" panose="020F0502020204030204" pitchFamily="34" charset="0"/>
              </a:rPr>
              <a:t>Blatchford, P., Russell, A. and Webster, R. (2012) Reassessing the impact of teaching assistants</a:t>
            </a:r>
            <a:r>
              <a:rPr lang="en-GB" sz="1800" i="1" dirty="0">
                <a:latin typeface="Calibri" panose="020F0502020204030204" pitchFamily="34" charset="0"/>
                <a:cs typeface="Calibri" panose="020F0502020204030204" pitchFamily="34" charset="0"/>
              </a:rPr>
              <a:t>: How research challenges practice and policy</a:t>
            </a:r>
            <a:r>
              <a:rPr lang="en-GB" sz="1800" dirty="0">
                <a:latin typeface="Calibri" panose="020F0502020204030204" pitchFamily="34" charset="0"/>
                <a:cs typeface="Calibri" panose="020F0502020204030204" pitchFamily="34" charset="0"/>
              </a:rPr>
              <a:t>, Oxon: Routledge</a:t>
            </a:r>
          </a:p>
          <a:p>
            <a:r>
              <a:rPr lang="en-GB" sz="1800" dirty="0">
                <a:latin typeface="Calibri" panose="020F0502020204030204" pitchFamily="34" charset="0"/>
                <a:cs typeface="Calibri" panose="020F0502020204030204" pitchFamily="34" charset="0"/>
              </a:rPr>
              <a:t>Blatchford, P., Bassett, P., Brown, P., Martin, C., Russell, A. and Webster, R. (2011) </a:t>
            </a:r>
            <a:r>
              <a:rPr lang="en-GB" sz="1800" i="1" dirty="0">
                <a:latin typeface="Calibri" panose="020F0502020204030204" pitchFamily="34" charset="0"/>
                <a:cs typeface="Calibri" panose="020F0502020204030204" pitchFamily="34" charset="0"/>
              </a:rPr>
              <a:t>The impact of support staff on pupils’ ‘positive approaches to learning’ and their academic progress, </a:t>
            </a:r>
            <a:r>
              <a:rPr lang="en-GB" sz="1800" dirty="0">
                <a:latin typeface="Calibri" panose="020F0502020204030204" pitchFamily="34" charset="0"/>
                <a:cs typeface="Calibri" panose="020F0502020204030204" pitchFamily="34" charset="0"/>
              </a:rPr>
              <a:t>British Educational Research Journal, 37 (3), 443-464</a:t>
            </a:r>
          </a:p>
          <a:p>
            <a:r>
              <a:rPr lang="en-GB" sz="1800" dirty="0">
                <a:latin typeface="Calibri" panose="020F0502020204030204" pitchFamily="34" charset="0"/>
                <a:cs typeface="Calibri" panose="020F0502020204030204" pitchFamily="34" charset="0"/>
              </a:rPr>
              <a:t>Education Wales (2020) </a:t>
            </a:r>
            <a:r>
              <a:rPr lang="en-GB" sz="1800" b="0" i="1" dirty="0">
                <a:effectLst/>
                <a:latin typeface="Calibri" panose="020F0502020204030204" pitchFamily="34" charset="0"/>
                <a:cs typeface="Calibri" panose="020F0502020204030204" pitchFamily="34" charset="0"/>
              </a:rPr>
              <a:t>Additional Learning Needs in Wales – what’s happening? </a:t>
            </a:r>
            <a:r>
              <a:rPr lang="en-GB" sz="1800" dirty="0">
                <a:latin typeface="Calibri" panose="020F0502020204030204" pitchFamily="34" charset="0"/>
                <a:cs typeface="Calibri" panose="020F0502020204030204" pitchFamily="34" charset="0"/>
              </a:rPr>
              <a:t>[online] Available at: https://youtu.be/00gHqzWowPg (accessed 14/03/2022)</a:t>
            </a:r>
          </a:p>
          <a:p>
            <a:r>
              <a:rPr lang="en-GB" sz="1800" dirty="0">
                <a:latin typeface="Calibri" panose="020F0502020204030204" pitchFamily="34" charset="0"/>
                <a:cs typeface="Calibri" panose="020F0502020204030204" pitchFamily="34" charset="0"/>
              </a:rPr>
              <a:t>JLS Educations (2022) </a:t>
            </a:r>
            <a:r>
              <a:rPr lang="en-GB" sz="1800" i="1" dirty="0">
                <a:latin typeface="Calibri" panose="020F0502020204030204" pitchFamily="34" charset="0"/>
                <a:cs typeface="Calibri" panose="020F0502020204030204" pitchFamily="34" charset="0"/>
              </a:rPr>
              <a:t>What is Dyslexia </a:t>
            </a:r>
            <a:r>
              <a:rPr lang="en-GB" sz="1800" dirty="0">
                <a:latin typeface="Calibri" panose="020F0502020204030204" pitchFamily="34" charset="0"/>
                <a:cs typeface="Calibri" panose="020F0502020204030204" pitchFamily="34" charset="0"/>
              </a:rPr>
              <a:t>[online] Available at: What is dyslexia? - Dyslexia Assessment and Tuition (jls-education.co.uk) (accessed 14/03/2022)</a:t>
            </a:r>
          </a:p>
          <a:p>
            <a:r>
              <a:rPr lang="en-GB" sz="1800" dirty="0">
                <a:latin typeface="Calibri" panose="020F0502020204030204" pitchFamily="34" charset="0"/>
                <a:cs typeface="Calibri" panose="020F0502020204030204" pitchFamily="34" charset="0"/>
              </a:rPr>
              <a:t>Washburn, E., &amp; Mulcahy, C. (2014). </a:t>
            </a:r>
            <a:r>
              <a:rPr lang="en-GB" sz="1800" i="1" dirty="0">
                <a:latin typeface="Calibri" panose="020F0502020204030204" pitchFamily="34" charset="0"/>
                <a:cs typeface="Calibri" panose="020F0502020204030204" pitchFamily="34" charset="0"/>
              </a:rPr>
              <a:t>Expanding preservice teachers’ knowledge of the English language: Recommendations for teacher educators. Reading and Writing Quarterly: Overcoming Learning Difficulties, </a:t>
            </a:r>
            <a:r>
              <a:rPr lang="en-GB" sz="1800" dirty="0">
                <a:latin typeface="Calibri" panose="020F0502020204030204" pitchFamily="34" charset="0"/>
                <a:cs typeface="Calibri" panose="020F0502020204030204" pitchFamily="34" charset="0"/>
              </a:rPr>
              <a:t>30(4), 328-347</a:t>
            </a:r>
          </a:p>
          <a:p>
            <a:r>
              <a:rPr lang="en-GB" sz="1800" dirty="0">
                <a:latin typeface="Calibri" panose="020F0502020204030204" pitchFamily="34" charset="0"/>
                <a:cs typeface="Calibri" panose="020F0502020204030204" pitchFamily="34" charset="0"/>
              </a:rPr>
              <a:t>WG (2018) </a:t>
            </a:r>
            <a:r>
              <a:rPr lang="en-GB" sz="1800" i="1" dirty="0">
                <a:latin typeface="Calibri" panose="020F0502020204030204" pitchFamily="34" charset="0"/>
                <a:cs typeface="Calibri" panose="020F0502020204030204" pitchFamily="34" charset="0"/>
              </a:rPr>
              <a:t>Additional Learning Needs and Education Tribunal (Wales) Act </a:t>
            </a:r>
            <a:r>
              <a:rPr lang="en-GB" sz="1800" dirty="0">
                <a:latin typeface="Calibri" panose="020F0502020204030204" pitchFamily="34" charset="0"/>
                <a:cs typeface="Calibri" panose="020F0502020204030204" pitchFamily="34" charset="0"/>
              </a:rPr>
              <a:t>[online] Available at: aln-factsheet-how-will-the-act-affect-further-education-institutions-feis.pdf (</a:t>
            </a:r>
            <a:r>
              <a:rPr lang="en-GB" sz="1800" dirty="0" err="1">
                <a:latin typeface="Calibri" panose="020F0502020204030204" pitchFamily="34" charset="0"/>
                <a:cs typeface="Calibri" panose="020F0502020204030204" pitchFamily="34" charset="0"/>
              </a:rPr>
              <a:t>gov.wales</a:t>
            </a:r>
            <a:r>
              <a:rPr lang="en-GB" sz="1800" dirty="0">
                <a:latin typeface="Calibri" panose="020F0502020204030204" pitchFamily="34" charset="0"/>
                <a:cs typeface="Calibri" panose="020F0502020204030204" pitchFamily="34" charset="0"/>
              </a:rPr>
              <a:t>) (accessed 15/03/2022)</a:t>
            </a:r>
          </a:p>
          <a:p>
            <a:r>
              <a:rPr lang="en-GB" sz="1800" dirty="0" err="1">
                <a:latin typeface="Calibri" panose="020F0502020204030204" pitchFamily="34" charset="0"/>
                <a:cs typeface="Calibri" panose="020F0502020204030204" pitchFamily="34" charset="0"/>
              </a:rPr>
              <a:t>Weale</a:t>
            </a:r>
            <a:r>
              <a:rPr lang="en-GB" sz="1800" dirty="0">
                <a:latin typeface="Calibri" panose="020F0502020204030204" pitchFamily="34" charset="0"/>
                <a:cs typeface="Calibri" panose="020F0502020204030204" pitchFamily="34" charset="0"/>
              </a:rPr>
              <a:t>, S.  (2016) </a:t>
            </a:r>
            <a:r>
              <a:rPr lang="en-GB" sz="1800" b="0" i="1" dirty="0">
                <a:effectLst/>
                <a:latin typeface="Calibri" panose="020F0502020204030204" pitchFamily="34" charset="0"/>
                <a:cs typeface="Calibri" panose="020F0502020204030204" pitchFamily="34" charset="0"/>
              </a:rPr>
              <a:t>Teaching assistants improve pupils' results, studies show </a:t>
            </a:r>
            <a:r>
              <a:rPr lang="en-GB" sz="1800" b="0" i="0" dirty="0">
                <a:effectLst/>
                <a:latin typeface="Calibri" panose="020F0502020204030204" pitchFamily="34" charset="0"/>
                <a:cs typeface="Calibri" panose="020F0502020204030204" pitchFamily="34" charset="0"/>
              </a:rPr>
              <a:t>[online] Available at: </a:t>
            </a:r>
            <a:r>
              <a:rPr lang="en-GB" sz="1800" dirty="0">
                <a:latin typeface="Calibri" panose="020F0502020204030204" pitchFamily="34" charset="0"/>
                <a:cs typeface="Calibri" panose="020F0502020204030204" pitchFamily="34" charset="0"/>
              </a:rPr>
              <a:t>Teaching assistants improve pupils' results, studies show | Teaching | The Guardian (accessed 15/03/2022)</a:t>
            </a:r>
          </a:p>
          <a:p>
            <a:endParaRPr lang="en-GB" sz="1800" dirty="0">
              <a:latin typeface="Calibri" panose="020F0502020204030204" pitchFamily="34" charset="0"/>
              <a:cs typeface="Calibri" panose="020F0502020204030204" pitchFamily="34" charset="0"/>
            </a:endParaRPr>
          </a:p>
          <a:p>
            <a:endParaRPr lang="en-GB" sz="1800" b="1" dirty="0">
              <a:latin typeface="Calibri" panose="020F0502020204030204" pitchFamily="34" charset="0"/>
              <a:cs typeface="Calibri" panose="020F0502020204030204" pitchFamily="34" charset="0"/>
            </a:endParaRPr>
          </a:p>
          <a:p>
            <a:endParaRPr lang="en-GB" sz="18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84158025"/>
      </p:ext>
    </p:extLst>
  </p:cSld>
  <p:clrMapOvr>
    <a:masterClrMapping/>
  </p:clrMapOvr>
  <p:transition>
    <p:fade/>
  </p:transition>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1000</TotalTime>
  <Words>2660</Words>
  <Application>Microsoft Office PowerPoint</Application>
  <PresentationFormat>Widescreen</PresentationFormat>
  <Paragraphs>175</Paragraphs>
  <Slides>12</Slides>
  <Notes>10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aktiv-grotesk</vt:lpstr>
      <vt:lpstr>Arial</vt:lpstr>
      <vt:lpstr>Calibri</vt:lpstr>
      <vt:lpstr>Century Gothic</vt:lpstr>
      <vt:lpstr>Comic Sans MS</vt:lpstr>
      <vt:lpstr>Frutiger W01</vt:lpstr>
      <vt:lpstr>GuardianTextEgyptian</vt:lpstr>
      <vt:lpstr>Open Sans</vt:lpstr>
      <vt:lpstr>Wingdings</vt:lpstr>
      <vt:lpstr>Vapor Trail</vt:lpstr>
      <vt:lpstr>ADDITIONAL LEARNING NEEDS</vt:lpstr>
      <vt:lpstr>PowerPoint Presentation</vt:lpstr>
      <vt:lpstr>ALN</vt:lpstr>
      <vt:lpstr>Dyslexia</vt:lpstr>
      <vt:lpstr>Dyslexia</vt:lpstr>
      <vt:lpstr>INTERVENTION</vt:lpstr>
      <vt:lpstr>Implementing my idea?</vt:lpstr>
      <vt:lpstr>PowerPoint Presentation</vt:lpstr>
      <vt:lpstr>What are my challenges?</vt:lpstr>
      <vt:lpstr>PowerPoint Presentation</vt:lpstr>
      <vt:lpstr>Plenary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ALN</dc:title>
  <dc:creator>Lisa Duffy</dc:creator>
  <cp:lastModifiedBy>Lisa Duffy</cp:lastModifiedBy>
  <cp:revision>26</cp:revision>
  <dcterms:created xsi:type="dcterms:W3CDTF">2022-03-24T20:02:23Z</dcterms:created>
  <dcterms:modified xsi:type="dcterms:W3CDTF">2022-04-05T15:09:45Z</dcterms:modified>
</cp:coreProperties>
</file>