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18T20:44:28.43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0,'723'0,"-683"2,52 9,-52-5,57 1,691-8,-743 4,65 11,-37-3,-6 0,-42-6,1-1,33 0,566-5,-658-3,12-2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18T20:52:59.8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78,'717'0,"-699"-1,0-1,-1 0,18-6,-16 4,0 0,27-1,125 6,65-2,-151-11,-53 6,55-2,-50 6,49-9,-50 6,58-3,1532 9,-1607 1,0-1,34 10,-33-7,1 0,25 1,507-4,-268-3,-256 1,57-11,-56 7,54-4,144 11,-206-2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18T20:53:05.5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1,'190'13,"-27"-1,-15-13,67 3,-142 10,-53-7,0-2,26 2,-19-4,36 0,82 12,-95-7,63 0,-66-6,83 14,-29 1,0-3,153-4,-182-6,110 16,-80-11,-73-7,0 2,50 10,-33-5,0-2,0-2,0-2,60-6,-76 4,21-3,1-1,-1-3,0-2,67-23,-86 26,1 1,-1 1,1 2,0 1,0 1,43 6,15-3,-4 0,105-4,-131-13,-44 11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15A33-191B-44CD-9D6A-C994C9F8B75C}"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B066E0-20E1-4A52-AB01-4EB08BCB1E23}" type="slidenum">
              <a:rPr lang="en-GB" smtClean="0"/>
              <a:t>‹#›</a:t>
            </a:fld>
            <a:endParaRPr lang="en-GB"/>
          </a:p>
        </p:txBody>
      </p:sp>
    </p:spTree>
    <p:extLst>
      <p:ext uri="{BB962C8B-B14F-4D97-AF65-F5344CB8AC3E}">
        <p14:creationId xmlns:p14="http://schemas.microsoft.com/office/powerpoint/2010/main" val="2862340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is the qualitative studies? </a:t>
            </a:r>
            <a:endParaRPr lang="en-GB" dirty="0"/>
          </a:p>
        </p:txBody>
      </p:sp>
      <p:sp>
        <p:nvSpPr>
          <p:cNvPr id="4" name="Slide Number Placeholder 3"/>
          <p:cNvSpPr>
            <a:spLocks noGrp="1"/>
          </p:cNvSpPr>
          <p:nvPr>
            <p:ph type="sldNum" sz="quarter" idx="5"/>
          </p:nvPr>
        </p:nvSpPr>
        <p:spPr/>
        <p:txBody>
          <a:bodyPr/>
          <a:lstStyle/>
          <a:p>
            <a:fld id="{BDB066E0-20E1-4A52-AB01-4EB08BCB1E23}" type="slidenum">
              <a:rPr lang="en-GB" smtClean="0"/>
              <a:t>3</a:t>
            </a:fld>
            <a:endParaRPr lang="en-GB"/>
          </a:p>
        </p:txBody>
      </p:sp>
    </p:spTree>
    <p:extLst>
      <p:ext uri="{BB962C8B-B14F-4D97-AF65-F5344CB8AC3E}">
        <p14:creationId xmlns:p14="http://schemas.microsoft.com/office/powerpoint/2010/main" val="3244245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563031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661361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275329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87801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87507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00086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739467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587691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2321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82944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890407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11/18/2024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400113663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file:///D:\Deborah\Craven%20College\Assignment%201\Theory%20Timeline.xlsx" TargetMode="External"/><Relationship Id="rId2" Type="http://schemas.openxmlformats.org/officeDocument/2006/relationships/hyperlink" Target="https://www.england.nhs.uk/mental-health/taskforce/imp/mh-dashboard/" TargetMode="Externa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customXml" Target="../ink/ink1.xml"/></Relationships>
</file>

<file path=ppt/slides/_rels/slide4.xml.rels><?xml version="1.0" encoding="UTF-8" standalone="yes"?>
<Relationships xmlns="http://schemas.openxmlformats.org/package/2006/relationships"><Relationship Id="rId3" Type="http://schemas.openxmlformats.org/officeDocument/2006/relationships/hyperlink" Target="https://www.healthjobsuk.com/job_list?JobSearch_q=talking+therapies&amp;JobSearch_d=511&amp;JobSearch_g=&amp;JobSearch_re=_POST&amp;JobSearch_re_0=1&amp;JobSearch_re_1=1-_-_-&amp;JobSearch_re_2=1-_-_--_-_-&amp;JobSearch_Submit=Search&amp;_tr=JobSearch&amp;_ts=2629" TargetMode="External"/><Relationship Id="rId7"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6.png"/><Relationship Id="rId4" Type="http://schemas.openxmlformats.org/officeDocument/2006/relationships/customXml" Target="../ink/ink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bradfordhospitals.nhs.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3B1410-D187-427C-B738-BA6AEEF75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Technology Background">
            <a:extLst>
              <a:ext uri="{FF2B5EF4-FFF2-40B4-BE49-F238E27FC236}">
                <a16:creationId xmlns:a16="http://schemas.microsoft.com/office/drawing/2014/main" id="{15DFAC3E-1EA8-9DE8-E419-B4C332284EAB}"/>
              </a:ext>
            </a:extLst>
          </p:cNvPr>
          <p:cNvPicPr>
            <a:picLocks noChangeAspect="1"/>
          </p:cNvPicPr>
          <p:nvPr/>
        </p:nvPicPr>
        <p:blipFill>
          <a:blip r:embed="rId2"/>
          <a:srcRect b="343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34605" y="-299394"/>
            <a:ext cx="6858000" cy="7456788"/>
          </a:xfrm>
          <a:prstGeom prst="rect">
            <a:avLst/>
          </a:prstGeom>
          <a:gradFill>
            <a:gsLst>
              <a:gs pos="0">
                <a:srgbClr val="000000">
                  <a:alpha val="0"/>
                </a:srgbClr>
              </a:gs>
              <a:gs pos="89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51782-27B5-91F5-9778-2C2EFCE14F84}"/>
              </a:ext>
            </a:extLst>
          </p:cNvPr>
          <p:cNvSpPr>
            <a:spLocks noGrp="1"/>
          </p:cNvSpPr>
          <p:nvPr>
            <p:ph type="ctrTitle"/>
          </p:nvPr>
        </p:nvSpPr>
        <p:spPr>
          <a:xfrm>
            <a:off x="7249886" y="914400"/>
            <a:ext cx="4294414" cy="3848100"/>
          </a:xfrm>
        </p:spPr>
        <p:txBody>
          <a:bodyPr>
            <a:normAutofit/>
          </a:bodyPr>
          <a:lstStyle/>
          <a:p>
            <a:pPr algn="r"/>
            <a:r>
              <a:rPr lang="en-US" dirty="0"/>
              <a:t>Research … Connecting the dots</a:t>
            </a:r>
            <a:endParaRPr lang="en-GB" dirty="0"/>
          </a:p>
        </p:txBody>
      </p:sp>
      <p:sp>
        <p:nvSpPr>
          <p:cNvPr id="3" name="Subtitle 2">
            <a:extLst>
              <a:ext uri="{FF2B5EF4-FFF2-40B4-BE49-F238E27FC236}">
                <a16:creationId xmlns:a16="http://schemas.microsoft.com/office/drawing/2014/main" id="{188A52E1-EE5C-3443-C4A8-46476BE9C5A6}"/>
              </a:ext>
            </a:extLst>
          </p:cNvPr>
          <p:cNvSpPr>
            <a:spLocks noGrp="1"/>
          </p:cNvSpPr>
          <p:nvPr>
            <p:ph type="subTitle" idx="1"/>
          </p:nvPr>
        </p:nvSpPr>
        <p:spPr>
          <a:xfrm>
            <a:off x="7249886" y="5075227"/>
            <a:ext cx="4294414" cy="906473"/>
          </a:xfrm>
        </p:spPr>
        <p:txBody>
          <a:bodyPr>
            <a:normAutofit/>
          </a:bodyPr>
          <a:lstStyle/>
          <a:p>
            <a:pPr algn="r"/>
            <a:r>
              <a:rPr lang="en-US" dirty="0">
                <a:solidFill>
                  <a:srgbClr val="FFFFFF"/>
                </a:solidFill>
              </a:rPr>
              <a:t>Why research is important to the profession</a:t>
            </a:r>
            <a:endParaRPr lang="en-GB" dirty="0">
              <a:solidFill>
                <a:srgbClr val="FFFFFF"/>
              </a:solidFill>
            </a:endParaRPr>
          </a:p>
        </p:txBody>
      </p:sp>
    </p:spTree>
    <p:extLst>
      <p:ext uri="{BB962C8B-B14F-4D97-AF65-F5344CB8AC3E}">
        <p14:creationId xmlns:p14="http://schemas.microsoft.com/office/powerpoint/2010/main" val="1691507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6D8D5-9F33-4DE4-ACB6-02F00651C9E2}"/>
              </a:ext>
            </a:extLst>
          </p:cNvPr>
          <p:cNvSpPr>
            <a:spLocks noGrp="1"/>
          </p:cNvSpPr>
          <p:nvPr>
            <p:ph type="title"/>
          </p:nvPr>
        </p:nvSpPr>
        <p:spPr/>
        <p:txBody>
          <a:bodyPr/>
          <a:lstStyle/>
          <a:p>
            <a:r>
              <a:rPr lang="en-US" dirty="0"/>
              <a:t>WHERE ARE WE?</a:t>
            </a:r>
            <a:endParaRPr lang="en-GB" dirty="0"/>
          </a:p>
        </p:txBody>
      </p:sp>
      <p:sp>
        <p:nvSpPr>
          <p:cNvPr id="3" name="Content Placeholder 2">
            <a:extLst>
              <a:ext uri="{FF2B5EF4-FFF2-40B4-BE49-F238E27FC236}">
                <a16:creationId xmlns:a16="http://schemas.microsoft.com/office/drawing/2014/main" id="{7603DF2A-8699-E407-8357-C432422B2390}"/>
              </a:ext>
            </a:extLst>
          </p:cNvPr>
          <p:cNvSpPr>
            <a:spLocks noGrp="1"/>
          </p:cNvSpPr>
          <p:nvPr>
            <p:ph idx="1"/>
          </p:nvPr>
        </p:nvSpPr>
        <p:spPr/>
        <p:txBody>
          <a:bodyPr/>
          <a:lstStyle/>
          <a:p>
            <a:r>
              <a:rPr lang="en-US" dirty="0"/>
              <a:t>AGE OF PROFESSION – SINCE 1800s – SO IT’S A FAIRLY NEW FIELD OF STUDY </a:t>
            </a:r>
          </a:p>
          <a:p>
            <a:r>
              <a:rPr lang="en-US" dirty="0"/>
              <a:t>INVESTMENT INCREASING – NHS PLANS £11.79Bn in 2024/2025 </a:t>
            </a:r>
            <a:r>
              <a:rPr lang="en-US" dirty="0">
                <a:hlinkClick r:id="rId2"/>
              </a:rPr>
              <a:t>https://www.england.nhs.uk/mental-health/taskforce/imp/mh-dashboard/</a:t>
            </a:r>
            <a:r>
              <a:rPr lang="en-US" dirty="0"/>
              <a:t> </a:t>
            </a:r>
          </a:p>
          <a:p>
            <a:r>
              <a:rPr lang="en-GB" dirty="0"/>
              <a:t>VENTURE CAPITAL INVESTMENT – 2020 – 2022 X 4 MH TECH START-UPS</a:t>
            </a:r>
          </a:p>
        </p:txBody>
      </p:sp>
      <p:graphicFrame>
        <p:nvGraphicFramePr>
          <p:cNvPr id="4" name="Object 3">
            <a:extLst>
              <a:ext uri="{FF2B5EF4-FFF2-40B4-BE49-F238E27FC236}">
                <a16:creationId xmlns:a16="http://schemas.microsoft.com/office/drawing/2014/main" id="{E85003DF-96F9-CC9B-0EBE-7F723C03A403}"/>
              </a:ext>
            </a:extLst>
          </p:cNvPr>
          <p:cNvGraphicFramePr>
            <a:graphicFrameLocks noChangeAspect="1"/>
          </p:cNvGraphicFramePr>
          <p:nvPr>
            <p:extLst>
              <p:ext uri="{D42A27DB-BD31-4B8C-83A1-F6EECF244321}">
                <p14:modId xmlns:p14="http://schemas.microsoft.com/office/powerpoint/2010/main" val="2515461123"/>
              </p:ext>
            </p:extLst>
          </p:nvPr>
        </p:nvGraphicFramePr>
        <p:xfrm>
          <a:off x="10358826" y="2095500"/>
          <a:ext cx="914400" cy="771525"/>
        </p:xfrm>
        <a:graphic>
          <a:graphicData uri="http://schemas.openxmlformats.org/presentationml/2006/ole">
            <mc:AlternateContent xmlns:mc="http://schemas.openxmlformats.org/markup-compatibility/2006">
              <mc:Choice xmlns:v="urn:schemas-microsoft-com:vml" Requires="v">
                <p:oleObj name="Worksheet" showAsIcon="1" r:id="rId3" imgW="914400" imgH="771525" progId="Excel.Sheet.12">
                  <p:link updateAutomatic="1"/>
                </p:oleObj>
              </mc:Choice>
              <mc:Fallback>
                <p:oleObj name="Worksheet" showAsIcon="1" r:id="rId3" imgW="914400" imgH="771525" progId="Excel.Sheet.12">
                  <p:link updateAutomatic="1"/>
                  <p:pic>
                    <p:nvPicPr>
                      <p:cNvPr id="4" name="Object 3">
                        <a:extLst>
                          <a:ext uri="{FF2B5EF4-FFF2-40B4-BE49-F238E27FC236}">
                            <a16:creationId xmlns:a16="http://schemas.microsoft.com/office/drawing/2014/main" id="{E85003DF-96F9-CC9B-0EBE-7F723C03A403}"/>
                          </a:ext>
                        </a:extLst>
                      </p:cNvPr>
                      <p:cNvPicPr/>
                      <p:nvPr/>
                    </p:nvPicPr>
                    <p:blipFill>
                      <a:blip r:embed="rId4"/>
                      <a:stretch>
                        <a:fillRect/>
                      </a:stretch>
                    </p:blipFill>
                    <p:spPr>
                      <a:xfrm>
                        <a:off x="10358826" y="2095500"/>
                        <a:ext cx="914400" cy="771525"/>
                      </a:xfrm>
                      <a:prstGeom prst="rect">
                        <a:avLst/>
                      </a:prstGeom>
                    </p:spPr>
                  </p:pic>
                </p:oleObj>
              </mc:Fallback>
            </mc:AlternateContent>
          </a:graphicData>
        </a:graphic>
      </p:graphicFrame>
    </p:spTree>
    <p:extLst>
      <p:ext uri="{BB962C8B-B14F-4D97-AF65-F5344CB8AC3E}">
        <p14:creationId xmlns:p14="http://schemas.microsoft.com/office/powerpoint/2010/main" val="491799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B25CF-1C91-A65B-E2CD-E054A35C575D}"/>
              </a:ext>
            </a:extLst>
          </p:cNvPr>
          <p:cNvSpPr>
            <a:spLocks noGrp="1"/>
          </p:cNvSpPr>
          <p:nvPr>
            <p:ph type="title"/>
          </p:nvPr>
        </p:nvSpPr>
        <p:spPr/>
        <p:txBody>
          <a:bodyPr/>
          <a:lstStyle/>
          <a:p>
            <a:r>
              <a:rPr lang="en-US" dirty="0"/>
              <a:t>STUDENTSHIPS</a:t>
            </a:r>
            <a:endParaRPr lang="en-GB" dirty="0"/>
          </a:p>
        </p:txBody>
      </p:sp>
      <p:pic>
        <p:nvPicPr>
          <p:cNvPr id="4" name="Content Placeholder 3">
            <a:extLst>
              <a:ext uri="{FF2B5EF4-FFF2-40B4-BE49-F238E27FC236}">
                <a16:creationId xmlns:a16="http://schemas.microsoft.com/office/drawing/2014/main" id="{23E4CEC4-4C3D-1AFC-05FC-2AA70C0E45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26432" y="573786"/>
            <a:ext cx="6005663" cy="5296662"/>
          </a:xfrm>
          <a:prstGeom prst="rect">
            <a:avLst/>
          </a:prstGeom>
        </p:spPr>
      </p:pic>
      <p:pic>
        <p:nvPicPr>
          <p:cNvPr id="5" name="Content Placeholder 3">
            <a:extLst>
              <a:ext uri="{FF2B5EF4-FFF2-40B4-BE49-F238E27FC236}">
                <a16:creationId xmlns:a16="http://schemas.microsoft.com/office/drawing/2014/main" id="{245395D7-38E1-CFAD-F2BB-FF50C4979BFA}"/>
              </a:ext>
            </a:extLst>
          </p:cNvPr>
          <p:cNvPicPr>
            <a:picLocks noChangeAspect="1"/>
          </p:cNvPicPr>
          <p:nvPr/>
        </p:nvPicPr>
        <p:blipFill>
          <a:blip r:embed="rId3">
            <a:extLst>
              <a:ext uri="{28A0092B-C50C-407E-A947-70E740481C1C}">
                <a14:useLocalDpi xmlns:a14="http://schemas.microsoft.com/office/drawing/2010/main" val="0"/>
              </a:ext>
            </a:extLst>
          </a:blip>
          <a:srcRect l="664" t="70739" r="25114" b="8221"/>
          <a:stretch/>
        </p:blipFill>
        <p:spPr>
          <a:xfrm>
            <a:off x="515116" y="2581139"/>
            <a:ext cx="5446772" cy="1361692"/>
          </a:xfrm>
          <a:prstGeom prst="rect">
            <a:avLst/>
          </a:prstGeom>
        </p:spPr>
      </p:pic>
      <mc:AlternateContent xmlns:mc="http://schemas.openxmlformats.org/markup-compatibility/2006">
        <mc:Choice xmlns:p14="http://schemas.microsoft.com/office/powerpoint/2010/main" Requires="p14">
          <p:contentPart p14:bwMode="auto" r:id="rId4">
            <p14:nvContentPartPr>
              <p14:cNvPr id="13" name="Ink 12">
                <a:extLst>
                  <a:ext uri="{FF2B5EF4-FFF2-40B4-BE49-F238E27FC236}">
                    <a16:creationId xmlns:a16="http://schemas.microsoft.com/office/drawing/2014/main" id="{28ECA7CA-66EB-9858-D193-FB9760B3774E}"/>
                  </a:ext>
                </a:extLst>
              </p14:cNvPr>
              <p14:cNvContentPartPr/>
              <p14:nvPr/>
            </p14:nvContentPartPr>
            <p14:xfrm>
              <a:off x="850464" y="3127176"/>
              <a:ext cx="1011960" cy="28080"/>
            </p14:xfrm>
          </p:contentPart>
        </mc:Choice>
        <mc:Fallback>
          <p:pic>
            <p:nvPicPr>
              <p:cNvPr id="13" name="Ink 12">
                <a:extLst>
                  <a:ext uri="{FF2B5EF4-FFF2-40B4-BE49-F238E27FC236}">
                    <a16:creationId xmlns:a16="http://schemas.microsoft.com/office/drawing/2014/main" id="{28ECA7CA-66EB-9858-D193-FB9760B3774E}"/>
                  </a:ext>
                </a:extLst>
              </p:cNvPr>
              <p:cNvPicPr/>
              <p:nvPr/>
            </p:nvPicPr>
            <p:blipFill>
              <a:blip r:embed="rId5"/>
              <a:stretch>
                <a:fillRect/>
              </a:stretch>
            </p:blipFill>
            <p:spPr>
              <a:xfrm>
                <a:off x="796464" y="3019176"/>
                <a:ext cx="1119600" cy="243720"/>
              </a:xfrm>
              <a:prstGeom prst="rect">
                <a:avLst/>
              </a:prstGeom>
            </p:spPr>
          </p:pic>
        </mc:Fallback>
      </mc:AlternateContent>
    </p:spTree>
    <p:extLst>
      <p:ext uri="{BB962C8B-B14F-4D97-AF65-F5344CB8AC3E}">
        <p14:creationId xmlns:p14="http://schemas.microsoft.com/office/powerpoint/2010/main" val="826949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D1254-533A-6C7C-F5EF-A82454D85817}"/>
              </a:ext>
            </a:extLst>
          </p:cNvPr>
          <p:cNvSpPr>
            <a:spLocks noGrp="1"/>
          </p:cNvSpPr>
          <p:nvPr>
            <p:ph type="title"/>
          </p:nvPr>
        </p:nvSpPr>
        <p:spPr/>
        <p:txBody>
          <a:bodyPr/>
          <a:lstStyle/>
          <a:p>
            <a:r>
              <a:rPr lang="en-US" dirty="0"/>
              <a:t>JOB SEARCH</a:t>
            </a:r>
            <a:endParaRPr lang="en-GB" dirty="0"/>
          </a:p>
        </p:txBody>
      </p:sp>
      <p:pic>
        <p:nvPicPr>
          <p:cNvPr id="4" name="Content Placeholder 3" descr="A screenshot of a phone&#10;&#10;Description automatically generated">
            <a:extLst>
              <a:ext uri="{FF2B5EF4-FFF2-40B4-BE49-F238E27FC236}">
                <a16:creationId xmlns:a16="http://schemas.microsoft.com/office/drawing/2014/main" id="{0B72C922-F7B6-EDFB-57BD-806FB62740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04531" y="647700"/>
            <a:ext cx="4773069" cy="6042754"/>
          </a:xfrm>
          <a:prstGeom prst="rect">
            <a:avLst/>
          </a:prstGeom>
        </p:spPr>
      </p:pic>
      <p:sp>
        <p:nvSpPr>
          <p:cNvPr id="6" name="TextBox 5">
            <a:extLst>
              <a:ext uri="{FF2B5EF4-FFF2-40B4-BE49-F238E27FC236}">
                <a16:creationId xmlns:a16="http://schemas.microsoft.com/office/drawing/2014/main" id="{7DE1B9D2-4074-505D-173B-8E5D35E4C95D}"/>
              </a:ext>
            </a:extLst>
          </p:cNvPr>
          <p:cNvSpPr txBox="1"/>
          <p:nvPr/>
        </p:nvSpPr>
        <p:spPr>
          <a:xfrm>
            <a:off x="652371" y="2462469"/>
            <a:ext cx="6108192" cy="2658292"/>
          </a:xfrm>
          <a:prstGeom prst="rect">
            <a:avLst/>
          </a:prstGeom>
          <a:noFill/>
        </p:spPr>
        <p:txBody>
          <a:bodyPr wrap="square">
            <a:spAutoFit/>
          </a:bodyPr>
          <a:lstStyle/>
          <a:p>
            <a:pPr>
              <a:lnSpc>
                <a:spcPct val="107000"/>
              </a:lnSpc>
              <a:spcAft>
                <a:spcPts val="800"/>
              </a:spcAft>
            </a:pP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https://www.healthjobsuk.com/job_list?JobSearch_q=talking+therapies&amp;JobSearch_d=511&amp;JobSearch_g=&amp;JobSearch_re=_POST&amp;JobSearch_re_0=1&amp;JobSearch_re_1=1-_-_-&amp;JobSearch_re_2=1-_-_--_-_-&amp;JobSearch_Submit=Search&amp;_tr=JobSearch&amp;_ts=2629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Job search – CBT is the main focus DESPITE talking therapies title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DEE6BCF6-9609-8821-5758-05196C3E30FD}"/>
                  </a:ext>
                </a:extLst>
              </p14:cNvPr>
              <p14:cNvContentPartPr/>
              <p14:nvPr/>
            </p14:nvContentPartPr>
            <p14:xfrm>
              <a:off x="9098064" y="6107616"/>
              <a:ext cx="1755000" cy="28440"/>
            </p14:xfrm>
          </p:contentPart>
        </mc:Choice>
        <mc:Fallback>
          <p:pic>
            <p:nvPicPr>
              <p:cNvPr id="9" name="Ink 8">
                <a:extLst>
                  <a:ext uri="{FF2B5EF4-FFF2-40B4-BE49-F238E27FC236}">
                    <a16:creationId xmlns:a16="http://schemas.microsoft.com/office/drawing/2014/main" id="{DEE6BCF6-9609-8821-5758-05196C3E30FD}"/>
                  </a:ext>
                </a:extLst>
              </p:cNvPr>
              <p:cNvPicPr/>
              <p:nvPr/>
            </p:nvPicPr>
            <p:blipFill>
              <a:blip r:embed="rId5"/>
              <a:stretch>
                <a:fillRect/>
              </a:stretch>
            </p:blipFill>
            <p:spPr>
              <a:xfrm>
                <a:off x="9044424" y="5999616"/>
                <a:ext cx="1862640" cy="24408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4852407A-5262-EC15-1017-9C36EAA79C49}"/>
                  </a:ext>
                </a:extLst>
              </p14:cNvPr>
              <p14:cNvContentPartPr/>
              <p14:nvPr/>
            </p14:nvContentPartPr>
            <p14:xfrm>
              <a:off x="9564264" y="5934096"/>
              <a:ext cx="1354680" cy="66960"/>
            </p14:xfrm>
          </p:contentPart>
        </mc:Choice>
        <mc:Fallback>
          <p:pic>
            <p:nvPicPr>
              <p:cNvPr id="10" name="Ink 9">
                <a:extLst>
                  <a:ext uri="{FF2B5EF4-FFF2-40B4-BE49-F238E27FC236}">
                    <a16:creationId xmlns:a16="http://schemas.microsoft.com/office/drawing/2014/main" id="{4852407A-5262-EC15-1017-9C36EAA79C49}"/>
                  </a:ext>
                </a:extLst>
              </p:cNvPr>
              <p:cNvPicPr/>
              <p:nvPr/>
            </p:nvPicPr>
            <p:blipFill>
              <a:blip r:embed="rId7"/>
              <a:stretch>
                <a:fillRect/>
              </a:stretch>
            </p:blipFill>
            <p:spPr>
              <a:xfrm>
                <a:off x="9510624" y="5826456"/>
                <a:ext cx="1462320" cy="282600"/>
              </a:xfrm>
              <a:prstGeom prst="rect">
                <a:avLst/>
              </a:prstGeom>
            </p:spPr>
          </p:pic>
        </mc:Fallback>
      </mc:AlternateContent>
    </p:spTree>
    <p:extLst>
      <p:ext uri="{BB962C8B-B14F-4D97-AF65-F5344CB8AC3E}">
        <p14:creationId xmlns:p14="http://schemas.microsoft.com/office/powerpoint/2010/main" val="1095865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095A-E86B-178F-B043-0701FC9B12BA}"/>
              </a:ext>
            </a:extLst>
          </p:cNvPr>
          <p:cNvSpPr>
            <a:spLocks noGrp="1"/>
          </p:cNvSpPr>
          <p:nvPr>
            <p:ph type="title"/>
          </p:nvPr>
        </p:nvSpPr>
        <p:spPr/>
        <p:txBody>
          <a:bodyPr/>
          <a:lstStyle/>
          <a:p>
            <a:r>
              <a:rPr lang="en-US" dirty="0"/>
              <a:t>My email to various therapists</a:t>
            </a:r>
            <a:endParaRPr lang="en-GB" dirty="0"/>
          </a:p>
        </p:txBody>
      </p:sp>
      <p:sp>
        <p:nvSpPr>
          <p:cNvPr id="3" name="Content Placeholder 2">
            <a:extLst>
              <a:ext uri="{FF2B5EF4-FFF2-40B4-BE49-F238E27FC236}">
                <a16:creationId xmlns:a16="http://schemas.microsoft.com/office/drawing/2014/main" id="{62B13117-CE7E-79D5-B89F-034896A3F6EC}"/>
              </a:ext>
            </a:extLst>
          </p:cNvPr>
          <p:cNvSpPr>
            <a:spLocks noGrp="1"/>
          </p:cNvSpPr>
          <p:nvPr>
            <p:ph idx="1"/>
          </p:nvPr>
        </p:nvSpPr>
        <p:spPr/>
        <p:txBody>
          <a:bodyPr>
            <a:normAutofit fontScale="92500"/>
          </a:bodyPr>
          <a:lstStyle/>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my homework pieces … is to do a 10-minute student activity.  I've chosen to do it on why research is important to the profession. </a:t>
            </a:r>
            <a:r>
              <a:rPr lang="en-GB" sz="1800" kern="100" dirty="0">
                <a:latin typeface="Aptos" panose="020B0004020202020204" pitchFamily="34" charset="0"/>
                <a:ea typeface="Aptos" panose="020B0004020202020204" pitchFamily="34" charset="0"/>
                <a:cs typeface="Times New Roman" panose="02020603050405020304" pitchFamily="18" charset="0"/>
              </a:rPr>
              <a:t>I will be looking to share and compare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 would you mind giving me your thoughts on research please?”</a:t>
            </a:r>
          </a:p>
          <a:p>
            <a:pPr marL="0" indent="0">
              <a:buNone/>
            </a:pP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3600" b="1" kern="100" dirty="0">
                <a:latin typeface="Aptos" panose="020B0004020202020204" pitchFamily="34" charset="0"/>
                <a:ea typeface="Aptos" panose="020B0004020202020204" pitchFamily="34" charset="0"/>
                <a:cs typeface="Times New Roman" panose="02020603050405020304" pitchFamily="18" charset="0"/>
              </a:rPr>
              <a:t>So what are YOUR thoughts on Research’s Impact?</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68400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8149-3968-A399-C872-6E4143B6448A}"/>
              </a:ext>
            </a:extLst>
          </p:cNvPr>
          <p:cNvSpPr>
            <a:spLocks noGrp="1"/>
          </p:cNvSpPr>
          <p:nvPr>
            <p:ph type="title"/>
          </p:nvPr>
        </p:nvSpPr>
        <p:spPr/>
        <p:txBody>
          <a:bodyPr/>
          <a:lstStyle/>
          <a:p>
            <a:r>
              <a:rPr lang="en-US" dirty="0"/>
              <a:t>responses</a:t>
            </a:r>
            <a:endParaRPr lang="en-GB" dirty="0"/>
          </a:p>
        </p:txBody>
      </p:sp>
      <p:sp>
        <p:nvSpPr>
          <p:cNvPr id="3" name="Content Placeholder 2">
            <a:extLst>
              <a:ext uri="{FF2B5EF4-FFF2-40B4-BE49-F238E27FC236}">
                <a16:creationId xmlns:a16="http://schemas.microsoft.com/office/drawing/2014/main" id="{79949E85-5B90-CCF1-8509-2D4DADD1B019}"/>
              </a:ext>
            </a:extLst>
          </p:cNvPr>
          <p:cNvSpPr>
            <a:spLocks noGrp="1"/>
          </p:cNvSpPr>
          <p:nvPr>
            <p:ph idx="1"/>
          </p:nvPr>
        </p:nvSpPr>
        <p:spPr>
          <a:xfrm>
            <a:off x="652371" y="2095500"/>
            <a:ext cx="11198253" cy="4506468"/>
          </a:xfrm>
        </p:spPr>
        <p:txBody>
          <a:bodyPr>
            <a:noAutofit/>
          </a:bodyPr>
          <a:lstStyle/>
          <a:p>
            <a:pPr marL="0" indent="0">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My thoughts on research are that it is both useful and validating.</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I feel very strongly that research is always to be viewed with an open and questioning mind. I search for any possible bias and question who has funded the research.</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From a practitioner viewpoint, I find it can validate my own therapeutic experience when research is offered that supports the same questions and theories that formulate in my own mind as a practitioner.</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b="1" kern="100" dirty="0">
                <a:effectLst/>
                <a:latin typeface="Aptos" panose="020B0004020202020204" pitchFamily="34" charset="0"/>
                <a:ea typeface="Aptos" panose="020B0004020202020204" pitchFamily="34" charset="0"/>
                <a:cs typeface="Times New Roman" panose="02020603050405020304" pitchFamily="18" charset="0"/>
              </a:rPr>
              <a:t>Andrea Aylward</a:t>
            </a:r>
            <a:br>
              <a:rPr lang="en-GB" sz="1400" b="1"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Reg.MBACP</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Integrative Therapist</a:t>
            </a:r>
          </a:p>
          <a:p>
            <a:pPr marL="0" indent="0">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For me research is important because not everyone benefits from psychological therapies so it is important to continue to look at how we can refine what we offer to improve outcomes for patients. Because of research we know that some minority communities do worse in therapy so we need to think about how we adapt what we do to meet their needs, we also know that some therapies are better for some conditions than others so we can target help more effectively.</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b="1" kern="100" dirty="0">
                <a:effectLst/>
                <a:latin typeface="Aptos" panose="020B0004020202020204" pitchFamily="34" charset="0"/>
                <a:ea typeface="Aptos" panose="020B0004020202020204" pitchFamily="34" charset="0"/>
                <a:cs typeface="Times New Roman" panose="02020603050405020304" pitchFamily="18" charset="0"/>
              </a:rPr>
              <a:t>Andrew Beck </a:t>
            </a:r>
            <a:br>
              <a:rPr lang="en-GB" sz="1400" b="1"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Consultant Clinical Psychologist / Head of Clinical Health Psychology / Clinical Health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http://www.bradfordhospitals.nhs.uk</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Heavily into CBT</a:t>
            </a:r>
            <a:endParaRPr lang="en-GB" sz="1400" dirty="0"/>
          </a:p>
        </p:txBody>
      </p:sp>
    </p:spTree>
    <p:extLst>
      <p:ext uri="{BB962C8B-B14F-4D97-AF65-F5344CB8AC3E}">
        <p14:creationId xmlns:p14="http://schemas.microsoft.com/office/powerpoint/2010/main" val="2086734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5BC88-91D7-DA70-6E36-EE8929066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905361-579F-0171-AAB6-D2973E4755B7}"/>
              </a:ext>
            </a:extLst>
          </p:cNvPr>
          <p:cNvSpPr>
            <a:spLocks noGrp="1"/>
          </p:cNvSpPr>
          <p:nvPr>
            <p:ph type="title"/>
          </p:nvPr>
        </p:nvSpPr>
        <p:spPr/>
        <p:txBody>
          <a:bodyPr/>
          <a:lstStyle/>
          <a:p>
            <a:r>
              <a:rPr lang="en-US" dirty="0"/>
              <a:t>responses</a:t>
            </a:r>
            <a:endParaRPr lang="en-GB" dirty="0"/>
          </a:p>
        </p:txBody>
      </p:sp>
      <p:sp>
        <p:nvSpPr>
          <p:cNvPr id="3" name="Content Placeholder 2">
            <a:extLst>
              <a:ext uri="{FF2B5EF4-FFF2-40B4-BE49-F238E27FC236}">
                <a16:creationId xmlns:a16="http://schemas.microsoft.com/office/drawing/2014/main" id="{F92B6D92-A0EE-77E6-D986-4A2954A71F8D}"/>
              </a:ext>
            </a:extLst>
          </p:cNvPr>
          <p:cNvSpPr>
            <a:spLocks noGrp="1"/>
          </p:cNvSpPr>
          <p:nvPr>
            <p:ph idx="1"/>
          </p:nvPr>
        </p:nvSpPr>
        <p:spPr>
          <a:xfrm>
            <a:off x="652371" y="2095500"/>
            <a:ext cx="11198253" cy="4506468"/>
          </a:xfrm>
        </p:spPr>
        <p:txBody>
          <a:bodyPr>
            <a:noAutofit/>
          </a:bodyPr>
          <a:lstStyle/>
          <a:p>
            <a:pPr marL="0" indent="0">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If we don't research then we don't change anything, research brings about new knowledge and different ways of doing things.  When groups of people come together and undertake action research for example, then you begin to see new possibilities, you can try things and then review the outcome adapt and go again.  I feel and see research as an ongoing process for those with curious minds.  We need to push against what we think we know until we find things we don't know or have not considered.  Using a multidisciplinary team to work on research opens up a plethora of ideas and views and out of that we may well find different ways or even better ways to do things.</a:t>
            </a:r>
          </a:p>
          <a:p>
            <a:pPr marL="0" indent="0">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Humans are researching everyday of their life.  I just wish the large organisations would recognise a more qualitative approach to research outcomes rather than always opting for the quantitative aspects, we need to consider how some of the nuanced aspects of counselling support people.  Small scale research could lead to wider ideas and long term work to look at how we can work with people in the best way, while offering choices.</a:t>
            </a:r>
          </a:p>
          <a:p>
            <a:pPr marL="0" indent="0">
              <a:lnSpc>
                <a:spcPct val="107000"/>
              </a:lnSpc>
              <a:spcAft>
                <a:spcPts val="800"/>
              </a:spcAft>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Su Illingworth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Counselling and Education and Training Teacher , Integrative</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Some reasons research is important:</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advance knowledge in the field			Establish Counselling and Psychotherapy as an evidence based practice</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Highlight areas of knowledge where there are gaps	Identify areas that require funding and provide a solid, reasoned basis for securing funding</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inform therapists of best practice.</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provide reasoned debate.</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I’m sure there are many others but these are what occur to me.</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Cath Hancox |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Lecturer, Therapist and Supervisor</a:t>
            </a:r>
          </a:p>
          <a:p>
            <a:pPr marL="0" indent="0">
              <a:lnSpc>
                <a:spcPct val="107000"/>
              </a:lnSpc>
              <a:spcAft>
                <a:spcPts val="800"/>
              </a:spcAft>
              <a:buNone/>
            </a:pPr>
            <a:endParaRPr lang="en-GB" sz="1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400" dirty="0"/>
          </a:p>
        </p:txBody>
      </p:sp>
    </p:spTree>
    <p:extLst>
      <p:ext uri="{BB962C8B-B14F-4D97-AF65-F5344CB8AC3E}">
        <p14:creationId xmlns:p14="http://schemas.microsoft.com/office/powerpoint/2010/main" val="38471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C3A2D-5380-5D12-4141-1EC46A2F5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3E77B-631E-7067-F91C-C0A3BDB6F1CC}"/>
              </a:ext>
            </a:extLst>
          </p:cNvPr>
          <p:cNvSpPr>
            <a:spLocks noGrp="1"/>
          </p:cNvSpPr>
          <p:nvPr>
            <p:ph type="title"/>
          </p:nvPr>
        </p:nvSpPr>
        <p:spPr/>
        <p:txBody>
          <a:bodyPr/>
          <a:lstStyle/>
          <a:p>
            <a:r>
              <a:rPr lang="en-US" dirty="0"/>
              <a:t>responses</a:t>
            </a:r>
            <a:endParaRPr lang="en-GB" dirty="0"/>
          </a:p>
        </p:txBody>
      </p:sp>
      <p:sp>
        <p:nvSpPr>
          <p:cNvPr id="3" name="Content Placeholder 2">
            <a:extLst>
              <a:ext uri="{FF2B5EF4-FFF2-40B4-BE49-F238E27FC236}">
                <a16:creationId xmlns:a16="http://schemas.microsoft.com/office/drawing/2014/main" id="{1A889702-17FF-C5CB-A73A-F4784FE7F5C9}"/>
              </a:ext>
            </a:extLst>
          </p:cNvPr>
          <p:cNvSpPr>
            <a:spLocks noGrp="1"/>
          </p:cNvSpPr>
          <p:nvPr>
            <p:ph idx="1"/>
          </p:nvPr>
        </p:nvSpPr>
        <p:spPr>
          <a:xfrm>
            <a:off x="652371" y="2095500"/>
            <a:ext cx="11198253" cy="4506468"/>
          </a:xfrm>
        </p:spPr>
        <p:txBody>
          <a:bodyPr>
            <a:noAutofit/>
          </a:bodyPr>
          <a:lstStyle/>
          <a:p>
            <a:pPr marL="0" indent="0">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Some reasons research is important:</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advance knowledge in the field</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Establish Counselling and Psychotherapy as an evidence based practice</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Highlight areas of knowledge where there are gaps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Identify areas that require funding and provide a solid, reasoned basis for securing funding</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inform therapists of best practice.</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To provide reasoned debate.</a:t>
            </a:r>
            <a:endParaRPr lang="en-GB" sz="1400" kern="100" dirty="0">
              <a:latin typeface="Aptos" panose="020B0004020202020204" pitchFamily="34" charset="0"/>
              <a:ea typeface="Aptos" panose="020B0004020202020204" pitchFamily="34" charset="0"/>
              <a:cs typeface="Times New Roman" panose="02020603050405020304" pitchFamily="18" charset="0"/>
            </a:endParaRPr>
          </a:p>
          <a:p>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Cath Hancox |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Lecturer, Therapist and Supervisor</a:t>
            </a:r>
          </a:p>
          <a:p>
            <a:pPr marL="0" indent="0">
              <a:lnSpc>
                <a:spcPct val="107000"/>
              </a:lnSpc>
              <a:spcAft>
                <a:spcPts val="800"/>
              </a:spcAft>
              <a:buNone/>
            </a:pPr>
            <a:endParaRPr lang="en-GB" sz="1400" dirty="0"/>
          </a:p>
        </p:txBody>
      </p:sp>
    </p:spTree>
    <p:extLst>
      <p:ext uri="{BB962C8B-B14F-4D97-AF65-F5344CB8AC3E}">
        <p14:creationId xmlns:p14="http://schemas.microsoft.com/office/powerpoint/2010/main" val="2997707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AC59-D0A7-C21D-E2DD-EEE2E5E9E18C}"/>
              </a:ext>
            </a:extLst>
          </p:cNvPr>
          <p:cNvSpPr>
            <a:spLocks noGrp="1"/>
          </p:cNvSpPr>
          <p:nvPr>
            <p:ph type="title"/>
          </p:nvPr>
        </p:nvSpPr>
        <p:spPr/>
        <p:txBody>
          <a:bodyPr>
            <a:normAutofit/>
          </a:bodyPr>
          <a:lstStyle/>
          <a:p>
            <a:r>
              <a:rPr lang="en-US" dirty="0"/>
              <a:t>Research impact examples</a:t>
            </a:r>
            <a:endParaRPr lang="en-GB" dirty="0"/>
          </a:p>
        </p:txBody>
      </p:sp>
      <p:sp>
        <p:nvSpPr>
          <p:cNvPr id="3" name="Content Placeholder 2">
            <a:extLst>
              <a:ext uri="{FF2B5EF4-FFF2-40B4-BE49-F238E27FC236}">
                <a16:creationId xmlns:a16="http://schemas.microsoft.com/office/drawing/2014/main" id="{BC5B94AA-F89F-F6D1-12B3-E3F7DA09E064}"/>
              </a:ext>
            </a:extLst>
          </p:cNvPr>
          <p:cNvSpPr>
            <a:spLocks noGrp="1"/>
          </p:cNvSpPr>
          <p:nvPr>
            <p:ph idx="1"/>
          </p:nvPr>
        </p:nvSpPr>
        <p:spPr/>
        <p:txBody>
          <a:bodyPr/>
          <a:lstStyle/>
          <a:p>
            <a:r>
              <a:rPr lang="en-US" dirty="0"/>
              <a:t>TIMELINE</a:t>
            </a:r>
          </a:p>
          <a:p>
            <a:r>
              <a:rPr lang="en-US" dirty="0"/>
              <a:t>INVESTMENT</a:t>
            </a:r>
          </a:p>
          <a:p>
            <a:r>
              <a:rPr lang="en-US" dirty="0"/>
              <a:t>PHD OPPORTUNITIES</a:t>
            </a:r>
          </a:p>
          <a:p>
            <a:r>
              <a:rPr lang="en-US" dirty="0"/>
              <a:t>JOB SEARCHING/AVAILABILITY</a:t>
            </a:r>
          </a:p>
          <a:p>
            <a:r>
              <a:rPr lang="en-US" dirty="0"/>
              <a:t>IMPROVEMENT OF QUALITY OF SERVICE OFFERED</a:t>
            </a:r>
          </a:p>
          <a:p>
            <a:r>
              <a:rPr lang="en-US" dirty="0"/>
              <a:t>IMPROVEMENT OF QUALITY OF LIFE</a:t>
            </a:r>
          </a:p>
          <a:p>
            <a:r>
              <a:rPr lang="en-US" dirty="0"/>
              <a:t>INCREASING THE BODY OF KNOWLEDGE</a:t>
            </a:r>
          </a:p>
          <a:p>
            <a:endParaRPr lang="en-GB" dirty="0"/>
          </a:p>
        </p:txBody>
      </p:sp>
    </p:spTree>
    <p:extLst>
      <p:ext uri="{BB962C8B-B14F-4D97-AF65-F5344CB8AC3E}">
        <p14:creationId xmlns:p14="http://schemas.microsoft.com/office/powerpoint/2010/main" val="2642538347"/>
      </p:ext>
    </p:extLst>
  </p:cSld>
  <p:clrMapOvr>
    <a:masterClrMapping/>
  </p:clrMapOvr>
</p:sld>
</file>

<file path=ppt/theme/theme1.xml><?xml version="1.0" encoding="utf-8"?>
<a:theme xmlns:a="http://schemas.openxmlformats.org/drawingml/2006/main" name="CitationVTI">
  <a:themeElements>
    <a:clrScheme name="AnalogousFromDarkSeedLeftStep">
      <a:dk1>
        <a:srgbClr val="000000"/>
      </a:dk1>
      <a:lt1>
        <a:srgbClr val="FFFFFF"/>
      </a:lt1>
      <a:dk2>
        <a:srgbClr val="1B2130"/>
      </a:dk2>
      <a:lt2>
        <a:srgbClr val="F0F3F1"/>
      </a:lt2>
      <a:accent1>
        <a:srgbClr val="D937B0"/>
      </a:accent1>
      <a:accent2>
        <a:srgbClr val="AC25C7"/>
      </a:accent2>
      <a:accent3>
        <a:srgbClr val="7B37D9"/>
      </a:accent3>
      <a:accent4>
        <a:srgbClr val="3A3ACC"/>
      </a:accent4>
      <a:accent5>
        <a:srgbClr val="377AD9"/>
      </a:accent5>
      <a:accent6>
        <a:srgbClr val="25ACC7"/>
      </a:accent6>
      <a:hlink>
        <a:srgbClr val="3F5FBF"/>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851</Words>
  <Application>Microsoft Office PowerPoint</Application>
  <PresentationFormat>Widescreen</PresentationFormat>
  <Paragraphs>42</Paragraphs>
  <Slides>9</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Links</vt:lpstr>
      </vt:variant>
      <vt:variant>
        <vt:i4>1</vt:i4>
      </vt:variant>
      <vt:variant>
        <vt:lpstr>Slide Titles</vt:lpstr>
      </vt:variant>
      <vt:variant>
        <vt:i4>9</vt:i4>
      </vt:variant>
    </vt:vector>
  </HeadingPairs>
  <TitlesOfParts>
    <vt:vector size="15" baseType="lpstr">
      <vt:lpstr>Aptos</vt:lpstr>
      <vt:lpstr>Arial</vt:lpstr>
      <vt:lpstr>Grandview</vt:lpstr>
      <vt:lpstr>Grandview Display</vt:lpstr>
      <vt:lpstr>CitationVTI</vt:lpstr>
      <vt:lpstr>D:\Deborah\Craven College\Assignment 1\Theory Timeline.xlsx</vt:lpstr>
      <vt:lpstr>Research … Connecting the dots</vt:lpstr>
      <vt:lpstr>WHERE ARE WE?</vt:lpstr>
      <vt:lpstr>STUDENTSHIPS</vt:lpstr>
      <vt:lpstr>JOB SEARCH</vt:lpstr>
      <vt:lpstr>My email to various therapists</vt:lpstr>
      <vt:lpstr>responses</vt:lpstr>
      <vt:lpstr>responses</vt:lpstr>
      <vt:lpstr>responses</vt:lpstr>
      <vt:lpstr>Research impact examples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WILSON</dc:creator>
  <cp:lastModifiedBy>DEBORAH WILSON</cp:lastModifiedBy>
  <cp:revision>4</cp:revision>
  <dcterms:created xsi:type="dcterms:W3CDTF">2024-11-18T20:09:38Z</dcterms:created>
  <dcterms:modified xsi:type="dcterms:W3CDTF">2024-11-18T21:02:16Z</dcterms:modified>
</cp:coreProperties>
</file>