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57" r:id="rId11"/>
    <p:sldId id="258" r:id="rId12"/>
    <p:sldId id="259" r:id="rId13"/>
    <p:sldId id="266" r:id="rId14"/>
    <p:sldId id="267" r:id="rId15"/>
    <p:sldId id="260" r:id="rId16"/>
    <p:sldId id="261" r:id="rId17"/>
    <p:sldId id="263" r:id="rId18"/>
    <p:sldId id="264" r:id="rId19"/>
    <p:sldId id="276" r:id="rId20"/>
    <p:sldId id="26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5845" autoAdjust="0"/>
  </p:normalViewPr>
  <p:slideViewPr>
    <p:cSldViewPr snapToGrid="0">
      <p:cViewPr varScale="1">
        <p:scale>
          <a:sx n="91" d="100"/>
          <a:sy n="91" d="100"/>
        </p:scale>
        <p:origin x="56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136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495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64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397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582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840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502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94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772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013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10/8/2025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632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10/8/2025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0373759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resource/view.php?id=608236" TargetMode="External"/><Relationship Id="rId2" Type="http://schemas.openxmlformats.org/officeDocument/2006/relationships/hyperlink" Target="https://moodle.uwtsd.ac.uk/mod/resource/view.php?id=608235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oodle.uwtsd.ac.uk/mod/resource/view.php?id=60823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eople Discussing">
            <a:extLst>
              <a:ext uri="{FF2B5EF4-FFF2-40B4-BE49-F238E27FC236}">
                <a16:creationId xmlns:a16="http://schemas.microsoft.com/office/drawing/2014/main" id="{52718C9E-A4D2-7029-9DB5-E4E9E0F378B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alphaModFix/>
          </a:blip>
          <a:srcRect t="5" r="6245" b="6245"/>
          <a:stretch/>
        </p:blipFill>
        <p:spPr>
          <a:xfrm>
            <a:off x="-688" y="-4"/>
            <a:ext cx="12192687" cy="685800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B95B01E-5851-431E-863B-0FAC656695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462563" y="3600"/>
            <a:ext cx="7266875" cy="6854400"/>
          </a:xfrm>
          <a:custGeom>
            <a:avLst/>
            <a:gdLst>
              <a:gd name="connsiteX0" fmla="*/ 3839675 w 7266875"/>
              <a:gd name="connsiteY0" fmla="*/ 0 h 6854400"/>
              <a:gd name="connsiteX1" fmla="*/ 7266875 w 7266875"/>
              <a:gd name="connsiteY1" fmla="*/ 3427200 h 6854400"/>
              <a:gd name="connsiteX2" fmla="*/ 3839675 w 7266875"/>
              <a:gd name="connsiteY2" fmla="*/ 6854400 h 6854400"/>
              <a:gd name="connsiteX3" fmla="*/ 3489264 w 7266875"/>
              <a:gd name="connsiteY3" fmla="*/ 6836706 h 6854400"/>
              <a:gd name="connsiteX4" fmla="*/ 3327588 w 7266875"/>
              <a:gd name="connsiteY4" fmla="*/ 6816161 h 6854400"/>
              <a:gd name="connsiteX5" fmla="*/ 3174464 w 7266875"/>
              <a:gd name="connsiteY5" fmla="*/ 6839531 h 6854400"/>
              <a:gd name="connsiteX6" fmla="*/ 2880000 w 7266875"/>
              <a:gd name="connsiteY6" fmla="*/ 6854400 h 6854400"/>
              <a:gd name="connsiteX7" fmla="*/ 0 w 7266875"/>
              <a:gd name="connsiteY7" fmla="*/ 3974400 h 6854400"/>
              <a:gd name="connsiteX8" fmla="*/ 226325 w 7266875"/>
              <a:gd name="connsiteY8" fmla="*/ 2853374 h 6854400"/>
              <a:gd name="connsiteX9" fmla="*/ 258015 w 7266875"/>
              <a:gd name="connsiteY9" fmla="*/ 2787590 h 6854400"/>
              <a:gd name="connsiteX10" fmla="*/ 224445 w 7266875"/>
              <a:gd name="connsiteY10" fmla="*/ 2657030 h 6854400"/>
              <a:gd name="connsiteX11" fmla="*/ 180561 w 7266875"/>
              <a:gd name="connsiteY11" fmla="*/ 2221714 h 6854400"/>
              <a:gd name="connsiteX12" fmla="*/ 2340561 w 7266875"/>
              <a:gd name="connsiteY12" fmla="*/ 61714 h 6854400"/>
              <a:gd name="connsiteX13" fmla="*/ 2828370 w 7266875"/>
              <a:gd name="connsiteY13" fmla="*/ 117025 h 6854400"/>
              <a:gd name="connsiteX14" fmla="*/ 2891183 w 7266875"/>
              <a:gd name="connsiteY14" fmla="*/ 134017 h 6854400"/>
              <a:gd name="connsiteX15" fmla="*/ 2983165 w 7266875"/>
              <a:gd name="connsiteY15" fmla="*/ 107897 h 6854400"/>
              <a:gd name="connsiteX16" fmla="*/ 3839675 w 7266875"/>
              <a:gd name="connsiteY16" fmla="*/ 0 h 685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266875" h="6854400">
                <a:moveTo>
                  <a:pt x="3839675" y="0"/>
                </a:moveTo>
                <a:cubicBezTo>
                  <a:pt x="5732465" y="0"/>
                  <a:pt x="7266875" y="1534410"/>
                  <a:pt x="7266875" y="3427200"/>
                </a:cubicBezTo>
                <a:cubicBezTo>
                  <a:pt x="7266875" y="5319990"/>
                  <a:pt x="5732465" y="6854400"/>
                  <a:pt x="3839675" y="6854400"/>
                </a:cubicBezTo>
                <a:cubicBezTo>
                  <a:pt x="3721376" y="6854400"/>
                  <a:pt x="3604476" y="6848406"/>
                  <a:pt x="3489264" y="6836706"/>
                </a:cubicBezTo>
                <a:lnTo>
                  <a:pt x="3327588" y="6816161"/>
                </a:lnTo>
                <a:lnTo>
                  <a:pt x="3174464" y="6839531"/>
                </a:lnTo>
                <a:cubicBezTo>
                  <a:pt x="3077646" y="6849363"/>
                  <a:pt x="2979412" y="6854400"/>
                  <a:pt x="2880000" y="6854400"/>
                </a:cubicBezTo>
                <a:cubicBezTo>
                  <a:pt x="1289420" y="6854400"/>
                  <a:pt x="0" y="5564980"/>
                  <a:pt x="0" y="3974400"/>
                </a:cubicBezTo>
                <a:cubicBezTo>
                  <a:pt x="0" y="3576755"/>
                  <a:pt x="80589" y="3197933"/>
                  <a:pt x="226325" y="2853374"/>
                </a:cubicBezTo>
                <a:lnTo>
                  <a:pt x="258015" y="2787590"/>
                </a:lnTo>
                <a:lnTo>
                  <a:pt x="224445" y="2657030"/>
                </a:lnTo>
                <a:cubicBezTo>
                  <a:pt x="195672" y="2516419"/>
                  <a:pt x="180561" y="2370831"/>
                  <a:pt x="180561" y="2221714"/>
                </a:cubicBezTo>
                <a:cubicBezTo>
                  <a:pt x="180561" y="1028779"/>
                  <a:pt x="1147626" y="61714"/>
                  <a:pt x="2340561" y="61714"/>
                </a:cubicBezTo>
                <a:cubicBezTo>
                  <a:pt x="2508318" y="61714"/>
                  <a:pt x="2671608" y="80838"/>
                  <a:pt x="2828370" y="117025"/>
                </a:cubicBezTo>
                <a:lnTo>
                  <a:pt x="2891183" y="134017"/>
                </a:lnTo>
                <a:lnTo>
                  <a:pt x="2983165" y="107897"/>
                </a:lnTo>
                <a:cubicBezTo>
                  <a:pt x="3256928" y="37461"/>
                  <a:pt x="3543927" y="0"/>
                  <a:pt x="3839675" y="0"/>
                </a:cubicBezTo>
                <a:close/>
              </a:path>
            </a:pathLst>
          </a:custGeom>
          <a:solidFill>
            <a:schemeClr val="bg2">
              <a:alpha val="60000"/>
            </a:schemeClr>
          </a:solidFill>
          <a:ln>
            <a:noFill/>
          </a:ln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F17E415-B31D-479C-85EC-3974EB6DE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2462563" y="127992"/>
            <a:ext cx="7266875" cy="6854400"/>
            <a:chOff x="4925125" y="3600"/>
            <a:chExt cx="7266875" cy="68544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0DD1D5F-3B52-4010-9875-7B2C81481D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9A5E776-A0B7-4721-A7C0-6297BF15A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B627A0E1-E162-49A8-AD35-2102FE5DA0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59150" y="545125"/>
            <a:ext cx="5473700" cy="3352967"/>
          </a:xfrm>
        </p:spPr>
        <p:txBody>
          <a:bodyPr>
            <a:normAutofit/>
          </a:bodyPr>
          <a:lstStyle/>
          <a:p>
            <a:pPr algn="ctr"/>
            <a:r>
              <a:rPr lang="en-US" sz="5600">
                <a:solidFill>
                  <a:srgbClr val="FFFFFF"/>
                </a:solidFill>
              </a:rPr>
              <a:t>Learning and Collaboration for Global Citizenship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14031" y="4054274"/>
            <a:ext cx="3563938" cy="1282901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115000"/>
              </a:lnSpc>
            </a:pPr>
            <a:r>
              <a:rPr lang="en-US" sz="1200" dirty="0">
                <a:solidFill>
                  <a:srgbClr val="FFFFFF"/>
                </a:solidFill>
              </a:rPr>
              <a:t>BMSP4015D</a:t>
            </a:r>
          </a:p>
          <a:p>
            <a:pPr algn="ctr">
              <a:lnSpc>
                <a:spcPct val="115000"/>
              </a:lnSpc>
            </a:pPr>
            <a:r>
              <a:rPr lang="en-US" sz="1200" dirty="0">
                <a:solidFill>
                  <a:srgbClr val="FFFFFF"/>
                </a:solidFill>
              </a:rPr>
              <a:t>Helen Evans </a:t>
            </a:r>
          </a:p>
          <a:p>
            <a:pPr algn="ctr">
              <a:lnSpc>
                <a:spcPct val="115000"/>
              </a:lnSpc>
            </a:pPr>
            <a:r>
              <a:rPr lang="en-US" sz="1200" dirty="0">
                <a:solidFill>
                  <a:srgbClr val="FFFFFF"/>
                </a:solidFill>
              </a:rPr>
              <a:t>h.evans1@uwtsd.ac.uk</a:t>
            </a:r>
          </a:p>
          <a:p>
            <a:pPr algn="ctr">
              <a:lnSpc>
                <a:spcPct val="115000"/>
              </a:lnSpc>
            </a:pPr>
            <a:endParaRPr 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Welcome and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Welcome to the course!</a:t>
            </a:r>
          </a:p>
          <a:p>
            <a:r>
              <a:t>Explore learning strategies and professional practice.</a:t>
            </a:r>
          </a:p>
          <a:p>
            <a:r>
              <a:t>Understand local and global business environments.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Lecture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Understand course purpose and scope.</a:t>
            </a:r>
          </a:p>
          <a:p>
            <a:r>
              <a:rPr dirty="0" err="1"/>
              <a:t>Recogni</a:t>
            </a:r>
            <a:r>
              <a:rPr lang="en-GB" dirty="0"/>
              <a:t>s</a:t>
            </a:r>
            <a:r>
              <a:rPr dirty="0"/>
              <a:t>e effective learning strategies.</a:t>
            </a:r>
          </a:p>
          <a:p>
            <a:r>
              <a:rPr dirty="0"/>
              <a:t>Appreciate professional practice in business.</a:t>
            </a:r>
          </a:p>
          <a:p>
            <a:r>
              <a:rPr dirty="0"/>
              <a:t>Explore local vs. global business contexts.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Are Learning Strategies?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Techniques to absorb, retain, and apply knowledge.</a:t>
            </a:r>
          </a:p>
          <a:p>
            <a:r>
              <a:t>Importance in academic and professional success.</a:t>
            </a:r>
          </a:p>
          <a:p>
            <a:r>
              <a:t>Examples: Active learning, time management, critical thinking.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Professional Practice in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Behaviors and ethics of effective professionals.</a:t>
            </a:r>
          </a:p>
          <a:p>
            <a:r>
              <a:t>Key areas:</a:t>
            </a:r>
          </a:p>
          <a:p>
            <a:r>
              <a:t>- Communication</a:t>
            </a:r>
          </a:p>
          <a:p>
            <a:r>
              <a:t>- Teamwork</a:t>
            </a:r>
          </a:p>
          <a:p>
            <a:r>
              <a:t>- Ethical decision-making</a:t>
            </a:r>
          </a:p>
          <a:p>
            <a:r>
              <a:t>- Leadership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Local Business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Regional markets and cultural norms.</a:t>
            </a:r>
          </a:p>
          <a:p>
            <a:r>
              <a:t>Regulatory frameworks.</a:t>
            </a:r>
          </a:p>
          <a:p>
            <a:r>
              <a:t>Importance of community and local networks.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Global Business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International trade and cross-cultural management.</a:t>
            </a:r>
          </a:p>
          <a:p>
            <a:r>
              <a:t>Global supply chains.</a:t>
            </a:r>
          </a:p>
          <a:p>
            <a:r>
              <a:t>Multinational corporations and global strategy.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Course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Modular format:</a:t>
            </a:r>
          </a:p>
          <a:p>
            <a:r>
              <a:t>- Learning strategies</a:t>
            </a:r>
          </a:p>
          <a:p>
            <a:r>
              <a:t>- Professional practice</a:t>
            </a:r>
          </a:p>
          <a:p>
            <a:r>
              <a:t>- Local business</a:t>
            </a:r>
          </a:p>
          <a:p>
            <a:r>
              <a:t>- Global business</a:t>
            </a:r>
          </a:p>
          <a:p>
            <a:r>
              <a:t>Activities: Lectures, discussions, assignments, case studies.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Expected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Apply learning strategies in academic and professional settings.</a:t>
            </a:r>
          </a:p>
          <a:p>
            <a:r>
              <a:t>Understand professional practice locally and globally.</a:t>
            </a:r>
          </a:p>
          <a:p>
            <a:r>
              <a:t>Navigate diverse business environments effectively.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BFAB9-252F-DC62-CD09-9C5611807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the module : Aim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19244-C387-22E2-1217-428BAB3ED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000" dirty="0"/>
              <a:t>To develop students' skills and understanding of learning strategies and professional practice in a local and global business context.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90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57515-12B1-5621-D250-C7CB4E276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07159-CC2F-2A6D-BA30-E7D326952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/>
              <a:t>Upon the successful completion of this module, the student should be able to:</a:t>
            </a:r>
            <a:endParaRPr lang="en-US" sz="2400" dirty="0"/>
          </a:p>
          <a:p>
            <a:pPr marL="269875" indent="-269875"/>
            <a:r>
              <a:rPr lang="en-US" sz="2400" dirty="0"/>
              <a:t>Research and evaluate the contribution of a collaborative learning and research group</a:t>
            </a:r>
          </a:p>
          <a:p>
            <a:pPr marL="269875" indent="-269875"/>
            <a:r>
              <a:rPr lang="en-US" sz="2400" dirty="0"/>
              <a:t>Identify how to create an identity and </a:t>
            </a:r>
            <a:r>
              <a:rPr lang="en-US" sz="2400"/>
              <a:t>participate</a:t>
            </a:r>
            <a:r>
              <a:rPr lang="en-US" sz="2400" dirty="0"/>
              <a:t> in </a:t>
            </a:r>
            <a:r>
              <a:rPr lang="en-US" sz="2400" err="1"/>
              <a:t>organisational</a:t>
            </a:r>
            <a:r>
              <a:rPr lang="en-US" sz="2400" dirty="0"/>
              <a:t> and business communities that can influence and inform business learning. </a:t>
            </a:r>
          </a:p>
        </p:txBody>
      </p:sp>
    </p:spTree>
    <p:extLst>
      <p:ext uri="{BB962C8B-B14F-4D97-AF65-F5344CB8AC3E}">
        <p14:creationId xmlns:p14="http://schemas.microsoft.com/office/powerpoint/2010/main" val="812257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C51935E-4A08-4AE4-8E13-F40CD3C4F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343978-77D5-0B34-7533-CBA322270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500562" cy="57677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8100"/>
              <a:t>Flipped Learning Approach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06FCA06-93DB-42F6-8250-FE5DED5A6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12309" y="161211"/>
            <a:ext cx="6517546" cy="5663845"/>
            <a:chOff x="5412309" y="161211"/>
            <a:chExt cx="6517546" cy="5663845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2320F83-571B-469F-9978-C3413F01A6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137740" y="1032941"/>
              <a:ext cx="4792115" cy="4792115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71B54BD1-D362-4E2C-AC8F-CDA767507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12309" y="161211"/>
              <a:ext cx="4320000" cy="4320000"/>
            </a:xfrm>
            <a:prstGeom prst="ellipse">
              <a:avLst/>
            </a:prstGeom>
            <a:solidFill>
              <a:schemeClr val="accent1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Top Tips for Effective Teamwork ...">
            <a:extLst>
              <a:ext uri="{FF2B5EF4-FFF2-40B4-BE49-F238E27FC236}">
                <a16:creationId xmlns:a16="http://schemas.microsoft.com/office/drawing/2014/main" id="{74EE205F-4FEA-A8B0-95D5-B56CC2D24D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908" r="22547"/>
          <a:stretch/>
        </p:blipFill>
        <p:spPr>
          <a:xfrm>
            <a:off x="5952853" y="298088"/>
            <a:ext cx="5040000" cy="5040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2183947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B9B5A19-3592-48E2-BC31-90E092BD6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2548C40-4C00-4E91-BFA6-84B4D662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6EE6BCA-C84E-4BED-B084-F599F7EE6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24695526-4BAA-4EFE-91C1-1E446117C0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0DF9B86-7987-40DC-85D6-479F5A2E87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A5465368-1AF5-43D6-BAD2-6BE8B04D9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CEB28D27-BDED-4D8C-94FC-58E9323571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77AC833D-449C-45F4-9851-216F3681F2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09528AAE-A1EB-446C-81BE-BA5E4490E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9F7C0F2C-B581-402B-B4C4-6DFB713149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356A6B0D-707F-420B-BF4D-2CB60CCCA0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8B7A59E-D61A-4BEB-A38A-1E8E5EBB83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DD99E1B6-CBC4-4306-9DFC-847D6D135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E361B0-92B3-45CA-A902-4E5E1E290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9276"/>
            <a:ext cx="4500561" cy="42598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800" dirty="0"/>
              <a:t>Moodle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2EA2B0E-0925-455B-8D5B-F645BBB5B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91422" y="1411458"/>
            <a:ext cx="6049714" cy="402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28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45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46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47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4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4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50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51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52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53" name="Rectangle 20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 useBgFill="1">
        <p:nvSpPr>
          <p:cNvPr id="54" name="Rectangle 22">
            <a:extLst>
              <a:ext uri="{FF2B5EF4-FFF2-40B4-BE49-F238E27FC236}">
                <a16:creationId xmlns:a16="http://schemas.microsoft.com/office/drawing/2014/main" id="{EB9B5A19-3592-48E2-BC31-90E092BD6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5" name="Group 24">
            <a:extLst>
              <a:ext uri="{FF2B5EF4-FFF2-40B4-BE49-F238E27FC236}">
                <a16:creationId xmlns:a16="http://schemas.microsoft.com/office/drawing/2014/main" id="{E2548C40-4C00-4E91-BFA6-84B4D662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56" name="Rectangle 25">
              <a:extLst>
                <a:ext uri="{FF2B5EF4-FFF2-40B4-BE49-F238E27FC236}">
                  <a16:creationId xmlns:a16="http://schemas.microsoft.com/office/drawing/2014/main" id="{B6EE6BCA-C84E-4BED-B084-F599F7EE6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Oval 26">
              <a:extLst>
                <a:ext uri="{FF2B5EF4-FFF2-40B4-BE49-F238E27FC236}">
                  <a16:creationId xmlns:a16="http://schemas.microsoft.com/office/drawing/2014/main" id="{24695526-4BAA-4EFE-91C1-1E446117C0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27">
              <a:extLst>
                <a:ext uri="{FF2B5EF4-FFF2-40B4-BE49-F238E27FC236}">
                  <a16:creationId xmlns:a16="http://schemas.microsoft.com/office/drawing/2014/main" id="{00DF9B86-7987-40DC-85D6-479F5A2E87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A5465368-1AF5-43D6-BAD2-6BE8B04D9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59" name="Rectangle 33">
                <a:extLst>
                  <a:ext uri="{FF2B5EF4-FFF2-40B4-BE49-F238E27FC236}">
                    <a16:creationId xmlns:a16="http://schemas.microsoft.com/office/drawing/2014/main" id="{CEB28D27-BDED-4D8C-94FC-58E9323571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Rectangle 34">
                <a:extLst>
                  <a:ext uri="{FF2B5EF4-FFF2-40B4-BE49-F238E27FC236}">
                    <a16:creationId xmlns:a16="http://schemas.microsoft.com/office/drawing/2014/main" id="{77AC833D-449C-45F4-9851-216F3681F2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09528AAE-A1EB-446C-81BE-BA5E4490E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61" name="Rectangle 31">
                <a:extLst>
                  <a:ext uri="{FF2B5EF4-FFF2-40B4-BE49-F238E27FC236}">
                    <a16:creationId xmlns:a16="http://schemas.microsoft.com/office/drawing/2014/main" id="{9F7C0F2C-B581-402B-B4C4-6DFB713149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Rectangle 32">
                <a:extLst>
                  <a:ext uri="{FF2B5EF4-FFF2-40B4-BE49-F238E27FC236}">
                    <a16:creationId xmlns:a16="http://schemas.microsoft.com/office/drawing/2014/main" id="{356A6B0D-707F-420B-BF4D-2CB60CCCA0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63" name="Rectangle 30">
              <a:extLst>
                <a:ext uri="{FF2B5EF4-FFF2-40B4-BE49-F238E27FC236}">
                  <a16:creationId xmlns:a16="http://schemas.microsoft.com/office/drawing/2014/main" id="{F8B7A59E-D61A-4BEB-A38A-1E8E5EBB83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4" name="Rectangle 36">
            <a:extLst>
              <a:ext uri="{FF2B5EF4-FFF2-40B4-BE49-F238E27FC236}">
                <a16:creationId xmlns:a16="http://schemas.microsoft.com/office/drawing/2014/main" id="{DD99E1B6-CBC4-4306-9DFC-847D6D135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FC2F27-16E3-4794-8C41-42D82BFD4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9276"/>
            <a:ext cx="4500561" cy="42598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800" dirty="0"/>
              <a:t>Teams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B0C63E2-8D7A-4393-A179-16837F80C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91422" y="607221"/>
            <a:ext cx="6049714" cy="563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28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0FDAD-DFB5-13DA-1D6C-530B63305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97825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2FD795-8DF5-44F0-8664-4D8F626DD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C6B683D-13FA-4605-8648-01FC9C82F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852A959-AA36-4E4C-940B-F33A7BE0AB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FFC38A9-EA65-4BD6-A6E1-CAD07CCB8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9E36CA9-9013-4306-B36F-2E349B6FE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E8D3FFE-4362-43F6-99D3-1B83F7AD5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7AA39D6-8796-468A-8C18-D17C0BBF21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5967788-298A-4B75-B02F-0625E5F848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D0FB4E1-29BE-427B-9999-B25351A07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9914662-C165-4AD1-89C0-F6C47C1090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84C8199-BC83-4D02-8937-CF9AB0F4CF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A28F3F3-1D22-45C2-8627-C7E4E74BD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9D8267F7-1115-4F9A-BEF5-BB6664BCF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7EA5CC-7AB5-500B-B221-CF98E2443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6315" y="547066"/>
            <a:ext cx="4554821" cy="2186096"/>
          </a:xfrm>
        </p:spPr>
        <p:txBody>
          <a:bodyPr anchor="t">
            <a:normAutofit/>
          </a:bodyPr>
          <a:lstStyle/>
          <a:p>
            <a:r>
              <a:rPr lang="en-US" sz="4700" dirty="0"/>
              <a:t>What do you know about yourself? </a:t>
            </a:r>
          </a:p>
        </p:txBody>
      </p:sp>
      <p:pic>
        <p:nvPicPr>
          <p:cNvPr id="4" name="Picture 3" descr="Knowing Yourself | Byron's Babbles">
            <a:extLst>
              <a:ext uri="{FF2B5EF4-FFF2-40B4-BE49-F238E27FC236}">
                <a16:creationId xmlns:a16="http://schemas.microsoft.com/office/drawing/2014/main" id="{79136C6B-0680-81A2-17D3-CF4088291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94" y="540000"/>
            <a:ext cx="5768725" cy="5768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F58E6-DD04-A095-44DA-51EDB9DF17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4063" y="2947121"/>
            <a:ext cx="4537073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sz="1500" dirty="0"/>
              <a:t>I will add you to breakout rooms - Share some thoughts and illustrate what is important to you as a person. This can be anything from your cat, family or your branded clothes.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sz="1500" dirty="0"/>
              <a:t>You may find that you have shared interests.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sz="1500" dirty="0"/>
              <a:t>Consider </a:t>
            </a:r>
            <a:r>
              <a:rPr lang="en-US" sz="1500" i="1" dirty="0"/>
              <a:t>why </a:t>
            </a:r>
            <a:r>
              <a:rPr lang="en-US" sz="1500" dirty="0"/>
              <a:t>they are important to you and how long this has been the case. 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sz="1500" dirty="0"/>
              <a:t>Prepare to discuss the outcomes with the rest of the cohort </a:t>
            </a:r>
          </a:p>
        </p:txBody>
      </p:sp>
    </p:spTree>
    <p:extLst>
      <p:ext uri="{BB962C8B-B14F-4D97-AF65-F5344CB8AC3E}">
        <p14:creationId xmlns:p14="http://schemas.microsoft.com/office/powerpoint/2010/main" val="10991951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C8C0F4-5C44-4C3F-B321-5CB3E2BAB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87A62DB-71D7-497D-BE1C-933ECB515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925125" y="3600"/>
            <a:ext cx="7266875" cy="6854400"/>
            <a:chOff x="4925125" y="3600"/>
            <a:chExt cx="7266875" cy="68544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DAC2767-A7E3-4697-90F6-443A58314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5125" y="1098000"/>
              <a:ext cx="5760000" cy="57600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B23E396-A746-411A-8709-32ABC4DD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05686" y="65314"/>
              <a:ext cx="4320000" cy="43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135C986-CB82-4211-A910-D232B9BCA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37600" y="360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837F2C8F-CC11-4A18-AA7E-AE8C022CDC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6000" y="1"/>
            <a:ext cx="6858000" cy="6857999"/>
          </a:xfrm>
          <a:custGeom>
            <a:avLst/>
            <a:gdLst>
              <a:gd name="connsiteX0" fmla="*/ 3428961 w 6858000"/>
              <a:gd name="connsiteY0" fmla="*/ 0 h 6857999"/>
              <a:gd name="connsiteX1" fmla="*/ 3429042 w 6858000"/>
              <a:gd name="connsiteY1" fmla="*/ 0 h 6857999"/>
              <a:gd name="connsiteX2" fmla="*/ 3605457 w 6858000"/>
              <a:gd name="connsiteY2" fmla="*/ 4461 h 6857999"/>
              <a:gd name="connsiteX3" fmla="*/ 6858000 w 6858000"/>
              <a:gd name="connsiteY3" fmla="*/ 3429000 h 6857999"/>
              <a:gd name="connsiteX4" fmla="*/ 3429001 w 6858000"/>
              <a:gd name="connsiteY4" fmla="*/ 6857999 h 6857999"/>
              <a:gd name="connsiteX5" fmla="*/ 0 w 6858000"/>
              <a:gd name="connsiteY5" fmla="*/ 3429000 h 6857999"/>
              <a:gd name="connsiteX6" fmla="*/ 3252545 w 6858000"/>
              <a:gd name="connsiteY6" fmla="*/ 4461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8000" h="6857999">
                <a:moveTo>
                  <a:pt x="3428961" y="0"/>
                </a:moveTo>
                <a:lnTo>
                  <a:pt x="3429042" y="0"/>
                </a:lnTo>
                <a:lnTo>
                  <a:pt x="3605457" y="4461"/>
                </a:lnTo>
                <a:cubicBezTo>
                  <a:pt x="5417236" y="96300"/>
                  <a:pt x="6858000" y="1594396"/>
                  <a:pt x="6858000" y="3429000"/>
                </a:cubicBezTo>
                <a:cubicBezTo>
                  <a:pt x="6858000" y="5322784"/>
                  <a:pt x="5322784" y="6857999"/>
                  <a:pt x="3429001" y="6857999"/>
                </a:cubicBezTo>
                <a:cubicBezTo>
                  <a:pt x="1535216" y="6857999"/>
                  <a:pt x="0" y="5322784"/>
                  <a:pt x="0" y="3429000"/>
                </a:cubicBezTo>
                <a:cubicBezTo>
                  <a:pt x="0" y="1594396"/>
                  <a:pt x="1440765" y="96300"/>
                  <a:pt x="3252545" y="4461"/>
                </a:cubicBezTo>
                <a:close/>
              </a:path>
            </a:pathLst>
          </a:custGeom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EDB5EA-CA22-3D27-371D-43A8CF153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4500561" cy="2181946"/>
          </a:xfrm>
        </p:spPr>
        <p:txBody>
          <a:bodyPr anchor="t">
            <a:normAutofit/>
          </a:bodyPr>
          <a:lstStyle/>
          <a:p>
            <a:r>
              <a:rPr lang="en-US" sz="4700"/>
              <a:t>What do you want from this journey?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C3D58-5537-833D-BCDD-FC4838AC7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947121"/>
            <a:ext cx="4500562" cy="3361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In the same groups, consider what you want to gain from this University experience. </a:t>
            </a:r>
            <a:endParaRPr lang="en-US"/>
          </a:p>
          <a:p>
            <a:pPr marL="0" indent="0">
              <a:buNone/>
            </a:pPr>
            <a:r>
              <a:rPr lang="en-US" dirty="0"/>
              <a:t>It can be personal (such as gain confidence), academic or anything at all!</a:t>
            </a:r>
          </a:p>
          <a:p>
            <a:pPr marL="0" indent="0">
              <a:buNone/>
            </a:pPr>
            <a:r>
              <a:rPr lang="en-US" dirty="0"/>
              <a:t>Be prepared to feedback </a:t>
            </a:r>
          </a:p>
          <a:p>
            <a:pPr marL="269875" indent="-269875"/>
            <a:endParaRPr lang="en-US" dirty="0"/>
          </a:p>
        </p:txBody>
      </p:sp>
      <p:pic>
        <p:nvPicPr>
          <p:cNvPr id="4" name="Picture 3" descr="Uni Journey - Visualising Mental Health">
            <a:extLst>
              <a:ext uri="{FF2B5EF4-FFF2-40B4-BE49-F238E27FC236}">
                <a16:creationId xmlns:a16="http://schemas.microsoft.com/office/drawing/2014/main" id="{02A704D5-9B35-40E0-4023-AAD50AFA5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5000" y="2470558"/>
            <a:ext cx="3600000" cy="191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187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BF4E480B-94D6-46F9-A2B6-B98D311FD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6DC8E2D9-6729-4614-8667-C1016D318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B9AACA9-BD92-429F-8047-0731DB46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0D97-F7C4-244B-B6A1-91977EA60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2" cy="10651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What will help you get there?</a:t>
            </a:r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412811B-4486-4A34-898B-B825541478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56975" y="1671579"/>
            <a:ext cx="4946649" cy="4792115"/>
            <a:chOff x="3356975" y="1671579"/>
            <a:chExt cx="4946649" cy="4792115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654E503-1B9D-4625-9F79-DF3E698FE7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11509" y="1671579"/>
              <a:ext cx="4792115" cy="4792115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19F9560-1DD7-4B12-A45D-549AAC9E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56975" y="2115933"/>
              <a:ext cx="4320000" cy="4320000"/>
            </a:xfrm>
            <a:prstGeom prst="ellipse">
              <a:avLst/>
            </a:prstGeom>
            <a:solidFill>
              <a:schemeClr val="accent1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5" descr="Is Social Support more important than ...">
            <a:extLst>
              <a:ext uri="{FF2B5EF4-FFF2-40B4-BE49-F238E27FC236}">
                <a16:creationId xmlns:a16="http://schemas.microsoft.com/office/drawing/2014/main" id="{CBD68F38-43B8-3DB6-EAB4-159A38255E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313" r="14687" b="-1"/>
          <a:stretch/>
        </p:blipFill>
        <p:spPr>
          <a:xfrm>
            <a:off x="3936000" y="2169113"/>
            <a:ext cx="4320000" cy="4320000"/>
          </a:xfrm>
          <a:custGeom>
            <a:avLst/>
            <a:gdLst/>
            <a:ahLst/>
            <a:cxnLst/>
            <a:rect l="l" t="t" r="r" b="b"/>
            <a:pathLst>
              <a:path w="6858000" h="6858000">
                <a:moveTo>
                  <a:pt x="3429001" y="0"/>
                </a:moveTo>
                <a:cubicBezTo>
                  <a:pt x="5322784" y="0"/>
                  <a:pt x="6858000" y="1535216"/>
                  <a:pt x="6858000" y="3429001"/>
                </a:cubicBezTo>
                <a:cubicBezTo>
                  <a:pt x="6858000" y="5322785"/>
                  <a:pt x="5322784" y="6858000"/>
                  <a:pt x="3429001" y="6858000"/>
                </a:cubicBezTo>
                <a:cubicBezTo>
                  <a:pt x="1535216" y="6858000"/>
                  <a:pt x="0" y="5322785"/>
                  <a:pt x="0" y="3429001"/>
                </a:cubicBezTo>
                <a:cubicBezTo>
                  <a:pt x="0" y="1535216"/>
                  <a:pt x="1535216" y="0"/>
                  <a:pt x="3429001" y="0"/>
                </a:cubicBezTo>
                <a:close/>
              </a:path>
            </a:pathLst>
          </a:custGeom>
          <a:effectLst>
            <a:softEdge rad="5080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1E949-BE02-2852-AE8C-60440A1E3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0603" y="1800908"/>
            <a:ext cx="7350795" cy="81625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600" cap="all" spc="300"/>
              <a:t>Support from tutors, family etc? Being Organised?</a:t>
            </a:r>
          </a:p>
        </p:txBody>
      </p:sp>
    </p:spTree>
    <p:extLst>
      <p:ext uri="{BB962C8B-B14F-4D97-AF65-F5344CB8AC3E}">
        <p14:creationId xmlns:p14="http://schemas.microsoft.com/office/powerpoint/2010/main" val="2456008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Closing Thoughts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This course is about real-world readiness.</a:t>
            </a:r>
          </a:p>
          <a:p>
            <a:r>
              <a:t>Engage actively and apply your learning.</a:t>
            </a:r>
          </a:p>
          <a:p>
            <a:r>
              <a:t>Let’s begin the journey together!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7F6730-8F76-4239-8CBA-B914B02A7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E11E5CC-3C1F-4093-97B6-6433FBF9A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8D720AE-B07F-482D-B526-4A9C632DA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76F0BCA-E2AA-4AED-9091-1E820FF25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71D2B33-982E-4EC0-9252-B8A7383C9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250D86D-299E-4837-B82C-B97DACC975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74EFAF9-4DE5-4C1F-BF17-0A5930FFF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A857D782-AB09-4CB1-A94A-54F935E709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4E95A3B-E29B-40AA-B9DD-FF0BA512F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1A71F79C-8170-4729-A592-753969B849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8AE5C556-02CA-4512-9F5F-7088484CF7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75FD132-C2ED-4807-B2DA-D428F9C44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71967F12-B0C4-4D31-8D63-89945DCD2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60044E-9005-C4A4-F02C-61CBCB4FD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280175" cy="5759450"/>
          </a:xfrm>
        </p:spPr>
        <p:txBody>
          <a:bodyPr anchor="t">
            <a:normAutofit/>
          </a:bodyPr>
          <a:lstStyle/>
          <a:p>
            <a:r>
              <a:rPr lang="en-US" sz="8800" dirty="0"/>
              <a:t>Next week...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36CC86-8236-4424-96B6-D2D16D108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19613"/>
            <a:ext cx="11101136" cy="3779837"/>
          </a:xfrm>
        </p:spPr>
        <p:txBody>
          <a:bodyPr>
            <a:normAutofit fontScale="92500" lnSpcReduction="10000"/>
          </a:bodyPr>
          <a:lstStyle/>
          <a:p>
            <a:r>
              <a:rPr lang="en-GB" sz="4200" b="1" dirty="0"/>
              <a:t>Learning Styles and theory </a:t>
            </a:r>
          </a:p>
          <a:p>
            <a:endParaRPr lang="en-GB" sz="1600" dirty="0"/>
          </a:p>
          <a:p>
            <a:r>
              <a:rPr lang="en-GB" sz="1600" dirty="0"/>
              <a:t>Pre- lecture Activities – </a:t>
            </a:r>
          </a:p>
          <a:p>
            <a:pPr algn="l"/>
            <a:r>
              <a:rPr lang="en-GB" sz="1600" b="0" i="0" dirty="0">
                <a:effectLst/>
                <a:latin typeface="-apple-system"/>
              </a:rPr>
              <a:t>Please complete the following before next weeks lecture:</a:t>
            </a:r>
          </a:p>
          <a:p>
            <a:pPr algn="l"/>
            <a:r>
              <a:rPr lang="en-GB" sz="1600" b="0" i="0" u="none" strike="noStrike" dirty="0">
                <a:effectLst/>
                <a:latin typeface="-apple-system"/>
                <a:hlinkClick r:id="rId2" tooltip="Honey Mumford Questionnair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Honey Mumford Questionnaire</a:t>
            </a:r>
            <a:endParaRPr lang="en-GB" sz="1600" b="0" i="0" dirty="0">
              <a:effectLst/>
              <a:latin typeface="-apple-system"/>
            </a:endParaRPr>
          </a:p>
          <a:p>
            <a:pPr algn="l"/>
            <a:r>
              <a:rPr lang="en-GB" sz="1600" b="0" i="0" u="none" strike="noStrike" dirty="0">
                <a:effectLst/>
                <a:latin typeface="-apple-system"/>
                <a:hlinkClick r:id="rId3" tooltip="Myers Briggs Questionnair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Myers Briggs Questionnaire</a:t>
            </a:r>
            <a:r>
              <a:rPr lang="en-GB" sz="1600" b="0" i="0" dirty="0">
                <a:effectLst/>
                <a:latin typeface="-apple-system"/>
              </a:rPr>
              <a:t> and read the interpretation of your results</a:t>
            </a:r>
          </a:p>
          <a:p>
            <a:pPr algn="l"/>
            <a:r>
              <a:rPr lang="en-GB" sz="1600" b="0" i="0" u="none" strike="noStrike" dirty="0">
                <a:effectLst/>
                <a:latin typeface="-apple-system"/>
                <a:hlinkClick r:id="rId4" tooltip="VARK Learning Style Questionnair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VARK Learning Style questionnaire</a:t>
            </a:r>
            <a:r>
              <a:rPr lang="en-GB" sz="1600" b="0" i="0" dirty="0">
                <a:effectLst/>
                <a:latin typeface="-apple-system"/>
              </a:rPr>
              <a:t>.</a:t>
            </a:r>
          </a:p>
          <a:p>
            <a:pPr algn="l"/>
            <a:r>
              <a:rPr lang="en-GB" sz="1600" b="0" i="0" dirty="0">
                <a:effectLst/>
                <a:latin typeface="-apple-system"/>
              </a:rPr>
              <a:t>Please bring your results with you to lecture on Wednesday where we will be using these as a basis of the lecture and activities. 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845442741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AnalogousFromLightSeedRightStep">
      <a:dk1>
        <a:srgbClr val="000000"/>
      </a:dk1>
      <a:lt1>
        <a:srgbClr val="FFFFFF"/>
      </a:lt1>
      <a:dk2>
        <a:srgbClr val="242D41"/>
      </a:dk2>
      <a:lt2>
        <a:srgbClr val="E8E4E2"/>
      </a:lt2>
      <a:accent1>
        <a:srgbClr val="82A6BC"/>
      </a:accent1>
      <a:accent2>
        <a:srgbClr val="7F8BBA"/>
      </a:accent2>
      <a:accent3>
        <a:srgbClr val="A096C6"/>
      </a:accent3>
      <a:accent4>
        <a:srgbClr val="A37FBA"/>
      </a:accent4>
      <a:accent5>
        <a:srgbClr val="C492C2"/>
      </a:accent5>
      <a:accent6>
        <a:srgbClr val="BA7F9F"/>
      </a:accent6>
      <a:hlink>
        <a:srgbClr val="A6775B"/>
      </a:hlink>
      <a:folHlink>
        <a:srgbClr val="7F7F7F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524</Words>
  <Application>Microsoft Office PowerPoint</Application>
  <PresentationFormat>Widescreen</PresentationFormat>
  <Paragraphs>77</Paragraphs>
  <Slides>20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-apple-system</vt:lpstr>
      <vt:lpstr>Arial</vt:lpstr>
      <vt:lpstr>Avenir Next LT Pro</vt:lpstr>
      <vt:lpstr>Bell MT</vt:lpstr>
      <vt:lpstr>GlowVTI</vt:lpstr>
      <vt:lpstr>Learning and Collaboration for Global Citizenship</vt:lpstr>
      <vt:lpstr>Welcome and Overview</vt:lpstr>
      <vt:lpstr>Lecture Objectives</vt:lpstr>
      <vt:lpstr>What Are Learning Strategies?</vt:lpstr>
      <vt:lpstr>Professional Practice in Business</vt:lpstr>
      <vt:lpstr>Local Business Context</vt:lpstr>
      <vt:lpstr>Global Business Context</vt:lpstr>
      <vt:lpstr>Course Structure</vt:lpstr>
      <vt:lpstr>Expected Outcomes</vt:lpstr>
      <vt:lpstr>Introduction to the module : Aim</vt:lpstr>
      <vt:lpstr>Learning Objectives:</vt:lpstr>
      <vt:lpstr>Flipped Learning Approach</vt:lpstr>
      <vt:lpstr>Moodle </vt:lpstr>
      <vt:lpstr>Teams </vt:lpstr>
      <vt:lpstr> </vt:lpstr>
      <vt:lpstr>What do you know about yourself? </vt:lpstr>
      <vt:lpstr>What do you want from this journey?</vt:lpstr>
      <vt:lpstr>What will help you get there?</vt:lpstr>
      <vt:lpstr>Closing Thoughts</vt:lpstr>
      <vt:lpstr>Next week...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and Collaboration for Global Citizenship</dc:title>
  <dc:creator>Helen Evans (Institute of Management and Health)</dc:creator>
  <cp:lastModifiedBy>Helen Evans (Institute of Management and Health)</cp:lastModifiedBy>
  <cp:revision>3</cp:revision>
  <dcterms:created xsi:type="dcterms:W3CDTF">2025-08-29T12:20:04Z</dcterms:created>
  <dcterms:modified xsi:type="dcterms:W3CDTF">2025-10-08T11:47:17Z</dcterms:modified>
</cp:coreProperties>
</file>