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3" r:id="rId1"/>
  </p:sldMasterIdLst>
  <p:notesMasterIdLst>
    <p:notesMasterId r:id="rId54"/>
  </p:notesMasterIdLst>
  <p:handoutMasterIdLst>
    <p:handoutMasterId r:id="rId55"/>
  </p:handoutMasterIdLst>
  <p:sldIdLst>
    <p:sldId id="259" r:id="rId2"/>
    <p:sldId id="262" r:id="rId3"/>
    <p:sldId id="487" r:id="rId4"/>
    <p:sldId id="502" r:id="rId5"/>
    <p:sldId id="488" r:id="rId6"/>
    <p:sldId id="503" r:id="rId7"/>
    <p:sldId id="507" r:id="rId8"/>
    <p:sldId id="504" r:id="rId9"/>
    <p:sldId id="489" r:id="rId10"/>
    <p:sldId id="490" r:id="rId11"/>
    <p:sldId id="491" r:id="rId12"/>
    <p:sldId id="492" r:id="rId13"/>
    <p:sldId id="493" r:id="rId14"/>
    <p:sldId id="494" r:id="rId15"/>
    <p:sldId id="495" r:id="rId16"/>
    <p:sldId id="496" r:id="rId17"/>
    <p:sldId id="498" r:id="rId18"/>
    <p:sldId id="499" r:id="rId19"/>
    <p:sldId id="500" r:id="rId20"/>
    <p:sldId id="501" r:id="rId21"/>
    <p:sldId id="465" r:id="rId22"/>
    <p:sldId id="466" r:id="rId23"/>
    <p:sldId id="469" r:id="rId24"/>
    <p:sldId id="470" r:id="rId25"/>
    <p:sldId id="471" r:id="rId26"/>
    <p:sldId id="472" r:id="rId27"/>
    <p:sldId id="473" r:id="rId28"/>
    <p:sldId id="474" r:id="rId29"/>
    <p:sldId id="475" r:id="rId30"/>
    <p:sldId id="476" r:id="rId31"/>
    <p:sldId id="477" r:id="rId32"/>
    <p:sldId id="464" r:id="rId33"/>
    <p:sldId id="398" r:id="rId34"/>
    <p:sldId id="399" r:id="rId35"/>
    <p:sldId id="400" r:id="rId36"/>
    <p:sldId id="401" r:id="rId37"/>
    <p:sldId id="403" r:id="rId38"/>
    <p:sldId id="508" r:id="rId39"/>
    <p:sldId id="447" r:id="rId40"/>
    <p:sldId id="446" r:id="rId41"/>
    <p:sldId id="450" r:id="rId42"/>
    <p:sldId id="451" r:id="rId43"/>
    <p:sldId id="265" r:id="rId44"/>
    <p:sldId id="425" r:id="rId45"/>
    <p:sldId id="426" r:id="rId46"/>
    <p:sldId id="268" r:id="rId47"/>
    <p:sldId id="505" r:id="rId48"/>
    <p:sldId id="482" r:id="rId49"/>
    <p:sldId id="481" r:id="rId50"/>
    <p:sldId id="506" r:id="rId51"/>
    <p:sldId id="360" r:id="rId52"/>
    <p:sldId id="361" r:id="rId53"/>
  </p:sldIdLst>
  <p:sldSz cx="9144000" cy="6858000" type="screen4x3"/>
  <p:notesSz cx="6797675" cy="99266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Radhika" initials="M" lastIdx="1" clrIdx="0">
    <p:extLst>
      <p:ext uri="{19B8F6BF-5375-455C-9EA6-DF929625EA0E}">
        <p15:presenceInfo xmlns:p15="http://schemas.microsoft.com/office/powerpoint/2012/main" userId="Radhika"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74220AE-65DE-D734-31E1-FE1FB89F1A6A}" v="38" dt="2019-10-22T09:50:04.332"/>
    <p1510:client id="{54F27C56-794F-46A4-96C6-848FA1B67382}" v="43" dt="2019-06-10T13:23:16.638"/>
    <p1510:client id="{88151823-AABE-D9F8-E9EC-05B0EE6AB0C3}" v="582" dt="2019-10-21T08:55:03.477"/>
    <p1510:client id="{C01BCEFA-DD62-E799-9761-1F944544119E}" v="2" dt="2019-10-24T07:55:42.541"/>
    <p1510:client id="{DFA09000-C7A1-8F78-0F99-B560FB1D26AF}" v="32" dt="2019-10-18T13:05:20.449"/>
    <p1510:client id="{F36C7C11-7942-DACC-334C-DBAC90C28164}" v="56" dt="2019-10-22T07:19:11.2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9" d="100"/>
          <a:sy n="79" d="100"/>
        </p:scale>
        <p:origin x="1146" y="9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handoutMaster" Target="handoutMasters/handout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viewProps" Target="viewProps.xml"/><Relationship Id="rId5" Type="http://schemas.openxmlformats.org/officeDocument/2006/relationships/slide" Target="slides/slide4.xml"/><Relationship Id="rId61" Type="http://schemas.microsoft.com/office/2016/11/relationships/changesInfo" Target="changesInfos/changesInfo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commentAuthors" Target="commentAuthor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notesMaster" Target="notesMasters/notesMaster1.xml"/><Relationship Id="rId62"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presProps" Target="pres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eter Doyle" userId="9eb13c6d-8f51-46c9-bcaf-0558aa31b953" providerId="ADAL" clId="{54F27C56-794F-46A4-96C6-848FA1B67382}"/>
    <pc:docChg chg="modSld">
      <pc:chgData name="Peter Doyle" userId="9eb13c6d-8f51-46c9-bcaf-0558aa31b953" providerId="ADAL" clId="{54F27C56-794F-46A4-96C6-848FA1B67382}" dt="2019-06-10T13:23:16.638" v="42" actId="122"/>
      <pc:docMkLst>
        <pc:docMk/>
      </pc:docMkLst>
      <pc:sldChg chg="modSp">
        <pc:chgData name="Peter Doyle" userId="9eb13c6d-8f51-46c9-bcaf-0558aa31b953" providerId="ADAL" clId="{54F27C56-794F-46A4-96C6-848FA1B67382}" dt="2019-06-10T13:23:16.638" v="42" actId="122"/>
        <pc:sldMkLst>
          <pc:docMk/>
          <pc:sldMk cId="0" sldId="259"/>
        </pc:sldMkLst>
        <pc:spChg chg="mod">
          <ac:chgData name="Peter Doyle" userId="9eb13c6d-8f51-46c9-bcaf-0558aa31b953" providerId="ADAL" clId="{54F27C56-794F-46A4-96C6-848FA1B67382}" dt="2019-06-10T13:23:16.638" v="42" actId="122"/>
          <ac:spMkLst>
            <pc:docMk/>
            <pc:sldMk cId="0" sldId="259"/>
            <ac:spMk id="2050" creationId="{CDCF2E64-CA3B-4EB0-B9D7-94032CE53507}"/>
          </ac:spMkLst>
        </pc:spChg>
      </pc:sldChg>
    </pc:docChg>
  </pc:docChgLst>
  <pc:docChgLst>
    <pc:chgData name="Peter Doyle" userId="S::p.doyle@uwtsd.ac.uk::9eb13c6d-8f51-46c9-bcaf-0558aa31b953" providerId="AD" clId="Web-{174220AE-65DE-D734-31E1-FE1FB89F1A6A}"/>
    <pc:docChg chg="addSld modSld sldOrd">
      <pc:chgData name="Peter Doyle" userId="S::p.doyle@uwtsd.ac.uk::9eb13c6d-8f51-46c9-bcaf-0558aa31b953" providerId="AD" clId="Web-{174220AE-65DE-D734-31E1-FE1FB89F1A6A}" dt="2019-10-22T09:50:01.722" v="36" actId="20577"/>
      <pc:docMkLst>
        <pc:docMk/>
      </pc:docMkLst>
      <pc:sldChg chg="modSp">
        <pc:chgData name="Peter Doyle" userId="S::p.doyle@uwtsd.ac.uk::9eb13c6d-8f51-46c9-bcaf-0558aa31b953" providerId="AD" clId="Web-{174220AE-65DE-D734-31E1-FE1FB89F1A6A}" dt="2019-10-22T07:22:59.315" v="7" actId="20577"/>
        <pc:sldMkLst>
          <pc:docMk/>
          <pc:sldMk cId="2051266409" sldId="490"/>
        </pc:sldMkLst>
        <pc:spChg chg="mod">
          <ac:chgData name="Peter Doyle" userId="S::p.doyle@uwtsd.ac.uk::9eb13c6d-8f51-46c9-bcaf-0558aa31b953" providerId="AD" clId="Web-{174220AE-65DE-D734-31E1-FE1FB89F1A6A}" dt="2019-10-22T07:22:59.315" v="7" actId="20577"/>
          <ac:spMkLst>
            <pc:docMk/>
            <pc:sldMk cId="2051266409" sldId="490"/>
            <ac:spMk id="5" creationId="{00000000-0000-0000-0000-000000000000}"/>
          </ac:spMkLst>
        </pc:spChg>
      </pc:sldChg>
      <pc:sldChg chg="ord">
        <pc:chgData name="Peter Doyle" userId="S::p.doyle@uwtsd.ac.uk::9eb13c6d-8f51-46c9-bcaf-0558aa31b953" providerId="AD" clId="Web-{174220AE-65DE-D734-31E1-FE1FB89F1A6A}" dt="2019-10-22T07:23:34.519" v="15"/>
        <pc:sldMkLst>
          <pc:docMk/>
          <pc:sldMk cId="2410034430" sldId="491"/>
        </pc:sldMkLst>
      </pc:sldChg>
      <pc:sldChg chg="addSp delSp modSp new ord">
        <pc:chgData name="Peter Doyle" userId="S::p.doyle@uwtsd.ac.uk::9eb13c6d-8f51-46c9-bcaf-0558aa31b953" providerId="AD" clId="Web-{174220AE-65DE-D734-31E1-FE1FB89F1A6A}" dt="2019-10-22T07:23:56.394" v="17"/>
        <pc:sldMkLst>
          <pc:docMk/>
          <pc:sldMk cId="349065335" sldId="507"/>
        </pc:sldMkLst>
        <pc:spChg chg="del">
          <ac:chgData name="Peter Doyle" userId="S::p.doyle@uwtsd.ac.uk::9eb13c6d-8f51-46c9-bcaf-0558aa31b953" providerId="AD" clId="Web-{174220AE-65DE-D734-31E1-FE1FB89F1A6A}" dt="2019-10-22T07:23:07.378" v="9"/>
          <ac:spMkLst>
            <pc:docMk/>
            <pc:sldMk cId="349065335" sldId="507"/>
            <ac:spMk id="3" creationId="{731ED9A7-8DC2-4CC9-93CC-AFB2DC9EC3A7}"/>
          </ac:spMkLst>
        </pc:spChg>
        <pc:picChg chg="add mod ord">
          <ac:chgData name="Peter Doyle" userId="S::p.doyle@uwtsd.ac.uk::9eb13c6d-8f51-46c9-bcaf-0558aa31b953" providerId="AD" clId="Web-{174220AE-65DE-D734-31E1-FE1FB89F1A6A}" dt="2019-10-22T07:23:24.097" v="14" actId="14100"/>
          <ac:picMkLst>
            <pc:docMk/>
            <pc:sldMk cId="349065335" sldId="507"/>
            <ac:picMk id="4" creationId="{9658191F-F120-4ED2-80FB-B57786BF6B2A}"/>
          </ac:picMkLst>
        </pc:picChg>
      </pc:sldChg>
      <pc:sldChg chg="modSp new ord">
        <pc:chgData name="Peter Doyle" userId="S::p.doyle@uwtsd.ac.uk::9eb13c6d-8f51-46c9-bcaf-0558aa31b953" providerId="AD" clId="Web-{174220AE-65DE-D734-31E1-FE1FB89F1A6A}" dt="2019-10-22T09:50:01.003" v="34" actId="20577"/>
        <pc:sldMkLst>
          <pc:docMk/>
          <pc:sldMk cId="4124389476" sldId="508"/>
        </pc:sldMkLst>
        <pc:spChg chg="mod">
          <ac:chgData name="Peter Doyle" userId="S::p.doyle@uwtsd.ac.uk::9eb13c6d-8f51-46c9-bcaf-0558aa31b953" providerId="AD" clId="Web-{174220AE-65DE-D734-31E1-FE1FB89F1A6A}" dt="2019-10-22T09:50:01.003" v="34" actId="20577"/>
          <ac:spMkLst>
            <pc:docMk/>
            <pc:sldMk cId="4124389476" sldId="508"/>
            <ac:spMk id="2" creationId="{24A25FCF-FE4C-4BD3-B256-589453D7BD85}"/>
          </ac:spMkLst>
        </pc:spChg>
      </pc:sldChg>
    </pc:docChg>
  </pc:docChgLst>
  <pc:docChgLst>
    <pc:chgData name="Peter Doyle" userId="S::p.doyle@uwtsd.ac.uk::9eb13c6d-8f51-46c9-bcaf-0558aa31b953" providerId="AD" clId="Web-{1726D10B-5353-E9D4-383D-453BF2D55ADB}"/>
    <pc:docChg chg="modSld">
      <pc:chgData name="Peter Doyle" userId="S::p.doyle@uwtsd.ac.uk::9eb13c6d-8f51-46c9-bcaf-0558aa31b953" providerId="AD" clId="Web-{1726D10B-5353-E9D4-383D-453BF2D55ADB}" dt="2019-07-08T12:24:27.213" v="0"/>
      <pc:docMkLst>
        <pc:docMk/>
      </pc:docMkLst>
      <pc:sldChg chg="addSp modSp mod setBg">
        <pc:chgData name="Peter Doyle" userId="S::p.doyle@uwtsd.ac.uk::9eb13c6d-8f51-46c9-bcaf-0558aa31b953" providerId="AD" clId="Web-{1726D10B-5353-E9D4-383D-453BF2D55ADB}" dt="2019-07-08T12:24:27.213" v="0"/>
        <pc:sldMkLst>
          <pc:docMk/>
          <pc:sldMk cId="0" sldId="259"/>
        </pc:sldMkLst>
        <pc:spChg chg="add">
          <ac:chgData name="Peter Doyle" userId="S::p.doyle@uwtsd.ac.uk::9eb13c6d-8f51-46c9-bcaf-0558aa31b953" providerId="AD" clId="Web-{1726D10B-5353-E9D4-383D-453BF2D55ADB}" dt="2019-07-08T12:24:27.213" v="0"/>
          <ac:spMkLst>
            <pc:docMk/>
            <pc:sldMk cId="0" sldId="259"/>
            <ac:spMk id="74" creationId="{23962611-DFD5-4092-AAFD-559E3DFCE2C9}"/>
          </ac:spMkLst>
        </pc:spChg>
        <pc:spChg chg="mod">
          <ac:chgData name="Peter Doyle" userId="S::p.doyle@uwtsd.ac.uk::9eb13c6d-8f51-46c9-bcaf-0558aa31b953" providerId="AD" clId="Web-{1726D10B-5353-E9D4-383D-453BF2D55ADB}" dt="2019-07-08T12:24:27.213" v="0"/>
          <ac:spMkLst>
            <pc:docMk/>
            <pc:sldMk cId="0" sldId="259"/>
            <ac:spMk id="2050" creationId="{CDCF2E64-CA3B-4EB0-B9D7-94032CE53507}"/>
          </ac:spMkLst>
        </pc:spChg>
        <pc:spChg chg="mod">
          <ac:chgData name="Peter Doyle" userId="S::p.doyle@uwtsd.ac.uk::9eb13c6d-8f51-46c9-bcaf-0558aa31b953" providerId="AD" clId="Web-{1726D10B-5353-E9D4-383D-453BF2D55ADB}" dt="2019-07-08T12:24:27.213" v="0"/>
          <ac:spMkLst>
            <pc:docMk/>
            <pc:sldMk cId="0" sldId="259"/>
            <ac:spMk id="7171" creationId="{F6E08632-44BD-496B-B880-56675E742379}"/>
          </ac:spMkLst>
        </pc:spChg>
        <pc:picChg chg="add">
          <ac:chgData name="Peter Doyle" userId="S::p.doyle@uwtsd.ac.uk::9eb13c6d-8f51-46c9-bcaf-0558aa31b953" providerId="AD" clId="Web-{1726D10B-5353-E9D4-383D-453BF2D55ADB}" dt="2019-07-08T12:24:27.213" v="0"/>
          <ac:picMkLst>
            <pc:docMk/>
            <pc:sldMk cId="0" sldId="259"/>
            <ac:picMk id="76" creationId="{2270F1FA-0425-408F-9861-80BF5AFB276D}"/>
          </ac:picMkLst>
        </pc:picChg>
      </pc:sldChg>
    </pc:docChg>
  </pc:docChgLst>
  <pc:docChgLst>
    <pc:chgData name="Peter Doyle" userId="S::p.doyle@uwtsd.ac.uk::9eb13c6d-8f51-46c9-bcaf-0558aa31b953" providerId="AD" clId="Web-{C01BCEFA-DD62-E799-9761-1F944544119E}"/>
    <pc:docChg chg="addSld delSld">
      <pc:chgData name="Peter Doyle" userId="S::p.doyle@uwtsd.ac.uk::9eb13c6d-8f51-46c9-bcaf-0558aa31b953" providerId="AD" clId="Web-{C01BCEFA-DD62-E799-9761-1F944544119E}" dt="2019-10-24T07:55:42.541" v="1"/>
      <pc:docMkLst>
        <pc:docMk/>
      </pc:docMkLst>
      <pc:sldChg chg="add del replId">
        <pc:chgData name="Peter Doyle" userId="S::p.doyle@uwtsd.ac.uk::9eb13c6d-8f51-46c9-bcaf-0558aa31b953" providerId="AD" clId="Web-{C01BCEFA-DD62-E799-9761-1F944544119E}" dt="2019-10-24T07:55:42.541" v="1"/>
        <pc:sldMkLst>
          <pc:docMk/>
          <pc:sldMk cId="2431561806" sldId="509"/>
        </pc:sldMkLst>
      </pc:sldChg>
    </pc:docChg>
  </pc:docChgLst>
  <pc:docChgLst>
    <pc:chgData name="Peter Doyle" userId="S::p.doyle@uwtsd.ac.uk::9eb13c6d-8f51-46c9-bcaf-0558aa31b953" providerId="AD" clId="Web-{DFA09000-C7A1-8F78-0F99-B560FB1D26AF}"/>
    <pc:docChg chg="modSld">
      <pc:chgData name="Peter Doyle" userId="S::p.doyle@uwtsd.ac.uk::9eb13c6d-8f51-46c9-bcaf-0558aa31b953" providerId="AD" clId="Web-{DFA09000-C7A1-8F78-0F99-B560FB1D26AF}" dt="2019-10-18T13:05:20.324" v="29" actId="20577"/>
      <pc:docMkLst>
        <pc:docMk/>
      </pc:docMkLst>
      <pc:sldChg chg="modSp">
        <pc:chgData name="Peter Doyle" userId="S::p.doyle@uwtsd.ac.uk::9eb13c6d-8f51-46c9-bcaf-0558aa31b953" providerId="AD" clId="Web-{DFA09000-C7A1-8F78-0F99-B560FB1D26AF}" dt="2019-10-18T13:04:17.840" v="11" actId="14100"/>
        <pc:sldMkLst>
          <pc:docMk/>
          <pc:sldMk cId="0" sldId="259"/>
        </pc:sldMkLst>
        <pc:spChg chg="mod">
          <ac:chgData name="Peter Doyle" userId="S::p.doyle@uwtsd.ac.uk::9eb13c6d-8f51-46c9-bcaf-0558aa31b953" providerId="AD" clId="Web-{DFA09000-C7A1-8F78-0F99-B560FB1D26AF}" dt="2019-10-18T13:04:17.840" v="11" actId="14100"/>
          <ac:spMkLst>
            <pc:docMk/>
            <pc:sldMk cId="0" sldId="259"/>
            <ac:spMk id="2050" creationId="{CDCF2E64-CA3B-4EB0-B9D7-94032CE53507}"/>
          </ac:spMkLst>
        </pc:spChg>
      </pc:sldChg>
      <pc:sldChg chg="modSp">
        <pc:chgData name="Peter Doyle" userId="S::p.doyle@uwtsd.ac.uk::9eb13c6d-8f51-46c9-bcaf-0558aa31b953" providerId="AD" clId="Web-{DFA09000-C7A1-8F78-0F99-B560FB1D26AF}" dt="2019-10-18T13:05:20.324" v="28" actId="20577"/>
        <pc:sldMkLst>
          <pc:docMk/>
          <pc:sldMk cId="2963870153" sldId="488"/>
        </pc:sldMkLst>
        <pc:spChg chg="mod">
          <ac:chgData name="Peter Doyle" userId="S::p.doyle@uwtsd.ac.uk::9eb13c6d-8f51-46c9-bcaf-0558aa31b953" providerId="AD" clId="Web-{DFA09000-C7A1-8F78-0F99-B560FB1D26AF}" dt="2019-10-18T13:05:20.324" v="28" actId="20577"/>
          <ac:spMkLst>
            <pc:docMk/>
            <pc:sldMk cId="2963870153" sldId="488"/>
            <ac:spMk id="3" creationId="{00000000-0000-0000-0000-000000000000}"/>
          </ac:spMkLst>
        </pc:spChg>
      </pc:sldChg>
      <pc:sldChg chg="modSp">
        <pc:chgData name="Peter Doyle" userId="S::p.doyle@uwtsd.ac.uk::9eb13c6d-8f51-46c9-bcaf-0558aa31b953" providerId="AD" clId="Web-{DFA09000-C7A1-8F78-0F99-B560FB1D26AF}" dt="2019-10-18T13:04:59.871" v="20" actId="20577"/>
        <pc:sldMkLst>
          <pc:docMk/>
          <pc:sldMk cId="1048446109" sldId="502"/>
        </pc:sldMkLst>
        <pc:spChg chg="mod">
          <ac:chgData name="Peter Doyle" userId="S::p.doyle@uwtsd.ac.uk::9eb13c6d-8f51-46c9-bcaf-0558aa31b953" providerId="AD" clId="Web-{DFA09000-C7A1-8F78-0F99-B560FB1D26AF}" dt="2019-10-18T13:04:59.871" v="20" actId="20577"/>
          <ac:spMkLst>
            <pc:docMk/>
            <pc:sldMk cId="1048446109" sldId="502"/>
            <ac:spMk id="19458" creationId="{9CAF0D76-3B91-495F-A6C7-1E3E4D66111E}"/>
          </ac:spMkLst>
        </pc:spChg>
      </pc:sldChg>
    </pc:docChg>
  </pc:docChgLst>
  <pc:docChgLst>
    <pc:chgData name="Peter Doyle" userId="S::p.doyle@uwtsd.ac.uk::9eb13c6d-8f51-46c9-bcaf-0558aa31b953" providerId="AD" clId="Web-{8ED92B20-40E9-4C2C-9AD9-ADB281AAF897}"/>
  </pc:docChgLst>
  <pc:docChgLst>
    <pc:chgData name="Peter Doyle" userId="S::p.doyle@uwtsd.ac.uk::9eb13c6d-8f51-46c9-bcaf-0558aa31b953" providerId="AD" clId="Web-{E4419575-EBE5-5013-A751-FB1C6DB81137}"/>
    <pc:docChg chg="modSld">
      <pc:chgData name="Peter Doyle" userId="S::p.doyle@uwtsd.ac.uk::9eb13c6d-8f51-46c9-bcaf-0558aa31b953" providerId="AD" clId="Web-{E4419575-EBE5-5013-A751-FB1C6DB81137}" dt="2019-06-27T09:55:07.880" v="6" actId="1076"/>
      <pc:docMkLst>
        <pc:docMk/>
      </pc:docMkLst>
      <pc:sldChg chg="modSp">
        <pc:chgData name="Peter Doyle" userId="S::p.doyle@uwtsd.ac.uk::9eb13c6d-8f51-46c9-bcaf-0558aa31b953" providerId="AD" clId="Web-{E4419575-EBE5-5013-A751-FB1C6DB81137}" dt="2019-06-27T09:55:07.880" v="6" actId="1076"/>
        <pc:sldMkLst>
          <pc:docMk/>
          <pc:sldMk cId="0" sldId="482"/>
        </pc:sldMkLst>
        <pc:spChg chg="mod">
          <ac:chgData name="Peter Doyle" userId="S::p.doyle@uwtsd.ac.uk::9eb13c6d-8f51-46c9-bcaf-0558aa31b953" providerId="AD" clId="Web-{E4419575-EBE5-5013-A751-FB1C6DB81137}" dt="2019-06-27T09:55:07.880" v="6" actId="1076"/>
          <ac:spMkLst>
            <pc:docMk/>
            <pc:sldMk cId="0" sldId="482"/>
            <ac:spMk id="47107" creationId="{665CD901-9A8B-4F66-AB39-A24405BD805E}"/>
          </ac:spMkLst>
        </pc:spChg>
      </pc:sldChg>
    </pc:docChg>
  </pc:docChgLst>
  <pc:docChgLst>
    <pc:chgData name="peter doyle" userId="82b8ee76b2d4e3ad" providerId="Windows Live" clId="Web-{E2B42D8E-7D34-4D10-83EF-850DFA5915FD}"/>
  </pc:docChgLst>
  <pc:docChgLst>
    <pc:chgData name="Peter Doyle" userId="S::p.doyle@uwtsd.ac.uk::9eb13c6d-8f51-46c9-bcaf-0558aa31b953" providerId="AD" clId="Web-{F36C7C11-7942-DACC-334C-DBAC90C28164}"/>
    <pc:docChg chg="modSld">
      <pc:chgData name="Peter Doyle" userId="S::p.doyle@uwtsd.ac.uk::9eb13c6d-8f51-46c9-bcaf-0558aa31b953" providerId="AD" clId="Web-{F36C7C11-7942-DACC-334C-DBAC90C28164}" dt="2019-10-22T07:19:11.234" v="52" actId="20577"/>
      <pc:docMkLst>
        <pc:docMk/>
      </pc:docMkLst>
      <pc:sldChg chg="modSp">
        <pc:chgData name="Peter Doyle" userId="S::p.doyle@uwtsd.ac.uk::9eb13c6d-8f51-46c9-bcaf-0558aa31b953" providerId="AD" clId="Web-{F36C7C11-7942-DACC-334C-DBAC90C28164}" dt="2019-10-22T07:19:08.594" v="50" actId="20577"/>
        <pc:sldMkLst>
          <pc:docMk/>
          <pc:sldMk cId="0" sldId="399"/>
        </pc:sldMkLst>
        <pc:spChg chg="mod">
          <ac:chgData name="Peter Doyle" userId="S::p.doyle@uwtsd.ac.uk::9eb13c6d-8f51-46c9-bcaf-0558aa31b953" providerId="AD" clId="Web-{F36C7C11-7942-DACC-334C-DBAC90C28164}" dt="2019-10-22T07:19:08.594" v="50" actId="20577"/>
          <ac:spMkLst>
            <pc:docMk/>
            <pc:sldMk cId="0" sldId="399"/>
            <ac:spMk id="10243" creationId="{46C5028F-9C7F-4815-9E8C-90EFE218C70B}"/>
          </ac:spMkLst>
        </pc:spChg>
      </pc:sldChg>
      <pc:sldChg chg="modSp">
        <pc:chgData name="Peter Doyle" userId="S::p.doyle@uwtsd.ac.uk::9eb13c6d-8f51-46c9-bcaf-0558aa31b953" providerId="AD" clId="Web-{F36C7C11-7942-DACC-334C-DBAC90C28164}" dt="2019-10-22T07:18:27.281" v="42" actId="20577"/>
        <pc:sldMkLst>
          <pc:docMk/>
          <pc:sldMk cId="0" sldId="469"/>
        </pc:sldMkLst>
        <pc:spChg chg="mod">
          <ac:chgData name="Peter Doyle" userId="S::p.doyle@uwtsd.ac.uk::9eb13c6d-8f51-46c9-bcaf-0558aa31b953" providerId="AD" clId="Web-{F36C7C11-7942-DACC-334C-DBAC90C28164}" dt="2019-10-22T07:18:27.281" v="42" actId="20577"/>
          <ac:spMkLst>
            <pc:docMk/>
            <pc:sldMk cId="0" sldId="469"/>
            <ac:spMk id="15362" creationId="{405E0501-9A59-4507-B668-9769F4B61E92}"/>
          </ac:spMkLst>
        </pc:spChg>
      </pc:sldChg>
      <pc:sldChg chg="modSp">
        <pc:chgData name="Peter Doyle" userId="S::p.doyle@uwtsd.ac.uk::9eb13c6d-8f51-46c9-bcaf-0558aa31b953" providerId="AD" clId="Web-{F36C7C11-7942-DACC-334C-DBAC90C28164}" dt="2019-10-22T07:18:56.063" v="48" actId="20577"/>
        <pc:sldMkLst>
          <pc:docMk/>
          <pc:sldMk cId="0" sldId="477"/>
        </pc:sldMkLst>
        <pc:spChg chg="mod">
          <ac:chgData name="Peter Doyle" userId="S::p.doyle@uwtsd.ac.uk::9eb13c6d-8f51-46c9-bcaf-0558aa31b953" providerId="AD" clId="Web-{F36C7C11-7942-DACC-334C-DBAC90C28164}" dt="2019-10-22T07:18:56.063" v="48" actId="20577"/>
          <ac:spMkLst>
            <pc:docMk/>
            <pc:sldMk cId="0" sldId="477"/>
            <ac:spMk id="14339" creationId="{2CD06110-5870-4A43-B436-9D7DA62E8CED}"/>
          </ac:spMkLst>
        </pc:spChg>
      </pc:sldChg>
      <pc:sldChg chg="modSp">
        <pc:chgData name="Peter Doyle" userId="S::p.doyle@uwtsd.ac.uk::9eb13c6d-8f51-46c9-bcaf-0558aa31b953" providerId="AD" clId="Web-{F36C7C11-7942-DACC-334C-DBAC90C28164}" dt="2019-10-22T07:16:44.860" v="3" actId="20577"/>
        <pc:sldMkLst>
          <pc:docMk/>
          <pc:sldMk cId="3340149296" sldId="498"/>
        </pc:sldMkLst>
        <pc:spChg chg="mod">
          <ac:chgData name="Peter Doyle" userId="S::p.doyle@uwtsd.ac.uk::9eb13c6d-8f51-46c9-bcaf-0558aa31b953" providerId="AD" clId="Web-{F36C7C11-7942-DACC-334C-DBAC90C28164}" dt="2019-10-22T07:16:44.860" v="3" actId="20577"/>
          <ac:spMkLst>
            <pc:docMk/>
            <pc:sldMk cId="3340149296" sldId="498"/>
            <ac:spMk id="3" creationId="{00000000-0000-0000-0000-000000000000}"/>
          </ac:spMkLst>
        </pc:spChg>
      </pc:sldChg>
      <pc:sldChg chg="modSp">
        <pc:chgData name="Peter Doyle" userId="S::p.doyle@uwtsd.ac.uk::9eb13c6d-8f51-46c9-bcaf-0558aa31b953" providerId="AD" clId="Web-{F36C7C11-7942-DACC-334C-DBAC90C28164}" dt="2019-10-22T07:17:12.469" v="5" actId="20577"/>
        <pc:sldMkLst>
          <pc:docMk/>
          <pc:sldMk cId="4102276292" sldId="500"/>
        </pc:sldMkLst>
        <pc:spChg chg="mod">
          <ac:chgData name="Peter Doyle" userId="S::p.doyle@uwtsd.ac.uk::9eb13c6d-8f51-46c9-bcaf-0558aa31b953" providerId="AD" clId="Web-{F36C7C11-7942-DACC-334C-DBAC90C28164}" dt="2019-10-22T07:17:12.469" v="5" actId="20577"/>
          <ac:spMkLst>
            <pc:docMk/>
            <pc:sldMk cId="4102276292" sldId="500"/>
            <ac:spMk id="3" creationId="{00000000-0000-0000-0000-000000000000}"/>
          </ac:spMkLst>
        </pc:spChg>
      </pc:sldChg>
      <pc:sldChg chg="modSp">
        <pc:chgData name="Peter Doyle" userId="S::p.doyle@uwtsd.ac.uk::9eb13c6d-8f51-46c9-bcaf-0558aa31b953" providerId="AD" clId="Web-{F36C7C11-7942-DACC-334C-DBAC90C28164}" dt="2019-10-22T07:15:53.220" v="0" actId="1076"/>
        <pc:sldMkLst>
          <pc:docMk/>
          <pc:sldMk cId="1048446109" sldId="502"/>
        </pc:sldMkLst>
        <pc:spChg chg="mod">
          <ac:chgData name="Peter Doyle" userId="S::p.doyle@uwtsd.ac.uk::9eb13c6d-8f51-46c9-bcaf-0558aa31b953" providerId="AD" clId="Web-{F36C7C11-7942-DACC-334C-DBAC90C28164}" dt="2019-10-22T07:15:53.220" v="0" actId="1076"/>
          <ac:spMkLst>
            <pc:docMk/>
            <pc:sldMk cId="1048446109" sldId="502"/>
            <ac:spMk id="19458" creationId="{9CAF0D76-3B91-495F-A6C7-1E3E4D66111E}"/>
          </ac:spMkLst>
        </pc:spChg>
      </pc:sldChg>
    </pc:docChg>
  </pc:docChgLst>
  <pc:docChgLst>
    <pc:chgData name="Peter Doyle" userId="S::p.doyle@uwtsd.ac.uk::9eb13c6d-8f51-46c9-bcaf-0558aa31b953" providerId="AD" clId="Web-{88151823-AABE-D9F8-E9EC-05B0EE6AB0C3}"/>
    <pc:docChg chg="addSld delSld modSld sldOrd">
      <pc:chgData name="Peter Doyle" userId="S::p.doyle@uwtsd.ac.uk::9eb13c6d-8f51-46c9-bcaf-0558aa31b953" providerId="AD" clId="Web-{88151823-AABE-D9F8-E9EC-05B0EE6AB0C3}" dt="2019-10-21T08:55:03.477" v="567" actId="20577"/>
      <pc:docMkLst>
        <pc:docMk/>
      </pc:docMkLst>
      <pc:sldChg chg="modSp">
        <pc:chgData name="Peter Doyle" userId="S::p.doyle@uwtsd.ac.uk::9eb13c6d-8f51-46c9-bcaf-0558aa31b953" providerId="AD" clId="Web-{88151823-AABE-D9F8-E9EC-05B0EE6AB0C3}" dt="2019-10-21T08:44:59.912" v="380" actId="20577"/>
        <pc:sldMkLst>
          <pc:docMk/>
          <pc:sldMk cId="0" sldId="265"/>
        </pc:sldMkLst>
        <pc:spChg chg="mod">
          <ac:chgData name="Peter Doyle" userId="S::p.doyle@uwtsd.ac.uk::9eb13c6d-8f51-46c9-bcaf-0558aa31b953" providerId="AD" clId="Web-{88151823-AABE-D9F8-E9EC-05B0EE6AB0C3}" dt="2019-10-21T08:44:59.912" v="380" actId="20577"/>
          <ac:spMkLst>
            <pc:docMk/>
            <pc:sldMk cId="0" sldId="265"/>
            <ac:spMk id="2" creationId="{745048CF-A0EB-4C34-BB5A-163B1B5BF013}"/>
          </ac:spMkLst>
        </pc:spChg>
      </pc:sldChg>
      <pc:sldChg chg="modSp">
        <pc:chgData name="Peter Doyle" userId="S::p.doyle@uwtsd.ac.uk::9eb13c6d-8f51-46c9-bcaf-0558aa31b953" providerId="AD" clId="Web-{88151823-AABE-D9F8-E9EC-05B0EE6AB0C3}" dt="2019-10-21T08:49:38.741" v="437" actId="20577"/>
        <pc:sldMkLst>
          <pc:docMk/>
          <pc:sldMk cId="0" sldId="268"/>
        </pc:sldMkLst>
        <pc:spChg chg="mod">
          <ac:chgData name="Peter Doyle" userId="S::p.doyle@uwtsd.ac.uk::9eb13c6d-8f51-46c9-bcaf-0558aa31b953" providerId="AD" clId="Web-{88151823-AABE-D9F8-E9EC-05B0EE6AB0C3}" dt="2019-10-21T08:49:38.741" v="437" actId="20577"/>
          <ac:spMkLst>
            <pc:docMk/>
            <pc:sldMk cId="0" sldId="268"/>
            <ac:spMk id="24578" creationId="{DE347051-6F95-4613-8B48-A038B177AA76}"/>
          </ac:spMkLst>
        </pc:spChg>
        <pc:picChg chg="mod">
          <ac:chgData name="Peter Doyle" userId="S::p.doyle@uwtsd.ac.uk::9eb13c6d-8f51-46c9-bcaf-0558aa31b953" providerId="AD" clId="Web-{88151823-AABE-D9F8-E9EC-05B0EE6AB0C3}" dt="2019-10-21T08:48:50.616" v="423" actId="14100"/>
          <ac:picMkLst>
            <pc:docMk/>
            <pc:sldMk cId="0" sldId="268"/>
            <ac:picMk id="68612" creationId="{AD8A9A26-02EA-48C3-9DE7-A538C0783365}"/>
          </ac:picMkLst>
        </pc:picChg>
      </pc:sldChg>
      <pc:sldChg chg="modSp">
        <pc:chgData name="Peter Doyle" userId="S::p.doyle@uwtsd.ac.uk::9eb13c6d-8f51-46c9-bcaf-0558aa31b953" providerId="AD" clId="Web-{88151823-AABE-D9F8-E9EC-05B0EE6AB0C3}" dt="2019-10-21T08:43:01.474" v="354" actId="1076"/>
        <pc:sldMkLst>
          <pc:docMk/>
          <pc:sldMk cId="0" sldId="398"/>
        </pc:sldMkLst>
        <pc:spChg chg="mod">
          <ac:chgData name="Peter Doyle" userId="S::p.doyle@uwtsd.ac.uk::9eb13c6d-8f51-46c9-bcaf-0558aa31b953" providerId="AD" clId="Web-{88151823-AABE-D9F8-E9EC-05B0EE6AB0C3}" dt="2019-10-21T08:43:01.474" v="354" actId="1076"/>
          <ac:spMkLst>
            <pc:docMk/>
            <pc:sldMk cId="0" sldId="398"/>
            <ac:spMk id="41988" creationId="{43B79247-DA29-4856-958E-B4B9478A686F}"/>
          </ac:spMkLst>
        </pc:spChg>
        <pc:graphicFrameChg chg="mod">
          <ac:chgData name="Peter Doyle" userId="S::p.doyle@uwtsd.ac.uk::9eb13c6d-8f51-46c9-bcaf-0558aa31b953" providerId="AD" clId="Web-{88151823-AABE-D9F8-E9EC-05B0EE6AB0C3}" dt="2019-10-21T08:42:51.317" v="351" actId="14100"/>
          <ac:graphicFrameMkLst>
            <pc:docMk/>
            <pc:sldMk cId="0" sldId="398"/>
            <ac:graphicFrameMk id="6" creationId="{85BC7A67-7CD4-4249-BF60-BCBA65813ED2}"/>
          </ac:graphicFrameMkLst>
        </pc:graphicFrameChg>
      </pc:sldChg>
      <pc:sldChg chg="modSp">
        <pc:chgData name="Peter Doyle" userId="S::p.doyle@uwtsd.ac.uk::9eb13c6d-8f51-46c9-bcaf-0558aa31b953" providerId="AD" clId="Web-{88151823-AABE-D9F8-E9EC-05B0EE6AB0C3}" dt="2019-10-21T08:43:45.708" v="355" actId="20577"/>
        <pc:sldMkLst>
          <pc:docMk/>
          <pc:sldMk cId="0" sldId="401"/>
        </pc:sldMkLst>
        <pc:spChg chg="mod">
          <ac:chgData name="Peter Doyle" userId="S::p.doyle@uwtsd.ac.uk::9eb13c6d-8f51-46c9-bcaf-0558aa31b953" providerId="AD" clId="Web-{88151823-AABE-D9F8-E9EC-05B0EE6AB0C3}" dt="2019-10-21T08:43:45.708" v="355" actId="20577"/>
          <ac:spMkLst>
            <pc:docMk/>
            <pc:sldMk cId="0" sldId="401"/>
            <ac:spMk id="48131" creationId="{40FD6F3D-AAD4-4540-B496-432B7A11AD83}"/>
          </ac:spMkLst>
        </pc:spChg>
      </pc:sldChg>
      <pc:sldChg chg="modSp">
        <pc:chgData name="Peter Doyle" userId="S::p.doyle@uwtsd.ac.uk::9eb13c6d-8f51-46c9-bcaf-0558aa31b953" providerId="AD" clId="Web-{88151823-AABE-D9F8-E9EC-05B0EE6AB0C3}" dt="2019-10-21T08:43:50.958" v="358" actId="20577"/>
        <pc:sldMkLst>
          <pc:docMk/>
          <pc:sldMk cId="0" sldId="403"/>
        </pc:sldMkLst>
        <pc:spChg chg="mod">
          <ac:chgData name="Peter Doyle" userId="S::p.doyle@uwtsd.ac.uk::9eb13c6d-8f51-46c9-bcaf-0558aa31b953" providerId="AD" clId="Web-{88151823-AABE-D9F8-E9EC-05B0EE6AB0C3}" dt="2019-10-21T08:43:50.958" v="358" actId="20577"/>
          <ac:spMkLst>
            <pc:docMk/>
            <pc:sldMk cId="0" sldId="403"/>
            <ac:spMk id="50179" creationId="{85A387F7-8AE2-4D4D-8850-76EA86610585}"/>
          </ac:spMkLst>
        </pc:spChg>
      </pc:sldChg>
      <pc:sldChg chg="modSp">
        <pc:chgData name="Peter Doyle" userId="S::p.doyle@uwtsd.ac.uk::9eb13c6d-8f51-46c9-bcaf-0558aa31b953" providerId="AD" clId="Web-{88151823-AABE-D9F8-E9EC-05B0EE6AB0C3}" dt="2019-10-21T08:45:18.834" v="388" actId="20577"/>
        <pc:sldMkLst>
          <pc:docMk/>
          <pc:sldMk cId="0" sldId="425"/>
        </pc:sldMkLst>
        <pc:spChg chg="mod">
          <ac:chgData name="Peter Doyle" userId="S::p.doyle@uwtsd.ac.uk::9eb13c6d-8f51-46c9-bcaf-0558aa31b953" providerId="AD" clId="Web-{88151823-AABE-D9F8-E9EC-05B0EE6AB0C3}" dt="2019-10-21T08:45:18.834" v="388" actId="20577"/>
          <ac:spMkLst>
            <pc:docMk/>
            <pc:sldMk cId="0" sldId="425"/>
            <ac:spMk id="62467" creationId="{74DC0F34-9877-431C-8F7A-21066C40B16D}"/>
          </ac:spMkLst>
        </pc:spChg>
      </pc:sldChg>
      <pc:sldChg chg="modSp">
        <pc:chgData name="Peter Doyle" userId="S::p.doyle@uwtsd.ac.uk::9eb13c6d-8f51-46c9-bcaf-0558aa31b953" providerId="AD" clId="Web-{88151823-AABE-D9F8-E9EC-05B0EE6AB0C3}" dt="2019-10-21T08:45:34.693" v="395" actId="20577"/>
        <pc:sldMkLst>
          <pc:docMk/>
          <pc:sldMk cId="0" sldId="426"/>
        </pc:sldMkLst>
        <pc:spChg chg="mod">
          <ac:chgData name="Peter Doyle" userId="S::p.doyle@uwtsd.ac.uk::9eb13c6d-8f51-46c9-bcaf-0558aa31b953" providerId="AD" clId="Web-{88151823-AABE-D9F8-E9EC-05B0EE6AB0C3}" dt="2019-10-21T08:45:34.693" v="395" actId="20577"/>
          <ac:spMkLst>
            <pc:docMk/>
            <pc:sldMk cId="0" sldId="426"/>
            <ac:spMk id="66563" creationId="{70C6441F-0DC6-471D-9663-D3FA09E58960}"/>
          </ac:spMkLst>
        </pc:spChg>
      </pc:sldChg>
      <pc:sldChg chg="modSp">
        <pc:chgData name="Peter Doyle" userId="S::p.doyle@uwtsd.ac.uk::9eb13c6d-8f51-46c9-bcaf-0558aa31b953" providerId="AD" clId="Web-{88151823-AABE-D9F8-E9EC-05B0EE6AB0C3}" dt="2019-10-21T08:44:00.943" v="361" actId="20577"/>
        <pc:sldMkLst>
          <pc:docMk/>
          <pc:sldMk cId="0" sldId="447"/>
        </pc:sldMkLst>
        <pc:spChg chg="mod">
          <ac:chgData name="Peter Doyle" userId="S::p.doyle@uwtsd.ac.uk::9eb13c6d-8f51-46c9-bcaf-0558aa31b953" providerId="AD" clId="Web-{88151823-AABE-D9F8-E9EC-05B0EE6AB0C3}" dt="2019-10-21T08:44:00.943" v="361" actId="20577"/>
          <ac:spMkLst>
            <pc:docMk/>
            <pc:sldMk cId="0" sldId="447"/>
            <ac:spMk id="24578" creationId="{EE0B51AD-D49B-4172-B16E-E856122C42E0}"/>
          </ac:spMkLst>
        </pc:spChg>
      </pc:sldChg>
      <pc:sldChg chg="modSp">
        <pc:chgData name="Peter Doyle" userId="S::p.doyle@uwtsd.ac.uk::9eb13c6d-8f51-46c9-bcaf-0558aa31b953" providerId="AD" clId="Web-{88151823-AABE-D9F8-E9EC-05B0EE6AB0C3}" dt="2019-10-21T08:44:12.302" v="362" actId="20577"/>
        <pc:sldMkLst>
          <pc:docMk/>
          <pc:sldMk cId="0" sldId="450"/>
        </pc:sldMkLst>
        <pc:spChg chg="mod">
          <ac:chgData name="Peter Doyle" userId="S::p.doyle@uwtsd.ac.uk::9eb13c6d-8f51-46c9-bcaf-0558aa31b953" providerId="AD" clId="Web-{88151823-AABE-D9F8-E9EC-05B0EE6AB0C3}" dt="2019-10-21T08:44:12.302" v="362" actId="20577"/>
          <ac:spMkLst>
            <pc:docMk/>
            <pc:sldMk cId="0" sldId="450"/>
            <ac:spMk id="56323" creationId="{188C5B19-B913-461F-823B-D79462D4F649}"/>
          </ac:spMkLst>
        </pc:spChg>
      </pc:sldChg>
      <pc:sldChg chg="modSp">
        <pc:chgData name="Peter Doyle" userId="S::p.doyle@uwtsd.ac.uk::9eb13c6d-8f51-46c9-bcaf-0558aa31b953" providerId="AD" clId="Web-{88151823-AABE-D9F8-E9EC-05B0EE6AB0C3}" dt="2019-10-21T08:44:46.427" v="373" actId="1076"/>
        <pc:sldMkLst>
          <pc:docMk/>
          <pc:sldMk cId="0" sldId="451"/>
        </pc:sldMkLst>
        <pc:spChg chg="mod">
          <ac:chgData name="Peter Doyle" userId="S::p.doyle@uwtsd.ac.uk::9eb13c6d-8f51-46c9-bcaf-0558aa31b953" providerId="AD" clId="Web-{88151823-AABE-D9F8-E9EC-05B0EE6AB0C3}" dt="2019-10-21T08:44:31.224" v="370" actId="14100"/>
          <ac:spMkLst>
            <pc:docMk/>
            <pc:sldMk cId="0" sldId="451"/>
            <ac:spMk id="58372" creationId="{85154B42-043B-4BA2-9A98-85620E7915F3}"/>
          </ac:spMkLst>
        </pc:spChg>
        <pc:picChg chg="mod">
          <ac:chgData name="Peter Doyle" userId="S::p.doyle@uwtsd.ac.uk::9eb13c6d-8f51-46c9-bcaf-0558aa31b953" providerId="AD" clId="Web-{88151823-AABE-D9F8-E9EC-05B0EE6AB0C3}" dt="2019-10-21T08:44:46.427" v="373" actId="1076"/>
          <ac:picMkLst>
            <pc:docMk/>
            <pc:sldMk cId="0" sldId="451"/>
            <ac:picMk id="58370" creationId="{1FA61EBD-7B7A-443E-BE98-8FCF31B4FD23}"/>
          </ac:picMkLst>
        </pc:picChg>
      </pc:sldChg>
      <pc:sldChg chg="modSp">
        <pc:chgData name="Peter Doyle" userId="S::p.doyle@uwtsd.ac.uk::9eb13c6d-8f51-46c9-bcaf-0558aa31b953" providerId="AD" clId="Web-{88151823-AABE-D9F8-E9EC-05B0EE6AB0C3}" dt="2019-10-21T08:40:04.754" v="275" actId="20577"/>
        <pc:sldMkLst>
          <pc:docMk/>
          <pc:sldMk cId="0" sldId="466"/>
        </pc:sldMkLst>
        <pc:spChg chg="mod">
          <ac:chgData name="Peter Doyle" userId="S::p.doyle@uwtsd.ac.uk::9eb13c6d-8f51-46c9-bcaf-0558aa31b953" providerId="AD" clId="Web-{88151823-AABE-D9F8-E9EC-05B0EE6AB0C3}" dt="2019-10-21T08:40:04.754" v="275" actId="20577"/>
          <ac:spMkLst>
            <pc:docMk/>
            <pc:sldMk cId="0" sldId="466"/>
            <ac:spMk id="5123" creationId="{0D8BCAD1-F97A-4671-8704-834A65C4F115}"/>
          </ac:spMkLst>
        </pc:spChg>
        <pc:spChg chg="mod">
          <ac:chgData name="Peter Doyle" userId="S::p.doyle@uwtsd.ac.uk::9eb13c6d-8f51-46c9-bcaf-0558aa31b953" providerId="AD" clId="Web-{88151823-AABE-D9F8-E9EC-05B0EE6AB0C3}" dt="2019-10-21T08:36:39.472" v="230" actId="1076"/>
          <ac:spMkLst>
            <pc:docMk/>
            <pc:sldMk cId="0" sldId="466"/>
            <ac:spMk id="13314" creationId="{57AB786D-D8BB-4FE1-9FAD-10AE92A5A256}"/>
          </ac:spMkLst>
        </pc:spChg>
      </pc:sldChg>
      <pc:sldChg chg="modSp">
        <pc:chgData name="Peter Doyle" userId="S::p.doyle@uwtsd.ac.uk::9eb13c6d-8f51-46c9-bcaf-0558aa31b953" providerId="AD" clId="Web-{88151823-AABE-D9F8-E9EC-05B0EE6AB0C3}" dt="2019-10-21T08:40:54.442" v="339" actId="20577"/>
        <pc:sldMkLst>
          <pc:docMk/>
          <pc:sldMk cId="0" sldId="469"/>
        </pc:sldMkLst>
        <pc:spChg chg="mod">
          <ac:chgData name="Peter Doyle" userId="S::p.doyle@uwtsd.ac.uk::9eb13c6d-8f51-46c9-bcaf-0558aa31b953" providerId="AD" clId="Web-{88151823-AABE-D9F8-E9EC-05B0EE6AB0C3}" dt="2019-10-21T08:40:54.442" v="339" actId="20577"/>
          <ac:spMkLst>
            <pc:docMk/>
            <pc:sldMk cId="0" sldId="469"/>
            <ac:spMk id="15362" creationId="{405E0501-9A59-4507-B668-9769F4B61E92}"/>
          </ac:spMkLst>
        </pc:spChg>
      </pc:sldChg>
      <pc:sldChg chg="modSp">
        <pc:chgData name="Peter Doyle" userId="S::p.doyle@uwtsd.ac.uk::9eb13c6d-8f51-46c9-bcaf-0558aa31b953" providerId="AD" clId="Web-{88151823-AABE-D9F8-E9EC-05B0EE6AB0C3}" dt="2019-10-21T08:42:13.864" v="349" actId="20577"/>
        <pc:sldMkLst>
          <pc:docMk/>
          <pc:sldMk cId="0" sldId="472"/>
        </pc:sldMkLst>
        <pc:spChg chg="mod">
          <ac:chgData name="Peter Doyle" userId="S::p.doyle@uwtsd.ac.uk::9eb13c6d-8f51-46c9-bcaf-0558aa31b953" providerId="AD" clId="Web-{88151823-AABE-D9F8-E9EC-05B0EE6AB0C3}" dt="2019-10-21T08:42:13.864" v="349" actId="20577"/>
          <ac:spMkLst>
            <pc:docMk/>
            <pc:sldMk cId="0" sldId="472"/>
            <ac:spMk id="9219" creationId="{816937D5-3ED5-427A-A24F-8AF73BD665B4}"/>
          </ac:spMkLst>
        </pc:spChg>
      </pc:sldChg>
      <pc:sldChg chg="modSp">
        <pc:chgData name="Peter Doyle" userId="S::p.doyle@uwtsd.ac.uk::9eb13c6d-8f51-46c9-bcaf-0558aa31b953" providerId="AD" clId="Web-{88151823-AABE-D9F8-E9EC-05B0EE6AB0C3}" dt="2019-10-21T08:52:18.710" v="514" actId="20577"/>
        <pc:sldMkLst>
          <pc:docMk/>
          <pc:sldMk cId="0" sldId="481"/>
        </pc:sldMkLst>
        <pc:spChg chg="mod">
          <ac:chgData name="Peter Doyle" userId="S::p.doyle@uwtsd.ac.uk::9eb13c6d-8f51-46c9-bcaf-0558aa31b953" providerId="AD" clId="Web-{88151823-AABE-D9F8-E9EC-05B0EE6AB0C3}" dt="2019-10-21T08:52:18.710" v="514" actId="20577"/>
          <ac:spMkLst>
            <pc:docMk/>
            <pc:sldMk cId="0" sldId="481"/>
            <ac:spMk id="74755" creationId="{43BC2341-CC43-442B-9080-9A39B85B6690}"/>
          </ac:spMkLst>
        </pc:spChg>
      </pc:sldChg>
      <pc:sldChg chg="modSp">
        <pc:chgData name="Peter Doyle" userId="S::p.doyle@uwtsd.ac.uk::9eb13c6d-8f51-46c9-bcaf-0558aa31b953" providerId="AD" clId="Web-{88151823-AABE-D9F8-E9EC-05B0EE6AB0C3}" dt="2019-10-21T08:54:02.398" v="532" actId="20577"/>
        <pc:sldMkLst>
          <pc:docMk/>
          <pc:sldMk cId="0" sldId="482"/>
        </pc:sldMkLst>
        <pc:spChg chg="mod">
          <ac:chgData name="Peter Doyle" userId="S::p.doyle@uwtsd.ac.uk::9eb13c6d-8f51-46c9-bcaf-0558aa31b953" providerId="AD" clId="Web-{88151823-AABE-D9F8-E9EC-05B0EE6AB0C3}" dt="2019-10-21T08:54:02.398" v="532" actId="20577"/>
          <ac:spMkLst>
            <pc:docMk/>
            <pc:sldMk cId="0" sldId="482"/>
            <ac:spMk id="47107" creationId="{665CD901-9A8B-4F66-AB39-A24405BD805E}"/>
          </ac:spMkLst>
        </pc:spChg>
      </pc:sldChg>
      <pc:sldChg chg="modSp">
        <pc:chgData name="Peter Doyle" userId="S::p.doyle@uwtsd.ac.uk::9eb13c6d-8f51-46c9-bcaf-0558aa31b953" providerId="AD" clId="Web-{88151823-AABE-D9F8-E9EC-05B0EE6AB0C3}" dt="2019-10-21T08:27:02.219" v="103" actId="20577"/>
        <pc:sldMkLst>
          <pc:docMk/>
          <pc:sldMk cId="3082283047" sldId="487"/>
        </pc:sldMkLst>
        <pc:spChg chg="mod">
          <ac:chgData name="Peter Doyle" userId="S::p.doyle@uwtsd.ac.uk::9eb13c6d-8f51-46c9-bcaf-0558aa31b953" providerId="AD" clId="Web-{88151823-AABE-D9F8-E9EC-05B0EE6AB0C3}" dt="2019-10-21T08:27:02.219" v="103" actId="20577"/>
          <ac:spMkLst>
            <pc:docMk/>
            <pc:sldMk cId="3082283047" sldId="487"/>
            <ac:spMk id="3" creationId="{00000000-0000-0000-0000-000000000000}"/>
          </ac:spMkLst>
        </pc:spChg>
      </pc:sldChg>
      <pc:sldChg chg="modSp">
        <pc:chgData name="Peter Doyle" userId="S::p.doyle@uwtsd.ac.uk::9eb13c6d-8f51-46c9-bcaf-0558aa31b953" providerId="AD" clId="Web-{88151823-AABE-D9F8-E9EC-05B0EE6AB0C3}" dt="2019-10-21T08:29:48.173" v="127" actId="20577"/>
        <pc:sldMkLst>
          <pc:docMk/>
          <pc:sldMk cId="2410034430" sldId="491"/>
        </pc:sldMkLst>
        <pc:spChg chg="mod">
          <ac:chgData name="Peter Doyle" userId="S::p.doyle@uwtsd.ac.uk::9eb13c6d-8f51-46c9-bcaf-0558aa31b953" providerId="AD" clId="Web-{88151823-AABE-D9F8-E9EC-05B0EE6AB0C3}" dt="2019-10-21T08:29:48.173" v="127" actId="20577"/>
          <ac:spMkLst>
            <pc:docMk/>
            <pc:sldMk cId="2410034430" sldId="491"/>
            <ac:spMk id="5" creationId="{00000000-0000-0000-0000-000000000000}"/>
          </ac:spMkLst>
        </pc:spChg>
      </pc:sldChg>
      <pc:sldChg chg="modSp">
        <pc:chgData name="Peter Doyle" userId="S::p.doyle@uwtsd.ac.uk::9eb13c6d-8f51-46c9-bcaf-0558aa31b953" providerId="AD" clId="Web-{88151823-AABE-D9F8-E9EC-05B0EE6AB0C3}" dt="2019-10-21T08:30:05.580" v="137" actId="20577"/>
        <pc:sldMkLst>
          <pc:docMk/>
          <pc:sldMk cId="2014048739" sldId="492"/>
        </pc:sldMkLst>
        <pc:spChg chg="mod">
          <ac:chgData name="Peter Doyle" userId="S::p.doyle@uwtsd.ac.uk::9eb13c6d-8f51-46c9-bcaf-0558aa31b953" providerId="AD" clId="Web-{88151823-AABE-D9F8-E9EC-05B0EE6AB0C3}" dt="2019-10-21T08:30:05.580" v="137" actId="20577"/>
          <ac:spMkLst>
            <pc:docMk/>
            <pc:sldMk cId="2014048739" sldId="492"/>
            <ac:spMk id="5" creationId="{00000000-0000-0000-0000-000000000000}"/>
          </ac:spMkLst>
        </pc:spChg>
        <pc:spChg chg="mod">
          <ac:chgData name="Peter Doyle" userId="S::p.doyle@uwtsd.ac.uk::9eb13c6d-8f51-46c9-bcaf-0558aa31b953" providerId="AD" clId="Web-{88151823-AABE-D9F8-E9EC-05B0EE6AB0C3}" dt="2019-10-21T08:30:01.236" v="136" actId="14100"/>
          <ac:spMkLst>
            <pc:docMk/>
            <pc:sldMk cId="2014048739" sldId="492"/>
            <ac:spMk id="8" creationId="{00000000-0000-0000-0000-000000000000}"/>
          </ac:spMkLst>
        </pc:spChg>
      </pc:sldChg>
      <pc:sldChg chg="modSp">
        <pc:chgData name="Peter Doyle" userId="S::p.doyle@uwtsd.ac.uk::9eb13c6d-8f51-46c9-bcaf-0558aa31b953" providerId="AD" clId="Web-{88151823-AABE-D9F8-E9EC-05B0EE6AB0C3}" dt="2019-10-21T08:34:42.018" v="174" actId="20577"/>
        <pc:sldMkLst>
          <pc:docMk/>
          <pc:sldMk cId="2640169352" sldId="494"/>
        </pc:sldMkLst>
        <pc:spChg chg="mod">
          <ac:chgData name="Peter Doyle" userId="S::p.doyle@uwtsd.ac.uk::9eb13c6d-8f51-46c9-bcaf-0558aa31b953" providerId="AD" clId="Web-{88151823-AABE-D9F8-E9EC-05B0EE6AB0C3}" dt="2019-10-21T08:34:42.018" v="174" actId="20577"/>
          <ac:spMkLst>
            <pc:docMk/>
            <pc:sldMk cId="2640169352" sldId="494"/>
            <ac:spMk id="3" creationId="{00000000-0000-0000-0000-000000000000}"/>
          </ac:spMkLst>
        </pc:spChg>
      </pc:sldChg>
      <pc:sldChg chg="modSp">
        <pc:chgData name="Peter Doyle" userId="S::p.doyle@uwtsd.ac.uk::9eb13c6d-8f51-46c9-bcaf-0558aa31b953" providerId="AD" clId="Web-{88151823-AABE-D9F8-E9EC-05B0EE6AB0C3}" dt="2019-10-21T08:36:04.894" v="222" actId="20577"/>
        <pc:sldMkLst>
          <pc:docMk/>
          <pc:sldMk cId="2716358125" sldId="501"/>
        </pc:sldMkLst>
        <pc:spChg chg="mod">
          <ac:chgData name="Peter Doyle" userId="S::p.doyle@uwtsd.ac.uk::9eb13c6d-8f51-46c9-bcaf-0558aa31b953" providerId="AD" clId="Web-{88151823-AABE-D9F8-E9EC-05B0EE6AB0C3}" dt="2019-10-21T08:36:04.894" v="222" actId="20577"/>
          <ac:spMkLst>
            <pc:docMk/>
            <pc:sldMk cId="2716358125" sldId="501"/>
            <ac:spMk id="3" creationId="{00000000-0000-0000-0000-000000000000}"/>
          </ac:spMkLst>
        </pc:spChg>
      </pc:sldChg>
      <pc:sldChg chg="modSp">
        <pc:chgData name="Peter Doyle" userId="S::p.doyle@uwtsd.ac.uk::9eb13c6d-8f51-46c9-bcaf-0558aa31b953" providerId="AD" clId="Web-{88151823-AABE-D9F8-E9EC-05B0EE6AB0C3}" dt="2019-10-21T08:27:47.391" v="117" actId="20577"/>
        <pc:sldMkLst>
          <pc:docMk/>
          <pc:sldMk cId="1048446109" sldId="502"/>
        </pc:sldMkLst>
        <pc:spChg chg="mod">
          <ac:chgData name="Peter Doyle" userId="S::p.doyle@uwtsd.ac.uk::9eb13c6d-8f51-46c9-bcaf-0558aa31b953" providerId="AD" clId="Web-{88151823-AABE-D9F8-E9EC-05B0EE6AB0C3}" dt="2019-10-21T08:27:33.688" v="112" actId="1076"/>
          <ac:spMkLst>
            <pc:docMk/>
            <pc:sldMk cId="1048446109" sldId="502"/>
            <ac:spMk id="15362" creationId="{F81D659D-FFF1-4468-97D0-6767B4B3143C}"/>
          </ac:spMkLst>
        </pc:spChg>
        <pc:spChg chg="mod">
          <ac:chgData name="Peter Doyle" userId="S::p.doyle@uwtsd.ac.uk::9eb13c6d-8f51-46c9-bcaf-0558aa31b953" providerId="AD" clId="Web-{88151823-AABE-D9F8-E9EC-05B0EE6AB0C3}" dt="2019-10-21T08:27:47.391" v="117" actId="20577"/>
          <ac:spMkLst>
            <pc:docMk/>
            <pc:sldMk cId="1048446109" sldId="502"/>
            <ac:spMk id="19458" creationId="{9CAF0D76-3B91-495F-A6C7-1E3E4D66111E}"/>
          </ac:spMkLst>
        </pc:spChg>
      </pc:sldChg>
      <pc:sldChg chg="modSp">
        <pc:chgData name="Peter Doyle" userId="S::p.doyle@uwtsd.ac.uk::9eb13c6d-8f51-46c9-bcaf-0558aa31b953" providerId="AD" clId="Web-{88151823-AABE-D9F8-E9EC-05B0EE6AB0C3}" dt="2019-10-21T08:28:17.532" v="122" actId="14100"/>
        <pc:sldMkLst>
          <pc:docMk/>
          <pc:sldMk cId="1091722898" sldId="503"/>
        </pc:sldMkLst>
        <pc:spChg chg="mod">
          <ac:chgData name="Peter Doyle" userId="S::p.doyle@uwtsd.ac.uk::9eb13c6d-8f51-46c9-bcaf-0558aa31b953" providerId="AD" clId="Web-{88151823-AABE-D9F8-E9EC-05B0EE6AB0C3}" dt="2019-10-21T08:28:16.017" v="120" actId="20577"/>
          <ac:spMkLst>
            <pc:docMk/>
            <pc:sldMk cId="1091722898" sldId="503"/>
            <ac:spMk id="16387" creationId="{56997E65-7472-47C0-A69D-A382D4016BBB}"/>
          </ac:spMkLst>
        </pc:spChg>
        <pc:picChg chg="mod">
          <ac:chgData name="Peter Doyle" userId="S::p.doyle@uwtsd.ac.uk::9eb13c6d-8f51-46c9-bcaf-0558aa31b953" providerId="AD" clId="Web-{88151823-AABE-D9F8-E9EC-05B0EE6AB0C3}" dt="2019-10-21T08:28:17.532" v="122" actId="14100"/>
          <ac:picMkLst>
            <pc:docMk/>
            <pc:sldMk cId="1091722898" sldId="503"/>
            <ac:picMk id="35844" creationId="{811348BC-4821-4CAA-8A57-64951DE62926}"/>
          </ac:picMkLst>
        </pc:picChg>
      </pc:sldChg>
      <pc:sldChg chg="modSp new">
        <pc:chgData name="Peter Doyle" userId="S::p.doyle@uwtsd.ac.uk::9eb13c6d-8f51-46c9-bcaf-0558aa31b953" providerId="AD" clId="Web-{88151823-AABE-D9F8-E9EC-05B0EE6AB0C3}" dt="2019-10-21T08:50:46.632" v="500" actId="14100"/>
        <pc:sldMkLst>
          <pc:docMk/>
          <pc:sldMk cId="62808766" sldId="505"/>
        </pc:sldMkLst>
        <pc:spChg chg="mod">
          <ac:chgData name="Peter Doyle" userId="S::p.doyle@uwtsd.ac.uk::9eb13c6d-8f51-46c9-bcaf-0558aa31b953" providerId="AD" clId="Web-{88151823-AABE-D9F8-E9EC-05B0EE6AB0C3}" dt="2019-10-21T08:50:20.444" v="490" actId="20577"/>
          <ac:spMkLst>
            <pc:docMk/>
            <pc:sldMk cId="62808766" sldId="505"/>
            <ac:spMk id="2" creationId="{AD8AFC17-4A85-4018-8CF1-78D7F10AD867}"/>
          </ac:spMkLst>
        </pc:spChg>
        <pc:spChg chg="mod">
          <ac:chgData name="Peter Doyle" userId="S::p.doyle@uwtsd.ac.uk::9eb13c6d-8f51-46c9-bcaf-0558aa31b953" providerId="AD" clId="Web-{88151823-AABE-D9F8-E9EC-05B0EE6AB0C3}" dt="2019-10-21T08:50:46.632" v="500" actId="14100"/>
          <ac:spMkLst>
            <pc:docMk/>
            <pc:sldMk cId="62808766" sldId="505"/>
            <ac:spMk id="3" creationId="{B7D0DEDB-2E98-4633-8716-D30C44D14659}"/>
          </ac:spMkLst>
        </pc:spChg>
      </pc:sldChg>
      <pc:sldChg chg="modSp new del">
        <pc:chgData name="Peter Doyle" userId="S::p.doyle@uwtsd.ac.uk::9eb13c6d-8f51-46c9-bcaf-0558aa31b953" providerId="AD" clId="Web-{88151823-AABE-D9F8-E9EC-05B0EE6AB0C3}" dt="2019-10-21T08:33:02.987" v="151"/>
        <pc:sldMkLst>
          <pc:docMk/>
          <pc:sldMk cId="2099179886" sldId="505"/>
        </pc:sldMkLst>
        <pc:spChg chg="mod">
          <ac:chgData name="Peter Doyle" userId="S::p.doyle@uwtsd.ac.uk::9eb13c6d-8f51-46c9-bcaf-0558aa31b953" providerId="AD" clId="Web-{88151823-AABE-D9F8-E9EC-05B0EE6AB0C3}" dt="2019-10-21T08:33:02.002" v="149" actId="20577"/>
          <ac:spMkLst>
            <pc:docMk/>
            <pc:sldMk cId="2099179886" sldId="505"/>
            <ac:spMk id="3" creationId="{87EED57A-7AD0-4DD5-9671-813C0E15E7E2}"/>
          </ac:spMkLst>
        </pc:spChg>
      </pc:sldChg>
      <pc:sldChg chg="modSp new ord">
        <pc:chgData name="Peter Doyle" userId="S::p.doyle@uwtsd.ac.uk::9eb13c6d-8f51-46c9-bcaf-0558aa31b953" providerId="AD" clId="Web-{88151823-AABE-D9F8-E9EC-05B0EE6AB0C3}" dt="2019-10-21T08:54:59.852" v="565" actId="20577"/>
        <pc:sldMkLst>
          <pc:docMk/>
          <pc:sldMk cId="2088032913" sldId="506"/>
        </pc:sldMkLst>
        <pc:spChg chg="mod">
          <ac:chgData name="Peter Doyle" userId="S::p.doyle@uwtsd.ac.uk::9eb13c6d-8f51-46c9-bcaf-0558aa31b953" providerId="AD" clId="Web-{88151823-AABE-D9F8-E9EC-05B0EE6AB0C3}" dt="2019-10-21T08:54:59.852" v="565" actId="20577"/>
          <ac:spMkLst>
            <pc:docMk/>
            <pc:sldMk cId="2088032913" sldId="506"/>
            <ac:spMk id="3" creationId="{6D89AA48-5331-4AAB-BFAF-D175435F55A6}"/>
          </ac:spMkLst>
        </pc:sp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oleObject" Target="file:///\\pstafffsnb\home\ppvy2\Teaching\SO0702%20Race,%20Crime%20and%20Justice\suspects-tables%202015.xls"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dirty="0">
                <a:solidFill>
                  <a:schemeClr val="tx1"/>
                </a:solidFill>
              </a:rPr>
              <a:t>Figure 1: Proportion of stops and searches that resulted in arrest under section 1 PACE and other legislation by self-identified ethnicity, England and Wales, 2013/14</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'[suspects-tables 2015.xls]4.03'!$A$9</c:f>
              <c:strCache>
                <c:ptCount val="1"/>
                <c:pt idx="0">
                  <c:v>2013/14</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'[suspects-tables 2015.xls]4.03'!$B$4:$G$4</c:f>
              <c:strCache>
                <c:ptCount val="6"/>
                <c:pt idx="0">
                  <c:v>White</c:v>
                </c:pt>
                <c:pt idx="1">
                  <c:v>Black</c:v>
                </c:pt>
                <c:pt idx="2">
                  <c:v>Asian</c:v>
                </c:pt>
                <c:pt idx="3">
                  <c:v>Mixed</c:v>
                </c:pt>
                <c:pt idx="4">
                  <c:v>Chinese or Other</c:v>
                </c:pt>
                <c:pt idx="5">
                  <c:v>Total (known)</c:v>
                </c:pt>
              </c:strCache>
            </c:strRef>
          </c:cat>
          <c:val>
            <c:numRef>
              <c:f>'[suspects-tables 2015.xls]4.03'!$B$9:$G$9</c:f>
              <c:numCache>
                <c:formatCode>0.0%</c:formatCode>
                <c:ptCount val="6"/>
                <c:pt idx="0">
                  <c:v>0.11450939789741955</c:v>
                </c:pt>
                <c:pt idx="1">
                  <c:v>0.16413128076577083</c:v>
                </c:pt>
                <c:pt idx="2">
                  <c:v>0.11526337619245126</c:v>
                </c:pt>
                <c:pt idx="3">
                  <c:v>0.15038068396920876</c:v>
                </c:pt>
                <c:pt idx="4">
                  <c:v>0.1542977306580216</c:v>
                </c:pt>
                <c:pt idx="5">
                  <c:v>0.12202591792138801</c:v>
                </c:pt>
              </c:numCache>
            </c:numRef>
          </c:val>
          <c:extLst>
            <c:ext xmlns:c16="http://schemas.microsoft.com/office/drawing/2014/chart" uri="{C3380CC4-5D6E-409C-BE32-E72D297353CC}">
              <c16:uniqueId val="{00000000-6FC0-4557-8EFD-63B2C01187C4}"/>
            </c:ext>
          </c:extLst>
        </c:ser>
        <c:dLbls>
          <c:showLegendKey val="0"/>
          <c:showVal val="0"/>
          <c:showCatName val="0"/>
          <c:showSerName val="0"/>
          <c:showPercent val="0"/>
          <c:showBubbleSize val="0"/>
        </c:dLbls>
        <c:gapWidth val="219"/>
        <c:overlap val="-27"/>
        <c:axId val="465333776"/>
        <c:axId val="465334168"/>
      </c:barChart>
      <c:catAx>
        <c:axId val="465333776"/>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Ethnicity</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65334168"/>
        <c:crosses val="autoZero"/>
        <c:auto val="1"/>
        <c:lblAlgn val="ctr"/>
        <c:lblOffset val="100"/>
        <c:noMultiLvlLbl val="0"/>
      </c:catAx>
      <c:valAx>
        <c:axId val="465334168"/>
        <c:scaling>
          <c:orientation val="minMax"/>
        </c:scaling>
        <c:delete val="1"/>
        <c:axPos val="l"/>
        <c:majorGridlines>
          <c:spPr>
            <a:ln w="9525" cap="flat" cmpd="sng" algn="ctr">
              <a:solidFill>
                <a:schemeClr val="tx1">
                  <a:lumMod val="15000"/>
                  <a:lumOff val="85000"/>
                </a:schemeClr>
              </a:solidFill>
              <a:round/>
            </a:ln>
            <a:effectLst/>
          </c:spPr>
        </c:majorGridlines>
        <c:numFmt formatCode="0%" sourceLinked="0"/>
        <c:majorTickMark val="none"/>
        <c:minorTickMark val="none"/>
        <c:tickLblPos val="none"/>
        <c:crossAx val="465333776"/>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59A1B53-CE66-4862-ADF7-99ECC3ABA075}" type="doc">
      <dgm:prSet loTypeId="urn:microsoft.com/office/officeart/2005/8/layout/vList6" loCatId="list" qsTypeId="urn:microsoft.com/office/officeart/2005/8/quickstyle/simple1" qsCatId="simple" csTypeId="urn:microsoft.com/office/officeart/2005/8/colors/accent1_2" csCatId="accent1" phldr="1"/>
      <dgm:spPr/>
      <dgm:t>
        <a:bodyPr/>
        <a:lstStyle/>
        <a:p>
          <a:endParaRPr lang="en-GB"/>
        </a:p>
      </dgm:t>
    </dgm:pt>
    <dgm:pt modelId="{AE80D115-FBB4-4727-A5A9-A2B95B8CF46B}">
      <dgm:prSet phldrT="[Text]"/>
      <dgm:spPr>
        <a:solidFill>
          <a:srgbClr val="00B050"/>
        </a:solidFill>
      </dgm:spPr>
      <dgm:t>
        <a:bodyPr/>
        <a:lstStyle/>
        <a:p>
          <a:r>
            <a:rPr lang="en-GB" dirty="0"/>
            <a:t>Positive prejudice</a:t>
          </a:r>
        </a:p>
      </dgm:t>
    </dgm:pt>
    <dgm:pt modelId="{A840E17E-B496-406B-8CD8-C05350F7E80C}" type="parTrans" cxnId="{E6D35884-E083-4FF4-B325-C97FB7773DE9}">
      <dgm:prSet/>
      <dgm:spPr/>
      <dgm:t>
        <a:bodyPr/>
        <a:lstStyle/>
        <a:p>
          <a:endParaRPr lang="en-GB"/>
        </a:p>
      </dgm:t>
    </dgm:pt>
    <dgm:pt modelId="{5FBA049A-BA7E-409E-868D-F770241E0C3F}" type="sibTrans" cxnId="{E6D35884-E083-4FF4-B325-C97FB7773DE9}">
      <dgm:prSet/>
      <dgm:spPr/>
      <dgm:t>
        <a:bodyPr/>
        <a:lstStyle/>
        <a:p>
          <a:endParaRPr lang="en-GB"/>
        </a:p>
      </dgm:t>
    </dgm:pt>
    <dgm:pt modelId="{3B5EFFFF-A02E-4AC4-B564-798AA53AB58E}">
      <dgm:prSet phldrT="[Text]"/>
      <dgm:spPr/>
      <dgm:t>
        <a:bodyPr/>
        <a:lstStyle/>
        <a:p>
          <a:r>
            <a:rPr lang="en-GB" dirty="0"/>
            <a:t>Biased towards</a:t>
          </a:r>
        </a:p>
      </dgm:t>
    </dgm:pt>
    <dgm:pt modelId="{CC4D0A28-29A6-4AF4-8087-656ED9E94E2E}" type="parTrans" cxnId="{10DEC7EB-C6B8-4131-B6C1-50092A5BC92A}">
      <dgm:prSet/>
      <dgm:spPr/>
      <dgm:t>
        <a:bodyPr/>
        <a:lstStyle/>
        <a:p>
          <a:endParaRPr lang="en-GB"/>
        </a:p>
      </dgm:t>
    </dgm:pt>
    <dgm:pt modelId="{CDEAD209-042B-4361-AB39-17F3AAF83EAB}" type="sibTrans" cxnId="{10DEC7EB-C6B8-4131-B6C1-50092A5BC92A}">
      <dgm:prSet/>
      <dgm:spPr/>
      <dgm:t>
        <a:bodyPr/>
        <a:lstStyle/>
        <a:p>
          <a:endParaRPr lang="en-GB"/>
        </a:p>
      </dgm:t>
    </dgm:pt>
    <dgm:pt modelId="{0DB092D9-8553-4C4E-8988-90713F0C7DFD}">
      <dgm:prSet phldrT="[Text]"/>
      <dgm:spPr/>
      <dgm:t>
        <a:bodyPr/>
        <a:lstStyle/>
        <a:p>
          <a:r>
            <a:rPr lang="en-GB" dirty="0"/>
            <a:t>Unfair treatment in favour of</a:t>
          </a:r>
        </a:p>
      </dgm:t>
    </dgm:pt>
    <dgm:pt modelId="{3B8C5BDD-DC9A-44CE-95CB-3C318363A140}" type="parTrans" cxnId="{A5A59A1F-5D45-43A4-A681-B2C7DDA12734}">
      <dgm:prSet/>
      <dgm:spPr/>
      <dgm:t>
        <a:bodyPr/>
        <a:lstStyle/>
        <a:p>
          <a:endParaRPr lang="en-GB"/>
        </a:p>
      </dgm:t>
    </dgm:pt>
    <dgm:pt modelId="{B45FB224-F543-488B-8DC3-32C26558C51B}" type="sibTrans" cxnId="{A5A59A1F-5D45-43A4-A681-B2C7DDA12734}">
      <dgm:prSet/>
      <dgm:spPr/>
      <dgm:t>
        <a:bodyPr/>
        <a:lstStyle/>
        <a:p>
          <a:endParaRPr lang="en-GB"/>
        </a:p>
      </dgm:t>
    </dgm:pt>
    <dgm:pt modelId="{46D5741A-DF08-4ED1-9C77-13D6204B4CC8}">
      <dgm:prSet phldrT="[Text]"/>
      <dgm:spPr/>
      <dgm:t>
        <a:bodyPr/>
        <a:lstStyle/>
        <a:p>
          <a:r>
            <a:rPr lang="en-GB" dirty="0"/>
            <a:t>Indifferent</a:t>
          </a:r>
        </a:p>
      </dgm:t>
    </dgm:pt>
    <dgm:pt modelId="{2E198714-4C36-4AC1-A757-940795085C6C}" type="parTrans" cxnId="{FFD0F299-9003-41D0-9F4C-4E16D76BA86F}">
      <dgm:prSet/>
      <dgm:spPr/>
      <dgm:t>
        <a:bodyPr/>
        <a:lstStyle/>
        <a:p>
          <a:endParaRPr lang="en-GB"/>
        </a:p>
      </dgm:t>
    </dgm:pt>
    <dgm:pt modelId="{3700AF3C-F492-499B-957C-66BCB7C8377D}" type="sibTrans" cxnId="{FFD0F299-9003-41D0-9F4C-4E16D76BA86F}">
      <dgm:prSet/>
      <dgm:spPr/>
      <dgm:t>
        <a:bodyPr/>
        <a:lstStyle/>
        <a:p>
          <a:endParaRPr lang="en-GB"/>
        </a:p>
      </dgm:t>
    </dgm:pt>
    <dgm:pt modelId="{5611EA06-6865-4CCB-8BC7-14C839B8B8BC}">
      <dgm:prSet phldrT="[Text]"/>
      <dgm:spPr/>
      <dgm:t>
        <a:bodyPr/>
        <a:lstStyle/>
        <a:p>
          <a:r>
            <a:rPr lang="en-GB" dirty="0"/>
            <a:t>“Never really thought about it”</a:t>
          </a:r>
        </a:p>
      </dgm:t>
    </dgm:pt>
    <dgm:pt modelId="{45A57A7A-F69C-443D-98CA-DABA0B8C4E29}" type="parTrans" cxnId="{6DEC6C7C-21CE-4E6B-A2AC-1EE2235075B5}">
      <dgm:prSet/>
      <dgm:spPr/>
      <dgm:t>
        <a:bodyPr/>
        <a:lstStyle/>
        <a:p>
          <a:endParaRPr lang="en-GB"/>
        </a:p>
      </dgm:t>
    </dgm:pt>
    <dgm:pt modelId="{577B7D13-69E5-4692-9D30-7F77B97217A6}" type="sibTrans" cxnId="{6DEC6C7C-21CE-4E6B-A2AC-1EE2235075B5}">
      <dgm:prSet/>
      <dgm:spPr/>
      <dgm:t>
        <a:bodyPr/>
        <a:lstStyle/>
        <a:p>
          <a:endParaRPr lang="en-GB"/>
        </a:p>
      </dgm:t>
    </dgm:pt>
    <dgm:pt modelId="{1F9890E1-E210-4C70-89F6-A424024FDE16}">
      <dgm:prSet/>
      <dgm:spPr>
        <a:solidFill>
          <a:srgbClr val="FF0000"/>
        </a:solidFill>
      </dgm:spPr>
      <dgm:t>
        <a:bodyPr/>
        <a:lstStyle/>
        <a:p>
          <a:r>
            <a:rPr lang="en-GB" dirty="0"/>
            <a:t>Negative prejudice</a:t>
          </a:r>
        </a:p>
      </dgm:t>
    </dgm:pt>
    <dgm:pt modelId="{A668BB36-1BC8-4359-A02E-8CB04A615515}" type="parTrans" cxnId="{BF724D68-BFCD-45C9-8D3A-31ED6ECCF076}">
      <dgm:prSet/>
      <dgm:spPr/>
      <dgm:t>
        <a:bodyPr/>
        <a:lstStyle/>
        <a:p>
          <a:endParaRPr lang="en-GB"/>
        </a:p>
      </dgm:t>
    </dgm:pt>
    <dgm:pt modelId="{6982AD93-74E7-46E5-9275-F735A2B1A099}" type="sibTrans" cxnId="{BF724D68-BFCD-45C9-8D3A-31ED6ECCF076}">
      <dgm:prSet/>
      <dgm:spPr/>
      <dgm:t>
        <a:bodyPr/>
        <a:lstStyle/>
        <a:p>
          <a:endParaRPr lang="en-GB"/>
        </a:p>
      </dgm:t>
    </dgm:pt>
    <dgm:pt modelId="{71CC7279-78F2-4383-A6E1-1D6089C079ED}">
      <dgm:prSet phldrT="[Text]"/>
      <dgm:spPr/>
      <dgm:t>
        <a:bodyPr/>
        <a:lstStyle/>
        <a:p>
          <a:r>
            <a:rPr lang="en-GB" dirty="0"/>
            <a:t>Supportive</a:t>
          </a:r>
        </a:p>
      </dgm:t>
    </dgm:pt>
    <dgm:pt modelId="{A741521D-85BC-4B00-B196-C9FD9BD90709}" type="parTrans" cxnId="{7E753A98-3D39-4537-BDC5-AE498AC0B947}">
      <dgm:prSet/>
      <dgm:spPr/>
      <dgm:t>
        <a:bodyPr/>
        <a:lstStyle/>
        <a:p>
          <a:endParaRPr lang="en-GB"/>
        </a:p>
      </dgm:t>
    </dgm:pt>
    <dgm:pt modelId="{E5EB7D84-6D9B-4C07-8D4C-C0DBB97FB3F1}" type="sibTrans" cxnId="{7E753A98-3D39-4537-BDC5-AE498AC0B947}">
      <dgm:prSet/>
      <dgm:spPr/>
      <dgm:t>
        <a:bodyPr/>
        <a:lstStyle/>
        <a:p>
          <a:endParaRPr lang="en-GB"/>
        </a:p>
      </dgm:t>
    </dgm:pt>
    <dgm:pt modelId="{687C740A-7D4D-4F63-96BE-AFAE19EB1AA9}">
      <dgm:prSet phldrT="[Text]"/>
      <dgm:spPr/>
      <dgm:t>
        <a:bodyPr/>
        <a:lstStyle/>
        <a:p>
          <a:r>
            <a:rPr lang="en-GB" dirty="0"/>
            <a:t>“Don’t care either way”</a:t>
          </a:r>
        </a:p>
      </dgm:t>
    </dgm:pt>
    <dgm:pt modelId="{DE153E86-DA0D-4C8D-98E8-424007AF1E29}" type="parTrans" cxnId="{65867EA5-A6F8-425A-8D9D-B5F0A1620836}">
      <dgm:prSet/>
      <dgm:spPr/>
      <dgm:t>
        <a:bodyPr/>
        <a:lstStyle/>
        <a:p>
          <a:endParaRPr lang="en-GB"/>
        </a:p>
      </dgm:t>
    </dgm:pt>
    <dgm:pt modelId="{D542C24E-BD72-4B0D-9EDF-8B48CB6497A4}" type="sibTrans" cxnId="{65867EA5-A6F8-425A-8D9D-B5F0A1620836}">
      <dgm:prSet/>
      <dgm:spPr/>
      <dgm:t>
        <a:bodyPr/>
        <a:lstStyle/>
        <a:p>
          <a:endParaRPr lang="en-GB"/>
        </a:p>
      </dgm:t>
    </dgm:pt>
    <dgm:pt modelId="{5AA1ED02-83F8-400E-80C5-0B2C5E992672}">
      <dgm:prSet/>
      <dgm:spPr/>
      <dgm:t>
        <a:bodyPr/>
        <a:lstStyle/>
        <a:p>
          <a:r>
            <a:rPr lang="en-GB" dirty="0"/>
            <a:t>Biased against (mental attitude)</a:t>
          </a:r>
        </a:p>
      </dgm:t>
    </dgm:pt>
    <dgm:pt modelId="{8A7D871C-0505-46E0-A02A-205D9CA9DCFB}" type="parTrans" cxnId="{DA482B14-E98F-4512-89D4-115FABD35F76}">
      <dgm:prSet/>
      <dgm:spPr/>
      <dgm:t>
        <a:bodyPr/>
        <a:lstStyle/>
        <a:p>
          <a:endParaRPr lang="en-GB"/>
        </a:p>
      </dgm:t>
    </dgm:pt>
    <dgm:pt modelId="{9FAEAF9F-5588-4B40-BF84-C8E3B9C58820}" type="sibTrans" cxnId="{DA482B14-E98F-4512-89D4-115FABD35F76}">
      <dgm:prSet/>
      <dgm:spPr/>
      <dgm:t>
        <a:bodyPr/>
        <a:lstStyle/>
        <a:p>
          <a:endParaRPr lang="en-GB"/>
        </a:p>
      </dgm:t>
    </dgm:pt>
    <dgm:pt modelId="{13563B6D-E73E-47DC-9ACD-58C873F98CDC}">
      <dgm:prSet/>
      <dgm:spPr/>
      <dgm:t>
        <a:bodyPr/>
        <a:lstStyle/>
        <a:p>
          <a:r>
            <a:rPr lang="en-GB" dirty="0"/>
            <a:t>Hostile (words, looks)</a:t>
          </a:r>
        </a:p>
      </dgm:t>
    </dgm:pt>
    <dgm:pt modelId="{5612C565-539D-4D87-8353-9FDD251A0FC1}" type="parTrans" cxnId="{1DAD905E-9A67-4BC0-905C-B67B8049A00A}">
      <dgm:prSet/>
      <dgm:spPr/>
      <dgm:t>
        <a:bodyPr/>
        <a:lstStyle/>
        <a:p>
          <a:endParaRPr lang="en-GB"/>
        </a:p>
      </dgm:t>
    </dgm:pt>
    <dgm:pt modelId="{512D08A4-5135-4183-B799-669552D35D6B}" type="sibTrans" cxnId="{1DAD905E-9A67-4BC0-905C-B67B8049A00A}">
      <dgm:prSet/>
      <dgm:spPr/>
      <dgm:t>
        <a:bodyPr/>
        <a:lstStyle/>
        <a:p>
          <a:endParaRPr lang="en-GB"/>
        </a:p>
      </dgm:t>
    </dgm:pt>
    <dgm:pt modelId="{C4B02BBA-AA6A-4E4B-85E7-ECAD8518BD52}">
      <dgm:prSet/>
      <dgm:spPr/>
      <dgm:t>
        <a:bodyPr/>
        <a:lstStyle/>
        <a:p>
          <a:r>
            <a:rPr lang="en-GB" dirty="0"/>
            <a:t>Hatred (powerful emotion but difficult to define?)</a:t>
          </a:r>
        </a:p>
      </dgm:t>
    </dgm:pt>
    <dgm:pt modelId="{49372810-E0AB-4299-AB82-C5454032341B}" type="parTrans" cxnId="{1D45D015-9894-421D-B299-66F1FDF9A96D}">
      <dgm:prSet/>
      <dgm:spPr/>
      <dgm:t>
        <a:bodyPr/>
        <a:lstStyle/>
        <a:p>
          <a:endParaRPr lang="en-GB"/>
        </a:p>
      </dgm:t>
    </dgm:pt>
    <dgm:pt modelId="{2A37BB40-1779-4B30-A902-75CF9213C758}" type="sibTrans" cxnId="{1D45D015-9894-421D-B299-66F1FDF9A96D}">
      <dgm:prSet/>
      <dgm:spPr/>
      <dgm:t>
        <a:bodyPr/>
        <a:lstStyle/>
        <a:p>
          <a:endParaRPr lang="en-GB"/>
        </a:p>
      </dgm:t>
    </dgm:pt>
    <dgm:pt modelId="{C6F04974-35DC-4F0D-A118-3E472A75F899}">
      <dgm:prSet/>
      <dgm:spPr/>
      <dgm:t>
        <a:bodyPr/>
        <a:lstStyle/>
        <a:p>
          <a:r>
            <a:rPr lang="en-GB" dirty="0"/>
            <a:t>Behaviour (unfair treatment or violence)</a:t>
          </a:r>
        </a:p>
      </dgm:t>
    </dgm:pt>
    <dgm:pt modelId="{3E60052B-0268-4DBE-AF2D-AC673A0AABA1}" type="parTrans" cxnId="{3A48AC36-E067-4990-A674-1F10252DBEE8}">
      <dgm:prSet/>
      <dgm:spPr/>
      <dgm:t>
        <a:bodyPr/>
        <a:lstStyle/>
        <a:p>
          <a:endParaRPr lang="en-GB"/>
        </a:p>
      </dgm:t>
    </dgm:pt>
    <dgm:pt modelId="{139B62C4-D9F9-404E-A8BB-1B61CC904B30}" type="sibTrans" cxnId="{3A48AC36-E067-4990-A674-1F10252DBEE8}">
      <dgm:prSet/>
      <dgm:spPr/>
      <dgm:t>
        <a:bodyPr/>
        <a:lstStyle/>
        <a:p>
          <a:endParaRPr lang="en-GB"/>
        </a:p>
      </dgm:t>
    </dgm:pt>
    <dgm:pt modelId="{4A1FE5E0-A14E-436C-82BE-8B32A38FE70C}">
      <dgm:prSet phldrT="[Text]"/>
      <dgm:spPr/>
      <dgm:t>
        <a:bodyPr/>
        <a:lstStyle/>
        <a:p>
          <a:r>
            <a:rPr lang="en-GB" dirty="0"/>
            <a:t>“Don’t have an opinion”</a:t>
          </a:r>
        </a:p>
      </dgm:t>
    </dgm:pt>
    <dgm:pt modelId="{150AEDAE-CD18-442E-B09D-ECD8B1A17076}" type="parTrans" cxnId="{B3BDBEA7-A1E2-42A7-9EC4-A0EDE52E60A5}">
      <dgm:prSet/>
      <dgm:spPr/>
      <dgm:t>
        <a:bodyPr/>
        <a:lstStyle/>
        <a:p>
          <a:endParaRPr lang="en-GB"/>
        </a:p>
      </dgm:t>
    </dgm:pt>
    <dgm:pt modelId="{1CD6F402-484E-469C-B942-9D6044537709}" type="sibTrans" cxnId="{B3BDBEA7-A1E2-42A7-9EC4-A0EDE52E60A5}">
      <dgm:prSet/>
      <dgm:spPr/>
      <dgm:t>
        <a:bodyPr/>
        <a:lstStyle/>
        <a:p>
          <a:endParaRPr lang="en-GB"/>
        </a:p>
      </dgm:t>
    </dgm:pt>
    <dgm:pt modelId="{5A631639-E89C-448B-83E6-B976C7278048}" type="pres">
      <dgm:prSet presAssocID="{559A1B53-CE66-4862-ADF7-99ECC3ABA075}" presName="Name0" presStyleCnt="0">
        <dgm:presLayoutVars>
          <dgm:dir/>
          <dgm:animLvl val="lvl"/>
          <dgm:resizeHandles/>
        </dgm:presLayoutVars>
      </dgm:prSet>
      <dgm:spPr/>
    </dgm:pt>
    <dgm:pt modelId="{8DD4FCC6-A625-47C9-8844-AD7F114A8DBE}" type="pres">
      <dgm:prSet presAssocID="{AE80D115-FBB4-4727-A5A9-A2B95B8CF46B}" presName="linNode" presStyleCnt="0"/>
      <dgm:spPr/>
    </dgm:pt>
    <dgm:pt modelId="{6B4A671C-F48F-430A-97BC-09D125A1E6F3}" type="pres">
      <dgm:prSet presAssocID="{AE80D115-FBB4-4727-A5A9-A2B95B8CF46B}" presName="parentShp" presStyleLbl="node1" presStyleIdx="0" presStyleCnt="3">
        <dgm:presLayoutVars>
          <dgm:bulletEnabled val="1"/>
        </dgm:presLayoutVars>
      </dgm:prSet>
      <dgm:spPr/>
    </dgm:pt>
    <dgm:pt modelId="{5617E8F7-BC1D-4945-AD54-97BCB988AFE7}" type="pres">
      <dgm:prSet presAssocID="{AE80D115-FBB4-4727-A5A9-A2B95B8CF46B}" presName="childShp" presStyleLbl="bgAccFollowNode1" presStyleIdx="0" presStyleCnt="3">
        <dgm:presLayoutVars>
          <dgm:bulletEnabled val="1"/>
        </dgm:presLayoutVars>
      </dgm:prSet>
      <dgm:spPr/>
    </dgm:pt>
    <dgm:pt modelId="{EF234CF8-5B61-4B65-B205-A87E69B6D8BD}" type="pres">
      <dgm:prSet presAssocID="{5FBA049A-BA7E-409E-868D-F770241E0C3F}" presName="spacing" presStyleCnt="0"/>
      <dgm:spPr/>
    </dgm:pt>
    <dgm:pt modelId="{A82CB6C9-24FE-40CF-9910-8893F46313C7}" type="pres">
      <dgm:prSet presAssocID="{46D5741A-DF08-4ED1-9C77-13D6204B4CC8}" presName="linNode" presStyleCnt="0"/>
      <dgm:spPr/>
    </dgm:pt>
    <dgm:pt modelId="{79CDAFD4-023B-4E93-A492-1EA52BEE9244}" type="pres">
      <dgm:prSet presAssocID="{46D5741A-DF08-4ED1-9C77-13D6204B4CC8}" presName="parentShp" presStyleLbl="node1" presStyleIdx="1" presStyleCnt="3">
        <dgm:presLayoutVars>
          <dgm:bulletEnabled val="1"/>
        </dgm:presLayoutVars>
      </dgm:prSet>
      <dgm:spPr/>
    </dgm:pt>
    <dgm:pt modelId="{05BF7C71-DD13-498F-A021-927AED7C7CF1}" type="pres">
      <dgm:prSet presAssocID="{46D5741A-DF08-4ED1-9C77-13D6204B4CC8}" presName="childShp" presStyleLbl="bgAccFollowNode1" presStyleIdx="1" presStyleCnt="3">
        <dgm:presLayoutVars>
          <dgm:bulletEnabled val="1"/>
        </dgm:presLayoutVars>
      </dgm:prSet>
      <dgm:spPr/>
    </dgm:pt>
    <dgm:pt modelId="{DBCBB4ED-E3E9-4D2F-B260-3DF786EC6A90}" type="pres">
      <dgm:prSet presAssocID="{3700AF3C-F492-499B-957C-66BCB7C8377D}" presName="spacing" presStyleCnt="0"/>
      <dgm:spPr/>
    </dgm:pt>
    <dgm:pt modelId="{E58493D5-34FC-4AB6-B5EC-FAFB6DA1CA0E}" type="pres">
      <dgm:prSet presAssocID="{1F9890E1-E210-4C70-89F6-A424024FDE16}" presName="linNode" presStyleCnt="0"/>
      <dgm:spPr/>
    </dgm:pt>
    <dgm:pt modelId="{BBFF0804-DDFD-4864-A760-F4AC4F7E9B3C}" type="pres">
      <dgm:prSet presAssocID="{1F9890E1-E210-4C70-89F6-A424024FDE16}" presName="parentShp" presStyleLbl="node1" presStyleIdx="2" presStyleCnt="3">
        <dgm:presLayoutVars>
          <dgm:bulletEnabled val="1"/>
        </dgm:presLayoutVars>
      </dgm:prSet>
      <dgm:spPr/>
    </dgm:pt>
    <dgm:pt modelId="{7BF5EDCC-EF6A-46E3-B035-EDAA17D6142E}" type="pres">
      <dgm:prSet presAssocID="{1F9890E1-E210-4C70-89F6-A424024FDE16}" presName="childShp" presStyleLbl="bgAccFollowNode1" presStyleIdx="2" presStyleCnt="3" custLinFactNeighborX="938" custLinFactNeighborY="944">
        <dgm:presLayoutVars>
          <dgm:bulletEnabled val="1"/>
        </dgm:presLayoutVars>
      </dgm:prSet>
      <dgm:spPr/>
    </dgm:pt>
  </dgm:ptLst>
  <dgm:cxnLst>
    <dgm:cxn modelId="{DA482B14-E98F-4512-89D4-115FABD35F76}" srcId="{1F9890E1-E210-4C70-89F6-A424024FDE16}" destId="{5AA1ED02-83F8-400E-80C5-0B2C5E992672}" srcOrd="0" destOrd="0" parTransId="{8A7D871C-0505-46E0-A02A-205D9CA9DCFB}" sibTransId="{9FAEAF9F-5588-4B40-BF84-C8E3B9C58820}"/>
    <dgm:cxn modelId="{B0DDCD14-6218-4793-A7D0-A83F10FA818A}" type="presOf" srcId="{5611EA06-6865-4CCB-8BC7-14C839B8B8BC}" destId="{05BF7C71-DD13-498F-A021-927AED7C7CF1}" srcOrd="0" destOrd="0" presId="urn:microsoft.com/office/officeart/2005/8/layout/vList6"/>
    <dgm:cxn modelId="{1D45D015-9894-421D-B299-66F1FDF9A96D}" srcId="{1F9890E1-E210-4C70-89F6-A424024FDE16}" destId="{C4B02BBA-AA6A-4E4B-85E7-ECAD8518BD52}" srcOrd="2" destOrd="0" parTransId="{49372810-E0AB-4299-AB82-C5454032341B}" sibTransId="{2A37BB40-1779-4B30-A902-75CF9213C758}"/>
    <dgm:cxn modelId="{A5A59A1F-5D45-43A4-A681-B2C7DDA12734}" srcId="{AE80D115-FBB4-4727-A5A9-A2B95B8CF46B}" destId="{0DB092D9-8553-4C4E-8988-90713F0C7DFD}" srcOrd="2" destOrd="0" parTransId="{3B8C5BDD-DC9A-44CE-95CB-3C318363A140}" sibTransId="{B45FB224-F543-488B-8DC3-32C26558C51B}"/>
    <dgm:cxn modelId="{5B4F8226-3989-4F26-A0C6-61B53AC9BA9C}" type="presOf" srcId="{C6F04974-35DC-4F0D-A118-3E472A75F899}" destId="{7BF5EDCC-EF6A-46E3-B035-EDAA17D6142E}" srcOrd="0" destOrd="3" presId="urn:microsoft.com/office/officeart/2005/8/layout/vList6"/>
    <dgm:cxn modelId="{C2C5AF26-DF38-4E27-B5EC-9DDC068EA882}" type="presOf" srcId="{687C740A-7D4D-4F63-96BE-AFAE19EB1AA9}" destId="{05BF7C71-DD13-498F-A021-927AED7C7CF1}" srcOrd="0" destOrd="1" presId="urn:microsoft.com/office/officeart/2005/8/layout/vList6"/>
    <dgm:cxn modelId="{B51F6A35-61C5-43BC-A563-4EB220A6ACB6}" type="presOf" srcId="{13563B6D-E73E-47DC-9ACD-58C873F98CDC}" destId="{7BF5EDCC-EF6A-46E3-B035-EDAA17D6142E}" srcOrd="0" destOrd="1" presId="urn:microsoft.com/office/officeart/2005/8/layout/vList6"/>
    <dgm:cxn modelId="{3A48AC36-E067-4990-A674-1F10252DBEE8}" srcId="{1F9890E1-E210-4C70-89F6-A424024FDE16}" destId="{C6F04974-35DC-4F0D-A118-3E472A75F899}" srcOrd="3" destOrd="0" parTransId="{3E60052B-0268-4DBE-AF2D-AC673A0AABA1}" sibTransId="{139B62C4-D9F9-404E-A8BB-1B61CC904B30}"/>
    <dgm:cxn modelId="{1DAD905E-9A67-4BC0-905C-B67B8049A00A}" srcId="{1F9890E1-E210-4C70-89F6-A424024FDE16}" destId="{13563B6D-E73E-47DC-9ACD-58C873F98CDC}" srcOrd="1" destOrd="0" parTransId="{5612C565-539D-4D87-8353-9FDD251A0FC1}" sibTransId="{512D08A4-5135-4183-B799-669552D35D6B}"/>
    <dgm:cxn modelId="{180B6C5F-C53D-46D1-9670-B8096F2AD61D}" type="presOf" srcId="{AE80D115-FBB4-4727-A5A9-A2B95B8CF46B}" destId="{6B4A671C-F48F-430A-97BC-09D125A1E6F3}" srcOrd="0" destOrd="0" presId="urn:microsoft.com/office/officeart/2005/8/layout/vList6"/>
    <dgm:cxn modelId="{BF724D68-BFCD-45C9-8D3A-31ED6ECCF076}" srcId="{559A1B53-CE66-4862-ADF7-99ECC3ABA075}" destId="{1F9890E1-E210-4C70-89F6-A424024FDE16}" srcOrd="2" destOrd="0" parTransId="{A668BB36-1BC8-4359-A02E-8CB04A615515}" sibTransId="{6982AD93-74E7-46E5-9275-F735A2B1A099}"/>
    <dgm:cxn modelId="{84436F77-941C-4EEB-9009-F4461ABBFBC8}" type="presOf" srcId="{71CC7279-78F2-4383-A6E1-1D6089C079ED}" destId="{5617E8F7-BC1D-4945-AD54-97BCB988AFE7}" srcOrd="0" destOrd="1" presId="urn:microsoft.com/office/officeart/2005/8/layout/vList6"/>
    <dgm:cxn modelId="{6DEC6C7C-21CE-4E6B-A2AC-1EE2235075B5}" srcId="{46D5741A-DF08-4ED1-9C77-13D6204B4CC8}" destId="{5611EA06-6865-4CCB-8BC7-14C839B8B8BC}" srcOrd="0" destOrd="0" parTransId="{45A57A7A-F69C-443D-98CA-DABA0B8C4E29}" sibTransId="{577B7D13-69E5-4692-9D30-7F77B97217A6}"/>
    <dgm:cxn modelId="{E6D35884-E083-4FF4-B325-C97FB7773DE9}" srcId="{559A1B53-CE66-4862-ADF7-99ECC3ABA075}" destId="{AE80D115-FBB4-4727-A5A9-A2B95B8CF46B}" srcOrd="0" destOrd="0" parTransId="{A840E17E-B496-406B-8CD8-C05350F7E80C}" sibTransId="{5FBA049A-BA7E-409E-868D-F770241E0C3F}"/>
    <dgm:cxn modelId="{D8987085-6A20-48CE-87E3-00948CF7E464}" type="presOf" srcId="{1F9890E1-E210-4C70-89F6-A424024FDE16}" destId="{BBFF0804-DDFD-4864-A760-F4AC4F7E9B3C}" srcOrd="0" destOrd="0" presId="urn:microsoft.com/office/officeart/2005/8/layout/vList6"/>
    <dgm:cxn modelId="{1E869597-8E0F-4579-96B2-A4A92C75B0F5}" type="presOf" srcId="{3B5EFFFF-A02E-4AC4-B564-798AA53AB58E}" destId="{5617E8F7-BC1D-4945-AD54-97BCB988AFE7}" srcOrd="0" destOrd="0" presId="urn:microsoft.com/office/officeart/2005/8/layout/vList6"/>
    <dgm:cxn modelId="{7E753A98-3D39-4537-BDC5-AE498AC0B947}" srcId="{AE80D115-FBB4-4727-A5A9-A2B95B8CF46B}" destId="{71CC7279-78F2-4383-A6E1-1D6089C079ED}" srcOrd="1" destOrd="0" parTransId="{A741521D-85BC-4B00-B196-C9FD9BD90709}" sibTransId="{E5EB7D84-6D9B-4C07-8D4C-C0DBB97FB3F1}"/>
    <dgm:cxn modelId="{FFD0F299-9003-41D0-9F4C-4E16D76BA86F}" srcId="{559A1B53-CE66-4862-ADF7-99ECC3ABA075}" destId="{46D5741A-DF08-4ED1-9C77-13D6204B4CC8}" srcOrd="1" destOrd="0" parTransId="{2E198714-4C36-4AC1-A757-940795085C6C}" sibTransId="{3700AF3C-F492-499B-957C-66BCB7C8377D}"/>
    <dgm:cxn modelId="{B4D7559F-44FF-4017-9C1A-12EC125E9A19}" type="presOf" srcId="{C4B02BBA-AA6A-4E4B-85E7-ECAD8518BD52}" destId="{7BF5EDCC-EF6A-46E3-B035-EDAA17D6142E}" srcOrd="0" destOrd="2" presId="urn:microsoft.com/office/officeart/2005/8/layout/vList6"/>
    <dgm:cxn modelId="{65867EA5-A6F8-425A-8D9D-B5F0A1620836}" srcId="{46D5741A-DF08-4ED1-9C77-13D6204B4CC8}" destId="{687C740A-7D4D-4F63-96BE-AFAE19EB1AA9}" srcOrd="1" destOrd="0" parTransId="{DE153E86-DA0D-4C8D-98E8-424007AF1E29}" sibTransId="{D542C24E-BD72-4B0D-9EDF-8B48CB6497A4}"/>
    <dgm:cxn modelId="{B3BDBEA7-A1E2-42A7-9EC4-A0EDE52E60A5}" srcId="{46D5741A-DF08-4ED1-9C77-13D6204B4CC8}" destId="{4A1FE5E0-A14E-436C-82BE-8B32A38FE70C}" srcOrd="2" destOrd="0" parTransId="{150AEDAE-CD18-442E-B09D-ECD8B1A17076}" sibTransId="{1CD6F402-484E-469C-B942-9D6044537709}"/>
    <dgm:cxn modelId="{87315AB2-4C91-45E1-8681-1B8A7379C6C7}" type="presOf" srcId="{559A1B53-CE66-4862-ADF7-99ECC3ABA075}" destId="{5A631639-E89C-448B-83E6-B976C7278048}" srcOrd="0" destOrd="0" presId="urn:microsoft.com/office/officeart/2005/8/layout/vList6"/>
    <dgm:cxn modelId="{04951FB4-9562-426F-9C95-4F93F5D44E7B}" type="presOf" srcId="{5AA1ED02-83F8-400E-80C5-0B2C5E992672}" destId="{7BF5EDCC-EF6A-46E3-B035-EDAA17D6142E}" srcOrd="0" destOrd="0" presId="urn:microsoft.com/office/officeart/2005/8/layout/vList6"/>
    <dgm:cxn modelId="{DF0BA4C9-8E27-4762-A82B-ED6A30EC37AD}" type="presOf" srcId="{46D5741A-DF08-4ED1-9C77-13D6204B4CC8}" destId="{79CDAFD4-023B-4E93-A492-1EA52BEE9244}" srcOrd="0" destOrd="0" presId="urn:microsoft.com/office/officeart/2005/8/layout/vList6"/>
    <dgm:cxn modelId="{10DEC7EB-C6B8-4131-B6C1-50092A5BC92A}" srcId="{AE80D115-FBB4-4727-A5A9-A2B95B8CF46B}" destId="{3B5EFFFF-A02E-4AC4-B564-798AA53AB58E}" srcOrd="0" destOrd="0" parTransId="{CC4D0A28-29A6-4AF4-8087-656ED9E94E2E}" sibTransId="{CDEAD209-042B-4361-AB39-17F3AAF83EAB}"/>
    <dgm:cxn modelId="{E193A9EE-F06A-4BBE-A55C-739766E11CFC}" type="presOf" srcId="{4A1FE5E0-A14E-436C-82BE-8B32A38FE70C}" destId="{05BF7C71-DD13-498F-A021-927AED7C7CF1}" srcOrd="0" destOrd="2" presId="urn:microsoft.com/office/officeart/2005/8/layout/vList6"/>
    <dgm:cxn modelId="{825E46EF-6C3E-4630-82A3-C5BC87A5A787}" type="presOf" srcId="{0DB092D9-8553-4C4E-8988-90713F0C7DFD}" destId="{5617E8F7-BC1D-4945-AD54-97BCB988AFE7}" srcOrd="0" destOrd="2" presId="urn:microsoft.com/office/officeart/2005/8/layout/vList6"/>
    <dgm:cxn modelId="{B313A55D-57D2-4649-921B-0C6731F9A604}" type="presParOf" srcId="{5A631639-E89C-448B-83E6-B976C7278048}" destId="{8DD4FCC6-A625-47C9-8844-AD7F114A8DBE}" srcOrd="0" destOrd="0" presId="urn:microsoft.com/office/officeart/2005/8/layout/vList6"/>
    <dgm:cxn modelId="{9C6BF073-2CFE-4755-951E-00099C9E3045}" type="presParOf" srcId="{8DD4FCC6-A625-47C9-8844-AD7F114A8DBE}" destId="{6B4A671C-F48F-430A-97BC-09D125A1E6F3}" srcOrd="0" destOrd="0" presId="urn:microsoft.com/office/officeart/2005/8/layout/vList6"/>
    <dgm:cxn modelId="{792E5765-A3AB-4AE7-9DA7-AFC7E1402607}" type="presParOf" srcId="{8DD4FCC6-A625-47C9-8844-AD7F114A8DBE}" destId="{5617E8F7-BC1D-4945-AD54-97BCB988AFE7}" srcOrd="1" destOrd="0" presId="urn:microsoft.com/office/officeart/2005/8/layout/vList6"/>
    <dgm:cxn modelId="{06A5E89F-C5A6-45FF-8ECD-E83E6F432BC2}" type="presParOf" srcId="{5A631639-E89C-448B-83E6-B976C7278048}" destId="{EF234CF8-5B61-4B65-B205-A87E69B6D8BD}" srcOrd="1" destOrd="0" presId="urn:microsoft.com/office/officeart/2005/8/layout/vList6"/>
    <dgm:cxn modelId="{93B21E2E-06F2-44F5-8753-96C9CC5199ED}" type="presParOf" srcId="{5A631639-E89C-448B-83E6-B976C7278048}" destId="{A82CB6C9-24FE-40CF-9910-8893F46313C7}" srcOrd="2" destOrd="0" presId="urn:microsoft.com/office/officeart/2005/8/layout/vList6"/>
    <dgm:cxn modelId="{6CC3F71B-6953-4D35-B1E0-46E4B2D6C878}" type="presParOf" srcId="{A82CB6C9-24FE-40CF-9910-8893F46313C7}" destId="{79CDAFD4-023B-4E93-A492-1EA52BEE9244}" srcOrd="0" destOrd="0" presId="urn:microsoft.com/office/officeart/2005/8/layout/vList6"/>
    <dgm:cxn modelId="{7DCD02B9-ADA7-4436-B267-ED376A9F07D9}" type="presParOf" srcId="{A82CB6C9-24FE-40CF-9910-8893F46313C7}" destId="{05BF7C71-DD13-498F-A021-927AED7C7CF1}" srcOrd="1" destOrd="0" presId="urn:microsoft.com/office/officeart/2005/8/layout/vList6"/>
    <dgm:cxn modelId="{3A865D9C-A9C6-438A-8836-8E8FD2CB1571}" type="presParOf" srcId="{5A631639-E89C-448B-83E6-B976C7278048}" destId="{DBCBB4ED-E3E9-4D2F-B260-3DF786EC6A90}" srcOrd="3" destOrd="0" presId="urn:microsoft.com/office/officeart/2005/8/layout/vList6"/>
    <dgm:cxn modelId="{CDDD0F01-28A4-4F29-A12A-43AA537CDCED}" type="presParOf" srcId="{5A631639-E89C-448B-83E6-B976C7278048}" destId="{E58493D5-34FC-4AB6-B5EC-FAFB6DA1CA0E}" srcOrd="4" destOrd="0" presId="urn:microsoft.com/office/officeart/2005/8/layout/vList6"/>
    <dgm:cxn modelId="{7C3F977C-0400-4268-8A82-E8389A83FFE8}" type="presParOf" srcId="{E58493D5-34FC-4AB6-B5EC-FAFB6DA1CA0E}" destId="{BBFF0804-DDFD-4864-A760-F4AC4F7E9B3C}" srcOrd="0" destOrd="0" presId="urn:microsoft.com/office/officeart/2005/8/layout/vList6"/>
    <dgm:cxn modelId="{512418EC-BB11-4284-80BC-4469B7CCBAD3}" type="presParOf" srcId="{E58493D5-34FC-4AB6-B5EC-FAFB6DA1CA0E}" destId="{7BF5EDCC-EF6A-46E3-B035-EDAA17D6142E}"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17E8F7-BC1D-4945-AD54-97BCB988AFE7}">
      <dsp:nvSpPr>
        <dsp:cNvPr id="0" name=""/>
        <dsp:cNvSpPr/>
      </dsp:nvSpPr>
      <dsp:spPr>
        <a:xfrm>
          <a:off x="2806373" y="0"/>
          <a:ext cx="4209559" cy="1700627"/>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160" tIns="10160" rIns="10160" bIns="10160" numCol="1" spcCol="1270" anchor="t" anchorCtr="0">
          <a:noAutofit/>
        </a:bodyPr>
        <a:lstStyle/>
        <a:p>
          <a:pPr marL="171450" lvl="1" indent="-171450" algn="l" defTabSz="711200">
            <a:lnSpc>
              <a:spcPct val="90000"/>
            </a:lnSpc>
            <a:spcBef>
              <a:spcPct val="0"/>
            </a:spcBef>
            <a:spcAft>
              <a:spcPct val="15000"/>
            </a:spcAft>
            <a:buChar char="•"/>
          </a:pPr>
          <a:r>
            <a:rPr lang="en-GB" sz="1600" kern="1200" dirty="0"/>
            <a:t>Biased towards</a:t>
          </a:r>
        </a:p>
        <a:p>
          <a:pPr marL="171450" lvl="1" indent="-171450" algn="l" defTabSz="711200">
            <a:lnSpc>
              <a:spcPct val="90000"/>
            </a:lnSpc>
            <a:spcBef>
              <a:spcPct val="0"/>
            </a:spcBef>
            <a:spcAft>
              <a:spcPct val="15000"/>
            </a:spcAft>
            <a:buChar char="•"/>
          </a:pPr>
          <a:r>
            <a:rPr lang="en-GB" sz="1600" kern="1200" dirty="0"/>
            <a:t>Supportive</a:t>
          </a:r>
        </a:p>
        <a:p>
          <a:pPr marL="171450" lvl="1" indent="-171450" algn="l" defTabSz="711200">
            <a:lnSpc>
              <a:spcPct val="90000"/>
            </a:lnSpc>
            <a:spcBef>
              <a:spcPct val="0"/>
            </a:spcBef>
            <a:spcAft>
              <a:spcPct val="15000"/>
            </a:spcAft>
            <a:buChar char="•"/>
          </a:pPr>
          <a:r>
            <a:rPr lang="en-GB" sz="1600" kern="1200" dirty="0"/>
            <a:t>Unfair treatment in favour of</a:t>
          </a:r>
        </a:p>
      </dsp:txBody>
      <dsp:txXfrm>
        <a:off x="2806373" y="212578"/>
        <a:ext cx="3571824" cy="1275471"/>
      </dsp:txXfrm>
    </dsp:sp>
    <dsp:sp modelId="{6B4A671C-F48F-430A-97BC-09D125A1E6F3}">
      <dsp:nvSpPr>
        <dsp:cNvPr id="0" name=""/>
        <dsp:cNvSpPr/>
      </dsp:nvSpPr>
      <dsp:spPr>
        <a:xfrm>
          <a:off x="0" y="0"/>
          <a:ext cx="2806373" cy="1700627"/>
        </a:xfrm>
        <a:prstGeom prst="roundRect">
          <a:avLst/>
        </a:prstGeom>
        <a:solidFill>
          <a:srgbClr val="00B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76200" rIns="152400" bIns="76200" numCol="1" spcCol="1270" anchor="ctr" anchorCtr="0">
          <a:noAutofit/>
        </a:bodyPr>
        <a:lstStyle/>
        <a:p>
          <a:pPr marL="0" lvl="0" indent="0" algn="ctr" defTabSz="1778000">
            <a:lnSpc>
              <a:spcPct val="90000"/>
            </a:lnSpc>
            <a:spcBef>
              <a:spcPct val="0"/>
            </a:spcBef>
            <a:spcAft>
              <a:spcPct val="35000"/>
            </a:spcAft>
            <a:buNone/>
          </a:pPr>
          <a:r>
            <a:rPr lang="en-GB" sz="4000" kern="1200" dirty="0"/>
            <a:t>Positive prejudice</a:t>
          </a:r>
        </a:p>
      </dsp:txBody>
      <dsp:txXfrm>
        <a:off x="83018" y="83018"/>
        <a:ext cx="2640337" cy="1534591"/>
      </dsp:txXfrm>
    </dsp:sp>
    <dsp:sp modelId="{05BF7C71-DD13-498F-A021-927AED7C7CF1}">
      <dsp:nvSpPr>
        <dsp:cNvPr id="0" name=""/>
        <dsp:cNvSpPr/>
      </dsp:nvSpPr>
      <dsp:spPr>
        <a:xfrm>
          <a:off x="2806373" y="1870690"/>
          <a:ext cx="4209559" cy="1700627"/>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160" tIns="10160" rIns="10160" bIns="10160" numCol="1" spcCol="1270" anchor="t" anchorCtr="0">
          <a:noAutofit/>
        </a:bodyPr>
        <a:lstStyle/>
        <a:p>
          <a:pPr marL="171450" lvl="1" indent="-171450" algn="l" defTabSz="711200">
            <a:lnSpc>
              <a:spcPct val="90000"/>
            </a:lnSpc>
            <a:spcBef>
              <a:spcPct val="0"/>
            </a:spcBef>
            <a:spcAft>
              <a:spcPct val="15000"/>
            </a:spcAft>
            <a:buChar char="•"/>
          </a:pPr>
          <a:r>
            <a:rPr lang="en-GB" sz="1600" kern="1200" dirty="0"/>
            <a:t>“Never really thought about it”</a:t>
          </a:r>
        </a:p>
        <a:p>
          <a:pPr marL="171450" lvl="1" indent="-171450" algn="l" defTabSz="711200">
            <a:lnSpc>
              <a:spcPct val="90000"/>
            </a:lnSpc>
            <a:spcBef>
              <a:spcPct val="0"/>
            </a:spcBef>
            <a:spcAft>
              <a:spcPct val="15000"/>
            </a:spcAft>
            <a:buChar char="•"/>
          </a:pPr>
          <a:r>
            <a:rPr lang="en-GB" sz="1600" kern="1200" dirty="0"/>
            <a:t>“Don’t care either way”</a:t>
          </a:r>
        </a:p>
        <a:p>
          <a:pPr marL="171450" lvl="1" indent="-171450" algn="l" defTabSz="711200">
            <a:lnSpc>
              <a:spcPct val="90000"/>
            </a:lnSpc>
            <a:spcBef>
              <a:spcPct val="0"/>
            </a:spcBef>
            <a:spcAft>
              <a:spcPct val="15000"/>
            </a:spcAft>
            <a:buChar char="•"/>
          </a:pPr>
          <a:r>
            <a:rPr lang="en-GB" sz="1600" kern="1200" dirty="0"/>
            <a:t>“Don’t have an opinion”</a:t>
          </a:r>
        </a:p>
      </dsp:txBody>
      <dsp:txXfrm>
        <a:off x="2806373" y="2083268"/>
        <a:ext cx="3571824" cy="1275471"/>
      </dsp:txXfrm>
    </dsp:sp>
    <dsp:sp modelId="{79CDAFD4-023B-4E93-A492-1EA52BEE9244}">
      <dsp:nvSpPr>
        <dsp:cNvPr id="0" name=""/>
        <dsp:cNvSpPr/>
      </dsp:nvSpPr>
      <dsp:spPr>
        <a:xfrm>
          <a:off x="0" y="1870690"/>
          <a:ext cx="2806373" cy="170062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76200" rIns="152400" bIns="76200" numCol="1" spcCol="1270" anchor="ctr" anchorCtr="0">
          <a:noAutofit/>
        </a:bodyPr>
        <a:lstStyle/>
        <a:p>
          <a:pPr marL="0" lvl="0" indent="0" algn="ctr" defTabSz="1778000">
            <a:lnSpc>
              <a:spcPct val="90000"/>
            </a:lnSpc>
            <a:spcBef>
              <a:spcPct val="0"/>
            </a:spcBef>
            <a:spcAft>
              <a:spcPct val="35000"/>
            </a:spcAft>
            <a:buNone/>
          </a:pPr>
          <a:r>
            <a:rPr lang="en-GB" sz="4000" kern="1200" dirty="0"/>
            <a:t>Indifferent</a:t>
          </a:r>
        </a:p>
      </dsp:txBody>
      <dsp:txXfrm>
        <a:off x="83018" y="1953708"/>
        <a:ext cx="2640337" cy="1534591"/>
      </dsp:txXfrm>
    </dsp:sp>
    <dsp:sp modelId="{7BF5EDCC-EF6A-46E3-B035-EDAA17D6142E}">
      <dsp:nvSpPr>
        <dsp:cNvPr id="0" name=""/>
        <dsp:cNvSpPr/>
      </dsp:nvSpPr>
      <dsp:spPr>
        <a:xfrm>
          <a:off x="2806373" y="3741380"/>
          <a:ext cx="4209559" cy="1700627"/>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160" tIns="10160" rIns="10160" bIns="10160" numCol="1" spcCol="1270" anchor="t" anchorCtr="0">
          <a:noAutofit/>
        </a:bodyPr>
        <a:lstStyle/>
        <a:p>
          <a:pPr marL="171450" lvl="1" indent="-171450" algn="l" defTabSz="711200">
            <a:lnSpc>
              <a:spcPct val="90000"/>
            </a:lnSpc>
            <a:spcBef>
              <a:spcPct val="0"/>
            </a:spcBef>
            <a:spcAft>
              <a:spcPct val="15000"/>
            </a:spcAft>
            <a:buChar char="•"/>
          </a:pPr>
          <a:r>
            <a:rPr lang="en-GB" sz="1600" kern="1200" dirty="0"/>
            <a:t>Biased against (mental attitude)</a:t>
          </a:r>
        </a:p>
        <a:p>
          <a:pPr marL="171450" lvl="1" indent="-171450" algn="l" defTabSz="711200">
            <a:lnSpc>
              <a:spcPct val="90000"/>
            </a:lnSpc>
            <a:spcBef>
              <a:spcPct val="0"/>
            </a:spcBef>
            <a:spcAft>
              <a:spcPct val="15000"/>
            </a:spcAft>
            <a:buChar char="•"/>
          </a:pPr>
          <a:r>
            <a:rPr lang="en-GB" sz="1600" kern="1200" dirty="0"/>
            <a:t>Hostile (words, looks)</a:t>
          </a:r>
        </a:p>
        <a:p>
          <a:pPr marL="171450" lvl="1" indent="-171450" algn="l" defTabSz="711200">
            <a:lnSpc>
              <a:spcPct val="90000"/>
            </a:lnSpc>
            <a:spcBef>
              <a:spcPct val="0"/>
            </a:spcBef>
            <a:spcAft>
              <a:spcPct val="15000"/>
            </a:spcAft>
            <a:buChar char="•"/>
          </a:pPr>
          <a:r>
            <a:rPr lang="en-GB" sz="1600" kern="1200" dirty="0"/>
            <a:t>Hatred (powerful emotion but difficult to define?)</a:t>
          </a:r>
        </a:p>
        <a:p>
          <a:pPr marL="171450" lvl="1" indent="-171450" algn="l" defTabSz="711200">
            <a:lnSpc>
              <a:spcPct val="90000"/>
            </a:lnSpc>
            <a:spcBef>
              <a:spcPct val="0"/>
            </a:spcBef>
            <a:spcAft>
              <a:spcPct val="15000"/>
            </a:spcAft>
            <a:buChar char="•"/>
          </a:pPr>
          <a:r>
            <a:rPr lang="en-GB" sz="1600" kern="1200" dirty="0"/>
            <a:t>Behaviour (unfair treatment or violence)</a:t>
          </a:r>
        </a:p>
      </dsp:txBody>
      <dsp:txXfrm>
        <a:off x="2806373" y="3953958"/>
        <a:ext cx="3571824" cy="1275471"/>
      </dsp:txXfrm>
    </dsp:sp>
    <dsp:sp modelId="{BBFF0804-DDFD-4864-A760-F4AC4F7E9B3C}">
      <dsp:nvSpPr>
        <dsp:cNvPr id="0" name=""/>
        <dsp:cNvSpPr/>
      </dsp:nvSpPr>
      <dsp:spPr>
        <a:xfrm>
          <a:off x="0" y="3741380"/>
          <a:ext cx="2806373" cy="1700627"/>
        </a:xfrm>
        <a:prstGeom prst="roundRect">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76200" rIns="152400" bIns="76200" numCol="1" spcCol="1270" anchor="ctr" anchorCtr="0">
          <a:noAutofit/>
        </a:bodyPr>
        <a:lstStyle/>
        <a:p>
          <a:pPr marL="0" lvl="0" indent="0" algn="ctr" defTabSz="1778000">
            <a:lnSpc>
              <a:spcPct val="90000"/>
            </a:lnSpc>
            <a:spcBef>
              <a:spcPct val="0"/>
            </a:spcBef>
            <a:spcAft>
              <a:spcPct val="35000"/>
            </a:spcAft>
            <a:buNone/>
          </a:pPr>
          <a:r>
            <a:rPr lang="en-GB" sz="4000" kern="1200" dirty="0"/>
            <a:t>Negative prejudice</a:t>
          </a:r>
        </a:p>
      </dsp:txBody>
      <dsp:txXfrm>
        <a:off x="83018" y="3824398"/>
        <a:ext cx="2640337" cy="1534591"/>
      </dsp:txXfrm>
    </dsp:sp>
  </dsp:spTree>
</dsp:drawing>
</file>

<file path=ppt/diagrams/layout1.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EC9E427-98CB-436A-B1D6-C1BC2B9561F8}"/>
              </a:ext>
            </a:extLst>
          </p:cNvPr>
          <p:cNvSpPr>
            <a:spLocks noGrp="1"/>
          </p:cNvSpPr>
          <p:nvPr>
            <p:ph type="hdr" sz="quarter"/>
          </p:nvPr>
        </p:nvSpPr>
        <p:spPr>
          <a:xfrm>
            <a:off x="0" y="0"/>
            <a:ext cx="2946400" cy="496888"/>
          </a:xfrm>
          <a:prstGeom prst="rect">
            <a:avLst/>
          </a:prstGeom>
        </p:spPr>
        <p:txBody>
          <a:bodyPr vert="horz" lIns="91440" tIns="45720" rIns="91440" bIns="45720" rtlCol="0"/>
          <a:lstStyle>
            <a:lvl1pPr algn="l" eaLnBrk="1" hangingPunct="1">
              <a:defRPr sz="1200"/>
            </a:lvl1pPr>
          </a:lstStyle>
          <a:p>
            <a:pPr>
              <a:defRPr/>
            </a:pPr>
            <a:endParaRPr lang="en-GB"/>
          </a:p>
        </p:txBody>
      </p:sp>
      <p:sp>
        <p:nvSpPr>
          <p:cNvPr id="3" name="Date Placeholder 2">
            <a:extLst>
              <a:ext uri="{FF2B5EF4-FFF2-40B4-BE49-F238E27FC236}">
                <a16:creationId xmlns:a16="http://schemas.microsoft.com/office/drawing/2014/main" id="{5C433419-0C00-425F-9D00-BF48F939452B}"/>
              </a:ext>
            </a:extLst>
          </p:cNvPr>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eaLnBrk="1" hangingPunct="1">
              <a:defRPr sz="1200"/>
            </a:lvl1pPr>
          </a:lstStyle>
          <a:p>
            <a:pPr>
              <a:defRPr/>
            </a:pPr>
            <a:fld id="{498616AA-1D17-4F96-87C1-F5AF5066C59B}" type="datetimeFigureOut">
              <a:rPr lang="en-GB"/>
              <a:pPr>
                <a:defRPr/>
              </a:pPr>
              <a:t>24/10/2019</a:t>
            </a:fld>
            <a:endParaRPr lang="en-GB"/>
          </a:p>
        </p:txBody>
      </p:sp>
      <p:sp>
        <p:nvSpPr>
          <p:cNvPr id="4" name="Footer Placeholder 3">
            <a:extLst>
              <a:ext uri="{FF2B5EF4-FFF2-40B4-BE49-F238E27FC236}">
                <a16:creationId xmlns:a16="http://schemas.microsoft.com/office/drawing/2014/main" id="{60102E30-B022-4D33-AD81-545F50DBD987}"/>
              </a:ext>
            </a:extLst>
          </p:cNvPr>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eaLnBrk="1" hangingPunct="1">
              <a:defRPr sz="1200"/>
            </a:lvl1pPr>
          </a:lstStyle>
          <a:p>
            <a:pPr>
              <a:defRPr/>
            </a:pPr>
            <a:endParaRPr lang="en-GB"/>
          </a:p>
        </p:txBody>
      </p:sp>
      <p:sp>
        <p:nvSpPr>
          <p:cNvPr id="5" name="Slide Number Placeholder 4">
            <a:extLst>
              <a:ext uri="{FF2B5EF4-FFF2-40B4-BE49-F238E27FC236}">
                <a16:creationId xmlns:a16="http://schemas.microsoft.com/office/drawing/2014/main" id="{683CBD9A-C680-4CFC-8C02-02FC3388EF14}"/>
              </a:ext>
            </a:extLst>
          </p:cNvPr>
          <p:cNvSpPr>
            <a:spLocks noGrp="1"/>
          </p:cNvSpPr>
          <p:nvPr>
            <p:ph type="sldNum" sz="quarter" idx="3"/>
          </p:nvPr>
        </p:nvSpPr>
        <p:spPr>
          <a:xfrm>
            <a:off x="3849688" y="9428163"/>
            <a:ext cx="2946400" cy="496887"/>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vl1pPr>
          </a:lstStyle>
          <a:p>
            <a:pPr>
              <a:defRPr/>
            </a:pPr>
            <a:fld id="{25B470CA-6701-40D2-8E80-E001399DB1A3}" type="slidenum">
              <a:rPr lang="en-GB" altLang="en-US"/>
              <a:pPr>
                <a:defRPr/>
              </a:pPr>
              <a:t>‹#›</a:t>
            </a:fld>
            <a:endParaRPr lang="en-GB" altLang="en-US"/>
          </a:p>
        </p:txBody>
      </p:sp>
    </p:spTree>
    <p:extLst>
      <p:ext uri="{BB962C8B-B14F-4D97-AF65-F5344CB8AC3E}">
        <p14:creationId xmlns:p14="http://schemas.microsoft.com/office/powerpoint/2010/main" val="406099964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800764B-C81A-45BF-8ADA-67140DA4E78E}"/>
              </a:ext>
            </a:extLst>
          </p:cNvPr>
          <p:cNvSpPr>
            <a:spLocks noGrp="1"/>
          </p:cNvSpPr>
          <p:nvPr>
            <p:ph type="hdr" sz="quarter"/>
          </p:nvPr>
        </p:nvSpPr>
        <p:spPr>
          <a:xfrm>
            <a:off x="0" y="0"/>
            <a:ext cx="2946400" cy="496888"/>
          </a:xfrm>
          <a:prstGeom prst="rect">
            <a:avLst/>
          </a:prstGeom>
        </p:spPr>
        <p:txBody>
          <a:bodyPr vert="horz" lIns="91440" tIns="45720" rIns="91440" bIns="45720" rtlCol="0"/>
          <a:lstStyle>
            <a:lvl1pPr algn="l" eaLnBrk="1" hangingPunct="1">
              <a:defRPr sz="1200">
                <a:latin typeface="Arial" charset="0"/>
                <a:cs typeface="Arial" charset="0"/>
              </a:defRPr>
            </a:lvl1pPr>
          </a:lstStyle>
          <a:p>
            <a:pPr>
              <a:defRPr/>
            </a:pPr>
            <a:endParaRPr lang="en-GB"/>
          </a:p>
        </p:txBody>
      </p:sp>
      <p:sp>
        <p:nvSpPr>
          <p:cNvPr id="3" name="Date Placeholder 2">
            <a:extLst>
              <a:ext uri="{FF2B5EF4-FFF2-40B4-BE49-F238E27FC236}">
                <a16:creationId xmlns:a16="http://schemas.microsoft.com/office/drawing/2014/main" id="{6F8EBB2C-6D9E-4074-B744-F07542C5D426}"/>
              </a:ext>
            </a:extLst>
          </p:cNvPr>
          <p:cNvSpPr>
            <a:spLocks noGrp="1"/>
          </p:cNvSpPr>
          <p:nvPr>
            <p:ph type="dt" idx="1"/>
          </p:nvPr>
        </p:nvSpPr>
        <p:spPr>
          <a:xfrm>
            <a:off x="3849688" y="0"/>
            <a:ext cx="2946400" cy="496888"/>
          </a:xfrm>
          <a:prstGeom prst="rect">
            <a:avLst/>
          </a:prstGeom>
        </p:spPr>
        <p:txBody>
          <a:bodyPr vert="horz" lIns="91440" tIns="45720" rIns="91440" bIns="45720" rtlCol="0"/>
          <a:lstStyle>
            <a:lvl1pPr algn="r" eaLnBrk="1" hangingPunct="1">
              <a:defRPr sz="1200">
                <a:latin typeface="Arial" charset="0"/>
                <a:cs typeface="Arial" charset="0"/>
              </a:defRPr>
            </a:lvl1pPr>
          </a:lstStyle>
          <a:p>
            <a:pPr>
              <a:defRPr/>
            </a:pPr>
            <a:fld id="{168654E0-C297-45EF-8ACC-69968DBF741A}" type="datetimeFigureOut">
              <a:rPr lang="en-GB"/>
              <a:pPr>
                <a:defRPr/>
              </a:pPr>
              <a:t>24/10/2019</a:t>
            </a:fld>
            <a:endParaRPr lang="en-GB"/>
          </a:p>
        </p:txBody>
      </p:sp>
      <p:sp>
        <p:nvSpPr>
          <p:cNvPr id="4" name="Slide Image Placeholder 3">
            <a:extLst>
              <a:ext uri="{FF2B5EF4-FFF2-40B4-BE49-F238E27FC236}">
                <a16:creationId xmlns:a16="http://schemas.microsoft.com/office/drawing/2014/main" id="{EE2E7BC0-9443-44F2-8B36-3678EDA09D11}"/>
              </a:ext>
            </a:extLst>
          </p:cNvPr>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FE1516D0-1123-4350-A2E0-6E17D701F6D4}"/>
              </a:ext>
            </a:extLst>
          </p:cNvPr>
          <p:cNvSpPr>
            <a:spLocks noGrp="1"/>
          </p:cNvSpPr>
          <p:nvPr>
            <p:ph type="body" sz="quarter" idx="3"/>
          </p:nvPr>
        </p:nvSpPr>
        <p:spPr>
          <a:xfrm>
            <a:off x="679450" y="4714875"/>
            <a:ext cx="5438775" cy="4467225"/>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794ECBC7-77D8-4C6E-A667-5E7D73915739}"/>
              </a:ext>
            </a:extLst>
          </p:cNvPr>
          <p:cNvSpPr>
            <a:spLocks noGrp="1"/>
          </p:cNvSpPr>
          <p:nvPr>
            <p:ph type="ftr" sz="quarter" idx="4"/>
          </p:nvPr>
        </p:nvSpPr>
        <p:spPr>
          <a:xfrm>
            <a:off x="0" y="9428163"/>
            <a:ext cx="2946400" cy="496887"/>
          </a:xfrm>
          <a:prstGeom prst="rect">
            <a:avLst/>
          </a:prstGeom>
        </p:spPr>
        <p:txBody>
          <a:bodyPr vert="horz" lIns="91440" tIns="45720" rIns="91440" bIns="45720" rtlCol="0" anchor="b"/>
          <a:lstStyle>
            <a:lvl1pPr algn="l" eaLnBrk="1" hangingPunct="1">
              <a:defRPr sz="1200">
                <a:latin typeface="Arial" charset="0"/>
                <a:cs typeface="Arial" charset="0"/>
              </a:defRPr>
            </a:lvl1pPr>
          </a:lstStyle>
          <a:p>
            <a:pPr>
              <a:defRPr/>
            </a:pPr>
            <a:endParaRPr lang="en-GB"/>
          </a:p>
        </p:txBody>
      </p:sp>
      <p:sp>
        <p:nvSpPr>
          <p:cNvPr id="7" name="Slide Number Placeholder 6">
            <a:extLst>
              <a:ext uri="{FF2B5EF4-FFF2-40B4-BE49-F238E27FC236}">
                <a16:creationId xmlns:a16="http://schemas.microsoft.com/office/drawing/2014/main" id="{69B1B8CF-73B3-495E-9229-16B54CCE365E}"/>
              </a:ext>
            </a:extLst>
          </p:cNvPr>
          <p:cNvSpPr>
            <a:spLocks noGrp="1"/>
          </p:cNvSpPr>
          <p:nvPr>
            <p:ph type="sldNum" sz="quarter" idx="5"/>
          </p:nvPr>
        </p:nvSpPr>
        <p:spPr>
          <a:xfrm>
            <a:off x="3849688" y="9428163"/>
            <a:ext cx="2946400" cy="496887"/>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vl1pPr>
          </a:lstStyle>
          <a:p>
            <a:pPr>
              <a:defRPr/>
            </a:pPr>
            <a:fld id="{52F301E8-950C-420B-884F-85D5C3A8C869}" type="slidenum">
              <a:rPr lang="en-GB" altLang="en-US"/>
              <a:pPr>
                <a:defRPr/>
              </a:pPr>
              <a:t>‹#›</a:t>
            </a:fld>
            <a:endParaRPr lang="en-GB" altLang="en-US"/>
          </a:p>
        </p:txBody>
      </p:sp>
    </p:spTree>
    <p:extLst>
      <p:ext uri="{BB962C8B-B14F-4D97-AF65-F5344CB8AC3E}">
        <p14:creationId xmlns:p14="http://schemas.microsoft.com/office/powerpoint/2010/main" val="1018864062"/>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a:extLst>
              <a:ext uri="{FF2B5EF4-FFF2-40B4-BE49-F238E27FC236}">
                <a16:creationId xmlns:a16="http://schemas.microsoft.com/office/drawing/2014/main" id="{4DCE9732-6854-4DC7-AE05-026A928A771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5" name="Notes Placeholder 2">
            <a:extLst>
              <a:ext uri="{FF2B5EF4-FFF2-40B4-BE49-F238E27FC236}">
                <a16:creationId xmlns:a16="http://schemas.microsoft.com/office/drawing/2014/main" id="{7DD65512-2216-434D-9358-AA1C160A803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8196" name="Slide Number Placeholder 3">
            <a:extLst>
              <a:ext uri="{FF2B5EF4-FFF2-40B4-BE49-F238E27FC236}">
                <a16:creationId xmlns:a16="http://schemas.microsoft.com/office/drawing/2014/main" id="{F04B82CF-0A9D-42FA-B741-CE16127ED5C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4FF74BAD-377A-4C7A-97DD-17C6BB03BA21}" type="slidenum">
              <a:rPr lang="en-GB" altLang="en-US">
                <a:latin typeface="Arial" panose="020B0604020202020204" pitchFamily="34" charset="0"/>
              </a:rPr>
              <a:pPr>
                <a:spcBef>
                  <a:spcPct val="0"/>
                </a:spcBef>
              </a:pPr>
              <a:t>1</a:t>
            </a:fld>
            <a:endParaRPr lang="en-GB" altLang="en-US">
              <a:latin typeface="Arial" panose="020B0604020202020204" pitchFamily="34" charset="0"/>
            </a:endParaRPr>
          </a:p>
        </p:txBody>
      </p:sp>
    </p:spTree>
    <p:extLst>
      <p:ext uri="{BB962C8B-B14F-4D97-AF65-F5344CB8AC3E}">
        <p14:creationId xmlns:p14="http://schemas.microsoft.com/office/powerpoint/2010/main" val="2067341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0D63EEED-743E-49C1-90C5-00B02C99F79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3" name="Notes Placeholder 2">
            <a:extLst>
              <a:ext uri="{FF2B5EF4-FFF2-40B4-BE49-F238E27FC236}">
                <a16:creationId xmlns:a16="http://schemas.microsoft.com/office/drawing/2014/main" id="{9CFEA3C6-18A9-4FDA-BFFF-E939DED6292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10244" name="Slide Number Placeholder 3">
            <a:extLst>
              <a:ext uri="{FF2B5EF4-FFF2-40B4-BE49-F238E27FC236}">
                <a16:creationId xmlns:a16="http://schemas.microsoft.com/office/drawing/2014/main" id="{3CB41179-EBBD-4EEF-91CF-C93939544A3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E354BE94-FC67-4B2B-A26A-3D9FE883CACC}" type="slidenum">
              <a:rPr lang="en-GB" altLang="en-US">
                <a:latin typeface="Arial" panose="020B0604020202020204" pitchFamily="34" charset="0"/>
              </a:rPr>
              <a:pPr>
                <a:spcBef>
                  <a:spcPct val="0"/>
                </a:spcBef>
              </a:pPr>
              <a:t>2</a:t>
            </a:fld>
            <a:endParaRPr lang="en-GB" altLang="en-US">
              <a:latin typeface="Arial" panose="020B0604020202020204" pitchFamily="34" charset="0"/>
            </a:endParaRPr>
          </a:p>
        </p:txBody>
      </p:sp>
    </p:spTree>
    <p:extLst>
      <p:ext uri="{BB962C8B-B14F-4D97-AF65-F5344CB8AC3E}">
        <p14:creationId xmlns:p14="http://schemas.microsoft.com/office/powerpoint/2010/main" val="31414876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C2CD20B2-F8F4-4196-BDF1-D58EC6A06F7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a:extLst>
              <a:ext uri="{FF2B5EF4-FFF2-40B4-BE49-F238E27FC236}">
                <a16:creationId xmlns:a16="http://schemas.microsoft.com/office/drawing/2014/main" id="{C78D2B70-79A1-43DF-BE63-5E373676BB6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People with the same needs should be treated equally, regardless of their appearance, beliefs, age, background or lifestyle.</a:t>
            </a:r>
          </a:p>
        </p:txBody>
      </p:sp>
      <p:sp>
        <p:nvSpPr>
          <p:cNvPr id="34820" name="Slide Number Placeholder 3">
            <a:extLst>
              <a:ext uri="{FF2B5EF4-FFF2-40B4-BE49-F238E27FC236}">
                <a16:creationId xmlns:a16="http://schemas.microsoft.com/office/drawing/2014/main" id="{48788180-9D10-46C3-8362-6795FB91A6B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36D7CAC9-290D-4E46-8CF2-565F7F469563}" type="slidenum">
              <a:rPr lang="en-GB" altLang="en-US">
                <a:latin typeface="Arial" panose="020B0604020202020204" pitchFamily="34" charset="0"/>
              </a:rPr>
              <a:pPr>
                <a:spcBef>
                  <a:spcPct val="0"/>
                </a:spcBef>
              </a:pPr>
              <a:t>4</a:t>
            </a:fld>
            <a:endParaRPr lang="en-GB" altLang="en-US">
              <a:latin typeface="Arial" panose="020B0604020202020204" pitchFamily="34" charset="0"/>
            </a:endParaRPr>
          </a:p>
        </p:txBody>
      </p:sp>
    </p:spTree>
    <p:extLst>
      <p:ext uri="{BB962C8B-B14F-4D97-AF65-F5344CB8AC3E}">
        <p14:creationId xmlns:p14="http://schemas.microsoft.com/office/powerpoint/2010/main" val="34754770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E25D5C09-5BE0-4944-88F3-7C03CA6B65E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6867" name="Notes Placeholder 2">
            <a:extLst>
              <a:ext uri="{FF2B5EF4-FFF2-40B4-BE49-F238E27FC236}">
                <a16:creationId xmlns:a16="http://schemas.microsoft.com/office/drawing/2014/main" id="{58397BDD-9951-49E2-9F60-A296E86F82C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Eugenics Movement (‘scientific’ movement focused on ‘improving the breed’; forced sterilisations). Started in Britain 1800s-1900s and spread.</a:t>
            </a:r>
          </a:p>
          <a:p>
            <a:endParaRPr lang="en-GB" altLang="en-US"/>
          </a:p>
        </p:txBody>
      </p:sp>
      <p:sp>
        <p:nvSpPr>
          <p:cNvPr id="36868" name="Slide Number Placeholder 3">
            <a:extLst>
              <a:ext uri="{FF2B5EF4-FFF2-40B4-BE49-F238E27FC236}">
                <a16:creationId xmlns:a16="http://schemas.microsoft.com/office/drawing/2014/main" id="{3239BEBC-54C5-4B65-A2B1-6AC6196DEF3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32CD3D56-555D-4E75-A952-EBB9D788C376}" type="slidenum">
              <a:rPr lang="en-GB" altLang="en-US">
                <a:latin typeface="Arial" panose="020B0604020202020204" pitchFamily="34" charset="0"/>
              </a:rPr>
              <a:pPr>
                <a:spcBef>
                  <a:spcPct val="0"/>
                </a:spcBef>
              </a:pPr>
              <a:t>6</a:t>
            </a:fld>
            <a:endParaRPr lang="en-GB" altLang="en-US">
              <a:latin typeface="Arial" panose="020B0604020202020204" pitchFamily="34" charset="0"/>
            </a:endParaRPr>
          </a:p>
        </p:txBody>
      </p:sp>
    </p:spTree>
    <p:extLst>
      <p:ext uri="{BB962C8B-B14F-4D97-AF65-F5344CB8AC3E}">
        <p14:creationId xmlns:p14="http://schemas.microsoft.com/office/powerpoint/2010/main" val="29983695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8A37FD19-D687-4067-8495-A8B3C5D3878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8915" name="Notes Placeholder 2">
            <a:extLst>
              <a:ext uri="{FF2B5EF4-FFF2-40B4-BE49-F238E27FC236}">
                <a16:creationId xmlns:a16="http://schemas.microsoft.com/office/drawing/2014/main" id="{8C02325A-3E8C-45E0-ABF1-9D96B86E0C8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8916" name="Slide Number Placeholder 3">
            <a:extLst>
              <a:ext uri="{FF2B5EF4-FFF2-40B4-BE49-F238E27FC236}">
                <a16:creationId xmlns:a16="http://schemas.microsoft.com/office/drawing/2014/main" id="{6CA1633C-9E74-4B6C-B70E-38ED73D156C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31EEE706-B5D5-46A7-AE06-8C273C369725}" type="slidenum">
              <a:rPr lang="en-GB" altLang="en-US">
                <a:latin typeface="Arial" panose="020B0604020202020204" pitchFamily="34" charset="0"/>
              </a:rPr>
              <a:pPr>
                <a:spcBef>
                  <a:spcPct val="0"/>
                </a:spcBef>
              </a:pPr>
              <a:t>8</a:t>
            </a:fld>
            <a:endParaRPr lang="en-GB" altLang="en-US">
              <a:latin typeface="Arial" panose="020B0604020202020204" pitchFamily="34" charset="0"/>
            </a:endParaRPr>
          </a:p>
        </p:txBody>
      </p:sp>
    </p:spTree>
    <p:extLst>
      <p:ext uri="{BB962C8B-B14F-4D97-AF65-F5344CB8AC3E}">
        <p14:creationId xmlns:p14="http://schemas.microsoft.com/office/powerpoint/2010/main" val="22910879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a:extLst>
              <a:ext uri="{FF2B5EF4-FFF2-40B4-BE49-F238E27FC236}">
                <a16:creationId xmlns:a16="http://schemas.microsoft.com/office/drawing/2014/main" id="{C2B24029-DBCE-4F16-9C10-6ABBE256718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1" name="Notes Placeholder 2">
            <a:extLst>
              <a:ext uri="{FF2B5EF4-FFF2-40B4-BE49-F238E27FC236}">
                <a16:creationId xmlns:a16="http://schemas.microsoft.com/office/drawing/2014/main" id="{46D63398-E6F9-43A2-A63E-BD83E67EB43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12292" name="Slide Number Placeholder 3">
            <a:extLst>
              <a:ext uri="{FF2B5EF4-FFF2-40B4-BE49-F238E27FC236}">
                <a16:creationId xmlns:a16="http://schemas.microsoft.com/office/drawing/2014/main" id="{B6B18C61-65D5-421E-BAC4-A1CEB9682EA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DB1D510C-0789-46D6-AF73-64F582FD90CC}" type="slidenum">
              <a:rPr lang="en-GB" altLang="en-US">
                <a:latin typeface="Arial" panose="020B0604020202020204" pitchFamily="34" charset="0"/>
              </a:rPr>
              <a:pPr>
                <a:spcBef>
                  <a:spcPct val="0"/>
                </a:spcBef>
              </a:pPr>
              <a:t>21</a:t>
            </a:fld>
            <a:endParaRPr lang="en-GB" altLang="en-US">
              <a:latin typeface="Arial" panose="020B0604020202020204" pitchFamily="34" charset="0"/>
            </a:endParaRPr>
          </a:p>
        </p:txBody>
      </p:sp>
    </p:spTree>
    <p:extLst>
      <p:ext uri="{BB962C8B-B14F-4D97-AF65-F5344CB8AC3E}">
        <p14:creationId xmlns:p14="http://schemas.microsoft.com/office/powerpoint/2010/main" val="27128189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5DC6E364-A310-4293-A174-9641B5E48A2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a:extLst>
              <a:ext uri="{FF2B5EF4-FFF2-40B4-BE49-F238E27FC236}">
                <a16:creationId xmlns:a16="http://schemas.microsoft.com/office/drawing/2014/main" id="{D4A024F9-5EA1-444D-A797-1F0DA849231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14340" name="Slide Number Placeholder 3">
            <a:extLst>
              <a:ext uri="{FF2B5EF4-FFF2-40B4-BE49-F238E27FC236}">
                <a16:creationId xmlns:a16="http://schemas.microsoft.com/office/drawing/2014/main" id="{758FB49C-3FBC-4C00-AA4C-099EE866CDE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5C07482A-59AB-4010-8B08-A326395FFB5B}" type="slidenum">
              <a:rPr lang="en-GB" altLang="en-US">
                <a:latin typeface="Arial" panose="020B0604020202020204" pitchFamily="34" charset="0"/>
              </a:rPr>
              <a:pPr>
                <a:spcBef>
                  <a:spcPct val="0"/>
                </a:spcBef>
              </a:pPr>
              <a:t>22</a:t>
            </a:fld>
            <a:endParaRPr lang="en-GB" altLang="en-US">
              <a:latin typeface="Arial" panose="020B0604020202020204" pitchFamily="34" charset="0"/>
            </a:endParaRPr>
          </a:p>
        </p:txBody>
      </p:sp>
    </p:spTree>
    <p:extLst>
      <p:ext uri="{BB962C8B-B14F-4D97-AF65-F5344CB8AC3E}">
        <p14:creationId xmlns:p14="http://schemas.microsoft.com/office/powerpoint/2010/main" val="8718269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1917400E-6CB5-4A6F-B059-D960919AC3C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a:extLst>
              <a:ext uri="{FF2B5EF4-FFF2-40B4-BE49-F238E27FC236}">
                <a16:creationId xmlns:a16="http://schemas.microsoft.com/office/drawing/2014/main" id="{77046031-1E60-412A-A495-CF0572F8F9C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16388" name="Slide Number Placeholder 3">
            <a:extLst>
              <a:ext uri="{FF2B5EF4-FFF2-40B4-BE49-F238E27FC236}">
                <a16:creationId xmlns:a16="http://schemas.microsoft.com/office/drawing/2014/main" id="{AD9AFF51-1787-412F-8F28-0C65962B8B2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9404FAE4-7602-4C92-93D8-C0C6ABFA01C4}" type="slidenum">
              <a:rPr lang="en-GB" altLang="en-US">
                <a:latin typeface="Arial" panose="020B0604020202020204" pitchFamily="34" charset="0"/>
              </a:rPr>
              <a:pPr>
                <a:spcBef>
                  <a:spcPct val="0"/>
                </a:spcBef>
              </a:pPr>
              <a:t>23</a:t>
            </a:fld>
            <a:endParaRPr lang="en-GB" altLang="en-US">
              <a:latin typeface="Arial" panose="020B0604020202020204" pitchFamily="34" charset="0"/>
            </a:endParaRPr>
          </a:p>
        </p:txBody>
      </p:sp>
    </p:spTree>
    <p:extLst>
      <p:ext uri="{BB962C8B-B14F-4D97-AF65-F5344CB8AC3E}">
        <p14:creationId xmlns:p14="http://schemas.microsoft.com/office/powerpoint/2010/main" val="40750111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8B182FAD-389F-4308-AFC9-6713CD034A4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a:extLst>
              <a:ext uri="{FF2B5EF4-FFF2-40B4-BE49-F238E27FC236}">
                <a16:creationId xmlns:a16="http://schemas.microsoft.com/office/drawing/2014/main" id="{E1B137B6-0DCF-400A-83F9-967ADC3CDFC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18436" name="Slide Number Placeholder 3">
            <a:extLst>
              <a:ext uri="{FF2B5EF4-FFF2-40B4-BE49-F238E27FC236}">
                <a16:creationId xmlns:a16="http://schemas.microsoft.com/office/drawing/2014/main" id="{CBA8AB26-4439-4C5F-8CC6-D70C36DD0F9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F215DB22-924B-4723-BD60-92EFEE418216}" type="slidenum">
              <a:rPr lang="en-GB" altLang="en-US">
                <a:latin typeface="Arial" panose="020B0604020202020204" pitchFamily="34" charset="0"/>
              </a:rPr>
              <a:pPr>
                <a:spcBef>
                  <a:spcPct val="0"/>
                </a:spcBef>
              </a:pPr>
              <a:t>24</a:t>
            </a:fld>
            <a:endParaRPr lang="en-GB" altLang="en-US">
              <a:latin typeface="Arial" panose="020B0604020202020204" pitchFamily="34" charset="0"/>
            </a:endParaRPr>
          </a:p>
        </p:txBody>
      </p:sp>
    </p:spTree>
    <p:extLst>
      <p:ext uri="{BB962C8B-B14F-4D97-AF65-F5344CB8AC3E}">
        <p14:creationId xmlns:p14="http://schemas.microsoft.com/office/powerpoint/2010/main" val="25571281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F6843702-0EB6-4EE7-8401-613DB4C16AB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a:extLst>
              <a:ext uri="{FF2B5EF4-FFF2-40B4-BE49-F238E27FC236}">
                <a16:creationId xmlns:a16="http://schemas.microsoft.com/office/drawing/2014/main" id="{DC0D3A85-B570-4B93-9631-63BE0DFF2DB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0484" name="Slide Number Placeholder 3">
            <a:extLst>
              <a:ext uri="{FF2B5EF4-FFF2-40B4-BE49-F238E27FC236}">
                <a16:creationId xmlns:a16="http://schemas.microsoft.com/office/drawing/2014/main" id="{9BDF684A-B08F-4E4C-AC26-CC063D6645E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A13357DA-0952-43DA-94F5-D6CC02408426}" type="slidenum">
              <a:rPr lang="en-GB" altLang="en-US">
                <a:latin typeface="Arial" panose="020B0604020202020204" pitchFamily="34" charset="0"/>
              </a:rPr>
              <a:pPr>
                <a:spcBef>
                  <a:spcPct val="0"/>
                </a:spcBef>
              </a:pPr>
              <a:t>25</a:t>
            </a:fld>
            <a:endParaRPr lang="en-GB" altLang="en-US">
              <a:latin typeface="Arial" panose="020B0604020202020204" pitchFamily="34" charset="0"/>
            </a:endParaRPr>
          </a:p>
        </p:txBody>
      </p:sp>
    </p:spTree>
    <p:extLst>
      <p:ext uri="{BB962C8B-B14F-4D97-AF65-F5344CB8AC3E}">
        <p14:creationId xmlns:p14="http://schemas.microsoft.com/office/powerpoint/2010/main" val="35077023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6C30792E-686E-4AD6-B092-F590B332A50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1" name="Notes Placeholder 2">
            <a:extLst>
              <a:ext uri="{FF2B5EF4-FFF2-40B4-BE49-F238E27FC236}">
                <a16:creationId xmlns:a16="http://schemas.microsoft.com/office/drawing/2014/main" id="{ACFB29D2-2FDA-498C-B950-AF2688A4223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2532" name="Slide Number Placeholder 3">
            <a:extLst>
              <a:ext uri="{FF2B5EF4-FFF2-40B4-BE49-F238E27FC236}">
                <a16:creationId xmlns:a16="http://schemas.microsoft.com/office/drawing/2014/main" id="{9508F51C-05A0-4DBF-83E3-ECEAE51CF23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999A926B-B140-4E81-B1AF-006D2AE7F9E5}" type="slidenum">
              <a:rPr lang="en-GB" altLang="en-US">
                <a:latin typeface="Arial" panose="020B0604020202020204" pitchFamily="34" charset="0"/>
              </a:rPr>
              <a:pPr>
                <a:spcBef>
                  <a:spcPct val="0"/>
                </a:spcBef>
              </a:pPr>
              <a:t>26</a:t>
            </a:fld>
            <a:endParaRPr lang="en-GB" altLang="en-US">
              <a:latin typeface="Arial" panose="020B0604020202020204" pitchFamily="34" charset="0"/>
            </a:endParaRPr>
          </a:p>
        </p:txBody>
      </p:sp>
    </p:spTree>
    <p:extLst>
      <p:ext uri="{BB962C8B-B14F-4D97-AF65-F5344CB8AC3E}">
        <p14:creationId xmlns:p14="http://schemas.microsoft.com/office/powerpoint/2010/main" val="97730368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E284EC8F-F216-419C-B4C4-0FF5B3C14D7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a:extLst>
              <a:ext uri="{FF2B5EF4-FFF2-40B4-BE49-F238E27FC236}">
                <a16:creationId xmlns:a16="http://schemas.microsoft.com/office/drawing/2014/main" id="{5BC96644-9823-47D3-97A6-9C443294883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4580" name="Slide Number Placeholder 3">
            <a:extLst>
              <a:ext uri="{FF2B5EF4-FFF2-40B4-BE49-F238E27FC236}">
                <a16:creationId xmlns:a16="http://schemas.microsoft.com/office/drawing/2014/main" id="{21DBD87E-FC9F-4CC2-BE76-D8464E1E50F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33C2FA65-62E6-4157-A467-6E7E9257C287}" type="slidenum">
              <a:rPr lang="en-GB" altLang="en-US">
                <a:latin typeface="Arial" panose="020B0604020202020204" pitchFamily="34" charset="0"/>
              </a:rPr>
              <a:pPr>
                <a:spcBef>
                  <a:spcPct val="0"/>
                </a:spcBef>
              </a:pPr>
              <a:t>27</a:t>
            </a:fld>
            <a:endParaRPr lang="en-GB" altLang="en-US">
              <a:latin typeface="Arial" panose="020B0604020202020204" pitchFamily="34" charset="0"/>
            </a:endParaRPr>
          </a:p>
        </p:txBody>
      </p:sp>
    </p:spTree>
    <p:extLst>
      <p:ext uri="{BB962C8B-B14F-4D97-AF65-F5344CB8AC3E}">
        <p14:creationId xmlns:p14="http://schemas.microsoft.com/office/powerpoint/2010/main" val="246421715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E445B8EE-F9B7-49F5-8ED5-703DB5141C7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a:extLst>
              <a:ext uri="{FF2B5EF4-FFF2-40B4-BE49-F238E27FC236}">
                <a16:creationId xmlns:a16="http://schemas.microsoft.com/office/drawing/2014/main" id="{5DD3E2DC-4FBF-4637-A114-ED75B5CC87D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6628" name="Slide Number Placeholder 3">
            <a:extLst>
              <a:ext uri="{FF2B5EF4-FFF2-40B4-BE49-F238E27FC236}">
                <a16:creationId xmlns:a16="http://schemas.microsoft.com/office/drawing/2014/main" id="{DDBEB68F-1CC8-4BD2-B740-44DFE264B31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666A996C-A825-4721-B607-2B2ED8F197CF}" type="slidenum">
              <a:rPr lang="en-GB" altLang="en-US">
                <a:latin typeface="Arial" panose="020B0604020202020204" pitchFamily="34" charset="0"/>
              </a:rPr>
              <a:pPr>
                <a:spcBef>
                  <a:spcPct val="0"/>
                </a:spcBef>
              </a:pPr>
              <a:t>28</a:t>
            </a:fld>
            <a:endParaRPr lang="en-GB" altLang="en-US">
              <a:latin typeface="Arial" panose="020B0604020202020204" pitchFamily="34" charset="0"/>
            </a:endParaRPr>
          </a:p>
        </p:txBody>
      </p:sp>
    </p:spTree>
    <p:extLst>
      <p:ext uri="{BB962C8B-B14F-4D97-AF65-F5344CB8AC3E}">
        <p14:creationId xmlns:p14="http://schemas.microsoft.com/office/powerpoint/2010/main" val="175056437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78F3ACF2-829A-4C9B-B108-0D361CACE87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a:extLst>
              <a:ext uri="{FF2B5EF4-FFF2-40B4-BE49-F238E27FC236}">
                <a16:creationId xmlns:a16="http://schemas.microsoft.com/office/drawing/2014/main" id="{6969C0C4-25C4-422B-A118-F08E8DE3FFC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8676" name="Slide Number Placeholder 3">
            <a:extLst>
              <a:ext uri="{FF2B5EF4-FFF2-40B4-BE49-F238E27FC236}">
                <a16:creationId xmlns:a16="http://schemas.microsoft.com/office/drawing/2014/main" id="{C2D87B03-A820-488B-AF4F-BF09842278C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CA2662E6-C332-487C-A3C5-98369A233FBC}" type="slidenum">
              <a:rPr lang="en-GB" altLang="en-US">
                <a:latin typeface="Arial" panose="020B0604020202020204" pitchFamily="34" charset="0"/>
              </a:rPr>
              <a:pPr>
                <a:spcBef>
                  <a:spcPct val="0"/>
                </a:spcBef>
              </a:pPr>
              <a:t>29</a:t>
            </a:fld>
            <a:endParaRPr lang="en-GB" altLang="en-US">
              <a:latin typeface="Arial" panose="020B0604020202020204" pitchFamily="34" charset="0"/>
            </a:endParaRPr>
          </a:p>
        </p:txBody>
      </p:sp>
    </p:spTree>
    <p:extLst>
      <p:ext uri="{BB962C8B-B14F-4D97-AF65-F5344CB8AC3E}">
        <p14:creationId xmlns:p14="http://schemas.microsoft.com/office/powerpoint/2010/main" val="205552321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247CE795-5EC5-4DB6-B431-4895601B130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a:extLst>
              <a:ext uri="{FF2B5EF4-FFF2-40B4-BE49-F238E27FC236}">
                <a16:creationId xmlns:a16="http://schemas.microsoft.com/office/drawing/2014/main" id="{3EDED0EF-7C0C-4F21-A8F9-7F5521382A4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0724" name="Slide Number Placeholder 3">
            <a:extLst>
              <a:ext uri="{FF2B5EF4-FFF2-40B4-BE49-F238E27FC236}">
                <a16:creationId xmlns:a16="http://schemas.microsoft.com/office/drawing/2014/main" id="{27FF7E99-3B74-4D72-AFB7-983E3271F65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FA37458F-8838-48CC-98F9-D7090BF2803C}" type="slidenum">
              <a:rPr lang="en-GB" altLang="en-US">
                <a:latin typeface="Arial" panose="020B0604020202020204" pitchFamily="34" charset="0"/>
              </a:rPr>
              <a:pPr>
                <a:spcBef>
                  <a:spcPct val="0"/>
                </a:spcBef>
              </a:pPr>
              <a:t>30</a:t>
            </a:fld>
            <a:endParaRPr lang="en-GB" altLang="en-US">
              <a:latin typeface="Arial" panose="020B0604020202020204" pitchFamily="34" charset="0"/>
            </a:endParaRPr>
          </a:p>
        </p:txBody>
      </p:sp>
    </p:spTree>
    <p:extLst>
      <p:ext uri="{BB962C8B-B14F-4D97-AF65-F5344CB8AC3E}">
        <p14:creationId xmlns:p14="http://schemas.microsoft.com/office/powerpoint/2010/main" val="119404700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412DC7C6-BDC8-4D86-93BC-FE3A23E5518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a:extLst>
              <a:ext uri="{FF2B5EF4-FFF2-40B4-BE49-F238E27FC236}">
                <a16:creationId xmlns:a16="http://schemas.microsoft.com/office/drawing/2014/main" id="{07880744-D77D-4D20-81DD-69DD02F9C42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2772" name="Slide Number Placeholder 3">
            <a:extLst>
              <a:ext uri="{FF2B5EF4-FFF2-40B4-BE49-F238E27FC236}">
                <a16:creationId xmlns:a16="http://schemas.microsoft.com/office/drawing/2014/main" id="{B8E89CFC-215C-4B72-ABFB-D01568D190B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0F9EEEEE-824C-484B-85FB-11855B3D239F}" type="slidenum">
              <a:rPr lang="en-GB" altLang="en-US">
                <a:latin typeface="Arial" panose="020B0604020202020204" pitchFamily="34" charset="0"/>
              </a:rPr>
              <a:pPr>
                <a:spcBef>
                  <a:spcPct val="0"/>
                </a:spcBef>
              </a:pPr>
              <a:t>31</a:t>
            </a:fld>
            <a:endParaRPr lang="en-GB" altLang="en-US">
              <a:latin typeface="Arial" panose="020B0604020202020204" pitchFamily="34" charset="0"/>
            </a:endParaRPr>
          </a:p>
        </p:txBody>
      </p:sp>
    </p:spTree>
    <p:extLst>
      <p:ext uri="{BB962C8B-B14F-4D97-AF65-F5344CB8AC3E}">
        <p14:creationId xmlns:p14="http://schemas.microsoft.com/office/powerpoint/2010/main" val="335766422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625630E3-5901-407E-A3D5-F59E0B5AA0B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Notes Placeholder 2">
            <a:extLst>
              <a:ext uri="{FF2B5EF4-FFF2-40B4-BE49-F238E27FC236}">
                <a16:creationId xmlns:a16="http://schemas.microsoft.com/office/drawing/2014/main" id="{1E5D1482-33C5-486F-ADF0-496A89AEC73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0964" name="Slide Number Placeholder 3">
            <a:extLst>
              <a:ext uri="{FF2B5EF4-FFF2-40B4-BE49-F238E27FC236}">
                <a16:creationId xmlns:a16="http://schemas.microsoft.com/office/drawing/2014/main" id="{BE13F3D6-685E-4912-A7E9-F0C858EAFD8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1837A73A-C738-4837-8E24-0E6CE0C0FB97}" type="slidenum">
              <a:rPr lang="en-GB" altLang="en-US">
                <a:latin typeface="Arial" panose="020B0604020202020204" pitchFamily="34" charset="0"/>
              </a:rPr>
              <a:pPr>
                <a:spcBef>
                  <a:spcPct val="0"/>
                </a:spcBef>
              </a:pPr>
              <a:t>32</a:t>
            </a:fld>
            <a:endParaRPr lang="en-GB" altLang="en-US">
              <a:latin typeface="Arial" panose="020B0604020202020204" pitchFamily="34" charset="0"/>
            </a:endParaRPr>
          </a:p>
        </p:txBody>
      </p:sp>
    </p:spTree>
    <p:extLst>
      <p:ext uri="{BB962C8B-B14F-4D97-AF65-F5344CB8AC3E}">
        <p14:creationId xmlns:p14="http://schemas.microsoft.com/office/powerpoint/2010/main" val="105700561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7D1D1998-C331-4809-AC95-410E13CD98D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a:extLst>
              <a:ext uri="{FF2B5EF4-FFF2-40B4-BE49-F238E27FC236}">
                <a16:creationId xmlns:a16="http://schemas.microsoft.com/office/drawing/2014/main" id="{38F542C7-452E-4338-8D54-B1B0CF10ABD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3012" name="Slide Number Placeholder 3">
            <a:extLst>
              <a:ext uri="{FF2B5EF4-FFF2-40B4-BE49-F238E27FC236}">
                <a16:creationId xmlns:a16="http://schemas.microsoft.com/office/drawing/2014/main" id="{C13E16AF-634F-4EE5-A395-E86CCCEB710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CF6EAE4E-2CDC-4BDF-81D6-6DA060244E03}" type="slidenum">
              <a:rPr lang="en-GB" altLang="en-US">
                <a:latin typeface="Arial" panose="020B0604020202020204" pitchFamily="34" charset="0"/>
              </a:rPr>
              <a:pPr>
                <a:spcBef>
                  <a:spcPct val="0"/>
                </a:spcBef>
              </a:pPr>
              <a:t>33</a:t>
            </a:fld>
            <a:endParaRPr lang="en-GB" altLang="en-US">
              <a:latin typeface="Arial" panose="020B0604020202020204" pitchFamily="34" charset="0"/>
            </a:endParaRPr>
          </a:p>
        </p:txBody>
      </p:sp>
    </p:spTree>
    <p:extLst>
      <p:ext uri="{BB962C8B-B14F-4D97-AF65-F5344CB8AC3E}">
        <p14:creationId xmlns:p14="http://schemas.microsoft.com/office/powerpoint/2010/main" val="422933747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a:extLst>
              <a:ext uri="{FF2B5EF4-FFF2-40B4-BE49-F238E27FC236}">
                <a16:creationId xmlns:a16="http://schemas.microsoft.com/office/drawing/2014/main" id="{81BB13B8-CC72-422E-B61C-2F80829910F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59" name="Notes Placeholder 2">
            <a:extLst>
              <a:ext uri="{FF2B5EF4-FFF2-40B4-BE49-F238E27FC236}">
                <a16:creationId xmlns:a16="http://schemas.microsoft.com/office/drawing/2014/main" id="{77C18189-4C00-4449-A199-24061BAEC5E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5060" name="Slide Number Placeholder 3">
            <a:extLst>
              <a:ext uri="{FF2B5EF4-FFF2-40B4-BE49-F238E27FC236}">
                <a16:creationId xmlns:a16="http://schemas.microsoft.com/office/drawing/2014/main" id="{8D85B6F1-77E1-4A75-8100-21B233568E0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24838015-5D5D-43A8-A854-2934957C8C9E}" type="slidenum">
              <a:rPr lang="en-GB" altLang="en-US">
                <a:latin typeface="Arial" panose="020B0604020202020204" pitchFamily="34" charset="0"/>
              </a:rPr>
              <a:pPr>
                <a:spcBef>
                  <a:spcPct val="0"/>
                </a:spcBef>
              </a:pPr>
              <a:t>34</a:t>
            </a:fld>
            <a:endParaRPr lang="en-GB" altLang="en-US">
              <a:latin typeface="Arial" panose="020B0604020202020204" pitchFamily="34" charset="0"/>
            </a:endParaRPr>
          </a:p>
        </p:txBody>
      </p:sp>
    </p:spTree>
    <p:extLst>
      <p:ext uri="{BB962C8B-B14F-4D97-AF65-F5344CB8AC3E}">
        <p14:creationId xmlns:p14="http://schemas.microsoft.com/office/powerpoint/2010/main" val="157735828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a:extLst>
              <a:ext uri="{FF2B5EF4-FFF2-40B4-BE49-F238E27FC236}">
                <a16:creationId xmlns:a16="http://schemas.microsoft.com/office/drawing/2014/main" id="{2B2093C5-0C5A-4314-88ED-742C048FCB3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7" name="Notes Placeholder 2">
            <a:extLst>
              <a:ext uri="{FF2B5EF4-FFF2-40B4-BE49-F238E27FC236}">
                <a16:creationId xmlns:a16="http://schemas.microsoft.com/office/drawing/2014/main" id="{354C3E38-4DA2-41B2-B74E-6B8E9A56004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7108" name="Slide Number Placeholder 3">
            <a:extLst>
              <a:ext uri="{FF2B5EF4-FFF2-40B4-BE49-F238E27FC236}">
                <a16:creationId xmlns:a16="http://schemas.microsoft.com/office/drawing/2014/main" id="{F6318625-974E-4E95-B48A-BAD3CD58E8D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B61431FA-DCCA-41AD-879E-67FEA1A4A3CD}" type="slidenum">
              <a:rPr lang="en-GB" altLang="en-US">
                <a:latin typeface="Arial" panose="020B0604020202020204" pitchFamily="34" charset="0"/>
              </a:rPr>
              <a:pPr>
                <a:spcBef>
                  <a:spcPct val="0"/>
                </a:spcBef>
              </a:pPr>
              <a:t>35</a:t>
            </a:fld>
            <a:endParaRPr lang="en-GB" altLang="en-US">
              <a:latin typeface="Arial" panose="020B0604020202020204" pitchFamily="34" charset="0"/>
            </a:endParaRPr>
          </a:p>
        </p:txBody>
      </p:sp>
    </p:spTree>
    <p:extLst>
      <p:ext uri="{BB962C8B-B14F-4D97-AF65-F5344CB8AC3E}">
        <p14:creationId xmlns:p14="http://schemas.microsoft.com/office/powerpoint/2010/main" val="427752971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a:extLst>
              <a:ext uri="{FF2B5EF4-FFF2-40B4-BE49-F238E27FC236}">
                <a16:creationId xmlns:a16="http://schemas.microsoft.com/office/drawing/2014/main" id="{CD890402-7E8B-48D8-8DBA-921C8654551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5" name="Notes Placeholder 2">
            <a:extLst>
              <a:ext uri="{FF2B5EF4-FFF2-40B4-BE49-F238E27FC236}">
                <a16:creationId xmlns:a16="http://schemas.microsoft.com/office/drawing/2014/main" id="{4CEB92B8-F0E9-4556-8070-5670FCCAAA2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9156" name="Slide Number Placeholder 3">
            <a:extLst>
              <a:ext uri="{FF2B5EF4-FFF2-40B4-BE49-F238E27FC236}">
                <a16:creationId xmlns:a16="http://schemas.microsoft.com/office/drawing/2014/main" id="{F99F511B-9E1F-4367-B72F-EAF47FF1B40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9D68739D-B067-4488-AD5F-A8950661D83F}" type="slidenum">
              <a:rPr lang="en-GB" altLang="en-US">
                <a:latin typeface="Arial" panose="020B0604020202020204" pitchFamily="34" charset="0"/>
              </a:rPr>
              <a:pPr>
                <a:spcBef>
                  <a:spcPct val="0"/>
                </a:spcBef>
              </a:pPr>
              <a:t>36</a:t>
            </a:fld>
            <a:endParaRPr lang="en-GB" altLang="en-US">
              <a:latin typeface="Arial" panose="020B0604020202020204" pitchFamily="34" charset="0"/>
            </a:endParaRPr>
          </a:p>
        </p:txBody>
      </p:sp>
    </p:spTree>
    <p:extLst>
      <p:ext uri="{BB962C8B-B14F-4D97-AF65-F5344CB8AC3E}">
        <p14:creationId xmlns:p14="http://schemas.microsoft.com/office/powerpoint/2010/main" val="385158098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a:extLst>
              <a:ext uri="{FF2B5EF4-FFF2-40B4-BE49-F238E27FC236}">
                <a16:creationId xmlns:a16="http://schemas.microsoft.com/office/drawing/2014/main" id="{57DB41BC-FCCB-44A3-ACE1-E4BB3343EF7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a:extLst>
              <a:ext uri="{FF2B5EF4-FFF2-40B4-BE49-F238E27FC236}">
                <a16:creationId xmlns:a16="http://schemas.microsoft.com/office/drawing/2014/main" id="{5AFEB223-9C4F-4FF9-8406-660B53EDBAF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buFontTx/>
              <a:buChar char="-"/>
            </a:pPr>
            <a:r>
              <a:rPr lang="en-GB" altLang="en-US"/>
              <a:t>Being born with some form of imperfection or disability (‘cursed by the gods’: Quarmby, 2011) Connotations of ‘impurity’, ‘sin’, ‘evil’ or ‘misfortune’ </a:t>
            </a:r>
          </a:p>
          <a:p>
            <a:pPr>
              <a:buFontTx/>
              <a:buChar char="-"/>
            </a:pPr>
            <a:r>
              <a:rPr lang="en-GB" altLang="en-US"/>
              <a:t>(gay people, BME groups, Young people, unemployed, people with HIV, criminals, sex workers )</a:t>
            </a:r>
          </a:p>
          <a:p>
            <a:endParaRPr lang="en-GB" altLang="en-US"/>
          </a:p>
        </p:txBody>
      </p:sp>
      <p:sp>
        <p:nvSpPr>
          <p:cNvPr id="51204" name="Slide Number Placeholder 3">
            <a:extLst>
              <a:ext uri="{FF2B5EF4-FFF2-40B4-BE49-F238E27FC236}">
                <a16:creationId xmlns:a16="http://schemas.microsoft.com/office/drawing/2014/main" id="{4EDCD467-AD9C-4161-BF9D-46B93229D86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5257F71D-8C93-4772-A28A-1000514CC2CF}" type="slidenum">
              <a:rPr lang="en-GB" altLang="en-US">
                <a:latin typeface="Arial" panose="020B0604020202020204" pitchFamily="34" charset="0"/>
              </a:rPr>
              <a:pPr>
                <a:spcBef>
                  <a:spcPct val="0"/>
                </a:spcBef>
              </a:pPr>
              <a:t>37</a:t>
            </a:fld>
            <a:endParaRPr lang="en-GB" altLang="en-US">
              <a:latin typeface="Arial" panose="020B0604020202020204" pitchFamily="34" charset="0"/>
            </a:endParaRPr>
          </a:p>
        </p:txBody>
      </p:sp>
    </p:spTree>
    <p:extLst>
      <p:ext uri="{BB962C8B-B14F-4D97-AF65-F5344CB8AC3E}">
        <p14:creationId xmlns:p14="http://schemas.microsoft.com/office/powerpoint/2010/main" val="256157141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DEB9B575-BB44-49AC-A41A-F5155CB5A3A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a:extLst>
              <a:ext uri="{FF2B5EF4-FFF2-40B4-BE49-F238E27FC236}">
                <a16:creationId xmlns:a16="http://schemas.microsoft.com/office/drawing/2014/main" id="{24B99F6E-B09A-4566-BFA6-E2D5C09E986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53252" name="Slide Number Placeholder 3">
            <a:extLst>
              <a:ext uri="{FF2B5EF4-FFF2-40B4-BE49-F238E27FC236}">
                <a16:creationId xmlns:a16="http://schemas.microsoft.com/office/drawing/2014/main" id="{61B17031-FCD7-4A7D-93AF-15497EEE62C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675FEAC2-431C-40EF-9BBE-086DE35E195E}" type="slidenum">
              <a:rPr lang="en-GB" altLang="en-US">
                <a:latin typeface="Arial" panose="020B0604020202020204" pitchFamily="34" charset="0"/>
              </a:rPr>
              <a:pPr>
                <a:spcBef>
                  <a:spcPct val="0"/>
                </a:spcBef>
              </a:pPr>
              <a:t>39</a:t>
            </a:fld>
            <a:endParaRPr lang="en-GB" altLang="en-US">
              <a:latin typeface="Arial" panose="020B0604020202020204" pitchFamily="34" charset="0"/>
            </a:endParaRPr>
          </a:p>
        </p:txBody>
      </p:sp>
    </p:spTree>
    <p:extLst>
      <p:ext uri="{BB962C8B-B14F-4D97-AF65-F5344CB8AC3E}">
        <p14:creationId xmlns:p14="http://schemas.microsoft.com/office/powerpoint/2010/main" val="182533451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CD723CF3-7431-485F-B426-E1D295F3835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a:extLst>
              <a:ext uri="{FF2B5EF4-FFF2-40B4-BE49-F238E27FC236}">
                <a16:creationId xmlns:a16="http://schemas.microsoft.com/office/drawing/2014/main" id="{747D7F3B-5E81-4C4E-9232-64109DB05C0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GB" altLang="en-US"/>
              <a:t>Aims of the Act The Equality Duty has three aims. It requires public </a:t>
            </a:r>
          </a:p>
          <a:p>
            <a:pPr eaLnBrk="1" hangingPunct="1"/>
            <a:r>
              <a:rPr lang="en-GB" altLang="en-US"/>
              <a:t>bodies to have due regard to the need to:</a:t>
            </a:r>
          </a:p>
          <a:p>
            <a:pPr eaLnBrk="1" hangingPunct="1"/>
            <a:r>
              <a:rPr lang="en-GB" altLang="en-US"/>
              <a:t> (1)  </a:t>
            </a:r>
            <a:r>
              <a:rPr lang="en-GB" altLang="en-US">
                <a:solidFill>
                  <a:srgbClr val="FF0000"/>
                </a:solidFill>
              </a:rPr>
              <a:t>eliminate</a:t>
            </a:r>
            <a:r>
              <a:rPr lang="en-GB" altLang="en-US"/>
              <a:t> unlawful discrimination, harassment, victimisation and any other conduct prohibited by the Act;</a:t>
            </a:r>
          </a:p>
          <a:p>
            <a:pPr eaLnBrk="1" hangingPunct="1"/>
            <a:r>
              <a:rPr lang="en-GB" altLang="en-US"/>
              <a:t>(2) </a:t>
            </a:r>
            <a:r>
              <a:rPr lang="en-GB" altLang="en-US">
                <a:solidFill>
                  <a:srgbClr val="FF0000"/>
                </a:solidFill>
              </a:rPr>
              <a:t>advance</a:t>
            </a:r>
            <a:r>
              <a:rPr lang="en-GB" altLang="en-US"/>
              <a:t> equality of opportunity between people who share a protected characteristic and people who do not share it; </a:t>
            </a:r>
          </a:p>
          <a:p>
            <a:pPr eaLnBrk="1" hangingPunct="1"/>
            <a:r>
              <a:rPr lang="en-GB" altLang="en-US"/>
              <a:t> (3)</a:t>
            </a:r>
            <a:r>
              <a:rPr lang="en-GB" altLang="en-US">
                <a:solidFill>
                  <a:srgbClr val="FF0000"/>
                </a:solidFill>
              </a:rPr>
              <a:t> foster </a:t>
            </a:r>
            <a:r>
              <a:rPr lang="en-GB" altLang="en-US"/>
              <a:t>good relations between people who share a protected characteristic and people who do not share it.</a:t>
            </a:r>
          </a:p>
        </p:txBody>
      </p:sp>
      <p:sp>
        <p:nvSpPr>
          <p:cNvPr id="55300" name="Slide Number Placeholder 3">
            <a:extLst>
              <a:ext uri="{FF2B5EF4-FFF2-40B4-BE49-F238E27FC236}">
                <a16:creationId xmlns:a16="http://schemas.microsoft.com/office/drawing/2014/main" id="{68B047A6-5E7D-46E7-9A90-D0B84D3DAD9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E07CBDCD-DBEE-4F2B-BFD8-592F75C60F69}" type="slidenum">
              <a:rPr lang="en-GB" altLang="en-US">
                <a:latin typeface="Arial" panose="020B0604020202020204" pitchFamily="34" charset="0"/>
              </a:rPr>
              <a:pPr>
                <a:spcBef>
                  <a:spcPct val="0"/>
                </a:spcBef>
              </a:pPr>
              <a:t>40</a:t>
            </a:fld>
            <a:endParaRPr lang="en-GB" altLang="en-US">
              <a:latin typeface="Arial" panose="020B0604020202020204" pitchFamily="34" charset="0"/>
            </a:endParaRPr>
          </a:p>
        </p:txBody>
      </p:sp>
    </p:spTree>
    <p:extLst>
      <p:ext uri="{BB962C8B-B14F-4D97-AF65-F5344CB8AC3E}">
        <p14:creationId xmlns:p14="http://schemas.microsoft.com/office/powerpoint/2010/main" val="235107134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a:extLst>
              <a:ext uri="{FF2B5EF4-FFF2-40B4-BE49-F238E27FC236}">
                <a16:creationId xmlns:a16="http://schemas.microsoft.com/office/drawing/2014/main" id="{52969529-0D56-4079-A2BA-E929ACDBEA6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7347" name="Notes Placeholder 2">
            <a:extLst>
              <a:ext uri="{FF2B5EF4-FFF2-40B4-BE49-F238E27FC236}">
                <a16:creationId xmlns:a16="http://schemas.microsoft.com/office/drawing/2014/main" id="{160617CD-02B9-4357-B43A-26DABF75837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57348" name="Slide Number Placeholder 3">
            <a:extLst>
              <a:ext uri="{FF2B5EF4-FFF2-40B4-BE49-F238E27FC236}">
                <a16:creationId xmlns:a16="http://schemas.microsoft.com/office/drawing/2014/main" id="{B697DA24-FF42-4EB4-8C1D-34C3886B4DE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B2A926E6-52FE-4738-A833-372D2C6B6A7B}" type="slidenum">
              <a:rPr lang="en-GB" altLang="en-US">
                <a:latin typeface="Arial" panose="020B0604020202020204" pitchFamily="34" charset="0"/>
              </a:rPr>
              <a:pPr>
                <a:spcBef>
                  <a:spcPct val="0"/>
                </a:spcBef>
              </a:pPr>
              <a:t>41</a:t>
            </a:fld>
            <a:endParaRPr lang="en-GB" altLang="en-US">
              <a:latin typeface="Arial" panose="020B0604020202020204" pitchFamily="34" charset="0"/>
            </a:endParaRPr>
          </a:p>
        </p:txBody>
      </p:sp>
    </p:spTree>
    <p:extLst>
      <p:ext uri="{BB962C8B-B14F-4D97-AF65-F5344CB8AC3E}">
        <p14:creationId xmlns:p14="http://schemas.microsoft.com/office/powerpoint/2010/main" val="310335409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F2736A93-EE24-4EEE-ABA8-9A4DDC0766D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a:extLst>
              <a:ext uri="{FF2B5EF4-FFF2-40B4-BE49-F238E27FC236}">
                <a16:creationId xmlns:a16="http://schemas.microsoft.com/office/drawing/2014/main" id="{899A1BA5-EC93-4EA5-BD9B-B205C481FCA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59396" name="Slide Number Placeholder 3">
            <a:extLst>
              <a:ext uri="{FF2B5EF4-FFF2-40B4-BE49-F238E27FC236}">
                <a16:creationId xmlns:a16="http://schemas.microsoft.com/office/drawing/2014/main" id="{A94888AC-AC49-4DDA-878D-7265C6A0F45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BFE8D4DB-4BB0-4B21-AF5D-4E245215E27F}" type="slidenum">
              <a:rPr lang="en-GB" altLang="en-US">
                <a:latin typeface="Arial" panose="020B0604020202020204" pitchFamily="34" charset="0"/>
              </a:rPr>
              <a:pPr>
                <a:spcBef>
                  <a:spcPct val="0"/>
                </a:spcBef>
              </a:pPr>
              <a:t>42</a:t>
            </a:fld>
            <a:endParaRPr lang="en-GB" altLang="en-US">
              <a:latin typeface="Arial" panose="020B0604020202020204" pitchFamily="34" charset="0"/>
            </a:endParaRPr>
          </a:p>
        </p:txBody>
      </p:sp>
    </p:spTree>
    <p:extLst>
      <p:ext uri="{BB962C8B-B14F-4D97-AF65-F5344CB8AC3E}">
        <p14:creationId xmlns:p14="http://schemas.microsoft.com/office/powerpoint/2010/main" val="170612337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a:extLst>
              <a:ext uri="{FF2B5EF4-FFF2-40B4-BE49-F238E27FC236}">
                <a16:creationId xmlns:a16="http://schemas.microsoft.com/office/drawing/2014/main" id="{7FD3B7B5-6016-418A-B895-03D995ABCD1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Notes Placeholder 2">
            <a:extLst>
              <a:ext uri="{FF2B5EF4-FFF2-40B4-BE49-F238E27FC236}">
                <a16:creationId xmlns:a16="http://schemas.microsoft.com/office/drawing/2014/main" id="{ABA00FDE-E88B-4099-B694-489E3D9422B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61444" name="Slide Number Placeholder 3">
            <a:extLst>
              <a:ext uri="{FF2B5EF4-FFF2-40B4-BE49-F238E27FC236}">
                <a16:creationId xmlns:a16="http://schemas.microsoft.com/office/drawing/2014/main" id="{F64862EE-526F-4E2F-86FE-63D901BCD3F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DAB0C6A1-649E-4DD6-BF42-ABCC5FAAA9BB}" type="slidenum">
              <a:rPr lang="en-GB" altLang="en-US">
                <a:latin typeface="Arial" panose="020B0604020202020204" pitchFamily="34" charset="0"/>
              </a:rPr>
              <a:pPr>
                <a:spcBef>
                  <a:spcPct val="0"/>
                </a:spcBef>
              </a:pPr>
              <a:t>43</a:t>
            </a:fld>
            <a:endParaRPr lang="en-GB" altLang="en-US">
              <a:latin typeface="Arial" panose="020B0604020202020204" pitchFamily="34" charset="0"/>
            </a:endParaRPr>
          </a:p>
        </p:txBody>
      </p:sp>
    </p:spTree>
    <p:extLst>
      <p:ext uri="{BB962C8B-B14F-4D97-AF65-F5344CB8AC3E}">
        <p14:creationId xmlns:p14="http://schemas.microsoft.com/office/powerpoint/2010/main" val="124398665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a:extLst>
              <a:ext uri="{FF2B5EF4-FFF2-40B4-BE49-F238E27FC236}">
                <a16:creationId xmlns:a16="http://schemas.microsoft.com/office/drawing/2014/main" id="{AEAC5364-3EC9-49D1-8253-45B3124ABAC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Notes Placeholder 2">
            <a:extLst>
              <a:ext uri="{FF2B5EF4-FFF2-40B4-BE49-F238E27FC236}">
                <a16:creationId xmlns:a16="http://schemas.microsoft.com/office/drawing/2014/main" id="{6995D3F2-631F-4144-93ED-F04FBB28ADF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63492" name="Slide Number Placeholder 3">
            <a:extLst>
              <a:ext uri="{FF2B5EF4-FFF2-40B4-BE49-F238E27FC236}">
                <a16:creationId xmlns:a16="http://schemas.microsoft.com/office/drawing/2014/main" id="{D5778338-2370-46CB-BC8E-947BB97588E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F4A5783C-09BC-4178-AE35-746DB158999A}" type="slidenum">
              <a:rPr lang="en-GB" altLang="en-US">
                <a:latin typeface="Arial" panose="020B0604020202020204" pitchFamily="34" charset="0"/>
              </a:rPr>
              <a:pPr>
                <a:spcBef>
                  <a:spcPct val="0"/>
                </a:spcBef>
              </a:pPr>
              <a:t>44</a:t>
            </a:fld>
            <a:endParaRPr lang="en-GB" altLang="en-US">
              <a:latin typeface="Arial" panose="020B0604020202020204" pitchFamily="34" charset="0"/>
            </a:endParaRPr>
          </a:p>
        </p:txBody>
      </p:sp>
    </p:spTree>
    <p:extLst>
      <p:ext uri="{BB962C8B-B14F-4D97-AF65-F5344CB8AC3E}">
        <p14:creationId xmlns:p14="http://schemas.microsoft.com/office/powerpoint/2010/main" val="14732466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a:extLst>
              <a:ext uri="{FF2B5EF4-FFF2-40B4-BE49-F238E27FC236}">
                <a16:creationId xmlns:a16="http://schemas.microsoft.com/office/drawing/2014/main" id="{33C012D8-17A5-41F7-B04D-9DE5C82386F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7" name="Notes Placeholder 2">
            <a:extLst>
              <a:ext uri="{FF2B5EF4-FFF2-40B4-BE49-F238E27FC236}">
                <a16:creationId xmlns:a16="http://schemas.microsoft.com/office/drawing/2014/main" id="{2ED17666-BFA2-4CFA-9772-228DDA116BC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67588" name="Slide Number Placeholder 3">
            <a:extLst>
              <a:ext uri="{FF2B5EF4-FFF2-40B4-BE49-F238E27FC236}">
                <a16:creationId xmlns:a16="http://schemas.microsoft.com/office/drawing/2014/main" id="{66354BE0-8264-45A6-BC73-FB2C5F94D79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A5AD2838-8072-4969-8896-F52EAC16D453}" type="slidenum">
              <a:rPr lang="en-GB" altLang="en-US">
                <a:latin typeface="Arial" panose="020B0604020202020204" pitchFamily="34" charset="0"/>
              </a:rPr>
              <a:pPr>
                <a:spcBef>
                  <a:spcPct val="0"/>
                </a:spcBef>
              </a:pPr>
              <a:t>45</a:t>
            </a:fld>
            <a:endParaRPr lang="en-GB" altLang="en-US">
              <a:latin typeface="Arial" panose="020B0604020202020204" pitchFamily="34" charset="0"/>
            </a:endParaRPr>
          </a:p>
        </p:txBody>
      </p:sp>
    </p:spTree>
    <p:extLst>
      <p:ext uri="{BB962C8B-B14F-4D97-AF65-F5344CB8AC3E}">
        <p14:creationId xmlns:p14="http://schemas.microsoft.com/office/powerpoint/2010/main" val="379291416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a:extLst>
              <a:ext uri="{FF2B5EF4-FFF2-40B4-BE49-F238E27FC236}">
                <a16:creationId xmlns:a16="http://schemas.microsoft.com/office/drawing/2014/main" id="{BF6F1BF2-A8E0-4AF8-ADBF-4F315F07FC3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9635" name="Notes Placeholder 2">
            <a:extLst>
              <a:ext uri="{FF2B5EF4-FFF2-40B4-BE49-F238E27FC236}">
                <a16:creationId xmlns:a16="http://schemas.microsoft.com/office/drawing/2014/main" id="{BAE7874A-D4D0-48C7-894C-7416BBE0C4E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69636" name="Slide Number Placeholder 3">
            <a:extLst>
              <a:ext uri="{FF2B5EF4-FFF2-40B4-BE49-F238E27FC236}">
                <a16:creationId xmlns:a16="http://schemas.microsoft.com/office/drawing/2014/main" id="{8756E458-633F-4E88-ACD7-7EF967B4059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D82348D3-D606-4574-AB98-757EF2132C3F}" type="slidenum">
              <a:rPr lang="en-GB" altLang="en-US">
                <a:latin typeface="Arial" panose="020B0604020202020204" pitchFamily="34" charset="0"/>
              </a:rPr>
              <a:pPr>
                <a:spcBef>
                  <a:spcPct val="0"/>
                </a:spcBef>
              </a:pPr>
              <a:t>46</a:t>
            </a:fld>
            <a:endParaRPr lang="en-GB" altLang="en-US">
              <a:latin typeface="Arial" panose="020B0604020202020204" pitchFamily="34" charset="0"/>
            </a:endParaRPr>
          </a:p>
        </p:txBody>
      </p:sp>
    </p:spTree>
    <p:extLst>
      <p:ext uri="{BB962C8B-B14F-4D97-AF65-F5344CB8AC3E}">
        <p14:creationId xmlns:p14="http://schemas.microsoft.com/office/powerpoint/2010/main" val="377318932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a:extLst>
              <a:ext uri="{FF2B5EF4-FFF2-40B4-BE49-F238E27FC236}">
                <a16:creationId xmlns:a16="http://schemas.microsoft.com/office/drawing/2014/main" id="{24CE4B5B-0A23-4615-BFC6-B64B75297DB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683" name="Notes Placeholder 2">
            <a:extLst>
              <a:ext uri="{FF2B5EF4-FFF2-40B4-BE49-F238E27FC236}">
                <a16:creationId xmlns:a16="http://schemas.microsoft.com/office/drawing/2014/main" id="{92F59B48-2CFE-4375-98C3-DAC60B43214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71684" name="Slide Number Placeholder 3">
            <a:extLst>
              <a:ext uri="{FF2B5EF4-FFF2-40B4-BE49-F238E27FC236}">
                <a16:creationId xmlns:a16="http://schemas.microsoft.com/office/drawing/2014/main" id="{E44B10DB-95C9-4FA6-8028-2877926A203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00476A77-C015-4337-88A2-E11B0978E4B4}" type="slidenum">
              <a:rPr lang="en-GB" altLang="en-US">
                <a:latin typeface="Arial" panose="020B0604020202020204" pitchFamily="34" charset="0"/>
              </a:rPr>
              <a:pPr>
                <a:spcBef>
                  <a:spcPct val="0"/>
                </a:spcBef>
              </a:pPr>
              <a:t>48</a:t>
            </a:fld>
            <a:endParaRPr lang="en-GB" altLang="en-US">
              <a:latin typeface="Arial" panose="020B0604020202020204" pitchFamily="34" charset="0"/>
            </a:endParaRPr>
          </a:p>
        </p:txBody>
      </p:sp>
    </p:spTree>
    <p:extLst>
      <p:ext uri="{BB962C8B-B14F-4D97-AF65-F5344CB8AC3E}">
        <p14:creationId xmlns:p14="http://schemas.microsoft.com/office/powerpoint/2010/main" val="398031394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a:extLst>
              <a:ext uri="{FF2B5EF4-FFF2-40B4-BE49-F238E27FC236}">
                <a16:creationId xmlns:a16="http://schemas.microsoft.com/office/drawing/2014/main" id="{1098430E-E47F-4689-A922-3C60CD05D5D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5779" name="Notes Placeholder 2">
            <a:extLst>
              <a:ext uri="{FF2B5EF4-FFF2-40B4-BE49-F238E27FC236}">
                <a16:creationId xmlns:a16="http://schemas.microsoft.com/office/drawing/2014/main" id="{3AC30432-EB15-4AB9-97A2-0D30D95123A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75780" name="Slide Number Placeholder 3">
            <a:extLst>
              <a:ext uri="{FF2B5EF4-FFF2-40B4-BE49-F238E27FC236}">
                <a16:creationId xmlns:a16="http://schemas.microsoft.com/office/drawing/2014/main" id="{2ACAAE5D-7979-4FA8-8897-DB269AB8E89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B7888D61-74E7-4BEF-B8E7-FC834C3F3D3A}" type="slidenum">
              <a:rPr lang="en-GB" altLang="en-US">
                <a:latin typeface="Arial" panose="020B0604020202020204" pitchFamily="34" charset="0"/>
              </a:rPr>
              <a:pPr>
                <a:spcBef>
                  <a:spcPct val="0"/>
                </a:spcBef>
              </a:pPr>
              <a:t>49</a:t>
            </a:fld>
            <a:endParaRPr lang="en-GB" altLang="en-US">
              <a:latin typeface="Arial" panose="020B0604020202020204" pitchFamily="34" charset="0"/>
            </a:endParaRPr>
          </a:p>
        </p:txBody>
      </p:sp>
    </p:spTree>
    <p:extLst>
      <p:ext uri="{BB962C8B-B14F-4D97-AF65-F5344CB8AC3E}">
        <p14:creationId xmlns:p14="http://schemas.microsoft.com/office/powerpoint/2010/main" val="145028185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Slide Image Placeholder 1">
            <a:extLst>
              <a:ext uri="{FF2B5EF4-FFF2-40B4-BE49-F238E27FC236}">
                <a16:creationId xmlns:a16="http://schemas.microsoft.com/office/drawing/2014/main" id="{5E45A37D-4196-40CA-939E-AD1248D55B3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7827" name="Notes Placeholder 2">
            <a:extLst>
              <a:ext uri="{FF2B5EF4-FFF2-40B4-BE49-F238E27FC236}">
                <a16:creationId xmlns:a16="http://schemas.microsoft.com/office/drawing/2014/main" id="{4FAFC023-945B-49BE-B0D7-94A6D4BE4AA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77828" name="Slide Number Placeholder 3">
            <a:extLst>
              <a:ext uri="{FF2B5EF4-FFF2-40B4-BE49-F238E27FC236}">
                <a16:creationId xmlns:a16="http://schemas.microsoft.com/office/drawing/2014/main" id="{00CB9AD8-3579-493F-A80E-6706954AFE6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5D94D6BD-8AB8-434E-AD08-1374AAF98209}" type="slidenum">
              <a:rPr lang="en-GB" altLang="en-US">
                <a:latin typeface="Arial" panose="020B0604020202020204" pitchFamily="34" charset="0"/>
              </a:rPr>
              <a:pPr>
                <a:spcBef>
                  <a:spcPct val="0"/>
                </a:spcBef>
              </a:pPr>
              <a:t>51</a:t>
            </a:fld>
            <a:endParaRPr lang="en-GB" altLang="en-US">
              <a:latin typeface="Arial" panose="020B0604020202020204" pitchFamily="34" charset="0"/>
            </a:endParaRPr>
          </a:p>
        </p:txBody>
      </p:sp>
    </p:spTree>
    <p:extLst>
      <p:ext uri="{BB962C8B-B14F-4D97-AF65-F5344CB8AC3E}">
        <p14:creationId xmlns:p14="http://schemas.microsoft.com/office/powerpoint/2010/main" val="406287762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Slide Image Placeholder 1">
            <a:extLst>
              <a:ext uri="{FF2B5EF4-FFF2-40B4-BE49-F238E27FC236}">
                <a16:creationId xmlns:a16="http://schemas.microsoft.com/office/drawing/2014/main" id="{DA2A955F-1593-4316-B14E-9C52B9536B5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9875" name="Notes Placeholder 2">
            <a:extLst>
              <a:ext uri="{FF2B5EF4-FFF2-40B4-BE49-F238E27FC236}">
                <a16:creationId xmlns:a16="http://schemas.microsoft.com/office/drawing/2014/main" id="{2316A056-4F78-4AA2-A776-3702EBA533A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79876" name="Slide Number Placeholder 3">
            <a:extLst>
              <a:ext uri="{FF2B5EF4-FFF2-40B4-BE49-F238E27FC236}">
                <a16:creationId xmlns:a16="http://schemas.microsoft.com/office/drawing/2014/main" id="{D841AEFA-3E90-48E6-830B-25F27BB71EC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CBAA09D2-801A-45FB-B2CA-85DBC241A065}" type="slidenum">
              <a:rPr lang="en-GB" altLang="en-US">
                <a:latin typeface="Arial" panose="020B0604020202020204" pitchFamily="34" charset="0"/>
              </a:rPr>
              <a:pPr>
                <a:spcBef>
                  <a:spcPct val="0"/>
                </a:spcBef>
              </a:pPr>
              <a:t>52</a:t>
            </a:fld>
            <a:endParaRPr lang="en-GB" altLang="en-US">
              <a:latin typeface="Arial" panose="020B0604020202020204" pitchFamily="34" charset="0"/>
            </a:endParaRPr>
          </a:p>
        </p:txBody>
      </p:sp>
    </p:spTree>
    <p:extLst>
      <p:ext uri="{BB962C8B-B14F-4D97-AF65-F5344CB8AC3E}">
        <p14:creationId xmlns:p14="http://schemas.microsoft.com/office/powerpoint/2010/main" val="39349559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pPr>
              <a:defRPr/>
            </a:pPr>
            <a:fld id="{29704279-503E-4E5D-8E1E-929FC9C2C24B}" type="datetimeFigureOut">
              <a:rPr lang="en-GB" smtClean="0"/>
              <a:pPr>
                <a:defRPr/>
              </a:pPr>
              <a:t>24/10/2019</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3E2DD1F3-5BB0-41DF-92B4-C518D09274E1}" type="slidenum">
              <a:rPr lang="en-GB" altLang="en-US" smtClean="0"/>
              <a:pPr>
                <a:defRPr/>
              </a:pPr>
              <a:t>‹#›</a:t>
            </a:fld>
            <a:endParaRPr lang="en-GB" altLang="en-US"/>
          </a:p>
        </p:txBody>
      </p:sp>
    </p:spTree>
    <p:extLst>
      <p:ext uri="{BB962C8B-B14F-4D97-AF65-F5344CB8AC3E}">
        <p14:creationId xmlns:p14="http://schemas.microsoft.com/office/powerpoint/2010/main" val="36733121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10"/>
          </p:nvPr>
        </p:nvSpPr>
        <p:spPr/>
        <p:txBody>
          <a:bodyPr/>
          <a:lstStyle/>
          <a:p>
            <a:pPr>
              <a:defRPr/>
            </a:pPr>
            <a:fld id="{B0AE7DC9-FA76-4E26-A50E-1F7163584F6A}" type="datetimeFigureOut">
              <a:rPr lang="en-GB" smtClean="0"/>
              <a:pPr>
                <a:defRPr/>
              </a:pPr>
              <a:t>24/10/2019</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CDFDC249-3AB2-464C-BE57-4791C306240A}" type="slidenum">
              <a:rPr lang="en-GB" altLang="en-US" smtClean="0"/>
              <a:pPr>
                <a:defRPr/>
              </a:pPr>
              <a:t>‹#›</a:t>
            </a:fld>
            <a:endParaRPr lang="en-GB" altLang="en-US"/>
          </a:p>
        </p:txBody>
      </p:sp>
    </p:spTree>
    <p:extLst>
      <p:ext uri="{BB962C8B-B14F-4D97-AF65-F5344CB8AC3E}">
        <p14:creationId xmlns:p14="http://schemas.microsoft.com/office/powerpoint/2010/main" val="5172723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31EA5F55-6C46-400E-95CC-3001D862F540}" type="datetimeFigureOut">
              <a:rPr lang="en-GB" smtClean="0"/>
              <a:pPr>
                <a:defRPr/>
              </a:pPr>
              <a:t>24/10/2019</a:t>
            </a:fld>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pPr>
              <a:defRPr/>
            </a:pPr>
            <a:fld id="{0EF62688-468C-44D6-87F3-43D44A59D4B7}" type="slidenum">
              <a:rPr lang="en-GB" altLang="en-US" smtClean="0"/>
              <a:pPr>
                <a:defRPr/>
              </a:pPr>
              <a:t>‹#›</a:t>
            </a:fld>
            <a:endParaRPr lang="en-GB" altLang="en-US"/>
          </a:p>
        </p:txBody>
      </p:sp>
    </p:spTree>
    <p:extLst>
      <p:ext uri="{BB962C8B-B14F-4D97-AF65-F5344CB8AC3E}">
        <p14:creationId xmlns:p14="http://schemas.microsoft.com/office/powerpoint/2010/main" val="323537399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a:defRPr/>
            </a:pPr>
            <a:fld id="{C7C0D1D9-DEDD-415D-ABDC-CC7F08EAEB37}" type="datetimeFigureOut">
              <a:rPr lang="en-GB" smtClean="0"/>
              <a:pPr>
                <a:defRPr/>
              </a:pPr>
              <a:t>24/10/2019</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pPr>
              <a:defRPr/>
            </a:pPr>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a:defRPr/>
            </a:pPr>
            <a:fld id="{EE11FBB2-8999-461D-A90E-8B4AAE1BE244}" type="slidenum">
              <a:rPr lang="en-GB" altLang="en-US" smtClean="0"/>
              <a:pPr>
                <a:defRPr/>
              </a:pPr>
              <a:t>‹#›</a:t>
            </a:fld>
            <a:endParaRPr lang="en-GB" altLang="en-US"/>
          </a:p>
        </p:txBody>
      </p:sp>
    </p:spTree>
    <p:extLst>
      <p:ext uri="{BB962C8B-B14F-4D97-AF65-F5344CB8AC3E}">
        <p14:creationId xmlns:p14="http://schemas.microsoft.com/office/powerpoint/2010/main" val="3262838468"/>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20" r:id="rId3"/>
  </p:sldLayoutIdLs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tmplLst>
          <p:tmpl lvl="1">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2">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3">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4">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5">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Lst>
      </p:bldP>
    </p:bldLst>
  </p:timing>
  <p:txStyles>
    <p:titleStyle>
      <a:lvl1pPr algn="l" defTabSz="685800" rtl="0" eaLnBrk="1" latinLnBrk="0" hangingPunct="1">
        <a:lnSpc>
          <a:spcPct val="90000"/>
        </a:lnSpc>
        <a:spcBef>
          <a:spcPct val="0"/>
        </a:spcBef>
        <a:buNone/>
        <a:defRPr sz="3600" kern="1200">
          <a:solidFill>
            <a:schemeClr val="tx1"/>
          </a:solidFill>
          <a:latin typeface="+mn-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0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20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20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200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20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video" Target="https://www.youtube.com/embed/J74ffyNAuco?feature=oembed"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www.youtube.com/watch?v=7U7YzNcITb0&amp;list=PL513F08AAB9E39CFD"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6.xml"/><Relationship Id="rId1" Type="http://schemas.openxmlformats.org/officeDocument/2006/relationships/slideLayout" Target="../slideLayouts/slideLayout3.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8" Type="http://schemas.openxmlformats.org/officeDocument/2006/relationships/hyperlink" Target="http://www.gov.uk/government/uploads/system/uploads/attachment_data/file/85041/equality-duty.pdf" TargetMode="External"/><Relationship Id="rId3" Type="http://schemas.openxmlformats.org/officeDocument/2006/relationships/hyperlink" Target="http://www.acas.org.uk/media/pdf/n/8/Equality_Act_2010_guide_for_employers-accessible-version-Nov-2011.pdf%20on%2017/8/13" TargetMode="External"/><Relationship Id="rId7" Type="http://schemas.openxmlformats.org/officeDocument/2006/relationships/hyperlink" Target="http://www.equalityhumanrights.com/advice-and-guidance/equal-rights-equal-respect/useful-information/human-rights-case-studies/" TargetMode="External"/><Relationship Id="rId2" Type="http://schemas.openxmlformats.org/officeDocument/2006/relationships/notesSlide" Target="../notesSlides/notesSlide33.xml"/><Relationship Id="rId1" Type="http://schemas.openxmlformats.org/officeDocument/2006/relationships/slideLayout" Target="../slideLayouts/slideLayout2.xml"/><Relationship Id="rId6" Type="http://schemas.openxmlformats.org/officeDocument/2006/relationships/hyperlink" Target="http://www.equalityhumanrights.com/advice-and-guidance/new-equality-act-guidance/" TargetMode="External"/><Relationship Id="rId5" Type="http://schemas.openxmlformats.org/officeDocument/2006/relationships/hyperlink" Target="https://responsibilitydeal.dh.gov.uk/wp-content/uploads/2012/09/Advice-for-employers-on-workplace-adjustments-for-mental-health-conditions.pdf" TargetMode="External"/><Relationship Id="rId4" Type="http://schemas.openxmlformats.org/officeDocument/2006/relationships/hyperlink" Target="http://www.mentalhealthcare.org.uk/employment" TargetMode="External"/><Relationship Id="rId9" Type="http://schemas.openxmlformats.org/officeDocument/2006/relationships/hyperlink" Target="http://www.gov.uk/government/uploads/system/uploads/attachment_data/file/85041/equality-duty.pdf%20on%2020/8/13" TargetMode="External"/></Relationships>
</file>

<file path=ppt/slides/_rels/slide52.xml.rels><?xml version="1.0" encoding="UTF-8" standalone="yes"?>
<Relationships xmlns="http://schemas.openxmlformats.org/package/2006/relationships"><Relationship Id="rId8" Type="http://schemas.openxmlformats.org/officeDocument/2006/relationships/hyperlink" Target="http://www.cps.gov.uk/legal/h_to_k/human_rights_and_criminal_prosecutions_general_principles/" TargetMode="External"/><Relationship Id="rId3" Type="http://schemas.openxmlformats.org/officeDocument/2006/relationships/hyperlink" Target="https://www.gov.uk/equality-act-2010-guidance%20on%2020/8/13" TargetMode="External"/><Relationship Id="rId7" Type="http://schemas.openxmlformats.org/officeDocument/2006/relationships/hyperlink" Target="http://www.liberty-human-rights.org.uk/policy/reports/parliamentarian-s-guide-to-the-human-rights-act-sept-2010.pdf%20on%2020/10/13" TargetMode="External"/><Relationship Id="rId2" Type="http://schemas.openxmlformats.org/officeDocument/2006/relationships/notesSlide" Target="../notesSlides/notesSlide34.xml"/><Relationship Id="rId1" Type="http://schemas.openxmlformats.org/officeDocument/2006/relationships/slideLayout" Target="../slideLayouts/slideLayout2.xml"/><Relationship Id="rId6" Type="http://schemas.openxmlformats.org/officeDocument/2006/relationships/hyperlink" Target="http://www.justice.gov.uk/downloads/human-rights/human-rights-making-sense-human-rights.pdf" TargetMode="External"/><Relationship Id="rId5" Type="http://schemas.openxmlformats.org/officeDocument/2006/relationships/hyperlink" Target="http://www.ljmu.ac.uk/EOU/116201.htm%20on%2020/8/13" TargetMode="External"/><Relationship Id="rId4" Type="http://schemas.openxmlformats.org/officeDocument/2006/relationships/hyperlink" Target="https://www.gov.uk/discrimination-your-rights/types-of-discrimination" TargetMode="External"/><Relationship Id="rId9" Type="http://schemas.openxmlformats.org/officeDocument/2006/relationships/hyperlink" Target="http://www.personneltoday.com/articles/08/09/2010/56507/equality-act-2010-ten-example-dual-discrimination-scenarios.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6616" y="0"/>
            <a:ext cx="8182719"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6" name="Picture 75">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050" name="Rectangle 1">
            <a:extLst>
              <a:ext uri="{FF2B5EF4-FFF2-40B4-BE49-F238E27FC236}">
                <a16:creationId xmlns:a16="http://schemas.microsoft.com/office/drawing/2014/main" id="{CDCF2E64-CA3B-4EB0-B9D7-94032CE53507}"/>
              </a:ext>
            </a:extLst>
          </p:cNvPr>
          <p:cNvSpPr>
            <a:spLocks noGrp="1" noChangeArrowheads="1"/>
          </p:cNvSpPr>
          <p:nvPr>
            <p:ph type="title"/>
          </p:nvPr>
        </p:nvSpPr>
        <p:spPr>
          <a:xfrm>
            <a:off x="2284026" y="2043663"/>
            <a:ext cx="4578895" cy="1454407"/>
          </a:xfrm>
        </p:spPr>
        <p:txBody>
          <a:bodyPr vert="horz" lIns="91440" tIns="45720" rIns="91440" bIns="45720" rtlCol="0" anchor="b">
            <a:normAutofit/>
          </a:bodyPr>
          <a:lstStyle/>
          <a:p>
            <a:pPr algn="ctr" defTabSz="914400">
              <a:defRPr/>
            </a:pPr>
            <a:br>
              <a:rPr lang="en-US" altLang="en-US" sz="2900" b="1" kern="1200" dirty="0">
                <a:latin typeface="+mj-lt"/>
              </a:rPr>
            </a:br>
            <a:r>
              <a:rPr lang="en-US" altLang="en-US" sz="2900" b="1" dirty="0">
                <a:solidFill>
                  <a:srgbClr val="FFFFFF"/>
                </a:solidFill>
                <a:latin typeface="+mj-lt"/>
              </a:rPr>
              <a:t>Understanding Policing</a:t>
            </a:r>
            <a:br>
              <a:rPr lang="en-US" altLang="en-US" sz="2900" b="1" kern="1200" dirty="0">
                <a:latin typeface="+mj-lt"/>
              </a:rPr>
            </a:br>
            <a:r>
              <a:rPr lang="en-US" altLang="en-US" sz="2900" b="1" kern="1200" dirty="0">
                <a:solidFill>
                  <a:srgbClr val="FFFFFF"/>
                </a:solidFill>
                <a:latin typeface="+mj-lt"/>
                <a:ea typeface="+mj-ea"/>
                <a:cs typeface="+mj-cs"/>
              </a:rPr>
              <a:t>Diversity and Police Culture</a:t>
            </a:r>
          </a:p>
        </p:txBody>
      </p:sp>
      <p:sp>
        <p:nvSpPr>
          <p:cNvPr id="7171" name="Rectangle 2">
            <a:extLst>
              <a:ext uri="{FF2B5EF4-FFF2-40B4-BE49-F238E27FC236}">
                <a16:creationId xmlns:a16="http://schemas.microsoft.com/office/drawing/2014/main" id="{F6E08632-44BD-496B-B880-56675E742379}"/>
              </a:ext>
            </a:extLst>
          </p:cNvPr>
          <p:cNvSpPr>
            <a:spLocks noGrp="1" noChangeArrowheads="1"/>
          </p:cNvSpPr>
          <p:nvPr>
            <p:ph idx="1"/>
          </p:nvPr>
        </p:nvSpPr>
        <p:spPr>
          <a:xfrm>
            <a:off x="2284026" y="4074718"/>
            <a:ext cx="4578895" cy="682079"/>
          </a:xfrm>
        </p:spPr>
        <p:txBody>
          <a:bodyPr vert="horz" lIns="91440" tIns="45720" rIns="91440" bIns="45720" rtlCol="0">
            <a:normAutofit/>
          </a:bodyPr>
          <a:lstStyle/>
          <a:p>
            <a:pPr marL="0" indent="0" algn="ctr" defTabSz="914400">
              <a:spcBef>
                <a:spcPts val="1000"/>
              </a:spcBef>
              <a:buNone/>
            </a:pPr>
            <a:r>
              <a:rPr lang="en-US" altLang="en-US" sz="2400" b="1" kern="1200">
                <a:solidFill>
                  <a:srgbClr val="FFFFFF"/>
                </a:solidFill>
                <a:latin typeface="+mn-lt"/>
                <a:ea typeface="+mn-ea"/>
                <a:cs typeface="+mn-cs"/>
              </a:rPr>
              <a:t>Peter Doyle, M.A.</a:t>
            </a:r>
          </a:p>
        </p:txBody>
      </p:sp>
      <p:sp>
        <p:nvSpPr>
          <p:cNvPr id="7172" name="Rectangle 3">
            <a:extLst>
              <a:ext uri="{FF2B5EF4-FFF2-40B4-BE49-F238E27FC236}">
                <a16:creationId xmlns:a16="http://schemas.microsoft.com/office/drawing/2014/main" id="{4AE37B21-8ACF-4441-843D-34D58F741052}"/>
              </a:ext>
            </a:extLst>
          </p:cNvPr>
          <p:cNvSpPr>
            <a:spLocks/>
          </p:cNvSpPr>
          <p:nvPr/>
        </p:nvSpPr>
        <p:spPr bwMode="auto">
          <a:xfrm>
            <a:off x="714375" y="4089400"/>
            <a:ext cx="7715250" cy="527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r" eaLnBrk="1" hangingPunct="1">
              <a:spcBef>
                <a:spcPct val="0"/>
              </a:spcBef>
              <a:buClrTx/>
              <a:buSzTx/>
              <a:buFontTx/>
              <a:buNone/>
            </a:pPr>
            <a:endParaRPr lang="en-US" altLang="en-US" b="1">
              <a:solidFill>
                <a:schemeClr val="tx1"/>
              </a:solidFill>
              <a:latin typeface="Arial" panose="020B0604020202020204" pitchFamily="34" charset="0"/>
            </a:endParaRPr>
          </a:p>
        </p:txBody>
      </p:sp>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4" name="Rectangle 1">
            <a:extLst>
              <a:ext uri="{FF2B5EF4-FFF2-40B4-BE49-F238E27FC236}">
                <a16:creationId xmlns:a16="http://schemas.microsoft.com/office/drawing/2014/main" id="{EEAACD23-ED87-4F70-9401-B59D7D2B94D6}"/>
              </a:ext>
            </a:extLst>
          </p:cNvPr>
          <p:cNvSpPr>
            <a:spLocks noGrp="1" noChangeArrowheads="1"/>
          </p:cNvSpPr>
          <p:nvPr>
            <p:ph type="title"/>
          </p:nvPr>
        </p:nvSpPr>
        <p:spPr>
          <a:xfrm>
            <a:off x="457200" y="274638"/>
            <a:ext cx="8229600" cy="633412"/>
          </a:xfrm>
        </p:spPr>
        <p:txBody>
          <a:bodyPr rtlCol="0">
            <a:noAutofit/>
          </a:bodyPr>
          <a:lstStyle/>
          <a:p>
            <a:pPr fontAlgn="auto">
              <a:spcAft>
                <a:spcPts val="0"/>
              </a:spcAft>
              <a:defRPr/>
            </a:pPr>
            <a:r>
              <a:rPr lang="en-US" altLang="en-US" b="1" dirty="0"/>
              <a:t>Objectives of the Lecture  </a:t>
            </a:r>
            <a:endParaRPr lang="en-US" altLang="en-US" b="1" dirty="0">
              <a:ea typeface="ヒラギノ角ゴ ProN W6"/>
              <a:cs typeface="ヒラギノ角ゴ ProN W6"/>
            </a:endParaRPr>
          </a:p>
        </p:txBody>
      </p:sp>
      <p:sp>
        <p:nvSpPr>
          <p:cNvPr id="18434" name="Rectangle 2">
            <a:extLst>
              <a:ext uri="{FF2B5EF4-FFF2-40B4-BE49-F238E27FC236}">
                <a16:creationId xmlns:a16="http://schemas.microsoft.com/office/drawing/2014/main" id="{400BA6E3-0EDA-4EB6-9D1F-040F79E022E2}"/>
              </a:ext>
            </a:extLst>
          </p:cNvPr>
          <p:cNvSpPr>
            <a:spLocks noGrp="1" noChangeArrowheads="1"/>
          </p:cNvSpPr>
          <p:nvPr>
            <p:ph idx="1"/>
          </p:nvPr>
        </p:nvSpPr>
        <p:spPr>
          <a:xfrm>
            <a:off x="395536" y="1412776"/>
            <a:ext cx="8229600" cy="5073650"/>
          </a:xfrm>
        </p:spPr>
        <p:txBody>
          <a:bodyPr rtlCol="0">
            <a:normAutofit/>
          </a:bodyPr>
          <a:lstStyle/>
          <a:p>
            <a:pPr marL="644525" indent="-457200" fontAlgn="auto">
              <a:spcAft>
                <a:spcPts val="0"/>
              </a:spcAft>
              <a:buSzPct val="99000"/>
              <a:buFont typeface="+mj-lt"/>
              <a:buAutoNum type="arabicPeriod"/>
              <a:defRPr/>
            </a:pPr>
            <a:r>
              <a:rPr lang="en-US" altLang="en-US" b="1" dirty="0">
                <a:solidFill>
                  <a:schemeClr val="tx1">
                    <a:lumMod val="75000"/>
                    <a:lumOff val="25000"/>
                  </a:schemeClr>
                </a:solidFill>
                <a:ea typeface="ヒラギノ角ゴ ProN W6"/>
                <a:cs typeface="ヒラギノ角ゴ ProN W6"/>
              </a:rPr>
              <a:t>Introduce ‘Police  (Cop) Culture’</a:t>
            </a:r>
          </a:p>
          <a:p>
            <a:pPr marL="644525" indent="-457200" fontAlgn="auto">
              <a:spcAft>
                <a:spcPts val="0"/>
              </a:spcAft>
              <a:buSzPct val="99000"/>
              <a:buFont typeface="+mj-lt"/>
              <a:buAutoNum type="arabicPeriod"/>
              <a:defRPr/>
            </a:pPr>
            <a:endParaRPr lang="en-US" altLang="en-US" b="1" dirty="0">
              <a:solidFill>
                <a:schemeClr val="tx1">
                  <a:lumMod val="75000"/>
                  <a:lumOff val="25000"/>
                </a:schemeClr>
              </a:solidFill>
            </a:endParaRPr>
          </a:p>
          <a:p>
            <a:pPr marL="644525" indent="-457200" fontAlgn="auto">
              <a:spcAft>
                <a:spcPts val="0"/>
              </a:spcAft>
              <a:buSzPct val="99000"/>
              <a:buFont typeface="+mj-lt"/>
              <a:buAutoNum type="arabicPeriod"/>
              <a:defRPr/>
            </a:pPr>
            <a:r>
              <a:rPr lang="en-US" altLang="en-US" b="1" dirty="0" err="1">
                <a:solidFill>
                  <a:schemeClr val="tx1">
                    <a:lumMod val="75000"/>
                    <a:lumOff val="25000"/>
                  </a:schemeClr>
                </a:solidFill>
              </a:rPr>
              <a:t>Recognise</a:t>
            </a:r>
            <a:r>
              <a:rPr lang="en-US" altLang="en-US" b="1" dirty="0">
                <a:solidFill>
                  <a:schemeClr val="tx1">
                    <a:lumMod val="75000"/>
                    <a:lumOff val="25000"/>
                  </a:schemeClr>
                </a:solidFill>
              </a:rPr>
              <a:t> the breadth of meaning within the term ‘diversity’ and ‘equality’.</a:t>
            </a:r>
          </a:p>
          <a:p>
            <a:pPr marL="644525" indent="-457200" fontAlgn="auto">
              <a:spcBef>
                <a:spcPts val="1350"/>
              </a:spcBef>
              <a:spcAft>
                <a:spcPts val="0"/>
              </a:spcAft>
              <a:buSzPct val="99000"/>
              <a:buFont typeface="+mj-lt"/>
              <a:buAutoNum type="arabicPeriod"/>
              <a:defRPr/>
            </a:pPr>
            <a:endParaRPr lang="en-US" altLang="en-US" b="1" dirty="0">
              <a:solidFill>
                <a:schemeClr val="tx1">
                  <a:lumMod val="75000"/>
                  <a:lumOff val="25000"/>
                </a:schemeClr>
              </a:solidFill>
            </a:endParaRPr>
          </a:p>
          <a:p>
            <a:pPr marL="644525" indent="-457200" fontAlgn="auto">
              <a:spcBef>
                <a:spcPts val="1350"/>
              </a:spcBef>
              <a:spcAft>
                <a:spcPts val="0"/>
              </a:spcAft>
              <a:buSzPct val="99000"/>
              <a:buFont typeface="+mj-lt"/>
              <a:buAutoNum type="arabicPeriod"/>
              <a:defRPr/>
            </a:pPr>
            <a:r>
              <a:rPr lang="en-US" altLang="en-US" b="1" dirty="0">
                <a:solidFill>
                  <a:schemeClr val="tx1">
                    <a:lumMod val="75000"/>
                    <a:lumOff val="25000"/>
                  </a:schemeClr>
                </a:solidFill>
              </a:rPr>
              <a:t>Consider specific examples of diversity.</a:t>
            </a:r>
          </a:p>
          <a:p>
            <a:pPr marL="644525" indent="-457200" fontAlgn="auto">
              <a:spcBef>
                <a:spcPts val="1350"/>
              </a:spcBef>
              <a:spcAft>
                <a:spcPts val="0"/>
              </a:spcAft>
              <a:buSzPct val="99000"/>
              <a:buFont typeface="+mj-lt"/>
              <a:buAutoNum type="arabicPeriod"/>
              <a:defRPr/>
            </a:pPr>
            <a:endParaRPr lang="en-US" altLang="en-US" b="1" dirty="0">
              <a:solidFill>
                <a:schemeClr val="tx1">
                  <a:lumMod val="75000"/>
                  <a:lumOff val="25000"/>
                </a:schemeClr>
              </a:solidFill>
            </a:endParaRPr>
          </a:p>
          <a:p>
            <a:pPr marL="644525" indent="-457200" fontAlgn="auto">
              <a:spcBef>
                <a:spcPts val="1350"/>
              </a:spcBef>
              <a:spcAft>
                <a:spcPts val="0"/>
              </a:spcAft>
              <a:buSzPct val="99000"/>
              <a:buFont typeface="+mj-lt"/>
              <a:buAutoNum type="arabicPeriod"/>
              <a:defRPr/>
            </a:pPr>
            <a:r>
              <a:rPr lang="en-US" altLang="en-US" b="1" dirty="0">
                <a:solidFill>
                  <a:schemeClr val="tx1">
                    <a:lumMod val="75000"/>
                    <a:lumOff val="25000"/>
                  </a:schemeClr>
                </a:solidFill>
              </a:rPr>
              <a:t>Examine what Police do as an </a:t>
            </a:r>
            <a:r>
              <a:rPr lang="en-US" altLang="en-US" b="1" dirty="0" err="1">
                <a:solidFill>
                  <a:schemeClr val="tx1">
                    <a:lumMod val="75000"/>
                    <a:lumOff val="25000"/>
                  </a:schemeClr>
                </a:solidFill>
              </a:rPr>
              <a:t>organisation</a:t>
            </a:r>
            <a:r>
              <a:rPr lang="en-US" altLang="en-US" b="1" dirty="0">
                <a:solidFill>
                  <a:schemeClr val="tx1">
                    <a:lumMod val="75000"/>
                    <a:lumOff val="25000"/>
                  </a:schemeClr>
                </a:solidFill>
              </a:rPr>
              <a:t> to improve the service it provides to diverse groups in society (internally and outside of the </a:t>
            </a:r>
            <a:r>
              <a:rPr lang="en-US" altLang="en-US" b="1" dirty="0" err="1">
                <a:solidFill>
                  <a:schemeClr val="tx1">
                    <a:lumMod val="75000"/>
                    <a:lumOff val="25000"/>
                  </a:schemeClr>
                </a:solidFill>
              </a:rPr>
              <a:t>organisation</a:t>
            </a:r>
            <a:r>
              <a:rPr lang="en-US" altLang="en-US" b="1" dirty="0">
                <a:solidFill>
                  <a:schemeClr val="tx1">
                    <a:lumMod val="75000"/>
                    <a:lumOff val="25000"/>
                  </a:schemeClr>
                </a:solidFill>
              </a:rPr>
              <a:t>)</a:t>
            </a:r>
          </a:p>
          <a:p>
            <a:pPr marL="644525" indent="-457200" fontAlgn="auto">
              <a:spcBef>
                <a:spcPts val="1350"/>
              </a:spcBef>
              <a:spcAft>
                <a:spcPts val="0"/>
              </a:spcAft>
              <a:buSzPct val="99000"/>
              <a:buFont typeface="+mj-lt"/>
              <a:buAutoNum type="arabicPeriod"/>
              <a:defRPr/>
            </a:pPr>
            <a:endParaRPr lang="en-US" altLang="en-US" sz="2300" b="1" dirty="0">
              <a:solidFill>
                <a:schemeClr val="tx1">
                  <a:lumMod val="75000"/>
                  <a:lumOff val="25000"/>
                </a:schemeClr>
              </a:solidFill>
            </a:endParaRPr>
          </a:p>
          <a:p>
            <a:pPr marL="355600" indent="-168275" fontAlgn="auto">
              <a:spcBef>
                <a:spcPts val="1350"/>
              </a:spcBef>
              <a:spcAft>
                <a:spcPts val="0"/>
              </a:spcAft>
              <a:buSzPct val="99000"/>
              <a:buFontTx/>
              <a:buAutoNum type="arabicPeriod"/>
              <a:defRPr/>
            </a:pPr>
            <a:endParaRPr lang="en-US" altLang="en-US" sz="2300" b="1" dirty="0">
              <a:solidFill>
                <a:schemeClr val="tx1">
                  <a:lumMod val="75000"/>
                  <a:lumOff val="25000"/>
                </a:schemeClr>
              </a:solidFill>
            </a:endParaRPr>
          </a:p>
          <a:p>
            <a:pPr marL="355600" indent="-168275" fontAlgn="auto">
              <a:spcBef>
                <a:spcPts val="1350"/>
              </a:spcBef>
              <a:spcAft>
                <a:spcPts val="0"/>
              </a:spcAft>
              <a:buSzPct val="99000"/>
              <a:buFontTx/>
              <a:buAutoNum type="arabicPeriod"/>
              <a:defRPr/>
            </a:pPr>
            <a:endParaRPr lang="en-US" altLang="en-US" sz="2300" b="1" dirty="0">
              <a:solidFill>
                <a:schemeClr val="tx1">
                  <a:lumMod val="75000"/>
                  <a:lumOff val="25000"/>
                </a:schemeClr>
              </a:solidFill>
            </a:endParaRPr>
          </a:p>
          <a:p>
            <a:pPr marL="355600" indent="-168275" fontAlgn="auto">
              <a:spcBef>
                <a:spcPts val="1350"/>
              </a:spcBef>
              <a:spcAft>
                <a:spcPts val="0"/>
              </a:spcAft>
              <a:buSzPct val="99000"/>
              <a:buFont typeface="Arial" panose="020B0604020202020204" pitchFamily="34" charset="0"/>
              <a:buNone/>
              <a:defRPr/>
            </a:pPr>
            <a:endParaRPr lang="en-US" altLang="en-US" sz="2300" b="1" dirty="0">
              <a:solidFill>
                <a:schemeClr val="tx1">
                  <a:lumMod val="75000"/>
                  <a:lumOff val="25000"/>
                </a:schemeClr>
              </a:solidFill>
              <a:ea typeface="ヒラギノ角ゴ ProN W6"/>
              <a:cs typeface="ヒラギノ角ゴ ProN W6"/>
            </a:endParaRPr>
          </a:p>
        </p:txBody>
      </p:sp>
    </p:spTree>
  </p:cSld>
  <p:clrMapOvr>
    <a:masterClrMapping/>
  </p:clrMapOvr>
  <p:transition spd="slow">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8434">
                                            <p:txEl>
                                              <p:pRg st="0" end="0"/>
                                            </p:txEl>
                                          </p:spTgt>
                                        </p:tgtEl>
                                        <p:attrNameLst>
                                          <p:attrName>style.visibility</p:attrName>
                                        </p:attrNameLst>
                                      </p:cBhvr>
                                      <p:to>
                                        <p:strVal val="visible"/>
                                      </p:to>
                                    </p:set>
                                    <p:animEffect transition="in" filter="fade">
                                      <p:cBhvr>
                                        <p:cTn id="7" dur="1000"/>
                                        <p:tgtEl>
                                          <p:spTgt spid="18434">
                                            <p:txEl>
                                              <p:pRg st="0" end="0"/>
                                            </p:txEl>
                                          </p:spTgt>
                                        </p:tgtEl>
                                      </p:cBhvr>
                                    </p:animEffect>
                                    <p:anim calcmode="lin" valueType="num">
                                      <p:cBhvr>
                                        <p:cTn id="8" dur="1000" fill="hold"/>
                                        <p:tgtEl>
                                          <p:spTgt spid="1843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843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8434">
                                            <p:txEl>
                                              <p:pRg st="2" end="2"/>
                                            </p:txEl>
                                          </p:spTgt>
                                        </p:tgtEl>
                                        <p:attrNameLst>
                                          <p:attrName>style.visibility</p:attrName>
                                        </p:attrNameLst>
                                      </p:cBhvr>
                                      <p:to>
                                        <p:strVal val="visible"/>
                                      </p:to>
                                    </p:set>
                                    <p:animEffect transition="in" filter="fade">
                                      <p:cBhvr>
                                        <p:cTn id="14" dur="1000"/>
                                        <p:tgtEl>
                                          <p:spTgt spid="18434">
                                            <p:txEl>
                                              <p:pRg st="2" end="2"/>
                                            </p:txEl>
                                          </p:spTgt>
                                        </p:tgtEl>
                                      </p:cBhvr>
                                    </p:animEffect>
                                    <p:anim calcmode="lin" valueType="num">
                                      <p:cBhvr>
                                        <p:cTn id="15" dur="1000" fill="hold"/>
                                        <p:tgtEl>
                                          <p:spTgt spid="18434">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1843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8434">
                                            <p:txEl>
                                              <p:pRg st="4" end="4"/>
                                            </p:txEl>
                                          </p:spTgt>
                                        </p:tgtEl>
                                        <p:attrNameLst>
                                          <p:attrName>style.visibility</p:attrName>
                                        </p:attrNameLst>
                                      </p:cBhvr>
                                      <p:to>
                                        <p:strVal val="visible"/>
                                      </p:to>
                                    </p:set>
                                    <p:animEffect transition="in" filter="fade">
                                      <p:cBhvr>
                                        <p:cTn id="21" dur="1000"/>
                                        <p:tgtEl>
                                          <p:spTgt spid="18434">
                                            <p:txEl>
                                              <p:pRg st="4" end="4"/>
                                            </p:txEl>
                                          </p:spTgt>
                                        </p:tgtEl>
                                      </p:cBhvr>
                                    </p:animEffect>
                                    <p:anim calcmode="lin" valueType="num">
                                      <p:cBhvr>
                                        <p:cTn id="22" dur="1000" fill="hold"/>
                                        <p:tgtEl>
                                          <p:spTgt spid="18434">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1843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18434">
                                            <p:txEl>
                                              <p:pRg st="6" end="6"/>
                                            </p:txEl>
                                          </p:spTgt>
                                        </p:tgtEl>
                                        <p:attrNameLst>
                                          <p:attrName>style.visibility</p:attrName>
                                        </p:attrNameLst>
                                      </p:cBhvr>
                                      <p:to>
                                        <p:strVal val="visible"/>
                                      </p:to>
                                    </p:set>
                                    <p:animEffect transition="in" filter="fade">
                                      <p:cBhvr>
                                        <p:cTn id="28" dur="1000"/>
                                        <p:tgtEl>
                                          <p:spTgt spid="18434">
                                            <p:txEl>
                                              <p:pRg st="6" end="6"/>
                                            </p:txEl>
                                          </p:spTgt>
                                        </p:tgtEl>
                                      </p:cBhvr>
                                    </p:animEffect>
                                    <p:anim calcmode="lin" valueType="num">
                                      <p:cBhvr>
                                        <p:cTn id="29" dur="1000" fill="hold"/>
                                        <p:tgtEl>
                                          <p:spTgt spid="18434">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18434">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4" grpId="0" build="p" bldLvl="5" autoUpdateAnimBg="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9809" y="274729"/>
            <a:ext cx="7878536" cy="1325563"/>
          </a:xfrm>
        </p:spPr>
        <p:txBody>
          <a:bodyPr/>
          <a:lstStyle/>
          <a:p>
            <a:r>
              <a:rPr lang="en-GB" dirty="0"/>
              <a:t>Introduction</a:t>
            </a:r>
          </a:p>
        </p:txBody>
      </p:sp>
      <p:sp>
        <p:nvSpPr>
          <p:cNvPr id="3" name="Content Placeholder 2"/>
          <p:cNvSpPr>
            <a:spLocks noGrp="1"/>
          </p:cNvSpPr>
          <p:nvPr>
            <p:ph idx="1"/>
          </p:nvPr>
        </p:nvSpPr>
        <p:spPr>
          <a:xfrm>
            <a:off x="527046" y="1856374"/>
            <a:ext cx="8077402" cy="4596961"/>
          </a:xfrm>
        </p:spPr>
        <p:txBody>
          <a:bodyPr vert="horz" lIns="91440" tIns="45720" rIns="91440" bIns="45720" rtlCol="0" anchor="t">
            <a:normAutofit/>
          </a:bodyPr>
          <a:lstStyle/>
          <a:p>
            <a:r>
              <a:rPr lang="en-GB" dirty="0"/>
              <a:t>In addition to outlining why policing diversity has become a pre-eminent theme in current debates about policing, the lecture also examines the increasing recognition of social diversity.</a:t>
            </a:r>
            <a:endParaRPr lang="en-US" dirty="0"/>
          </a:p>
          <a:p>
            <a:pPr marL="0" indent="0">
              <a:buNone/>
            </a:pPr>
            <a:endParaRPr lang="en-US" dirty="0">
              <a:cs typeface="Calibri"/>
            </a:endParaRPr>
          </a:p>
          <a:p>
            <a:r>
              <a:rPr lang="en-GB" dirty="0"/>
              <a:t>However, it argues that, taken to its logical conclusions, the concept might raise serious problems for the police service. </a:t>
            </a:r>
            <a:endParaRPr lang="en-GB"/>
          </a:p>
          <a:p>
            <a:endParaRPr lang="en-GB" dirty="0"/>
          </a:p>
          <a:p>
            <a:pPr marL="0" indent="0">
              <a:buNone/>
            </a:pPr>
            <a:r>
              <a:rPr lang="en-GB" dirty="0"/>
              <a:t>The objectives are to:</a:t>
            </a:r>
          </a:p>
          <a:p>
            <a:pPr marL="575945" lvl="0" indent="-347345">
              <a:buFont typeface="Arial" pitchFamily="34" charset="0"/>
              <a:buChar char="–"/>
            </a:pPr>
            <a:r>
              <a:rPr lang="en-GB" dirty="0"/>
              <a:t>Outline the social and political context in which the concept of policing diversity has developed in recent times</a:t>
            </a:r>
            <a:endParaRPr lang="en-GB" dirty="0">
              <a:cs typeface="Calibri" panose="020F0502020204030204"/>
            </a:endParaRPr>
          </a:p>
          <a:p>
            <a:pPr marL="575945" lvl="0" indent="-347345">
              <a:buFont typeface="Arial" pitchFamily="34" charset="0"/>
              <a:buChar char="–"/>
            </a:pPr>
            <a:r>
              <a:rPr lang="en-GB" dirty="0"/>
              <a:t>Explore the widening understanding of ‘diversity’ issues</a:t>
            </a:r>
            <a:endParaRPr lang="en-GB" dirty="0">
              <a:cs typeface="Calibri" panose="020F0502020204030204"/>
            </a:endParaRPr>
          </a:p>
          <a:p>
            <a:pPr marL="575945" lvl="0" indent="-347345">
              <a:buFont typeface="Arial" pitchFamily="34" charset="0"/>
              <a:buChar char="–"/>
            </a:pPr>
            <a:endParaRPr lang="en-GB" dirty="0">
              <a:cs typeface="Calibri" panose="020F0502020204030204"/>
            </a:endParaRPr>
          </a:p>
          <a:p>
            <a:pPr marL="228600" lvl="0" indent="0" algn="ctr">
              <a:buNone/>
            </a:pPr>
            <a:r>
              <a:rPr lang="en-GB" b="1" dirty="0">
                <a:solidFill>
                  <a:srgbClr val="FF0000"/>
                </a:solidFill>
              </a:rPr>
              <a:t>Why is Diversity important as an issue?</a:t>
            </a:r>
          </a:p>
        </p:txBody>
      </p:sp>
    </p:spTree>
    <p:extLst>
      <p:ext uri="{BB962C8B-B14F-4D97-AF65-F5344CB8AC3E}">
        <p14:creationId xmlns:p14="http://schemas.microsoft.com/office/powerpoint/2010/main" val="30822830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362" name="Rectangle 1">
            <a:extLst>
              <a:ext uri="{FF2B5EF4-FFF2-40B4-BE49-F238E27FC236}">
                <a16:creationId xmlns:a16="http://schemas.microsoft.com/office/drawing/2014/main" id="{F81D659D-FFF1-4468-97D0-6767B4B3143C}"/>
              </a:ext>
            </a:extLst>
          </p:cNvPr>
          <p:cNvSpPr>
            <a:spLocks noGrp="1" noChangeArrowheads="1"/>
          </p:cNvSpPr>
          <p:nvPr>
            <p:ph type="title"/>
          </p:nvPr>
        </p:nvSpPr>
        <p:spPr>
          <a:xfrm>
            <a:off x="385119" y="161669"/>
            <a:ext cx="8229600" cy="417512"/>
          </a:xfrm>
        </p:spPr>
        <p:txBody>
          <a:bodyPr rtlCol="0">
            <a:normAutofit fontScale="90000"/>
          </a:bodyPr>
          <a:lstStyle/>
          <a:p>
            <a:pPr fontAlgn="auto">
              <a:spcAft>
                <a:spcPts val="0"/>
              </a:spcAft>
              <a:defRPr/>
            </a:pPr>
            <a:r>
              <a:rPr lang="en-US" altLang="en-US" b="1" dirty="0"/>
              <a:t>What is Diversity and Equality?</a:t>
            </a:r>
            <a:endParaRPr lang="en-US" altLang="en-US" b="1" dirty="0">
              <a:ea typeface="ヒラギノ角ゴ ProN W6"/>
              <a:cs typeface="ヒラギノ角ゴ ProN W6"/>
            </a:endParaRPr>
          </a:p>
        </p:txBody>
      </p:sp>
      <p:sp>
        <p:nvSpPr>
          <p:cNvPr id="19458" name="Rectangle 2">
            <a:extLst>
              <a:ext uri="{FF2B5EF4-FFF2-40B4-BE49-F238E27FC236}">
                <a16:creationId xmlns:a16="http://schemas.microsoft.com/office/drawing/2014/main" id="{9CAF0D76-3B91-495F-A6C7-1E3E4D66111E}"/>
              </a:ext>
            </a:extLst>
          </p:cNvPr>
          <p:cNvSpPr>
            <a:spLocks noGrp="1" noChangeArrowheads="1"/>
          </p:cNvSpPr>
          <p:nvPr>
            <p:ph idx="1"/>
          </p:nvPr>
        </p:nvSpPr>
        <p:spPr>
          <a:xfrm>
            <a:off x="457200" y="1050574"/>
            <a:ext cx="8229600" cy="5289550"/>
          </a:xfrm>
        </p:spPr>
        <p:txBody>
          <a:bodyPr vert="horz" lIns="91440" tIns="45720" rIns="91440" bIns="45720" rtlCol="0" anchor="t">
            <a:noAutofit/>
          </a:bodyPr>
          <a:lstStyle/>
          <a:p>
            <a:pPr marL="530225" indent="-342900">
              <a:defRPr/>
            </a:pPr>
            <a:r>
              <a:rPr lang="en-US" altLang="en-US" sz="1800" b="1" dirty="0">
                <a:solidFill>
                  <a:schemeClr val="tx1">
                    <a:lumMod val="75000"/>
                    <a:lumOff val="25000"/>
                  </a:schemeClr>
                </a:solidFill>
              </a:rPr>
              <a:t>There is no single agreed definition of diversity or equality</a:t>
            </a:r>
            <a:endParaRPr lang="en-US" altLang="en-US" sz="1800" b="1">
              <a:solidFill>
                <a:schemeClr val="tx1">
                  <a:lumMod val="75000"/>
                  <a:lumOff val="25000"/>
                </a:schemeClr>
              </a:solidFill>
              <a:ea typeface="ヒラギノ角ゴ ProN W6"/>
              <a:cs typeface="ヒラギノ角ゴ ProN W6"/>
            </a:endParaRPr>
          </a:p>
          <a:p>
            <a:pPr marL="530225" indent="-342900">
              <a:spcBef>
                <a:spcPts val="1013"/>
              </a:spcBef>
              <a:defRPr/>
            </a:pPr>
            <a:endParaRPr lang="en-GB" altLang="en-US" sz="1800" b="1" dirty="0">
              <a:solidFill>
                <a:schemeClr val="tx1">
                  <a:lumMod val="75000"/>
                  <a:lumOff val="25000"/>
                </a:schemeClr>
              </a:solidFill>
              <a:cs typeface="Calibri"/>
            </a:endParaRPr>
          </a:p>
          <a:p>
            <a:pPr marL="530225" indent="-342900">
              <a:spcBef>
                <a:spcPts val="1013"/>
              </a:spcBef>
              <a:defRPr/>
            </a:pPr>
            <a:r>
              <a:rPr lang="en-GB" altLang="en-US" sz="1800" b="1" dirty="0">
                <a:solidFill>
                  <a:schemeClr val="tx1">
                    <a:lumMod val="75000"/>
                    <a:lumOff val="25000"/>
                  </a:schemeClr>
                </a:solidFill>
              </a:rPr>
              <a:t>Equality  = treating people fairly and equally. </a:t>
            </a:r>
            <a:endParaRPr lang="en-GB" altLang="en-US" sz="1800" b="1" dirty="0">
              <a:solidFill>
                <a:schemeClr val="tx1">
                  <a:lumMod val="75000"/>
                  <a:lumOff val="25000"/>
                </a:schemeClr>
              </a:solidFill>
              <a:cs typeface="Calibri"/>
            </a:endParaRPr>
          </a:p>
          <a:p>
            <a:pPr marL="530225" indent="-342900">
              <a:spcBef>
                <a:spcPts val="1013"/>
              </a:spcBef>
              <a:defRPr/>
            </a:pPr>
            <a:endParaRPr lang="en-US" altLang="en-US" sz="1800" b="1" dirty="0">
              <a:solidFill>
                <a:schemeClr val="tx1">
                  <a:lumMod val="75000"/>
                  <a:lumOff val="25000"/>
                </a:schemeClr>
              </a:solidFill>
              <a:cs typeface="Calibri"/>
            </a:endParaRPr>
          </a:p>
          <a:p>
            <a:pPr marL="530225" indent="-342900">
              <a:spcBef>
                <a:spcPts val="1013"/>
              </a:spcBef>
              <a:defRPr/>
            </a:pPr>
            <a:r>
              <a:rPr lang="en-US" altLang="en-US" sz="1800" b="1" dirty="0">
                <a:solidFill>
                  <a:schemeClr val="tx1">
                    <a:lumMod val="75000"/>
                    <a:lumOff val="25000"/>
                  </a:schemeClr>
                </a:solidFill>
              </a:rPr>
              <a:t>Diversity - refers to </a:t>
            </a:r>
            <a:r>
              <a:rPr lang="en-US" altLang="en-US" sz="1800" b="1" dirty="0" err="1">
                <a:solidFill>
                  <a:schemeClr val="tx1">
                    <a:lumMod val="75000"/>
                    <a:lumOff val="25000"/>
                  </a:schemeClr>
                </a:solidFill>
              </a:rPr>
              <a:t>recognising</a:t>
            </a:r>
            <a:r>
              <a:rPr lang="en-US" altLang="en-US" sz="1800" b="1" dirty="0">
                <a:solidFill>
                  <a:schemeClr val="tx1">
                    <a:lumMod val="75000"/>
                    <a:lumOff val="25000"/>
                  </a:schemeClr>
                </a:solidFill>
              </a:rPr>
              <a:t> the differences between people and taking this into account when we relate to them.  </a:t>
            </a:r>
            <a:endParaRPr lang="en-US" altLang="en-US" sz="1800" b="1" dirty="0">
              <a:solidFill>
                <a:schemeClr val="tx1">
                  <a:lumMod val="75000"/>
                  <a:lumOff val="25000"/>
                </a:schemeClr>
              </a:solidFill>
              <a:cs typeface="Calibri"/>
            </a:endParaRPr>
          </a:p>
          <a:p>
            <a:pPr marL="530225" indent="-342900">
              <a:spcBef>
                <a:spcPts val="1013"/>
              </a:spcBef>
              <a:defRPr/>
            </a:pPr>
            <a:endParaRPr lang="en-US" altLang="en-US" sz="1800" b="1" dirty="0">
              <a:solidFill>
                <a:schemeClr val="tx1">
                  <a:lumMod val="75000"/>
                  <a:lumOff val="25000"/>
                </a:schemeClr>
              </a:solidFill>
              <a:cs typeface="Calibri"/>
            </a:endParaRPr>
          </a:p>
          <a:p>
            <a:pPr marL="530225" indent="-342900">
              <a:spcBef>
                <a:spcPts val="1013"/>
              </a:spcBef>
              <a:defRPr/>
            </a:pPr>
            <a:r>
              <a:rPr lang="en-US" altLang="en-US" sz="1800" b="1" dirty="0">
                <a:solidFill>
                  <a:schemeClr val="tx1">
                    <a:lumMod val="75000"/>
                    <a:lumOff val="25000"/>
                  </a:schemeClr>
                </a:solidFill>
              </a:rPr>
              <a:t>Diversity is ‘otherness’ - (University of Maryland, 1995)</a:t>
            </a:r>
            <a:endParaRPr lang="en-US" altLang="en-US" sz="1800" b="1">
              <a:solidFill>
                <a:schemeClr val="tx1">
                  <a:lumMod val="75000"/>
                  <a:lumOff val="25000"/>
                </a:schemeClr>
              </a:solidFill>
              <a:ea typeface="ヒラギノ角ゴ ProN W6"/>
              <a:cs typeface="ヒラギノ角ゴ ProN W6"/>
            </a:endParaRPr>
          </a:p>
          <a:p>
            <a:pPr marL="530225" indent="-342900">
              <a:spcBef>
                <a:spcPts val="1013"/>
              </a:spcBef>
              <a:defRPr/>
            </a:pPr>
            <a:endParaRPr lang="en-US" altLang="en-US" sz="1800" b="1" dirty="0">
              <a:solidFill>
                <a:schemeClr val="tx1">
                  <a:lumMod val="75000"/>
                  <a:lumOff val="25000"/>
                </a:schemeClr>
              </a:solidFill>
              <a:cs typeface="Calibri"/>
            </a:endParaRPr>
          </a:p>
          <a:p>
            <a:pPr marL="530225" indent="-342900">
              <a:spcBef>
                <a:spcPts val="1013"/>
              </a:spcBef>
              <a:defRPr/>
            </a:pPr>
            <a:r>
              <a:rPr lang="en-US" altLang="en-US" sz="1800" b="1" dirty="0">
                <a:solidFill>
                  <a:schemeClr val="tx1">
                    <a:lumMod val="75000"/>
                    <a:lumOff val="25000"/>
                  </a:schemeClr>
                </a:solidFill>
              </a:rPr>
              <a:t>Diversity and equality is about challenging responses:</a:t>
            </a:r>
            <a:endParaRPr lang="en-US" altLang="en-US" sz="1800" b="1">
              <a:solidFill>
                <a:schemeClr val="tx1">
                  <a:lumMod val="75000"/>
                  <a:lumOff val="25000"/>
                </a:schemeClr>
              </a:solidFill>
              <a:ea typeface="ヒラギノ角ゴ ProN W6"/>
              <a:cs typeface="ヒラギノ角ゴ ProN W6"/>
            </a:endParaRPr>
          </a:p>
          <a:p>
            <a:pPr marL="610870" lvl="1" indent="-342900">
              <a:spcBef>
                <a:spcPts val="1013"/>
              </a:spcBef>
              <a:defRPr/>
            </a:pPr>
            <a:endParaRPr lang="en-US" altLang="en-US" sz="1800" b="1" dirty="0">
              <a:solidFill>
                <a:schemeClr val="tx1">
                  <a:lumMod val="75000"/>
                  <a:lumOff val="25000"/>
                </a:schemeClr>
              </a:solidFill>
              <a:cs typeface="Calibri" panose="020F0502020204030204"/>
            </a:endParaRPr>
          </a:p>
          <a:p>
            <a:pPr marL="610870" lvl="1" indent="-342900">
              <a:spcBef>
                <a:spcPts val="1013"/>
              </a:spcBef>
              <a:defRPr/>
            </a:pPr>
            <a:r>
              <a:rPr lang="en-US" altLang="en-US" sz="1800" b="1" dirty="0">
                <a:solidFill>
                  <a:schemeClr val="tx1">
                    <a:lumMod val="75000"/>
                    <a:lumOff val="25000"/>
                  </a:schemeClr>
                </a:solidFill>
              </a:rPr>
              <a:t>Inside the police </a:t>
            </a:r>
            <a:r>
              <a:rPr lang="en-US" altLang="en-US" sz="1800" b="1" dirty="0" err="1">
                <a:solidFill>
                  <a:schemeClr val="tx1">
                    <a:lumMod val="75000"/>
                    <a:lumOff val="25000"/>
                  </a:schemeClr>
                </a:solidFill>
              </a:rPr>
              <a:t>organisation</a:t>
            </a:r>
            <a:r>
              <a:rPr lang="en-US" altLang="en-US" sz="1800" b="1" dirty="0">
                <a:solidFill>
                  <a:schemeClr val="tx1">
                    <a:lumMod val="75000"/>
                    <a:lumOff val="25000"/>
                  </a:schemeClr>
                </a:solidFill>
              </a:rPr>
              <a:t> </a:t>
            </a:r>
            <a:endParaRPr lang="en-US" altLang="en-US" sz="1800" b="1" dirty="0">
              <a:solidFill>
                <a:schemeClr val="tx1">
                  <a:lumMod val="75000"/>
                  <a:lumOff val="25000"/>
                </a:schemeClr>
              </a:solidFill>
              <a:cs typeface="Calibri" panose="020F0502020204030204"/>
            </a:endParaRPr>
          </a:p>
          <a:p>
            <a:pPr marL="267970" lvl="1" indent="0">
              <a:spcBef>
                <a:spcPts val="1013"/>
              </a:spcBef>
              <a:buNone/>
              <a:defRPr/>
            </a:pPr>
            <a:r>
              <a:rPr lang="en-US" altLang="en-US" sz="1800" b="1" dirty="0">
                <a:solidFill>
                  <a:schemeClr val="tx1">
                    <a:lumMod val="75000"/>
                    <a:lumOff val="25000"/>
                  </a:schemeClr>
                </a:solidFill>
              </a:rPr>
              <a:t>and….</a:t>
            </a:r>
            <a:endParaRPr lang="en-US" altLang="en-US" sz="1800" b="1">
              <a:solidFill>
                <a:schemeClr val="tx1">
                  <a:lumMod val="75000"/>
                  <a:lumOff val="25000"/>
                </a:schemeClr>
              </a:solidFill>
              <a:ea typeface="ヒラギノ角ゴ ProN W6"/>
              <a:cs typeface="ヒラギノ角ゴ ProN W6"/>
            </a:endParaRPr>
          </a:p>
          <a:p>
            <a:pPr marL="610870" lvl="1" indent="-342900">
              <a:spcBef>
                <a:spcPts val="1013"/>
              </a:spcBef>
              <a:defRPr/>
            </a:pPr>
            <a:r>
              <a:rPr lang="en-US" altLang="en-US" sz="1800" b="1" dirty="0">
                <a:solidFill>
                  <a:schemeClr val="tx1">
                    <a:lumMod val="75000"/>
                    <a:lumOff val="25000"/>
                  </a:schemeClr>
                </a:solidFill>
              </a:rPr>
              <a:t>Outside in terms of service delivery to the public</a:t>
            </a:r>
            <a:endParaRPr lang="en-US" altLang="en-US" sz="1800" b="1" dirty="0">
              <a:solidFill>
                <a:schemeClr val="tx1">
                  <a:lumMod val="75000"/>
                  <a:lumOff val="25000"/>
                </a:schemeClr>
              </a:solidFill>
              <a:cs typeface="Calibri"/>
            </a:endParaRPr>
          </a:p>
          <a:p>
            <a:pPr marL="534670" lvl="1" indent="-266700" fontAlgn="auto">
              <a:spcBef>
                <a:spcPts val="1013"/>
              </a:spcBef>
              <a:spcAft>
                <a:spcPts val="0"/>
              </a:spcAft>
              <a:buFont typeface="Arial" panose="020B0604020202020204" pitchFamily="34" charset="0"/>
              <a:buNone/>
              <a:defRPr/>
            </a:pPr>
            <a:endParaRPr lang="en-US" altLang="en-US" sz="1800" b="1" dirty="0">
              <a:solidFill>
                <a:schemeClr val="tx1">
                  <a:lumMod val="75000"/>
                  <a:lumOff val="25000"/>
                </a:schemeClr>
              </a:solidFill>
              <a:ea typeface="ヒラギノ角ゴ ProN W6"/>
              <a:cs typeface="ヒラギノ角ゴ ProN W6"/>
            </a:endParaRPr>
          </a:p>
        </p:txBody>
      </p:sp>
    </p:spTree>
    <p:extLst>
      <p:ext uri="{BB962C8B-B14F-4D97-AF65-F5344CB8AC3E}">
        <p14:creationId xmlns:p14="http://schemas.microsoft.com/office/powerpoint/2010/main" val="1048446109"/>
      </p:ext>
    </p:extLst>
  </p:cSld>
  <p:clrMapOvr>
    <a:masterClrMapping/>
  </p:clrMapOvr>
  <p:transition spd="slow">
    <p:push/>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9809" y="274729"/>
            <a:ext cx="7878536" cy="1325563"/>
          </a:xfrm>
        </p:spPr>
        <p:txBody>
          <a:bodyPr/>
          <a:lstStyle/>
          <a:p>
            <a:r>
              <a:rPr lang="en-GB" dirty="0"/>
              <a:t>Introduction</a:t>
            </a:r>
          </a:p>
        </p:txBody>
      </p:sp>
      <p:sp>
        <p:nvSpPr>
          <p:cNvPr id="3" name="Content Placeholder 2"/>
          <p:cNvSpPr>
            <a:spLocks noGrp="1"/>
          </p:cNvSpPr>
          <p:nvPr>
            <p:ph idx="1"/>
          </p:nvPr>
        </p:nvSpPr>
        <p:spPr>
          <a:xfrm>
            <a:off x="527046" y="1856375"/>
            <a:ext cx="7886700" cy="4300462"/>
          </a:xfrm>
        </p:spPr>
        <p:txBody>
          <a:bodyPr vert="horz" lIns="91440" tIns="45720" rIns="91440" bIns="45720" rtlCol="0" anchor="t">
            <a:normAutofit/>
          </a:bodyPr>
          <a:lstStyle/>
          <a:p>
            <a:pPr marL="575945" lvl="0" indent="-347345">
              <a:buFont typeface="Arial" pitchFamily="34" charset="0"/>
              <a:buChar char="–"/>
            </a:pPr>
            <a:r>
              <a:rPr lang="en-GB" dirty="0"/>
              <a:t>Consider why enhancing diversity is regarded as a priority for the police service</a:t>
            </a:r>
            <a:endParaRPr lang="en-US"/>
          </a:p>
          <a:p>
            <a:pPr marL="575945" indent="-347345">
              <a:buFont typeface="Arial" pitchFamily="34" charset="0"/>
              <a:buChar char="–"/>
            </a:pPr>
            <a:endParaRPr lang="en-GB" dirty="0"/>
          </a:p>
          <a:p>
            <a:pPr marL="575945" lvl="0" indent="-347345">
              <a:buFont typeface="Arial" pitchFamily="34" charset="0"/>
              <a:buChar char="–"/>
            </a:pPr>
            <a:r>
              <a:rPr lang="en-GB" dirty="0"/>
              <a:t>Reflect upon the limitations of the diversity agenda for contemporary policing</a:t>
            </a:r>
            <a:endParaRPr lang="en-GB"/>
          </a:p>
          <a:p>
            <a:endParaRPr lang="en-GB" dirty="0"/>
          </a:p>
          <a:p>
            <a:pPr marL="0" indent="0">
              <a:buNone/>
            </a:pPr>
            <a:r>
              <a:rPr lang="en-GB" dirty="0"/>
              <a:t>Contemporary problems are understood against the background of the perceived ‘golden era’ of British policing that followed World War II (Reiner, 2000). If a longer-term perspective is taken, then a rather different picture of police–community relations emerges </a:t>
            </a:r>
          </a:p>
          <a:p>
            <a:pPr marL="575945" lvl="0" indent="-347345">
              <a:buFont typeface="Arial" pitchFamily="34" charset="0"/>
              <a:buChar char="–"/>
            </a:pPr>
            <a:endParaRPr lang="en-GB" dirty="0">
              <a:cs typeface="Calibri" panose="020F0502020204030204"/>
            </a:endParaRPr>
          </a:p>
        </p:txBody>
      </p:sp>
    </p:spTree>
    <p:extLst>
      <p:ext uri="{BB962C8B-B14F-4D97-AF65-F5344CB8AC3E}">
        <p14:creationId xmlns:p14="http://schemas.microsoft.com/office/powerpoint/2010/main" val="29638701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83FC2E3B-D683-435A-ABE6-AA122BAFA263}"/>
              </a:ext>
            </a:extLst>
          </p:cNvPr>
          <p:cNvSpPr>
            <a:spLocks noGrp="1"/>
          </p:cNvSpPr>
          <p:nvPr>
            <p:ph type="title"/>
          </p:nvPr>
        </p:nvSpPr>
        <p:spPr>
          <a:xfrm>
            <a:off x="609600" y="609600"/>
            <a:ext cx="7058744" cy="1163216"/>
          </a:xfrm>
        </p:spPr>
        <p:txBody>
          <a:bodyPr rtlCol="0">
            <a:normAutofit/>
          </a:bodyPr>
          <a:lstStyle/>
          <a:p>
            <a:pPr fontAlgn="auto">
              <a:spcAft>
                <a:spcPts val="0"/>
              </a:spcAft>
              <a:defRPr/>
            </a:pPr>
            <a:r>
              <a:rPr lang="en-GB" altLang="en-US" dirty="0"/>
              <a:t>Prejudice, discrimination and extreme violence are nothing new</a:t>
            </a:r>
          </a:p>
        </p:txBody>
      </p:sp>
      <p:sp>
        <p:nvSpPr>
          <p:cNvPr id="16387" name="Content Placeholder 2">
            <a:extLst>
              <a:ext uri="{FF2B5EF4-FFF2-40B4-BE49-F238E27FC236}">
                <a16:creationId xmlns:a16="http://schemas.microsoft.com/office/drawing/2014/main" id="{56997E65-7472-47C0-A69D-A382D4016BBB}"/>
              </a:ext>
            </a:extLst>
          </p:cNvPr>
          <p:cNvSpPr>
            <a:spLocks noGrp="1"/>
          </p:cNvSpPr>
          <p:nvPr>
            <p:ph idx="1"/>
          </p:nvPr>
        </p:nvSpPr>
        <p:spPr>
          <a:xfrm>
            <a:off x="251520" y="1916832"/>
            <a:ext cx="6348413" cy="3881437"/>
          </a:xfrm>
        </p:spPr>
        <p:txBody>
          <a:bodyPr vert="horz" lIns="91440" tIns="45720" rIns="91440" bIns="45720" rtlCol="0" anchor="t">
            <a:normAutofit/>
          </a:bodyPr>
          <a:lstStyle/>
          <a:p>
            <a:pPr>
              <a:defRPr/>
            </a:pPr>
            <a:r>
              <a:rPr lang="en-GB" altLang="en-US" dirty="0">
                <a:solidFill>
                  <a:schemeClr val="tx1">
                    <a:lumMod val="75000"/>
                    <a:lumOff val="25000"/>
                  </a:schemeClr>
                </a:solidFill>
              </a:rPr>
              <a:t>Eugenics Movement - Started in Britain 1800s-1900s and spread (effectively selective breeding).</a:t>
            </a:r>
            <a:endParaRPr lang="en-GB" altLang="en-US" dirty="0">
              <a:solidFill>
                <a:schemeClr val="tx1">
                  <a:lumMod val="75000"/>
                  <a:lumOff val="25000"/>
                </a:schemeClr>
              </a:solidFill>
              <a:cs typeface="Calibri"/>
            </a:endParaRPr>
          </a:p>
          <a:p>
            <a:pPr>
              <a:defRPr/>
            </a:pPr>
            <a:endParaRPr lang="en-GB" altLang="en-US" dirty="0">
              <a:solidFill>
                <a:schemeClr val="tx1">
                  <a:lumMod val="75000"/>
                  <a:lumOff val="25000"/>
                </a:schemeClr>
              </a:solidFill>
            </a:endParaRPr>
          </a:p>
          <a:p>
            <a:pPr>
              <a:defRPr/>
            </a:pPr>
            <a:r>
              <a:rPr lang="en-GB" altLang="en-US" dirty="0">
                <a:solidFill>
                  <a:schemeClr val="tx1">
                    <a:lumMod val="75000"/>
                    <a:lumOff val="25000"/>
                  </a:schemeClr>
                </a:solidFill>
              </a:rPr>
              <a:t>Nazi Germany (Jewish people, gay people, gypsies and disabled – ‘social cleansing’)</a:t>
            </a:r>
            <a:endParaRPr lang="en-GB" altLang="en-US" dirty="0">
              <a:solidFill>
                <a:schemeClr val="tx1">
                  <a:lumMod val="75000"/>
                  <a:lumOff val="25000"/>
                </a:schemeClr>
              </a:solidFill>
              <a:cs typeface="Calibri"/>
            </a:endParaRPr>
          </a:p>
          <a:p>
            <a:pPr>
              <a:defRPr/>
            </a:pPr>
            <a:endParaRPr lang="en-GB" altLang="en-US" dirty="0">
              <a:solidFill>
                <a:schemeClr val="tx1">
                  <a:lumMod val="75000"/>
                  <a:lumOff val="25000"/>
                </a:schemeClr>
              </a:solidFill>
            </a:endParaRPr>
          </a:p>
          <a:p>
            <a:pPr>
              <a:defRPr/>
            </a:pPr>
            <a:r>
              <a:rPr lang="en-GB" altLang="en-US" dirty="0">
                <a:solidFill>
                  <a:schemeClr val="tx1">
                    <a:lumMod val="75000"/>
                    <a:lumOff val="25000"/>
                  </a:schemeClr>
                </a:solidFill>
              </a:rPr>
              <a:t>Stephen Lawrence (racist murder 1993) numerous other hate crime victims </a:t>
            </a:r>
            <a:endParaRPr lang="en-GB" altLang="en-US" dirty="0">
              <a:solidFill>
                <a:schemeClr val="tx1">
                  <a:lumMod val="75000"/>
                  <a:lumOff val="25000"/>
                </a:schemeClr>
              </a:solidFill>
              <a:cs typeface="Calibri"/>
            </a:endParaRPr>
          </a:p>
          <a:p>
            <a:pPr marL="0" indent="0">
              <a:buNone/>
              <a:defRPr/>
            </a:pPr>
            <a:r>
              <a:rPr lang="en-GB" altLang="en-US" dirty="0">
                <a:solidFill>
                  <a:schemeClr val="tx1">
                    <a:lumMod val="75000"/>
                    <a:lumOff val="25000"/>
                  </a:schemeClr>
                </a:solidFill>
              </a:rPr>
              <a:t>			</a:t>
            </a:r>
          </a:p>
          <a:p>
            <a:pPr marL="0" indent="0">
              <a:buNone/>
              <a:defRPr/>
            </a:pPr>
            <a:r>
              <a:rPr lang="en-GB" altLang="en-US" dirty="0">
                <a:solidFill>
                  <a:schemeClr val="tx1">
                    <a:lumMod val="75000"/>
                    <a:lumOff val="25000"/>
                  </a:schemeClr>
                </a:solidFill>
              </a:rPr>
              <a:t>Quarmby, 2011</a:t>
            </a:r>
            <a:endParaRPr lang="en-GB" dirty="0">
              <a:solidFill>
                <a:schemeClr val="tx1">
                  <a:lumMod val="75000"/>
                  <a:lumOff val="25000"/>
                </a:schemeClr>
              </a:solidFill>
            </a:endParaRPr>
          </a:p>
        </p:txBody>
      </p:sp>
      <p:pic>
        <p:nvPicPr>
          <p:cNvPr id="35844" name="Picture 5" descr="http://upload.wikimedia.org/wikipedia/en/f/fc/Stephen_Lawrence.jpg">
            <a:extLst>
              <a:ext uri="{FF2B5EF4-FFF2-40B4-BE49-F238E27FC236}">
                <a16:creationId xmlns:a16="http://schemas.microsoft.com/office/drawing/2014/main" id="{811348BC-4821-4CAA-8A57-64951DE6292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98123" y="4734784"/>
            <a:ext cx="3550082" cy="20592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917228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20847-8DB9-43F0-B851-BDA687A4CE8E}"/>
              </a:ext>
            </a:extLst>
          </p:cNvPr>
          <p:cNvSpPr>
            <a:spLocks noGrp="1"/>
          </p:cNvSpPr>
          <p:nvPr>
            <p:ph type="title"/>
          </p:nvPr>
        </p:nvSpPr>
        <p:spPr/>
        <p:txBody>
          <a:bodyPr/>
          <a:lstStyle/>
          <a:p>
            <a:endParaRPr lang="en-GB"/>
          </a:p>
        </p:txBody>
      </p:sp>
      <p:pic>
        <p:nvPicPr>
          <p:cNvPr id="4" name="Picture 4">
            <a:hlinkClick r:id="" action="ppaction://media"/>
            <a:extLst>
              <a:ext uri="{FF2B5EF4-FFF2-40B4-BE49-F238E27FC236}">
                <a16:creationId xmlns:a16="http://schemas.microsoft.com/office/drawing/2014/main" id="{9658191F-F120-4ED2-80FB-B57786BF6B2A}"/>
              </a:ext>
            </a:extLst>
          </p:cNvPr>
          <p:cNvPicPr>
            <a:picLocks noGrp="1" noRot="1" noChangeAspect="1"/>
          </p:cNvPicPr>
          <p:nvPr>
            <p:ph idx="1"/>
            <a:videoFile r:link="rId1"/>
          </p:nvPr>
        </p:nvPicPr>
        <p:blipFill>
          <a:blip r:embed="rId3"/>
          <a:stretch>
            <a:fillRect/>
          </a:stretch>
        </p:blipFill>
        <p:spPr>
          <a:xfrm>
            <a:off x="0" y="794"/>
            <a:ext cx="9143999" cy="6852369"/>
          </a:xfrm>
        </p:spPr>
      </p:pic>
    </p:spTree>
    <p:extLst>
      <p:ext uri="{BB962C8B-B14F-4D97-AF65-F5344CB8AC3E}">
        <p14:creationId xmlns:p14="http://schemas.microsoft.com/office/powerpoint/2010/main" val="3490653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8E34DCA9-C1C0-49A4-AEAB-ADB4B7FA1A63}"/>
              </a:ext>
            </a:extLst>
          </p:cNvPr>
          <p:cNvSpPr>
            <a:spLocks noGrp="1"/>
          </p:cNvSpPr>
          <p:nvPr>
            <p:ph type="title"/>
          </p:nvPr>
        </p:nvSpPr>
        <p:spPr/>
        <p:txBody>
          <a:bodyPr rtlCol="0">
            <a:normAutofit/>
          </a:bodyPr>
          <a:lstStyle/>
          <a:p>
            <a:pPr fontAlgn="auto">
              <a:spcAft>
                <a:spcPts val="0"/>
              </a:spcAft>
              <a:defRPr/>
            </a:pPr>
            <a:r>
              <a:rPr lang="en-GB" altLang="en-US" sz="2800"/>
              <a:t>Many forms of ‘negativity’ or ‘-isms’ or ‘phobias’ are built into society and cultures –eg....</a:t>
            </a:r>
          </a:p>
        </p:txBody>
      </p:sp>
      <p:sp>
        <p:nvSpPr>
          <p:cNvPr id="6147" name="Content Placeholder 2">
            <a:extLst>
              <a:ext uri="{FF2B5EF4-FFF2-40B4-BE49-F238E27FC236}">
                <a16:creationId xmlns:a16="http://schemas.microsoft.com/office/drawing/2014/main" id="{ADE071BC-0BF9-4BAC-84C8-89CD6C2714ED}"/>
              </a:ext>
            </a:extLst>
          </p:cNvPr>
          <p:cNvSpPr>
            <a:spLocks noGrp="1"/>
          </p:cNvSpPr>
          <p:nvPr>
            <p:ph idx="1"/>
          </p:nvPr>
        </p:nvSpPr>
        <p:spPr>
          <a:xfrm>
            <a:off x="251520" y="2506662"/>
            <a:ext cx="7886700" cy="4351338"/>
          </a:xfrm>
        </p:spPr>
        <p:txBody>
          <a:bodyPr/>
          <a:lstStyle/>
          <a:p>
            <a:r>
              <a:rPr lang="en-GB" altLang="en-US" dirty="0"/>
              <a:t>Racism</a:t>
            </a:r>
          </a:p>
          <a:p>
            <a:r>
              <a:rPr lang="en-GB" altLang="en-US" dirty="0"/>
              <a:t>Ageism</a:t>
            </a:r>
          </a:p>
          <a:p>
            <a:r>
              <a:rPr lang="en-GB" altLang="en-US" dirty="0"/>
              <a:t>Sexism</a:t>
            </a:r>
          </a:p>
          <a:p>
            <a:r>
              <a:rPr lang="en-GB" altLang="en-US" dirty="0" err="1"/>
              <a:t>Disablism</a:t>
            </a:r>
            <a:endParaRPr lang="en-GB" altLang="en-US" dirty="0"/>
          </a:p>
          <a:p>
            <a:r>
              <a:rPr lang="en-GB" altLang="en-US" dirty="0"/>
              <a:t>Homophobia</a:t>
            </a:r>
          </a:p>
          <a:p>
            <a:r>
              <a:rPr lang="en-GB" altLang="en-US" dirty="0"/>
              <a:t>Islamophobia</a:t>
            </a:r>
          </a:p>
          <a:p>
            <a:r>
              <a:rPr lang="en-GB" altLang="en-US" dirty="0"/>
              <a:t>Xenophobia (fear or hatred of foreigners/strangers or their cultures)</a:t>
            </a:r>
          </a:p>
        </p:txBody>
      </p:sp>
      <p:pic>
        <p:nvPicPr>
          <p:cNvPr id="37892" name="Picture 5" descr="http://2.bp.blogspot.com/-SXYIo0_U4jM/Tl-lW3m69qI/AAAAAAAAD3Y/7F66mDySboQ/s320/racism.jpg">
            <a:extLst>
              <a:ext uri="{FF2B5EF4-FFF2-40B4-BE49-F238E27FC236}">
                <a16:creationId xmlns:a16="http://schemas.microsoft.com/office/drawing/2014/main" id="{3C81B99D-5EDD-40E1-8DD1-EE74B627DAA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11887" y="1657769"/>
            <a:ext cx="2303463" cy="2311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1745620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147">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6147">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147">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6147">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147">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614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27046" y="1856375"/>
            <a:ext cx="8293426" cy="4876526"/>
          </a:xfrm>
        </p:spPr>
        <p:txBody>
          <a:bodyPr>
            <a:normAutofit/>
          </a:bodyPr>
          <a:lstStyle/>
          <a:p>
            <a:pPr>
              <a:spcBef>
                <a:spcPts val="300"/>
              </a:spcBef>
            </a:pPr>
            <a:r>
              <a:rPr lang="en-GB" dirty="0"/>
              <a:t>Police relations with Black and Minority Ethnic (BME) groups often have been fraught since the foundation of modern police forces in the mid-19th century. Similar concerns have applied in many other societies and have been a major issue in the US, Australia, Canada and elsewhere for many decades</a:t>
            </a:r>
          </a:p>
          <a:p>
            <a:pPr>
              <a:spcBef>
                <a:spcPts val="300"/>
              </a:spcBef>
            </a:pPr>
            <a:endParaRPr lang="en-GB" dirty="0"/>
          </a:p>
          <a:p>
            <a:pPr>
              <a:spcBef>
                <a:spcPts val="300"/>
              </a:spcBef>
            </a:pPr>
            <a:r>
              <a:rPr lang="en-GB" dirty="0"/>
              <a:t>Relations with BME communities have formed an important strand in debates about policing but have been added to by concern about other aspects of diversity: these have related to relations with religious and faith communities, the disabled, those defined in terms of sexual orientation. </a:t>
            </a:r>
          </a:p>
          <a:p>
            <a:pPr>
              <a:spcBef>
                <a:spcPts val="300"/>
              </a:spcBef>
            </a:pPr>
            <a:endParaRPr lang="en-GB" dirty="0"/>
          </a:p>
          <a:p>
            <a:pPr>
              <a:spcBef>
                <a:spcPts val="300"/>
              </a:spcBef>
            </a:pPr>
            <a:r>
              <a:rPr lang="en-GB" dirty="0"/>
              <a:t>The degree to which the ‘diversity agenda’ can be extended to include groups such as youth subcultures or sex workers has been debated in the recent past</a:t>
            </a:r>
          </a:p>
        </p:txBody>
      </p:sp>
      <p:sp>
        <p:nvSpPr>
          <p:cNvPr id="7" name="Title 1"/>
          <p:cNvSpPr>
            <a:spLocks noGrp="1"/>
          </p:cNvSpPr>
          <p:nvPr>
            <p:ph type="title"/>
          </p:nvPr>
        </p:nvSpPr>
        <p:spPr>
          <a:xfrm>
            <a:off x="509809" y="274729"/>
            <a:ext cx="7878536" cy="1325563"/>
          </a:xfrm>
        </p:spPr>
        <p:txBody>
          <a:bodyPr/>
          <a:lstStyle/>
          <a:p>
            <a:r>
              <a:rPr lang="en-GB" dirty="0"/>
              <a:t>Introduction</a:t>
            </a:r>
          </a:p>
        </p:txBody>
      </p:sp>
    </p:spTree>
    <p:extLst>
      <p:ext uri="{BB962C8B-B14F-4D97-AF65-F5344CB8AC3E}">
        <p14:creationId xmlns:p14="http://schemas.microsoft.com/office/powerpoint/2010/main" val="18004674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543677" y="274729"/>
            <a:ext cx="7878536" cy="1325563"/>
          </a:xfrm>
        </p:spPr>
        <p:txBody>
          <a:bodyPr/>
          <a:lstStyle/>
          <a:p>
            <a:r>
              <a:rPr lang="en-GB" dirty="0"/>
              <a:t>The impact of the Lawrence inquiry</a:t>
            </a:r>
          </a:p>
        </p:txBody>
      </p:sp>
      <p:sp>
        <p:nvSpPr>
          <p:cNvPr id="5" name="Content Placeholder 2"/>
          <p:cNvSpPr>
            <a:spLocks noGrp="1"/>
          </p:cNvSpPr>
          <p:nvPr>
            <p:ph idx="1"/>
          </p:nvPr>
        </p:nvSpPr>
        <p:spPr>
          <a:xfrm>
            <a:off x="527046" y="1915644"/>
            <a:ext cx="8365434" cy="4825724"/>
          </a:xfrm>
        </p:spPr>
        <p:txBody>
          <a:bodyPr vert="horz" lIns="91440" tIns="45720" rIns="91440" bIns="45720" rtlCol="0" anchor="t">
            <a:normAutofit/>
          </a:bodyPr>
          <a:lstStyle/>
          <a:p>
            <a:r>
              <a:rPr lang="en-GB" dirty="0"/>
              <a:t>Although the facts of the murder of 18-year-old Stephen Lawrence are relatively straightforward and incontrovertible, the impact that the case has had in terms of policing in Britain and society’s attitudes toward racism has been wide-ranging and fundamental.</a:t>
            </a:r>
          </a:p>
          <a:p>
            <a:pPr marL="0" indent="228600">
              <a:buNone/>
            </a:pPr>
            <a:endParaRPr lang="en-GB" dirty="0">
              <a:hlinkClick r:id="rId2"/>
            </a:endParaRPr>
          </a:p>
          <a:p>
            <a:r>
              <a:rPr lang="en-GB" dirty="0"/>
              <a:t>While the focus here – and more widely – is on the implications that the Macpherson Report had for police relations with BME communities it is important to note that it also found professional incompetence and a failure of leadership marred the investigation into the murder of Stephen Lawrence. </a:t>
            </a:r>
            <a:endParaRPr lang="en-GB" dirty="0">
              <a:cs typeface="Calibri"/>
            </a:endParaRPr>
          </a:p>
          <a:p>
            <a:endParaRPr lang="en-GB" dirty="0"/>
          </a:p>
          <a:p>
            <a:r>
              <a:rPr lang="en-GB" dirty="0"/>
              <a:t>Underpinning the specific recommendations was a more fundamental priority that the Home Secretary needed to improve the ‘trust and confidence’ that BME communities have in the police service. </a:t>
            </a:r>
          </a:p>
        </p:txBody>
      </p:sp>
    </p:spTree>
    <p:extLst>
      <p:ext uri="{BB962C8B-B14F-4D97-AF65-F5344CB8AC3E}">
        <p14:creationId xmlns:p14="http://schemas.microsoft.com/office/powerpoint/2010/main" val="20512664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p:cNvSpPr>
            <a:spLocks noGrp="1"/>
          </p:cNvSpPr>
          <p:nvPr>
            <p:ph idx="1"/>
          </p:nvPr>
        </p:nvSpPr>
        <p:spPr>
          <a:xfrm>
            <a:off x="527046" y="1856375"/>
            <a:ext cx="7886700" cy="4300462"/>
          </a:xfrm>
        </p:spPr>
        <p:txBody>
          <a:bodyPr vert="horz" lIns="91440" tIns="45720" rIns="91440" bIns="45720" rtlCol="0" anchor="t">
            <a:normAutofit lnSpcReduction="10000"/>
          </a:bodyPr>
          <a:lstStyle/>
          <a:p>
            <a:pPr marL="0" indent="0">
              <a:buNone/>
            </a:pPr>
            <a:r>
              <a:rPr lang="en-GB" dirty="0"/>
              <a:t>The Lawrence Report (1999) found that police were institutionally racist, defined as:</a:t>
            </a:r>
          </a:p>
          <a:p>
            <a:pPr marL="575945" indent="-347345">
              <a:buFont typeface="Arial" pitchFamily="34" charset="0"/>
              <a:buChar char="–"/>
            </a:pPr>
            <a:endParaRPr lang="en-GB" dirty="0">
              <a:cs typeface="Calibri" panose="020F0502020204030204"/>
            </a:endParaRPr>
          </a:p>
          <a:p>
            <a:pPr marL="571500" indent="-342900"/>
            <a:r>
              <a:rPr lang="en-GB" dirty="0"/>
              <a:t>The collective failure of an organisation to provide an appropriate and professional service to people because of their colour, culture or ethnic origin. </a:t>
            </a:r>
            <a:endParaRPr lang="en-GB" dirty="0">
              <a:cs typeface="Calibri" panose="020F0502020204030204"/>
            </a:endParaRPr>
          </a:p>
          <a:p>
            <a:pPr marL="571500" indent="-342900"/>
            <a:endParaRPr lang="en-GB" dirty="0"/>
          </a:p>
          <a:p>
            <a:pPr marL="571500" indent="-342900"/>
            <a:r>
              <a:rPr lang="en-GB" dirty="0"/>
              <a:t>It can be seen or detected in processes, attitudes and behaviour which amount to discrimination through unwitting prejudice, ignorance, thoughtlessness and racist stereotyping which disadvantages minority ethnic people</a:t>
            </a:r>
            <a:endParaRPr lang="en-GB">
              <a:cs typeface="Calibri" panose="020F0502020204030204"/>
            </a:endParaRPr>
          </a:p>
          <a:p>
            <a:pPr marL="342900" indent="-342900"/>
            <a:endParaRPr lang="en-GB" dirty="0">
              <a:cs typeface="Calibri" panose="020F0502020204030204"/>
            </a:endParaRPr>
          </a:p>
          <a:p>
            <a:pPr marL="0" indent="0" algn="ctr">
              <a:buNone/>
            </a:pPr>
            <a:r>
              <a:rPr lang="en-GB" b="1" dirty="0">
                <a:solidFill>
                  <a:srgbClr val="FF0000"/>
                </a:solidFill>
              </a:rPr>
              <a:t>Despite its apparent radical clarity, the term continues to be badly defined and contradictory</a:t>
            </a:r>
          </a:p>
        </p:txBody>
      </p:sp>
      <p:sp>
        <p:nvSpPr>
          <p:cNvPr id="8" name="Title 1"/>
          <p:cNvSpPr>
            <a:spLocks noGrp="1"/>
          </p:cNvSpPr>
          <p:nvPr>
            <p:ph type="title"/>
          </p:nvPr>
        </p:nvSpPr>
        <p:spPr>
          <a:xfrm>
            <a:off x="543677" y="274729"/>
            <a:ext cx="7878536" cy="1325563"/>
          </a:xfrm>
        </p:spPr>
        <p:txBody>
          <a:bodyPr/>
          <a:lstStyle/>
          <a:p>
            <a:r>
              <a:rPr lang="en-GB" dirty="0"/>
              <a:t>The impact of the Lawrence inquiry</a:t>
            </a:r>
          </a:p>
        </p:txBody>
      </p:sp>
    </p:spTree>
    <p:extLst>
      <p:ext uri="{BB962C8B-B14F-4D97-AF65-F5344CB8AC3E}">
        <p14:creationId xmlns:p14="http://schemas.microsoft.com/office/powerpoint/2010/main" val="24100344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475559" y="1547455"/>
            <a:ext cx="7886700" cy="4452945"/>
          </a:xfrm>
        </p:spPr>
        <p:txBody>
          <a:bodyPr vert="horz" lIns="91440" tIns="45720" rIns="91440" bIns="45720" rtlCol="0" anchor="t">
            <a:normAutofit lnSpcReduction="10000"/>
          </a:bodyPr>
          <a:lstStyle/>
          <a:p>
            <a:pPr marL="0" indent="0">
              <a:buNone/>
            </a:pPr>
            <a:r>
              <a:rPr lang="en-GB" dirty="0"/>
              <a:t>The development of anti-racist policing</a:t>
            </a:r>
          </a:p>
          <a:p>
            <a:pPr marL="575945" indent="-347345">
              <a:buFont typeface="Arial" pitchFamily="34" charset="0"/>
              <a:buChar char="–"/>
            </a:pPr>
            <a:endParaRPr lang="en-GB" dirty="0">
              <a:cs typeface="Calibri" panose="020F0502020204030204"/>
            </a:endParaRPr>
          </a:p>
          <a:p>
            <a:pPr marL="571500" indent="-342900"/>
            <a:r>
              <a:rPr lang="en-GB" dirty="0"/>
              <a:t>The predominant policing approach had been predicated on a ‘race relations’ or equal opportunities model. The key focus was to ensure that BME communities received an equitable service to that delivered to all members of society. </a:t>
            </a:r>
          </a:p>
          <a:p>
            <a:pPr marL="571500" indent="-342900"/>
            <a:endParaRPr lang="en-GB" dirty="0"/>
          </a:p>
          <a:p>
            <a:pPr marL="571500" indent="-342900"/>
            <a:r>
              <a:rPr lang="en-GB" dirty="0"/>
              <a:t>This perspective characterizes the role of the police as essentially neutral, in which officers’ proper concern is to enforce the law in a professional, even-handed, and effective manner. </a:t>
            </a:r>
            <a:endParaRPr lang="en-GB"/>
          </a:p>
          <a:p>
            <a:pPr marL="571500" indent="-342900"/>
            <a:endParaRPr lang="en-GB" dirty="0"/>
          </a:p>
          <a:p>
            <a:pPr marL="571500" indent="-342900"/>
            <a:r>
              <a:rPr lang="en-GB" dirty="0"/>
              <a:t>Often the goal was to assure that officers refrained from behaving in certain ways considered to be illegal or morally and ethically undesirable</a:t>
            </a:r>
            <a:endParaRPr lang="en-GB" dirty="0">
              <a:cs typeface="Calibri"/>
            </a:endParaRPr>
          </a:p>
          <a:p>
            <a:pPr>
              <a:buNone/>
            </a:pPr>
            <a:endParaRPr lang="en-US" dirty="0"/>
          </a:p>
        </p:txBody>
      </p:sp>
      <p:sp>
        <p:nvSpPr>
          <p:cNvPr id="8" name="Title 1"/>
          <p:cNvSpPr>
            <a:spLocks noGrp="1"/>
          </p:cNvSpPr>
          <p:nvPr>
            <p:ph type="title"/>
          </p:nvPr>
        </p:nvSpPr>
        <p:spPr>
          <a:xfrm>
            <a:off x="543677" y="274729"/>
            <a:ext cx="7878536" cy="1057834"/>
          </a:xfrm>
        </p:spPr>
        <p:txBody>
          <a:bodyPr/>
          <a:lstStyle/>
          <a:p>
            <a:r>
              <a:rPr lang="en-GB" dirty="0"/>
              <a:t>The impact of the Lawrence inquiry</a:t>
            </a:r>
          </a:p>
        </p:txBody>
      </p:sp>
    </p:spTree>
    <p:extLst>
      <p:ext uri="{BB962C8B-B14F-4D97-AF65-F5344CB8AC3E}">
        <p14:creationId xmlns:p14="http://schemas.microsoft.com/office/powerpoint/2010/main" val="20140487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527046" y="1924111"/>
            <a:ext cx="7886700" cy="4300462"/>
          </a:xfrm>
        </p:spPr>
        <p:txBody>
          <a:bodyPr>
            <a:normAutofit fontScale="92500" lnSpcReduction="10000"/>
          </a:bodyPr>
          <a:lstStyle/>
          <a:p>
            <a:pPr marL="576263" indent="-347663">
              <a:buFont typeface="Arial" pitchFamily="34" charset="0"/>
              <a:buChar char="–"/>
            </a:pPr>
            <a:r>
              <a:rPr lang="en-GB" sz="2400" dirty="0"/>
              <a:t>Post-Lawrence, conceptualization of the police position in respect of minority groups has become one in which antiracism is a central theme. Enshrined in the 2010 Equalities Act that prohibits discrimination on the grounds of race, age, gender, disability or sexual orientation and that police have a duty to eliminate discrimination, harassment and victimisation and to foster good relations</a:t>
            </a:r>
          </a:p>
          <a:p>
            <a:pPr marL="576263" indent="-347663">
              <a:buFont typeface="Arial" pitchFamily="34" charset="0"/>
              <a:buChar char="–"/>
            </a:pPr>
            <a:endParaRPr lang="en-GB" sz="2400" dirty="0"/>
          </a:p>
          <a:p>
            <a:pPr marL="576263" indent="-347663">
              <a:buFont typeface="Arial" pitchFamily="34" charset="0"/>
              <a:buChar char="–"/>
            </a:pPr>
            <a:endParaRPr lang="en-GB" sz="2400" dirty="0"/>
          </a:p>
          <a:p>
            <a:pPr marL="576263" indent="-347663">
              <a:buFont typeface="Arial" pitchFamily="34" charset="0"/>
              <a:buChar char="–"/>
            </a:pPr>
            <a:r>
              <a:rPr lang="en-GB" sz="2400" dirty="0"/>
              <a:t>The principles of effective policing of a diverse society have formed part of a broader promotion of police professionalism and reflexive practice such that officers understand the impact that their actions have on the wider public</a:t>
            </a:r>
          </a:p>
          <a:p>
            <a:pPr>
              <a:buNone/>
            </a:pPr>
            <a:endParaRPr lang="en-US" dirty="0"/>
          </a:p>
        </p:txBody>
      </p:sp>
      <p:sp>
        <p:nvSpPr>
          <p:cNvPr id="8" name="Title 1"/>
          <p:cNvSpPr>
            <a:spLocks noGrp="1"/>
          </p:cNvSpPr>
          <p:nvPr>
            <p:ph type="title"/>
          </p:nvPr>
        </p:nvSpPr>
        <p:spPr>
          <a:xfrm>
            <a:off x="543677" y="274729"/>
            <a:ext cx="7878536" cy="1325563"/>
          </a:xfrm>
        </p:spPr>
        <p:txBody>
          <a:bodyPr/>
          <a:lstStyle/>
          <a:p>
            <a:r>
              <a:rPr lang="en-GB" dirty="0"/>
              <a:t>The impact of the Lawrence inquiry</a:t>
            </a:r>
          </a:p>
        </p:txBody>
      </p:sp>
    </p:spTree>
    <p:extLst>
      <p:ext uri="{BB962C8B-B14F-4D97-AF65-F5344CB8AC3E}">
        <p14:creationId xmlns:p14="http://schemas.microsoft.com/office/powerpoint/2010/main" val="10018661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3677" y="274729"/>
            <a:ext cx="7878536" cy="1325563"/>
          </a:xfrm>
        </p:spPr>
        <p:txBody>
          <a:bodyPr/>
          <a:lstStyle/>
          <a:p>
            <a:r>
              <a:rPr lang="en-GB" dirty="0"/>
              <a:t>Two dimensions of policing diversity</a:t>
            </a:r>
          </a:p>
        </p:txBody>
      </p:sp>
      <p:sp>
        <p:nvSpPr>
          <p:cNvPr id="3" name="Content Placeholder 2"/>
          <p:cNvSpPr>
            <a:spLocks noGrp="1"/>
          </p:cNvSpPr>
          <p:nvPr>
            <p:ph idx="1"/>
          </p:nvPr>
        </p:nvSpPr>
        <p:spPr>
          <a:xfrm>
            <a:off x="527046" y="1856375"/>
            <a:ext cx="7886700" cy="4300462"/>
          </a:xfrm>
        </p:spPr>
        <p:txBody>
          <a:bodyPr vert="horz" lIns="91440" tIns="45720" rIns="91440" bIns="45720" rtlCol="0" anchor="t">
            <a:normAutofit fontScale="92500" lnSpcReduction="20000"/>
          </a:bodyPr>
          <a:lstStyle/>
          <a:p>
            <a:pPr marL="0" indent="0">
              <a:buNone/>
            </a:pPr>
            <a:r>
              <a:rPr lang="en-GB" dirty="0"/>
              <a:t>The over-policing of minority ethnic officers and the under-policing of hate crime</a:t>
            </a:r>
          </a:p>
          <a:p>
            <a:pPr marL="0" indent="0">
              <a:buNone/>
            </a:pPr>
            <a:r>
              <a:rPr lang="en-GB" dirty="0"/>
              <a:t>Over-policing: Stop and search</a:t>
            </a:r>
          </a:p>
          <a:p>
            <a:pPr marL="575945" indent="-347345">
              <a:buFont typeface="Arial" pitchFamily="34" charset="0"/>
              <a:buChar char="–"/>
            </a:pPr>
            <a:r>
              <a:rPr lang="en-GB" dirty="0">
                <a:ea typeface="+mn-lt"/>
                <a:cs typeface="+mn-lt"/>
              </a:rPr>
              <a:t>Black people make up 15.6% of London's population while white people make up 59.8%. In 2018, 43% of </a:t>
            </a:r>
            <a:r>
              <a:rPr lang="en-GB" b="1" dirty="0">
                <a:ea typeface="+mn-lt"/>
                <a:cs typeface="+mn-lt"/>
              </a:rPr>
              <a:t>searches</a:t>
            </a:r>
            <a:r>
              <a:rPr lang="en-GB" dirty="0">
                <a:ea typeface="+mn-lt"/>
                <a:cs typeface="+mn-lt"/>
              </a:rPr>
              <a:t> were of black people, while 35.5% were of white people , according to official figures from the London Mayor's Office for Policing and Crime (MOPAC)</a:t>
            </a:r>
            <a:endParaRPr lang="en-GB" dirty="0"/>
          </a:p>
          <a:p>
            <a:pPr marL="575945" indent="-347345">
              <a:buFont typeface="Arial" pitchFamily="34" charset="0"/>
              <a:buChar char="–"/>
            </a:pPr>
            <a:endParaRPr lang="en-GB" dirty="0">
              <a:cs typeface="Calibri" panose="020F0502020204030204"/>
            </a:endParaRPr>
          </a:p>
          <a:p>
            <a:pPr marL="228600" indent="0">
              <a:buNone/>
            </a:pPr>
            <a:r>
              <a:rPr lang="en-GB" dirty="0">
                <a:cs typeface="Calibri" panose="020F0502020204030204"/>
              </a:rPr>
              <a:t>However...</a:t>
            </a:r>
          </a:p>
          <a:p>
            <a:pPr marL="575945" indent="-347345">
              <a:buFont typeface="Arial" pitchFamily="34" charset="0"/>
              <a:buChar char="–"/>
            </a:pPr>
            <a:endParaRPr lang="en-GB" dirty="0"/>
          </a:p>
          <a:p>
            <a:pPr marL="575945" indent="-347345">
              <a:buFont typeface="Arial" pitchFamily="34" charset="0"/>
              <a:buChar char="–"/>
            </a:pPr>
            <a:r>
              <a:rPr lang="en-GB" dirty="0">
                <a:ea typeface="+mn-lt"/>
                <a:cs typeface="+mn-lt"/>
              </a:rPr>
              <a:t>The </a:t>
            </a:r>
            <a:r>
              <a:rPr lang="en-GB" b="1" dirty="0">
                <a:ea typeface="+mn-lt"/>
                <a:cs typeface="+mn-lt"/>
              </a:rPr>
              <a:t>stop</a:t>
            </a:r>
            <a:r>
              <a:rPr lang="en-GB" dirty="0">
                <a:ea typeface="+mn-lt"/>
                <a:cs typeface="+mn-lt"/>
              </a:rPr>
              <a:t> and </a:t>
            </a:r>
            <a:r>
              <a:rPr lang="en-GB" b="1" dirty="0">
                <a:ea typeface="+mn-lt"/>
                <a:cs typeface="+mn-lt"/>
              </a:rPr>
              <a:t>search rate</a:t>
            </a:r>
            <a:r>
              <a:rPr lang="en-GB" dirty="0">
                <a:ea typeface="+mn-lt"/>
                <a:cs typeface="+mn-lt"/>
              </a:rPr>
              <a:t> for people with Mixed </a:t>
            </a:r>
            <a:r>
              <a:rPr lang="en-GB" b="1" dirty="0">
                <a:ea typeface="+mn-lt"/>
                <a:cs typeface="+mn-lt"/>
              </a:rPr>
              <a:t>ethnicity</a:t>
            </a:r>
            <a:r>
              <a:rPr lang="en-GB" dirty="0">
                <a:ea typeface="+mn-lt"/>
                <a:cs typeface="+mn-lt"/>
              </a:rPr>
              <a:t> went down from 35 incidents </a:t>
            </a:r>
            <a:r>
              <a:rPr lang="en-GB" b="1" dirty="0">
                <a:ea typeface="+mn-lt"/>
                <a:cs typeface="+mn-lt"/>
              </a:rPr>
              <a:t>per</a:t>
            </a:r>
            <a:r>
              <a:rPr lang="en-GB" dirty="0">
                <a:ea typeface="+mn-lt"/>
                <a:cs typeface="+mn-lt"/>
              </a:rPr>
              <a:t> 1,000 people in 2009/10 to 9 </a:t>
            </a:r>
            <a:r>
              <a:rPr lang="en-GB" b="1" dirty="0">
                <a:ea typeface="+mn-lt"/>
                <a:cs typeface="+mn-lt"/>
              </a:rPr>
              <a:t>per</a:t>
            </a:r>
            <a:r>
              <a:rPr lang="en-GB" dirty="0">
                <a:ea typeface="+mn-lt"/>
                <a:cs typeface="+mn-lt"/>
              </a:rPr>
              <a:t> 1,000 people in 2017/18 – a drop of 75%</a:t>
            </a:r>
            <a:endParaRPr lang="en-GB" dirty="0">
              <a:cs typeface="Calibri"/>
            </a:endParaRPr>
          </a:p>
          <a:p>
            <a:pPr marL="575945" indent="-347345">
              <a:buFont typeface="Arial" pitchFamily="34" charset="0"/>
              <a:buChar char="–"/>
            </a:pPr>
            <a:endParaRPr lang="en-GB" dirty="0">
              <a:cs typeface="Calibri"/>
            </a:endParaRPr>
          </a:p>
          <a:p>
            <a:pPr marL="228600" indent="0" algn="ctr">
              <a:buNone/>
            </a:pPr>
            <a:r>
              <a:rPr lang="en-GB" b="1" dirty="0">
                <a:solidFill>
                  <a:srgbClr val="FF0000"/>
                </a:solidFill>
              </a:rPr>
              <a:t>But what about issues such as knife crime?</a:t>
            </a:r>
          </a:p>
        </p:txBody>
      </p:sp>
    </p:spTree>
    <p:extLst>
      <p:ext uri="{BB962C8B-B14F-4D97-AF65-F5344CB8AC3E}">
        <p14:creationId xmlns:p14="http://schemas.microsoft.com/office/powerpoint/2010/main" val="26401693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3677" y="274729"/>
            <a:ext cx="7878536" cy="1325563"/>
          </a:xfrm>
        </p:spPr>
        <p:txBody>
          <a:bodyPr/>
          <a:lstStyle/>
          <a:p>
            <a:r>
              <a:rPr lang="en-GB" dirty="0"/>
              <a:t>Two dimensions of policing diversity</a:t>
            </a:r>
          </a:p>
        </p:txBody>
      </p:sp>
      <p:sp>
        <p:nvSpPr>
          <p:cNvPr id="3" name="Content Placeholder 2"/>
          <p:cNvSpPr>
            <a:spLocks noGrp="1"/>
          </p:cNvSpPr>
          <p:nvPr>
            <p:ph idx="1"/>
          </p:nvPr>
        </p:nvSpPr>
        <p:spPr/>
        <p:txBody>
          <a:bodyPr>
            <a:normAutofit/>
          </a:bodyPr>
          <a:lstStyle/>
          <a:p>
            <a:pPr marL="576263" indent="-347663">
              <a:buFont typeface="Arial" pitchFamily="34" charset="0"/>
              <a:buChar char="–"/>
            </a:pPr>
            <a:endParaRPr lang="en-GB" dirty="0"/>
          </a:p>
          <a:p>
            <a:pPr marL="571500" indent="-342900"/>
            <a:r>
              <a:rPr lang="en-GB" dirty="0"/>
              <a:t>Stop and search was a key aspect of police discrimination and disrespect cited as a major cause of the 2011 riots (Guardian/LSE, 2011; Riots Communities and Victims Panel, 2012)</a:t>
            </a:r>
          </a:p>
          <a:p>
            <a:pPr marL="571500" indent="-342900"/>
            <a:endParaRPr lang="en-GB" dirty="0"/>
          </a:p>
          <a:p>
            <a:pPr marL="571500" indent="-342900"/>
            <a:endParaRPr lang="en-GB" dirty="0"/>
          </a:p>
          <a:p>
            <a:pPr marL="571500" indent="-342900"/>
            <a:r>
              <a:rPr lang="en-GB" dirty="0"/>
              <a:t>In 2010 the Equalities and Human Rights Commission reported that disparities in the use of stop and search powers against different ethnic groups were rooted in police policies and practices that could not be justified in terms of offending rates or demographic trends</a:t>
            </a:r>
          </a:p>
        </p:txBody>
      </p:sp>
    </p:spTree>
    <p:extLst>
      <p:ext uri="{BB962C8B-B14F-4D97-AF65-F5344CB8AC3E}">
        <p14:creationId xmlns:p14="http://schemas.microsoft.com/office/powerpoint/2010/main" val="21494762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a:spLocks noChangeArrowheads="1"/>
          </p:cNvSpPr>
          <p:nvPr/>
        </p:nvSpPr>
        <p:spPr bwMode="auto">
          <a:xfrm>
            <a:off x="899591" y="2276871"/>
            <a:ext cx="11610055" cy="5615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graphicFrame>
        <p:nvGraphicFramePr>
          <p:cNvPr id="8" name="Chart 7"/>
          <p:cNvGraphicFramePr/>
          <p:nvPr/>
        </p:nvGraphicFramePr>
        <p:xfrm>
          <a:off x="755576" y="1616641"/>
          <a:ext cx="7344816" cy="4680520"/>
        </p:xfrm>
        <a:graphic>
          <a:graphicData uri="http://schemas.openxmlformats.org/drawingml/2006/chart">
            <c:chart xmlns:c="http://schemas.openxmlformats.org/drawingml/2006/chart" xmlns:r="http://schemas.openxmlformats.org/officeDocument/2006/relationships" r:id="rId2"/>
          </a:graphicData>
        </a:graphic>
      </p:graphicFrame>
      <p:sp>
        <p:nvSpPr>
          <p:cNvPr id="6" name="Rectangle 5"/>
          <p:cNvSpPr/>
          <p:nvPr/>
        </p:nvSpPr>
        <p:spPr>
          <a:xfrm>
            <a:off x="810706" y="6190985"/>
            <a:ext cx="3608680" cy="507831"/>
          </a:xfrm>
          <a:prstGeom prst="rect">
            <a:avLst/>
          </a:prstGeom>
        </p:spPr>
        <p:txBody>
          <a:bodyPr wrap="none">
            <a:spAutoFit/>
          </a:bodyPr>
          <a:lstStyle/>
          <a:p>
            <a:pPr>
              <a:lnSpc>
                <a:spcPct val="150000"/>
              </a:lnSpc>
              <a:spcAft>
                <a:spcPts val="1200"/>
              </a:spcAft>
            </a:pPr>
            <a:r>
              <a:rPr lang="en-GB" i="1" dirty="0">
                <a:ea typeface="Times New Roman" panose="02020603050405020304" pitchFamily="18" charset="0"/>
              </a:rPr>
              <a:t>Source:</a:t>
            </a:r>
            <a:r>
              <a:rPr lang="en-GB" dirty="0">
                <a:ea typeface="Times New Roman" panose="02020603050405020304" pitchFamily="18" charset="0"/>
              </a:rPr>
              <a:t> Ministry of Justice (2015)</a:t>
            </a:r>
            <a:endParaRPr lang="en-GB" dirty="0">
              <a:effectLst/>
              <a:ea typeface="Times New Roman" panose="02020603050405020304" pitchFamily="18" charset="0"/>
            </a:endParaRPr>
          </a:p>
        </p:txBody>
      </p:sp>
      <p:sp>
        <p:nvSpPr>
          <p:cNvPr id="11" name="Title 1"/>
          <p:cNvSpPr>
            <a:spLocks noGrp="1"/>
          </p:cNvSpPr>
          <p:nvPr>
            <p:ph type="title"/>
          </p:nvPr>
        </p:nvSpPr>
        <p:spPr>
          <a:xfrm>
            <a:off x="543677" y="274729"/>
            <a:ext cx="7878536" cy="1325563"/>
          </a:xfrm>
        </p:spPr>
        <p:txBody>
          <a:bodyPr/>
          <a:lstStyle/>
          <a:p>
            <a:r>
              <a:rPr lang="en-GB" dirty="0"/>
              <a:t>Two dimensions of policing diversity</a:t>
            </a:r>
          </a:p>
        </p:txBody>
      </p:sp>
    </p:spTree>
    <p:extLst>
      <p:ext uri="{BB962C8B-B14F-4D97-AF65-F5344CB8AC3E}">
        <p14:creationId xmlns:p14="http://schemas.microsoft.com/office/powerpoint/2010/main" val="39050377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3677" y="274729"/>
            <a:ext cx="7878536" cy="1325563"/>
          </a:xfrm>
        </p:spPr>
        <p:txBody>
          <a:bodyPr/>
          <a:lstStyle/>
          <a:p>
            <a:r>
              <a:rPr lang="en-GB" dirty="0"/>
              <a:t>The implications of police culture</a:t>
            </a:r>
          </a:p>
        </p:txBody>
      </p:sp>
      <p:sp>
        <p:nvSpPr>
          <p:cNvPr id="3" name="Content Placeholder 2"/>
          <p:cNvSpPr>
            <a:spLocks noGrp="1"/>
          </p:cNvSpPr>
          <p:nvPr>
            <p:ph idx="1"/>
          </p:nvPr>
        </p:nvSpPr>
        <p:spPr>
          <a:xfrm>
            <a:off x="527046" y="1856375"/>
            <a:ext cx="7886700" cy="4300462"/>
          </a:xfrm>
        </p:spPr>
        <p:txBody>
          <a:bodyPr vert="horz" lIns="91440" tIns="45720" rIns="91440" bIns="45720" rtlCol="0" anchor="t">
            <a:normAutofit/>
          </a:bodyPr>
          <a:lstStyle/>
          <a:p>
            <a:r>
              <a:rPr lang="en-GB" dirty="0"/>
              <a:t>Police culture might not offer a definitive basis to explain police behaviour</a:t>
            </a:r>
          </a:p>
          <a:p>
            <a:endParaRPr lang="en-GB" dirty="0"/>
          </a:p>
          <a:p>
            <a:r>
              <a:rPr lang="en-GB" dirty="0"/>
              <a:t>Police culture is not ‘monolithic, universal or unchanging’ and it cannot be assumed that all officers share the same values, attitudes and beliefs Reiner (2000) </a:t>
            </a:r>
          </a:p>
          <a:p>
            <a:endParaRPr lang="en-GB" dirty="0"/>
          </a:p>
          <a:p>
            <a:r>
              <a:rPr lang="en-GB" dirty="0"/>
              <a:t>If the dynamics of police working life explain culture then it needs to be explained why many officers are not racist, sexist, homophobes. Clearly police culture does not provide any absolute guide to police behaviour</a:t>
            </a:r>
          </a:p>
        </p:txBody>
      </p:sp>
    </p:spTree>
    <p:extLst>
      <p:ext uri="{BB962C8B-B14F-4D97-AF65-F5344CB8AC3E}">
        <p14:creationId xmlns:p14="http://schemas.microsoft.com/office/powerpoint/2010/main" val="33401492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3677" y="274729"/>
            <a:ext cx="7878536" cy="1325563"/>
          </a:xfrm>
        </p:spPr>
        <p:txBody>
          <a:bodyPr/>
          <a:lstStyle/>
          <a:p>
            <a:r>
              <a:rPr lang="en-GB" dirty="0"/>
              <a:t>The implications of police culture</a:t>
            </a:r>
          </a:p>
        </p:txBody>
      </p:sp>
      <p:sp>
        <p:nvSpPr>
          <p:cNvPr id="3" name="Content Placeholder 2"/>
          <p:cNvSpPr>
            <a:spLocks noGrp="1"/>
          </p:cNvSpPr>
          <p:nvPr>
            <p:ph idx="1"/>
          </p:nvPr>
        </p:nvSpPr>
        <p:spPr>
          <a:xfrm>
            <a:off x="527046" y="1856375"/>
            <a:ext cx="7886700" cy="4300462"/>
          </a:xfrm>
        </p:spPr>
        <p:txBody>
          <a:bodyPr>
            <a:normAutofit/>
          </a:bodyPr>
          <a:lstStyle/>
          <a:p>
            <a:r>
              <a:rPr lang="en-GB" dirty="0"/>
              <a:t>Problematic tendency to conceive of police officers as passive dupes, unwittingly coaxed into a particular cultural domain: ‘while the culture may be powerful, it is nevertheless up to individuals to accommodate or resist its influence’ (Chan, 1997)</a:t>
            </a:r>
          </a:p>
          <a:p>
            <a:endParaRPr lang="en-GB" dirty="0"/>
          </a:p>
          <a:p>
            <a:r>
              <a:rPr lang="en-GB" dirty="0"/>
              <a:t>Culture needs also to be understood as a means of interpreting and rationalizing police work, and does not necessarily play a strong causal role in terms of shaping their behaviour (Waddington, 1999) </a:t>
            </a:r>
          </a:p>
        </p:txBody>
      </p:sp>
    </p:spTree>
    <p:extLst>
      <p:ext uri="{BB962C8B-B14F-4D97-AF65-F5344CB8AC3E}">
        <p14:creationId xmlns:p14="http://schemas.microsoft.com/office/powerpoint/2010/main" val="21330496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8276" y="774282"/>
            <a:ext cx="7878536" cy="1325563"/>
          </a:xfrm>
        </p:spPr>
        <p:txBody>
          <a:bodyPr>
            <a:noAutofit/>
          </a:bodyPr>
          <a:lstStyle/>
          <a:p>
            <a:r>
              <a:rPr lang="en-GB" dirty="0"/>
              <a:t>Broadening the horizon: culture and policing in wider perspective</a:t>
            </a:r>
          </a:p>
        </p:txBody>
      </p:sp>
      <p:sp>
        <p:nvSpPr>
          <p:cNvPr id="3" name="Content Placeholder 2"/>
          <p:cNvSpPr>
            <a:spLocks noGrp="1"/>
          </p:cNvSpPr>
          <p:nvPr>
            <p:ph idx="1"/>
          </p:nvPr>
        </p:nvSpPr>
        <p:spPr>
          <a:xfrm>
            <a:off x="527046" y="2508335"/>
            <a:ext cx="7886700" cy="3656970"/>
          </a:xfrm>
        </p:spPr>
        <p:txBody>
          <a:bodyPr vert="horz" lIns="91440" tIns="45720" rIns="91440" bIns="45720" rtlCol="0" anchor="t">
            <a:normAutofit/>
          </a:bodyPr>
          <a:lstStyle/>
          <a:p>
            <a:r>
              <a:rPr lang="en-GB" dirty="0"/>
              <a:t>The state, and the public police, is no longer the sole provider of policing </a:t>
            </a:r>
          </a:p>
          <a:p>
            <a:endParaRPr lang="en-GB" dirty="0"/>
          </a:p>
          <a:p>
            <a:r>
              <a:rPr lang="en-GB" dirty="0"/>
              <a:t>If the legitimate use of violence configures police sub-culture then it seems likely that the influence of this property will extend to other professions who have a role in policing in its extended sense</a:t>
            </a:r>
          </a:p>
        </p:txBody>
      </p:sp>
    </p:spTree>
    <p:extLst>
      <p:ext uri="{BB962C8B-B14F-4D97-AF65-F5344CB8AC3E}">
        <p14:creationId xmlns:p14="http://schemas.microsoft.com/office/powerpoint/2010/main" val="41022762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Police Culture?</a:t>
            </a:r>
          </a:p>
        </p:txBody>
      </p:sp>
      <p:sp>
        <p:nvSpPr>
          <p:cNvPr id="3" name="Content Placeholder 2"/>
          <p:cNvSpPr>
            <a:spLocks noGrp="1"/>
          </p:cNvSpPr>
          <p:nvPr>
            <p:ph idx="1"/>
          </p:nvPr>
        </p:nvSpPr>
        <p:spPr>
          <a:xfrm>
            <a:off x="527046" y="1856375"/>
            <a:ext cx="7886700" cy="4300462"/>
          </a:xfrm>
        </p:spPr>
        <p:txBody>
          <a:bodyPr vert="horz" lIns="91440" tIns="45720" rIns="91440" bIns="45720" rtlCol="0" anchor="t">
            <a:normAutofit/>
          </a:bodyPr>
          <a:lstStyle/>
          <a:p>
            <a:pPr marL="0" indent="0">
              <a:buNone/>
            </a:pPr>
            <a:r>
              <a:rPr lang="en-GB" b="1" dirty="0">
                <a:solidFill>
                  <a:srgbClr val="FF0000"/>
                </a:solidFill>
              </a:rPr>
              <a:t>Two fundamental conclusions can be drawn: </a:t>
            </a:r>
          </a:p>
          <a:p>
            <a:pPr marL="575945" indent="-347345">
              <a:buFont typeface="Arial" pitchFamily="34" charset="0"/>
              <a:buChar char="–"/>
            </a:pPr>
            <a:endParaRPr lang="en-GB" dirty="0">
              <a:cs typeface="Calibri" panose="020F0502020204030204"/>
            </a:endParaRPr>
          </a:p>
          <a:p>
            <a:pPr marL="571500" indent="-342900"/>
            <a:r>
              <a:rPr lang="en-GB" dirty="0"/>
              <a:t>Firstly while the concept of police culture is vital to understanding policing it provides a poor guide to police behaviour overall.</a:t>
            </a:r>
            <a:endParaRPr lang="en-GB" dirty="0">
              <a:cs typeface="Calibri"/>
            </a:endParaRPr>
          </a:p>
          <a:p>
            <a:pPr marL="571500" indent="-342900"/>
            <a:endParaRPr lang="en-GB" dirty="0"/>
          </a:p>
          <a:p>
            <a:pPr marL="571500" indent="-342900"/>
            <a:r>
              <a:rPr lang="en-GB" dirty="0"/>
              <a:t>Second, if the defining characteristics of policing are increasingly shared with other agencies, then it seems likely that the cultural patterns that have emerged, partly in response to them, might themselves pervade networks of policing</a:t>
            </a:r>
          </a:p>
        </p:txBody>
      </p:sp>
    </p:spTree>
    <p:extLst>
      <p:ext uri="{BB962C8B-B14F-4D97-AF65-F5344CB8AC3E}">
        <p14:creationId xmlns:p14="http://schemas.microsoft.com/office/powerpoint/2010/main" val="271635812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B4DF67C5-92C5-42E9-AF94-F67AB71DC24D}"/>
              </a:ext>
            </a:extLst>
          </p:cNvPr>
          <p:cNvSpPr>
            <a:spLocks noGrp="1"/>
          </p:cNvSpPr>
          <p:nvPr>
            <p:ph type="title"/>
          </p:nvPr>
        </p:nvSpPr>
        <p:spPr/>
        <p:txBody>
          <a:bodyPr/>
          <a:lstStyle/>
          <a:p>
            <a:endParaRPr lang="en-GB" altLang="en-US"/>
          </a:p>
        </p:txBody>
      </p:sp>
      <p:sp>
        <p:nvSpPr>
          <p:cNvPr id="11267" name="Content Placeholder 2">
            <a:extLst>
              <a:ext uri="{FF2B5EF4-FFF2-40B4-BE49-F238E27FC236}">
                <a16:creationId xmlns:a16="http://schemas.microsoft.com/office/drawing/2014/main" id="{70C5A5F3-A349-4065-BDE5-E38925E97525}"/>
              </a:ext>
            </a:extLst>
          </p:cNvPr>
          <p:cNvSpPr>
            <a:spLocks noGrp="1"/>
          </p:cNvSpPr>
          <p:nvPr>
            <p:ph idx="1"/>
          </p:nvPr>
        </p:nvSpPr>
        <p:spPr>
          <a:xfrm>
            <a:off x="1115616" y="2780928"/>
            <a:ext cx="6348413" cy="3881437"/>
          </a:xfrm>
        </p:spPr>
        <p:txBody>
          <a:bodyPr/>
          <a:lstStyle/>
          <a:p>
            <a:pPr marL="0" indent="0" algn="ctr">
              <a:buFont typeface="Arial" panose="020B0604020202020204" pitchFamily="34" charset="0"/>
              <a:buNone/>
            </a:pPr>
            <a:r>
              <a:rPr lang="en-GB" altLang="en-US" sz="5400" dirty="0"/>
              <a:t>Police Culture </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57AB786D-D8BB-4FE1-9FAD-10AE92A5A256}"/>
              </a:ext>
            </a:extLst>
          </p:cNvPr>
          <p:cNvSpPr>
            <a:spLocks noGrp="1"/>
          </p:cNvSpPr>
          <p:nvPr>
            <p:ph type="title"/>
          </p:nvPr>
        </p:nvSpPr>
        <p:spPr>
          <a:xfrm>
            <a:off x="66242" y="-120206"/>
            <a:ext cx="8784976" cy="864096"/>
          </a:xfrm>
        </p:spPr>
        <p:txBody>
          <a:bodyPr/>
          <a:lstStyle/>
          <a:p>
            <a:r>
              <a:rPr lang="en-GB" altLang="en-US" dirty="0"/>
              <a:t>The Social Media Question?</a:t>
            </a:r>
          </a:p>
        </p:txBody>
      </p:sp>
      <p:sp>
        <p:nvSpPr>
          <p:cNvPr id="5123" name="Content Placeholder 2">
            <a:extLst>
              <a:ext uri="{FF2B5EF4-FFF2-40B4-BE49-F238E27FC236}">
                <a16:creationId xmlns:a16="http://schemas.microsoft.com/office/drawing/2014/main" id="{0D8BCAD1-F97A-4671-8704-834A65C4F115}"/>
              </a:ext>
            </a:extLst>
          </p:cNvPr>
          <p:cNvSpPr>
            <a:spLocks noGrp="1"/>
          </p:cNvSpPr>
          <p:nvPr>
            <p:ph idx="1"/>
          </p:nvPr>
        </p:nvSpPr>
        <p:spPr>
          <a:xfrm>
            <a:off x="108765" y="743890"/>
            <a:ext cx="8836390" cy="5862981"/>
          </a:xfrm>
        </p:spPr>
        <p:txBody>
          <a:bodyPr vert="horz" lIns="91440" tIns="45720" rIns="91440" bIns="45720" rtlCol="0" anchor="t">
            <a:normAutofit lnSpcReduction="10000"/>
          </a:bodyPr>
          <a:lstStyle/>
          <a:p>
            <a:pPr marL="0" indent="0">
              <a:buNone/>
              <a:defRPr/>
            </a:pPr>
            <a:r>
              <a:rPr lang="en-GB" altLang="en-US" sz="1800" b="1" dirty="0"/>
              <a:t>1	One of my heroes and very sadly missed. Never ever forget walking with him. We were on the walkway above the garages and along comes X. X gobs off at him and says I </a:t>
            </a:r>
            <a:r>
              <a:rPr lang="en-GB" altLang="en-US" sz="1800" b="1" dirty="0" err="1"/>
              <a:t>ain't</a:t>
            </a:r>
            <a:r>
              <a:rPr lang="en-GB" altLang="en-US" sz="1800" b="1" dirty="0"/>
              <a:t> frightened of you. So he picks him up and dangles him by the ankle with just one arm until X wets himself. Priceless</a:t>
            </a:r>
            <a:endParaRPr lang="en-GB" altLang="en-US" sz="1800" b="1">
              <a:cs typeface="Calibri"/>
            </a:endParaRPr>
          </a:p>
          <a:p>
            <a:pPr marL="0" indent="0" fontAlgn="auto">
              <a:spcAft>
                <a:spcPts val="0"/>
              </a:spcAft>
              <a:buFont typeface="Arial" panose="020B0604020202020204" pitchFamily="34" charset="0"/>
              <a:buNone/>
              <a:defRPr/>
            </a:pPr>
            <a:endParaRPr lang="en-GB" altLang="en-US" sz="1800" b="1" dirty="0">
              <a:solidFill>
                <a:srgbClr val="FF0000"/>
              </a:solidFill>
              <a:cs typeface="Calibri"/>
            </a:endParaRPr>
          </a:p>
          <a:p>
            <a:pPr marL="0" indent="0">
              <a:buNone/>
              <a:defRPr/>
            </a:pPr>
            <a:r>
              <a:rPr lang="en-GB" altLang="en-US" sz="1800" b="1" dirty="0">
                <a:solidFill>
                  <a:srgbClr val="FF0000"/>
                </a:solidFill>
              </a:rPr>
              <a:t>2 	 Sorry to hear he has passed, Lovely </a:t>
            </a:r>
            <a:r>
              <a:rPr lang="en-GB" altLang="en-US" sz="1800" b="1" dirty="0" err="1">
                <a:solidFill>
                  <a:srgbClr val="FF0000"/>
                </a:solidFill>
              </a:rPr>
              <a:t>lovely</a:t>
            </a:r>
            <a:r>
              <a:rPr lang="en-GB" altLang="en-US" sz="1800" b="1" dirty="0">
                <a:solidFill>
                  <a:srgbClr val="FF0000"/>
                </a:solidFill>
              </a:rPr>
              <a:t> chap ! </a:t>
            </a:r>
            <a:endParaRPr lang="en-GB" altLang="en-US" sz="1800" b="1" dirty="0">
              <a:solidFill>
                <a:srgbClr val="FF0000"/>
              </a:solidFill>
              <a:cs typeface="Calibri"/>
            </a:endParaRPr>
          </a:p>
          <a:p>
            <a:pPr marL="0" indent="0">
              <a:buNone/>
              <a:defRPr/>
            </a:pPr>
            <a:endParaRPr lang="en-GB" altLang="en-US" sz="1800" b="1" dirty="0">
              <a:solidFill>
                <a:srgbClr val="00B050"/>
              </a:solidFill>
              <a:cs typeface="Calibri"/>
            </a:endParaRPr>
          </a:p>
          <a:p>
            <a:pPr marL="0" indent="0">
              <a:buNone/>
              <a:defRPr/>
            </a:pPr>
            <a:r>
              <a:rPr lang="en-GB" altLang="en-US" sz="1800" b="1" dirty="0">
                <a:solidFill>
                  <a:srgbClr val="00B050"/>
                </a:solidFill>
              </a:rPr>
              <a:t>3 	 I do recall him and I doing something very similar to X, but we took it one step further lol.</a:t>
            </a:r>
            <a:endParaRPr lang="en-GB" altLang="en-US" sz="1800" b="1" dirty="0">
              <a:solidFill>
                <a:srgbClr val="00B050"/>
              </a:solidFill>
              <a:cs typeface="Calibri"/>
            </a:endParaRPr>
          </a:p>
          <a:p>
            <a:pPr marL="0" indent="0" fontAlgn="auto">
              <a:spcAft>
                <a:spcPts val="0"/>
              </a:spcAft>
              <a:buFont typeface="Arial" panose="020B0604020202020204" pitchFamily="34" charset="0"/>
              <a:buNone/>
              <a:defRPr/>
            </a:pPr>
            <a:endParaRPr lang="en-GB" altLang="en-US" sz="1800" b="1" dirty="0">
              <a:cs typeface="Calibri"/>
            </a:endParaRPr>
          </a:p>
          <a:p>
            <a:pPr marL="0" indent="0">
              <a:buNone/>
              <a:defRPr/>
            </a:pPr>
            <a:r>
              <a:rPr lang="en-GB" altLang="en-US" sz="1800" b="1" dirty="0"/>
              <a:t>1 	 Well dropping him on his head clearly made not a blind bit of difference </a:t>
            </a:r>
            <a:r>
              <a:rPr lang="en-GB" altLang="en-US" sz="1800" b="1" dirty="0" err="1"/>
              <a:t>tho</a:t>
            </a:r>
            <a:r>
              <a:rPr lang="en-GB" altLang="en-US" sz="1800" b="1" dirty="0"/>
              <a:t> the car park probably got a dent </a:t>
            </a:r>
            <a:endParaRPr lang="en-GB" altLang="en-US" sz="1800" b="1" dirty="0">
              <a:cs typeface="Calibri"/>
            </a:endParaRPr>
          </a:p>
          <a:p>
            <a:pPr marL="0" indent="0" fontAlgn="auto">
              <a:spcAft>
                <a:spcPts val="0"/>
              </a:spcAft>
              <a:buFont typeface="Arial" panose="020B0604020202020204" pitchFamily="34" charset="0"/>
              <a:buNone/>
              <a:defRPr/>
            </a:pPr>
            <a:endParaRPr lang="en-GB" altLang="en-US" sz="1800" b="1" dirty="0">
              <a:solidFill>
                <a:srgbClr val="00B050"/>
              </a:solidFill>
              <a:cs typeface="Calibri"/>
            </a:endParaRPr>
          </a:p>
          <a:p>
            <a:pPr marL="0" indent="0" fontAlgn="auto">
              <a:spcAft>
                <a:spcPts val="0"/>
              </a:spcAft>
              <a:buFont typeface="Arial" panose="020B0604020202020204" pitchFamily="34" charset="0"/>
              <a:buNone/>
              <a:defRPr/>
            </a:pPr>
            <a:r>
              <a:rPr lang="en-GB" altLang="en-US" sz="1800" b="1" dirty="0">
                <a:solidFill>
                  <a:srgbClr val="00B050"/>
                </a:solidFill>
              </a:rPr>
              <a:t>3 	 He knew the risks lol.</a:t>
            </a:r>
            <a:endParaRPr lang="en-GB" altLang="en-US" sz="1800" b="1" dirty="0">
              <a:solidFill>
                <a:srgbClr val="00B050"/>
              </a:solidFill>
              <a:cs typeface="Calibri"/>
            </a:endParaRPr>
          </a:p>
          <a:p>
            <a:pPr marL="0" indent="0" fontAlgn="auto">
              <a:spcAft>
                <a:spcPts val="0"/>
              </a:spcAft>
              <a:buFont typeface="Arial" panose="020B0604020202020204" pitchFamily="34" charset="0"/>
              <a:buNone/>
              <a:defRPr/>
            </a:pPr>
            <a:endParaRPr lang="en-GB" altLang="en-US" sz="1800" b="1" dirty="0">
              <a:cs typeface="Calibri"/>
            </a:endParaRPr>
          </a:p>
          <a:p>
            <a:pPr marL="0" indent="0">
              <a:buNone/>
              <a:defRPr/>
            </a:pPr>
            <a:r>
              <a:rPr lang="en-GB" altLang="en-US" sz="1800" b="1" dirty="0"/>
              <a:t>1 	 The one I got on with was his older brother he was always polite but he's dead now and well I'll save a few for the drinks coz don't want to put myself in it, here in text </a:t>
            </a:r>
            <a:endParaRPr lang="en-GB" altLang="en-US" sz="1800" b="1" dirty="0">
              <a:cs typeface="Calibri"/>
            </a:endParaRPr>
          </a:p>
          <a:p>
            <a:pPr marL="0" indent="0" fontAlgn="auto">
              <a:spcAft>
                <a:spcPts val="0"/>
              </a:spcAft>
              <a:buFont typeface="Arial" panose="020B0604020202020204" pitchFamily="34" charset="0"/>
              <a:buNone/>
              <a:defRPr/>
            </a:pPr>
            <a:endParaRPr lang="en-GB" altLang="en-US" sz="1800" b="1" dirty="0">
              <a:solidFill>
                <a:srgbClr val="00B0F0"/>
              </a:solidFill>
              <a:cs typeface="Calibri"/>
            </a:endParaRPr>
          </a:p>
          <a:p>
            <a:pPr marL="0" indent="0" fontAlgn="auto">
              <a:spcAft>
                <a:spcPts val="0"/>
              </a:spcAft>
              <a:buFont typeface="Arial" panose="020B0604020202020204" pitchFamily="34" charset="0"/>
              <a:buNone/>
              <a:defRPr/>
            </a:pPr>
            <a:r>
              <a:rPr lang="en-GB" altLang="en-US" sz="1800" b="1" dirty="0">
                <a:solidFill>
                  <a:srgbClr val="00B0F0"/>
                </a:solidFill>
              </a:rPr>
              <a:t>4 	 Guys, I think your comments are totally inappropriate on here, please keep such comments to yourselves, they belong to life on mars!</a:t>
            </a:r>
            <a:endParaRPr lang="en-GB" altLang="en-US" sz="1800" b="1" dirty="0">
              <a:solidFill>
                <a:srgbClr val="00B0F0"/>
              </a:solidFill>
              <a:cs typeface="Calibri"/>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1">
            <a:extLst>
              <a:ext uri="{FF2B5EF4-FFF2-40B4-BE49-F238E27FC236}">
                <a16:creationId xmlns:a16="http://schemas.microsoft.com/office/drawing/2014/main" id="{405E0501-9A59-4507-B668-9769F4B61E92}"/>
              </a:ext>
            </a:extLst>
          </p:cNvPr>
          <p:cNvSpPr>
            <a:spLocks noGrp="1" noChangeArrowheads="1"/>
          </p:cNvSpPr>
          <p:nvPr>
            <p:ph idx="1"/>
          </p:nvPr>
        </p:nvSpPr>
        <p:spPr>
          <a:xfrm>
            <a:off x="893763" y="1419225"/>
            <a:ext cx="7358062" cy="4019550"/>
          </a:xfrm>
        </p:spPr>
        <p:txBody>
          <a:bodyPr vert="horz" lIns="91440" tIns="45720" rIns="91440" bIns="45720" rtlCol="0" anchor="t">
            <a:normAutofit fontScale="92500" lnSpcReduction="20000"/>
          </a:bodyPr>
          <a:lstStyle/>
          <a:p>
            <a:pPr marL="0" indent="0" algn="ctr">
              <a:buFont typeface="Arial" panose="020B0604020202020204" pitchFamily="34" charset="0"/>
              <a:buNone/>
            </a:pPr>
            <a:r>
              <a:rPr lang="en-US" altLang="en-US" sz="3600" b="1" dirty="0"/>
              <a:t>Views?</a:t>
            </a:r>
          </a:p>
          <a:p>
            <a:pPr marL="0" indent="0" algn="ctr">
              <a:buNone/>
            </a:pPr>
            <a:endParaRPr lang="en-US" altLang="en-US" sz="3600" b="1" dirty="0">
              <a:ea typeface="ヒラギノ角ゴ ProN W6"/>
              <a:cs typeface="ヒラギノ角ゴ ProN W6"/>
            </a:endParaRPr>
          </a:p>
          <a:p>
            <a:pPr marL="0" indent="0" algn="ctr">
              <a:buFont typeface="Arial" panose="020B0604020202020204" pitchFamily="34" charset="0"/>
              <a:buNone/>
            </a:pPr>
            <a:r>
              <a:rPr lang="en-US" altLang="en-US" sz="3600" b="1" dirty="0">
                <a:ea typeface="ヒラギノ角ゴ ProN W6"/>
                <a:cs typeface="ヒラギノ角ゴ ProN W6"/>
              </a:rPr>
              <a:t>How can we change Police Culture?</a:t>
            </a:r>
            <a:endParaRPr lang="en-US"/>
          </a:p>
          <a:p>
            <a:pPr marL="0" indent="0" algn="ctr">
              <a:buNone/>
            </a:pPr>
            <a:endParaRPr lang="en-US" altLang="en-US" sz="3600" b="1" dirty="0">
              <a:cs typeface="Calibri"/>
            </a:endParaRPr>
          </a:p>
          <a:p>
            <a:pPr marL="0" indent="0" algn="ctr">
              <a:buNone/>
            </a:pPr>
            <a:r>
              <a:rPr lang="en-US" altLang="en-US" sz="3600" b="1" dirty="0">
                <a:cs typeface="Calibri"/>
              </a:rPr>
              <a:t>Do we need to change it?</a:t>
            </a:r>
          </a:p>
          <a:p>
            <a:pPr marL="0" indent="0" algn="ctr">
              <a:buNone/>
            </a:pPr>
            <a:endParaRPr lang="en-US" altLang="en-US" sz="3600" b="1" dirty="0">
              <a:ea typeface="ヒラギノ角ゴ ProN W6"/>
              <a:cs typeface="ヒラギノ角ゴ ProN W6"/>
            </a:endParaRPr>
          </a:p>
          <a:p>
            <a:pPr marL="0" indent="0" algn="ctr">
              <a:buNone/>
            </a:pPr>
            <a:endParaRPr lang="en-US" altLang="en-US" sz="3600" b="1" dirty="0">
              <a:solidFill>
                <a:srgbClr val="FF0000"/>
              </a:solidFill>
            </a:endParaRPr>
          </a:p>
          <a:p>
            <a:pPr marL="0" indent="0" algn="ctr">
              <a:buNone/>
            </a:pPr>
            <a:r>
              <a:rPr lang="en-US" altLang="en-US" sz="3600" b="1" dirty="0">
                <a:solidFill>
                  <a:srgbClr val="FF0000"/>
                </a:solidFill>
              </a:rPr>
              <a:t>Discuss during a 10 minute break please</a:t>
            </a:r>
            <a:endParaRPr lang="en-US">
              <a:solidFill>
                <a:srgbClr val="FF0000"/>
              </a:solidFill>
              <a:cs typeface="Calibri"/>
            </a:endParaRPr>
          </a:p>
        </p:txBody>
      </p:sp>
    </p:spTree>
  </p:cSld>
  <p:clrMapOvr>
    <a:masterClrMapping/>
  </p:clrMapOvr>
  <p:transition spd="slow">
    <p:dissolv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007883D4-2201-4AC5-A7C1-37F4EB6C46E5}"/>
              </a:ext>
            </a:extLst>
          </p:cNvPr>
          <p:cNvSpPr>
            <a:spLocks noGrp="1"/>
          </p:cNvSpPr>
          <p:nvPr>
            <p:ph type="title"/>
          </p:nvPr>
        </p:nvSpPr>
        <p:spPr/>
        <p:txBody>
          <a:bodyPr/>
          <a:lstStyle/>
          <a:p>
            <a:r>
              <a:rPr lang="en-GB" altLang="en-US"/>
              <a:t>Social Identity Theory</a:t>
            </a:r>
          </a:p>
        </p:txBody>
      </p:sp>
      <p:sp>
        <p:nvSpPr>
          <p:cNvPr id="7171" name="Content Placeholder 2">
            <a:extLst>
              <a:ext uri="{FF2B5EF4-FFF2-40B4-BE49-F238E27FC236}">
                <a16:creationId xmlns:a16="http://schemas.microsoft.com/office/drawing/2014/main" id="{EE5449CB-8221-434F-A962-62862F5D599E}"/>
              </a:ext>
            </a:extLst>
          </p:cNvPr>
          <p:cNvSpPr>
            <a:spLocks noGrp="1"/>
          </p:cNvSpPr>
          <p:nvPr>
            <p:ph idx="1"/>
          </p:nvPr>
        </p:nvSpPr>
        <p:spPr/>
        <p:txBody>
          <a:bodyPr rtlCol="0">
            <a:normAutofit/>
          </a:bodyPr>
          <a:lstStyle/>
          <a:p>
            <a:pPr>
              <a:defRPr/>
            </a:pPr>
            <a:r>
              <a:rPr lang="en-GB" altLang="en-US" dirty="0">
                <a:solidFill>
                  <a:schemeClr val="tx1">
                    <a:lumMod val="75000"/>
                    <a:lumOff val="25000"/>
                  </a:schemeClr>
                </a:solidFill>
              </a:rPr>
              <a:t>Key SIT theorist was Henri </a:t>
            </a:r>
            <a:r>
              <a:rPr lang="en-GB" altLang="en-US" dirty="0" err="1">
                <a:solidFill>
                  <a:schemeClr val="tx1">
                    <a:lumMod val="75000"/>
                    <a:lumOff val="25000"/>
                  </a:schemeClr>
                </a:solidFill>
              </a:rPr>
              <a:t>Tajfel</a:t>
            </a:r>
            <a:r>
              <a:rPr lang="en-GB" altLang="en-US" dirty="0">
                <a:solidFill>
                  <a:schemeClr val="tx1">
                    <a:lumMod val="75000"/>
                    <a:lumOff val="25000"/>
                  </a:schemeClr>
                </a:solidFill>
              </a:rPr>
              <a:t> (1982)</a:t>
            </a:r>
          </a:p>
          <a:p>
            <a:pPr>
              <a:defRPr/>
            </a:pPr>
            <a:r>
              <a:rPr lang="en-GB" altLang="en-US" dirty="0">
                <a:solidFill>
                  <a:schemeClr val="tx1">
                    <a:lumMod val="75000"/>
                    <a:lumOff val="25000"/>
                  </a:schemeClr>
                </a:solidFill>
              </a:rPr>
              <a:t>SIT is concerned with the needs of individuals to identify with specific social groups</a:t>
            </a:r>
          </a:p>
          <a:p>
            <a:pPr>
              <a:defRPr/>
            </a:pPr>
            <a:r>
              <a:rPr lang="en-GB" altLang="en-US" dirty="0">
                <a:solidFill>
                  <a:schemeClr val="tx1">
                    <a:lumMod val="75000"/>
                    <a:lumOff val="25000"/>
                  </a:schemeClr>
                </a:solidFill>
              </a:rPr>
              <a:t>Groups give people a sense of belonging/who they are/a framework for their lives</a:t>
            </a:r>
          </a:p>
          <a:p>
            <a:pPr>
              <a:defRPr/>
            </a:pPr>
            <a:r>
              <a:rPr lang="en-GB" altLang="en-US" dirty="0">
                <a:solidFill>
                  <a:schemeClr val="tx1">
                    <a:lumMod val="75000"/>
                    <a:lumOff val="25000"/>
                  </a:schemeClr>
                </a:solidFill>
              </a:rPr>
              <a:t>This links to self-esteem needs</a:t>
            </a:r>
          </a:p>
          <a:p>
            <a:pPr>
              <a:defRPr/>
            </a:pPr>
            <a:r>
              <a:rPr lang="en-GB" altLang="en-US" dirty="0">
                <a:solidFill>
                  <a:schemeClr val="tx1">
                    <a:lumMod val="75000"/>
                    <a:lumOff val="25000"/>
                  </a:schemeClr>
                </a:solidFill>
              </a:rPr>
              <a:t>Also the development of prejudice</a:t>
            </a:r>
          </a:p>
          <a:p>
            <a:pPr>
              <a:defRPr/>
            </a:pPr>
            <a:r>
              <a:rPr lang="en-GB" altLang="en-US" dirty="0">
                <a:solidFill>
                  <a:schemeClr val="tx1">
                    <a:lumMod val="75000"/>
                    <a:lumOff val="25000"/>
                  </a:schemeClr>
                </a:solidFill>
              </a:rPr>
              <a:t>And discrimination as the process inevitably involves discriminating in favour of one’s own group and against the other group(s)</a:t>
            </a:r>
          </a:p>
          <a:p>
            <a:pPr fontAlgn="auto">
              <a:spcAft>
                <a:spcPts val="0"/>
              </a:spcAft>
              <a:buFont typeface="Wingdings 3" charset="2"/>
              <a:buChar char=""/>
              <a:defRPr/>
            </a:pPr>
            <a:endParaRPr lang="en-GB" altLang="en-US" dirty="0">
              <a:solidFill>
                <a:schemeClr val="tx1">
                  <a:lumMod val="75000"/>
                  <a:lumOff val="25000"/>
                </a:schemeClr>
              </a:solidFill>
            </a:endParaRPr>
          </a:p>
        </p:txBody>
      </p:sp>
      <p:sp>
        <p:nvSpPr>
          <p:cNvPr id="17412" name="Rectangle 3">
            <a:extLst>
              <a:ext uri="{FF2B5EF4-FFF2-40B4-BE49-F238E27FC236}">
                <a16:creationId xmlns:a16="http://schemas.microsoft.com/office/drawing/2014/main" id="{D8D2BB38-D374-43A2-9F21-E3B85B182908}"/>
              </a:ext>
            </a:extLst>
          </p:cNvPr>
          <p:cNvSpPr>
            <a:spLocks noChangeArrowheads="1"/>
          </p:cNvSpPr>
          <p:nvPr/>
        </p:nvSpPr>
        <p:spPr bwMode="auto">
          <a:xfrm>
            <a:off x="5219700" y="6165850"/>
            <a:ext cx="346392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 typeface="Arial" panose="020B0604020202020204" pitchFamily="34" charset="0"/>
              <a:buNone/>
            </a:pPr>
            <a:r>
              <a:rPr lang="en-GB" altLang="en-US">
                <a:solidFill>
                  <a:schemeClr val="tx1"/>
                </a:solidFill>
                <a:latin typeface="Arial" panose="020B0604020202020204" pitchFamily="34" charset="0"/>
              </a:rPr>
              <a:t>- see also Tajfel &amp; Turner (1986)</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6923E191-5F58-4155-90FF-04C31AB16959}"/>
              </a:ext>
            </a:extLst>
          </p:cNvPr>
          <p:cNvSpPr>
            <a:spLocks noGrp="1"/>
          </p:cNvSpPr>
          <p:nvPr>
            <p:ph type="title"/>
          </p:nvPr>
        </p:nvSpPr>
        <p:spPr>
          <a:xfrm>
            <a:off x="609600" y="260648"/>
            <a:ext cx="6348413" cy="1320800"/>
          </a:xfrm>
        </p:spPr>
        <p:txBody>
          <a:bodyPr rtlCol="0">
            <a:normAutofit fontScale="90000"/>
          </a:bodyPr>
          <a:lstStyle/>
          <a:p>
            <a:pPr fontAlgn="auto">
              <a:spcAft>
                <a:spcPts val="0"/>
              </a:spcAft>
              <a:defRPr/>
            </a:pPr>
            <a:r>
              <a:rPr lang="en-GB" altLang="en-US" dirty="0"/>
              <a:t>Groups are convenient concepts but they are imagined....not ‘fact’</a:t>
            </a:r>
          </a:p>
        </p:txBody>
      </p:sp>
      <p:sp>
        <p:nvSpPr>
          <p:cNvPr id="8195" name="Content Placeholder 2">
            <a:extLst>
              <a:ext uri="{FF2B5EF4-FFF2-40B4-BE49-F238E27FC236}">
                <a16:creationId xmlns:a16="http://schemas.microsoft.com/office/drawing/2014/main" id="{F0A9A846-CBEB-4EA8-9EA3-531FB98D424A}"/>
              </a:ext>
            </a:extLst>
          </p:cNvPr>
          <p:cNvSpPr>
            <a:spLocks noGrp="1"/>
          </p:cNvSpPr>
          <p:nvPr>
            <p:ph idx="1"/>
          </p:nvPr>
        </p:nvSpPr>
        <p:spPr/>
        <p:txBody>
          <a:bodyPr rtlCol="0">
            <a:normAutofit/>
          </a:bodyPr>
          <a:lstStyle/>
          <a:p>
            <a:pPr>
              <a:defRPr/>
            </a:pPr>
            <a:r>
              <a:rPr lang="en-GB" altLang="en-US" sz="2000" dirty="0">
                <a:solidFill>
                  <a:schemeClr val="tx1">
                    <a:lumMod val="75000"/>
                    <a:lumOff val="25000"/>
                  </a:schemeClr>
                </a:solidFill>
              </a:rPr>
              <a:t>People often rely on views of the world based on ideas of ‘groups’</a:t>
            </a:r>
          </a:p>
          <a:p>
            <a:pPr>
              <a:defRPr/>
            </a:pPr>
            <a:r>
              <a:rPr lang="en-GB" altLang="en-US" sz="2000" dirty="0">
                <a:solidFill>
                  <a:schemeClr val="tx1">
                    <a:lumMod val="75000"/>
                    <a:lumOff val="25000"/>
                  </a:schemeClr>
                </a:solidFill>
              </a:rPr>
              <a:t>This way we put an invisible boundary around a group of people – and we tend to attach certain characteristics to that group</a:t>
            </a:r>
          </a:p>
          <a:p>
            <a:pPr>
              <a:defRPr/>
            </a:pPr>
            <a:r>
              <a:rPr lang="en-GB" altLang="en-US" sz="2000" dirty="0" err="1">
                <a:solidFill>
                  <a:schemeClr val="tx1">
                    <a:lumMod val="75000"/>
                    <a:lumOff val="25000"/>
                  </a:schemeClr>
                </a:solidFill>
              </a:rPr>
              <a:t>Malim</a:t>
            </a:r>
            <a:r>
              <a:rPr lang="en-GB" altLang="en-US" sz="2000" dirty="0">
                <a:solidFill>
                  <a:schemeClr val="tx1">
                    <a:lumMod val="75000"/>
                    <a:lumOff val="25000"/>
                  </a:schemeClr>
                </a:solidFill>
              </a:rPr>
              <a:t> (1997) suggests that viewed from the outside, members of a group appear to be homogenous (internally the same)</a:t>
            </a:r>
          </a:p>
          <a:p>
            <a:pPr>
              <a:defRPr/>
            </a:pPr>
            <a:r>
              <a:rPr lang="en-GB" altLang="en-US" sz="2000" dirty="0">
                <a:solidFill>
                  <a:schemeClr val="tx1">
                    <a:lumMod val="75000"/>
                    <a:lumOff val="25000"/>
                  </a:schemeClr>
                </a:solidFill>
              </a:rPr>
              <a:t>But the reality is groups are never fixed – or internally homogenous</a:t>
            </a:r>
          </a:p>
          <a:p>
            <a:pPr>
              <a:defRPr/>
            </a:pPr>
            <a:r>
              <a:rPr lang="en-GB" altLang="en-US" sz="2000" dirty="0">
                <a:solidFill>
                  <a:schemeClr val="tx1">
                    <a:lumMod val="75000"/>
                    <a:lumOff val="25000"/>
                  </a:schemeClr>
                </a:solidFill>
              </a:rPr>
              <a:t>They are made up of different individuals</a:t>
            </a:r>
          </a:p>
        </p:txBody>
      </p:sp>
      <p:pic>
        <p:nvPicPr>
          <p:cNvPr id="19460" name="Picture 5" descr="http://www.plantsciences.ucdavis.edu/plantsciences_Faculty/Bloom/CAMEL/Art/Individual.jpg">
            <a:extLst>
              <a:ext uri="{FF2B5EF4-FFF2-40B4-BE49-F238E27FC236}">
                <a16:creationId xmlns:a16="http://schemas.microsoft.com/office/drawing/2014/main" id="{CFCE81D9-E80D-4C76-9472-116A3DD39B06}"/>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88224" y="5074866"/>
            <a:ext cx="2565513" cy="17831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E8458346-FE5F-4326-B312-BD0E4EDB22CA}"/>
              </a:ext>
            </a:extLst>
          </p:cNvPr>
          <p:cNvSpPr>
            <a:spLocks noGrp="1"/>
          </p:cNvSpPr>
          <p:nvPr>
            <p:ph type="title"/>
          </p:nvPr>
        </p:nvSpPr>
        <p:spPr>
          <a:xfrm>
            <a:off x="582703" y="91976"/>
            <a:ext cx="6348413" cy="1320800"/>
          </a:xfrm>
        </p:spPr>
        <p:txBody>
          <a:bodyPr/>
          <a:lstStyle/>
          <a:p>
            <a:r>
              <a:rPr lang="en-GB" altLang="en-US" dirty="0"/>
              <a:t>Us and them </a:t>
            </a:r>
          </a:p>
        </p:txBody>
      </p:sp>
      <p:sp>
        <p:nvSpPr>
          <p:cNvPr id="9219" name="Content Placeholder 2">
            <a:extLst>
              <a:ext uri="{FF2B5EF4-FFF2-40B4-BE49-F238E27FC236}">
                <a16:creationId xmlns:a16="http://schemas.microsoft.com/office/drawing/2014/main" id="{816937D5-3ED5-427A-A24F-8AF73BD665B4}"/>
              </a:ext>
            </a:extLst>
          </p:cNvPr>
          <p:cNvSpPr>
            <a:spLocks noGrp="1"/>
          </p:cNvSpPr>
          <p:nvPr>
            <p:ph idx="1"/>
          </p:nvPr>
        </p:nvSpPr>
        <p:spPr>
          <a:xfrm>
            <a:off x="575550" y="1412776"/>
            <a:ext cx="6348413" cy="3881437"/>
          </a:xfrm>
        </p:spPr>
        <p:txBody>
          <a:bodyPr vert="horz" lIns="91440" tIns="45720" rIns="91440" bIns="45720" rtlCol="0" anchor="t">
            <a:normAutofit/>
          </a:bodyPr>
          <a:lstStyle/>
          <a:p>
            <a:pPr>
              <a:defRPr/>
            </a:pPr>
            <a:r>
              <a:rPr lang="en-GB" altLang="en-US" b="1" dirty="0">
                <a:solidFill>
                  <a:schemeClr val="tx1">
                    <a:lumMod val="75000"/>
                    <a:lumOff val="25000"/>
                  </a:schemeClr>
                </a:solidFill>
              </a:rPr>
              <a:t>‘Strangers’ or ‘new comers’ can </a:t>
            </a:r>
            <a:r>
              <a:rPr lang="en-GB" altLang="en-US" b="1" dirty="0">
                <a:solidFill>
                  <a:srgbClr val="FF0000"/>
                </a:solidFill>
              </a:rPr>
              <a:t>threaten</a:t>
            </a:r>
            <a:r>
              <a:rPr lang="en-GB" altLang="en-US" b="1" dirty="0">
                <a:solidFill>
                  <a:schemeClr val="tx1">
                    <a:lumMod val="75000"/>
                    <a:lumOff val="25000"/>
                  </a:schemeClr>
                </a:solidFill>
              </a:rPr>
              <a:t> boundaries and identities</a:t>
            </a:r>
            <a:endParaRPr lang="en-GB" altLang="en-US" b="1">
              <a:solidFill>
                <a:schemeClr val="tx1">
                  <a:lumMod val="75000"/>
                  <a:lumOff val="25000"/>
                </a:schemeClr>
              </a:solidFill>
              <a:cs typeface="Calibri"/>
            </a:endParaRPr>
          </a:p>
          <a:p>
            <a:pPr>
              <a:defRPr/>
            </a:pPr>
            <a:r>
              <a:rPr lang="en-GB" altLang="en-US" b="1" dirty="0">
                <a:solidFill>
                  <a:schemeClr val="tx1">
                    <a:lumMod val="75000"/>
                    <a:lumOff val="25000"/>
                  </a:schemeClr>
                </a:solidFill>
              </a:rPr>
              <a:t>Norbert Elias (in Bauman &amp; May, 2001) refers to the ‘established’ and ‘outsiders’ </a:t>
            </a:r>
            <a:endParaRPr lang="en-GB" altLang="en-US" b="1">
              <a:solidFill>
                <a:schemeClr val="tx1">
                  <a:lumMod val="75000"/>
                  <a:lumOff val="25000"/>
                </a:schemeClr>
              </a:solidFill>
              <a:cs typeface="Calibri"/>
            </a:endParaRPr>
          </a:p>
          <a:p>
            <a:pPr>
              <a:defRPr/>
            </a:pPr>
            <a:r>
              <a:rPr lang="en-GB" altLang="en-US" b="1" dirty="0">
                <a:solidFill>
                  <a:schemeClr val="tx1">
                    <a:lumMod val="75000"/>
                    <a:lumOff val="25000"/>
                  </a:schemeClr>
                </a:solidFill>
              </a:rPr>
              <a:t>Think about the current Brexit </a:t>
            </a:r>
            <a:r>
              <a:rPr lang="en-GB" altLang="en-US" b="1" dirty="0" err="1">
                <a:solidFill>
                  <a:schemeClr val="tx1">
                    <a:lumMod val="75000"/>
                    <a:lumOff val="25000"/>
                  </a:schemeClr>
                </a:solidFill>
              </a:rPr>
              <a:t>Crisis‘panics</a:t>
            </a:r>
            <a:r>
              <a:rPr lang="en-GB" altLang="en-US" b="1" dirty="0">
                <a:solidFill>
                  <a:schemeClr val="tx1">
                    <a:lumMod val="75000"/>
                    <a:lumOff val="25000"/>
                  </a:schemeClr>
                </a:solidFill>
              </a:rPr>
              <a:t>’ surrounding the issue of possible influxes of migrants from E. Europe and elsewhere</a:t>
            </a:r>
            <a:endParaRPr lang="en-GB" altLang="en-US" b="1">
              <a:solidFill>
                <a:schemeClr val="tx1">
                  <a:lumMod val="75000"/>
                  <a:lumOff val="25000"/>
                </a:schemeClr>
              </a:solidFill>
              <a:cs typeface="Calibri"/>
            </a:endParaRPr>
          </a:p>
          <a:p>
            <a:pPr>
              <a:defRPr/>
            </a:pPr>
            <a:r>
              <a:rPr lang="en-GB" altLang="en-US" b="1" dirty="0">
                <a:solidFill>
                  <a:schemeClr val="tx1">
                    <a:lumMod val="75000"/>
                    <a:lumOff val="25000"/>
                  </a:schemeClr>
                </a:solidFill>
              </a:rPr>
              <a:t>Different parts of the country will respond differently to newcomers – and the idea of newcomers</a:t>
            </a:r>
            <a:endParaRPr lang="en-GB" altLang="en-US" b="1">
              <a:solidFill>
                <a:schemeClr val="tx1">
                  <a:lumMod val="75000"/>
                  <a:lumOff val="25000"/>
                </a:schemeClr>
              </a:solidFill>
              <a:cs typeface="Calibri"/>
            </a:endParaRPr>
          </a:p>
          <a:p>
            <a:pPr fontAlgn="auto">
              <a:spcAft>
                <a:spcPts val="0"/>
              </a:spcAft>
              <a:buFont typeface="Wingdings 3" charset="2"/>
              <a:buChar char=""/>
              <a:defRPr/>
            </a:pPr>
            <a:endParaRPr lang="en-GB" altLang="en-US" dirty="0">
              <a:solidFill>
                <a:schemeClr val="tx1">
                  <a:lumMod val="75000"/>
                  <a:lumOff val="25000"/>
                </a:schemeClr>
              </a:solidFill>
            </a:endParaRPr>
          </a:p>
        </p:txBody>
      </p:sp>
      <p:pic>
        <p:nvPicPr>
          <p:cNvPr id="21508" name="Picture 4" descr="http://museumvictoria.com.au/collections/itemimages/356/033/356033_Large.jpg">
            <a:extLst>
              <a:ext uri="{FF2B5EF4-FFF2-40B4-BE49-F238E27FC236}">
                <a16:creationId xmlns:a16="http://schemas.microsoft.com/office/drawing/2014/main" id="{4604D43D-7549-43B8-807C-17087A52E8C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1550" y="5003800"/>
            <a:ext cx="1800225" cy="185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09" name="Picture 6" descr="http://immigrationimpact.com/wp-content/uploads/2012/01/4479312951_fb36d58b80_z.jpg">
            <a:extLst>
              <a:ext uri="{FF2B5EF4-FFF2-40B4-BE49-F238E27FC236}">
                <a16:creationId xmlns:a16="http://schemas.microsoft.com/office/drawing/2014/main" id="{13FDFDD2-A720-4DB6-8148-789DAA90FF4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27763" y="4941888"/>
            <a:ext cx="2376487" cy="153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37D49206-249B-43FE-B881-7ED26F4086FE}"/>
              </a:ext>
            </a:extLst>
          </p:cNvPr>
          <p:cNvSpPr>
            <a:spLocks noGrp="1"/>
          </p:cNvSpPr>
          <p:nvPr>
            <p:ph type="title"/>
          </p:nvPr>
        </p:nvSpPr>
        <p:spPr>
          <a:xfrm>
            <a:off x="457200" y="274638"/>
            <a:ext cx="8229600" cy="561975"/>
          </a:xfrm>
        </p:spPr>
        <p:txBody>
          <a:bodyPr rtlCol="0">
            <a:normAutofit fontScale="90000"/>
          </a:bodyPr>
          <a:lstStyle/>
          <a:p>
            <a:pPr fontAlgn="auto">
              <a:spcAft>
                <a:spcPts val="0"/>
              </a:spcAft>
              <a:defRPr/>
            </a:pPr>
            <a:r>
              <a:rPr lang="en-GB" altLang="en-US"/>
              <a:t>Police culture </a:t>
            </a:r>
          </a:p>
        </p:txBody>
      </p:sp>
      <p:sp>
        <p:nvSpPr>
          <p:cNvPr id="23555" name="Content Placeholder 2">
            <a:extLst>
              <a:ext uri="{FF2B5EF4-FFF2-40B4-BE49-F238E27FC236}">
                <a16:creationId xmlns:a16="http://schemas.microsoft.com/office/drawing/2014/main" id="{91188682-94E0-43B5-9FCA-FEF70771CD74}"/>
              </a:ext>
            </a:extLst>
          </p:cNvPr>
          <p:cNvSpPr>
            <a:spLocks noGrp="1"/>
          </p:cNvSpPr>
          <p:nvPr>
            <p:ph idx="1"/>
          </p:nvPr>
        </p:nvSpPr>
        <p:spPr>
          <a:xfrm>
            <a:off x="457200" y="1691627"/>
            <a:ext cx="8229600" cy="5145088"/>
          </a:xfrm>
        </p:spPr>
        <p:txBody>
          <a:bodyPr/>
          <a:lstStyle/>
          <a:p>
            <a:r>
              <a:rPr lang="en-GB" altLang="en-US" dirty="0"/>
              <a:t>‘Working personality’ recurring theme in sociological studies of Policing. </a:t>
            </a:r>
          </a:p>
          <a:p>
            <a:endParaRPr lang="en-GB" altLang="en-US" dirty="0"/>
          </a:p>
          <a:p>
            <a:r>
              <a:rPr lang="en-GB" altLang="en-US" dirty="0"/>
              <a:t>But difficult thing to define- subcultural groups – ‘patrol culture, canteen culture, cardigan squad’</a:t>
            </a:r>
          </a:p>
          <a:p>
            <a:endParaRPr lang="en-GB" altLang="en-US" dirty="0"/>
          </a:p>
          <a:p>
            <a:r>
              <a:rPr lang="en-GB" altLang="en-US" dirty="0"/>
              <a:t>Are Police officers born or made?</a:t>
            </a:r>
          </a:p>
          <a:p>
            <a:endParaRPr lang="en-GB" altLang="en-US" dirty="0"/>
          </a:p>
          <a:p>
            <a:r>
              <a:rPr lang="en-GB" altLang="en-US" dirty="0"/>
              <a:t>Presumption that a certain type of person joins the police – Ideas of their characteristics? </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C68841B7-FD05-4F0D-9722-E9C38ECA55B3}"/>
              </a:ext>
            </a:extLst>
          </p:cNvPr>
          <p:cNvSpPr>
            <a:spLocks noGrp="1"/>
          </p:cNvSpPr>
          <p:nvPr>
            <p:ph type="title"/>
          </p:nvPr>
        </p:nvSpPr>
        <p:spPr>
          <a:xfrm>
            <a:off x="457200" y="274638"/>
            <a:ext cx="8229600" cy="633412"/>
          </a:xfrm>
        </p:spPr>
        <p:txBody>
          <a:bodyPr rtlCol="0">
            <a:normAutofit/>
          </a:bodyPr>
          <a:lstStyle/>
          <a:p>
            <a:pPr fontAlgn="auto">
              <a:spcAft>
                <a:spcPts val="0"/>
              </a:spcAft>
              <a:defRPr/>
            </a:pPr>
            <a:r>
              <a:rPr lang="en-GB" altLang="en-US"/>
              <a:t>Characteristics of Police Officers</a:t>
            </a:r>
          </a:p>
        </p:txBody>
      </p:sp>
      <p:sp>
        <p:nvSpPr>
          <p:cNvPr id="11267" name="Content Placeholder 2">
            <a:extLst>
              <a:ext uri="{FF2B5EF4-FFF2-40B4-BE49-F238E27FC236}">
                <a16:creationId xmlns:a16="http://schemas.microsoft.com/office/drawing/2014/main" id="{F06E3C01-871E-4C4D-9BD2-B85BA232E161}"/>
              </a:ext>
            </a:extLst>
          </p:cNvPr>
          <p:cNvSpPr>
            <a:spLocks noGrp="1"/>
          </p:cNvSpPr>
          <p:nvPr>
            <p:ph idx="1"/>
          </p:nvPr>
        </p:nvSpPr>
        <p:spPr>
          <a:xfrm>
            <a:off x="395536" y="1484784"/>
            <a:ext cx="8229600" cy="5289550"/>
          </a:xfrm>
        </p:spPr>
        <p:txBody>
          <a:bodyPr rtlCol="0">
            <a:normAutofit/>
          </a:bodyPr>
          <a:lstStyle/>
          <a:p>
            <a:pPr>
              <a:defRPr/>
            </a:pPr>
            <a:r>
              <a:rPr lang="en-GB" altLang="en-US" dirty="0">
                <a:solidFill>
                  <a:schemeClr val="tx1">
                    <a:lumMod val="75000"/>
                    <a:lumOff val="25000"/>
                  </a:schemeClr>
                </a:solidFill>
              </a:rPr>
              <a:t>Traditionally male, white, working class, few qualifications .</a:t>
            </a:r>
          </a:p>
          <a:p>
            <a:pPr>
              <a:defRPr/>
            </a:pPr>
            <a:endParaRPr lang="en-GB" altLang="en-US" dirty="0">
              <a:solidFill>
                <a:schemeClr val="tx1">
                  <a:lumMod val="75000"/>
                  <a:lumOff val="25000"/>
                </a:schemeClr>
              </a:solidFill>
            </a:endParaRPr>
          </a:p>
          <a:p>
            <a:pPr>
              <a:defRPr/>
            </a:pPr>
            <a:r>
              <a:rPr lang="en-GB" altLang="en-US" dirty="0">
                <a:solidFill>
                  <a:schemeClr val="tx1">
                    <a:lumMod val="75000"/>
                    <a:lumOff val="25000"/>
                  </a:schemeClr>
                </a:solidFill>
              </a:rPr>
              <a:t>Coleman and Adorno (1982) – police recruits had more illiberal and intolerance of issues such as migration and death penalty thank a control group. </a:t>
            </a:r>
          </a:p>
          <a:p>
            <a:pPr>
              <a:defRPr/>
            </a:pPr>
            <a:endParaRPr lang="en-GB" altLang="en-US" dirty="0">
              <a:solidFill>
                <a:schemeClr val="tx1">
                  <a:lumMod val="75000"/>
                  <a:lumOff val="25000"/>
                </a:schemeClr>
              </a:solidFill>
            </a:endParaRPr>
          </a:p>
          <a:p>
            <a:pPr>
              <a:defRPr/>
            </a:pPr>
            <a:r>
              <a:rPr lang="en-GB" altLang="en-US" dirty="0">
                <a:solidFill>
                  <a:schemeClr val="tx1">
                    <a:lumMod val="75000"/>
                    <a:lumOff val="25000"/>
                  </a:schemeClr>
                </a:solidFill>
              </a:rPr>
              <a:t>Police officers enter the organisation  with regressive and insular attitudes.</a:t>
            </a:r>
          </a:p>
          <a:p>
            <a:pPr>
              <a:defRPr/>
            </a:pPr>
            <a:endParaRPr lang="en-GB" altLang="en-US" dirty="0">
              <a:solidFill>
                <a:schemeClr val="tx1">
                  <a:lumMod val="75000"/>
                  <a:lumOff val="25000"/>
                </a:schemeClr>
              </a:solidFill>
            </a:endParaRPr>
          </a:p>
          <a:p>
            <a:pPr>
              <a:defRPr/>
            </a:pPr>
            <a:r>
              <a:rPr lang="en-GB" altLang="en-US" dirty="0">
                <a:solidFill>
                  <a:schemeClr val="tx1">
                    <a:lumMod val="75000"/>
                    <a:lumOff val="25000"/>
                  </a:schemeClr>
                </a:solidFill>
              </a:rPr>
              <a:t>Tried to counter this by recruiting from diverse communities and allowing graduate entry. </a:t>
            </a:r>
          </a:p>
          <a:p>
            <a:pPr>
              <a:defRPr/>
            </a:pPr>
            <a:endParaRPr lang="en-GB" altLang="en-US" dirty="0">
              <a:solidFill>
                <a:schemeClr val="tx1">
                  <a:lumMod val="75000"/>
                  <a:lumOff val="25000"/>
                </a:schemeClr>
              </a:solidFill>
            </a:endParaRPr>
          </a:p>
          <a:p>
            <a:pPr>
              <a:defRPr/>
            </a:pPr>
            <a:r>
              <a:rPr lang="en-GB" altLang="en-US" dirty="0">
                <a:solidFill>
                  <a:schemeClr val="tx1">
                    <a:lumMod val="75000"/>
                    <a:lumOff val="25000"/>
                  </a:schemeClr>
                </a:solidFill>
              </a:rPr>
              <a:t>Transformational leadership. </a:t>
            </a:r>
          </a:p>
          <a:p>
            <a:pPr>
              <a:defRPr/>
            </a:pPr>
            <a:endParaRPr lang="en-GB" altLang="en-US" dirty="0">
              <a:solidFill>
                <a:schemeClr val="tx1">
                  <a:lumMod val="75000"/>
                  <a:lumOff val="25000"/>
                </a:schemeClr>
              </a:solidFill>
            </a:endParaRPr>
          </a:p>
          <a:p>
            <a:pPr>
              <a:defRPr/>
            </a:pPr>
            <a:r>
              <a:rPr lang="en-GB" altLang="en-US" dirty="0">
                <a:solidFill>
                  <a:schemeClr val="tx1">
                    <a:lumMod val="75000"/>
                    <a:lumOff val="25000"/>
                  </a:schemeClr>
                </a:solidFill>
              </a:rPr>
              <a:t>Improved training of recruits around diversity and equality. </a:t>
            </a:r>
          </a:p>
          <a:p>
            <a:pPr fontAlgn="auto">
              <a:spcAft>
                <a:spcPts val="0"/>
              </a:spcAft>
              <a:buFont typeface="Wingdings 3" charset="2"/>
              <a:buChar char=""/>
              <a:defRPr/>
            </a:pPr>
            <a:endParaRPr lang="en-GB" altLang="en-US" dirty="0">
              <a:solidFill>
                <a:schemeClr val="tx1">
                  <a:lumMod val="75000"/>
                  <a:lumOff val="25000"/>
                </a:schemeClr>
              </a:solidFill>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65945F27-F1C0-41D3-98DF-931256C33885}"/>
              </a:ext>
            </a:extLst>
          </p:cNvPr>
          <p:cNvSpPr>
            <a:spLocks noGrp="1"/>
          </p:cNvSpPr>
          <p:nvPr>
            <p:ph type="title"/>
          </p:nvPr>
        </p:nvSpPr>
        <p:spPr>
          <a:xfrm>
            <a:off x="457200" y="274638"/>
            <a:ext cx="8229600" cy="561975"/>
          </a:xfrm>
        </p:spPr>
        <p:txBody>
          <a:bodyPr rtlCol="0">
            <a:normAutofit fontScale="90000"/>
          </a:bodyPr>
          <a:lstStyle/>
          <a:p>
            <a:pPr fontAlgn="auto">
              <a:spcAft>
                <a:spcPts val="0"/>
              </a:spcAft>
              <a:defRPr/>
            </a:pPr>
            <a:r>
              <a:rPr lang="en-GB" altLang="en-US"/>
              <a:t>But what about the nature of the job?</a:t>
            </a:r>
          </a:p>
        </p:txBody>
      </p:sp>
      <p:sp>
        <p:nvSpPr>
          <p:cNvPr id="12291" name="Content Placeholder 2">
            <a:extLst>
              <a:ext uri="{FF2B5EF4-FFF2-40B4-BE49-F238E27FC236}">
                <a16:creationId xmlns:a16="http://schemas.microsoft.com/office/drawing/2014/main" id="{0C14A975-E111-420E-974B-ADA1AEF7A5AB}"/>
              </a:ext>
            </a:extLst>
          </p:cNvPr>
          <p:cNvSpPr>
            <a:spLocks noGrp="1"/>
          </p:cNvSpPr>
          <p:nvPr>
            <p:ph idx="1"/>
          </p:nvPr>
        </p:nvSpPr>
        <p:spPr>
          <a:xfrm>
            <a:off x="457200" y="1484784"/>
            <a:ext cx="8229600" cy="5145088"/>
          </a:xfrm>
        </p:spPr>
        <p:txBody>
          <a:bodyPr rtlCol="0">
            <a:normAutofit/>
          </a:bodyPr>
          <a:lstStyle/>
          <a:p>
            <a:pPr>
              <a:defRPr/>
            </a:pPr>
            <a:r>
              <a:rPr lang="en-GB" altLang="en-US" dirty="0">
                <a:solidFill>
                  <a:schemeClr val="tx1">
                    <a:lumMod val="75000"/>
                    <a:lumOff val="25000"/>
                  </a:schemeClr>
                </a:solidFill>
              </a:rPr>
              <a:t>Shift work – restricts social relations outside of the organisation- encourages enhanced solidarity and insularity (Cain, 1973). </a:t>
            </a:r>
          </a:p>
          <a:p>
            <a:pPr>
              <a:defRPr/>
            </a:pPr>
            <a:endParaRPr lang="en-GB" altLang="en-US" dirty="0">
              <a:solidFill>
                <a:schemeClr val="tx1">
                  <a:lumMod val="75000"/>
                  <a:lumOff val="25000"/>
                </a:schemeClr>
              </a:solidFill>
            </a:endParaRPr>
          </a:p>
          <a:p>
            <a:pPr>
              <a:defRPr/>
            </a:pPr>
            <a:r>
              <a:rPr lang="en-GB" altLang="en-US" dirty="0">
                <a:solidFill>
                  <a:schemeClr val="tx1">
                    <a:lumMod val="75000"/>
                    <a:lumOff val="25000"/>
                  </a:schemeClr>
                </a:solidFill>
              </a:rPr>
              <a:t>Probationer training – until recently, prolonged period of training away from family and wider community</a:t>
            </a:r>
          </a:p>
          <a:p>
            <a:pPr>
              <a:defRPr/>
            </a:pPr>
            <a:endParaRPr lang="en-GB" altLang="en-US" dirty="0">
              <a:solidFill>
                <a:schemeClr val="tx1">
                  <a:lumMod val="75000"/>
                  <a:lumOff val="25000"/>
                </a:schemeClr>
              </a:solidFill>
            </a:endParaRPr>
          </a:p>
          <a:p>
            <a:pPr>
              <a:defRPr/>
            </a:pPr>
            <a:r>
              <a:rPr lang="en-GB" altLang="en-US" dirty="0">
                <a:solidFill>
                  <a:schemeClr val="tx1">
                    <a:lumMod val="75000"/>
                    <a:lumOff val="25000"/>
                  </a:schemeClr>
                </a:solidFill>
              </a:rPr>
              <a:t>Uncertainty of the everyday – officers become loyal to their group</a:t>
            </a:r>
          </a:p>
          <a:p>
            <a:pPr>
              <a:defRPr/>
            </a:pPr>
            <a:endParaRPr lang="en-GB" altLang="en-US" dirty="0">
              <a:solidFill>
                <a:schemeClr val="tx1">
                  <a:lumMod val="75000"/>
                  <a:lumOff val="25000"/>
                </a:schemeClr>
              </a:solidFill>
            </a:endParaRPr>
          </a:p>
          <a:p>
            <a:pPr>
              <a:defRPr/>
            </a:pPr>
            <a:r>
              <a:rPr lang="en-GB" altLang="en-US" dirty="0">
                <a:solidFill>
                  <a:schemeClr val="tx1">
                    <a:lumMod val="75000"/>
                    <a:lumOff val="25000"/>
                  </a:schemeClr>
                </a:solidFill>
              </a:rPr>
              <a:t>Pressures to be loyal creates an atmosphere that makes it difficult to challenge behaviour </a:t>
            </a:r>
          </a:p>
          <a:p>
            <a:pPr>
              <a:defRPr/>
            </a:pPr>
            <a:endParaRPr lang="en-GB" altLang="en-US" dirty="0">
              <a:solidFill>
                <a:schemeClr val="tx1">
                  <a:lumMod val="75000"/>
                  <a:lumOff val="25000"/>
                </a:schemeClr>
              </a:solidFill>
            </a:endParaRPr>
          </a:p>
          <a:p>
            <a:pPr>
              <a:defRPr/>
            </a:pPr>
            <a:r>
              <a:rPr lang="en-GB" altLang="en-US" dirty="0">
                <a:solidFill>
                  <a:schemeClr val="tx1">
                    <a:lumMod val="75000"/>
                    <a:lumOff val="25000"/>
                  </a:schemeClr>
                </a:solidFill>
              </a:rPr>
              <a:t>Nature of the job- fosters suspicion and cynicism, reinforcing stereotypes</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C22AB21B-3A99-4031-B692-00CD1BEF0D02}"/>
              </a:ext>
            </a:extLst>
          </p:cNvPr>
          <p:cNvSpPr>
            <a:spLocks noGrp="1"/>
          </p:cNvSpPr>
          <p:nvPr>
            <p:ph type="title"/>
          </p:nvPr>
        </p:nvSpPr>
        <p:spPr>
          <a:xfrm>
            <a:off x="457200" y="274638"/>
            <a:ext cx="8229600" cy="490537"/>
          </a:xfrm>
        </p:spPr>
        <p:txBody>
          <a:bodyPr rtlCol="0">
            <a:normAutofit fontScale="90000"/>
          </a:bodyPr>
          <a:lstStyle/>
          <a:p>
            <a:pPr fontAlgn="auto">
              <a:spcAft>
                <a:spcPts val="0"/>
              </a:spcAft>
              <a:defRPr/>
            </a:pPr>
            <a:r>
              <a:rPr lang="en-GB" altLang="en-US"/>
              <a:t>Implications of police culture </a:t>
            </a:r>
          </a:p>
        </p:txBody>
      </p:sp>
      <p:sp>
        <p:nvSpPr>
          <p:cNvPr id="29699" name="Content Placeholder 2">
            <a:extLst>
              <a:ext uri="{FF2B5EF4-FFF2-40B4-BE49-F238E27FC236}">
                <a16:creationId xmlns:a16="http://schemas.microsoft.com/office/drawing/2014/main" id="{040B81E9-86FA-4A65-8386-4EAC9658891C}"/>
              </a:ext>
            </a:extLst>
          </p:cNvPr>
          <p:cNvSpPr>
            <a:spLocks noGrp="1"/>
          </p:cNvSpPr>
          <p:nvPr>
            <p:ph idx="1"/>
          </p:nvPr>
        </p:nvSpPr>
        <p:spPr>
          <a:xfrm>
            <a:off x="457200" y="836613"/>
            <a:ext cx="8229600" cy="5289550"/>
          </a:xfrm>
        </p:spPr>
        <p:txBody>
          <a:bodyPr/>
          <a:lstStyle/>
          <a:p>
            <a:endParaRPr lang="en-GB" altLang="en-US" dirty="0"/>
          </a:p>
          <a:p>
            <a:endParaRPr lang="en-GB" altLang="en-US" dirty="0"/>
          </a:p>
          <a:p>
            <a:r>
              <a:rPr lang="en-GB" altLang="en-US" dirty="0"/>
              <a:t>Over policing of some communities</a:t>
            </a:r>
          </a:p>
          <a:p>
            <a:endParaRPr lang="en-GB" altLang="en-US" dirty="0"/>
          </a:p>
          <a:p>
            <a:r>
              <a:rPr lang="en-GB" altLang="en-US" dirty="0"/>
              <a:t>Failure to provide an adequate response to victims of some types of crimes</a:t>
            </a:r>
          </a:p>
          <a:p>
            <a:endParaRPr lang="en-GB" altLang="en-US" dirty="0"/>
          </a:p>
          <a:p>
            <a:r>
              <a:rPr lang="en-GB" altLang="en-US" dirty="0"/>
              <a:t>Media exposes of police work have contributed to a ‘folkloric construction of  police deviance’ which has undermined the legitimacy of the police (Reiner, 2000)</a:t>
            </a:r>
          </a:p>
          <a:p>
            <a:endParaRPr lang="en-GB" altLang="en-US"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B2874A72-BA4E-4C07-831B-3F8A2A7E6152}"/>
              </a:ext>
            </a:extLst>
          </p:cNvPr>
          <p:cNvSpPr>
            <a:spLocks noGrp="1"/>
          </p:cNvSpPr>
          <p:nvPr>
            <p:ph type="title"/>
          </p:nvPr>
        </p:nvSpPr>
        <p:spPr>
          <a:xfrm>
            <a:off x="457200" y="274638"/>
            <a:ext cx="8229600" cy="633412"/>
          </a:xfrm>
        </p:spPr>
        <p:txBody>
          <a:bodyPr rtlCol="0">
            <a:normAutofit/>
          </a:bodyPr>
          <a:lstStyle/>
          <a:p>
            <a:pPr fontAlgn="auto">
              <a:spcAft>
                <a:spcPts val="0"/>
              </a:spcAft>
              <a:defRPr/>
            </a:pPr>
            <a:r>
              <a:rPr lang="en-GB" altLang="en-US" dirty="0"/>
              <a:t>However….</a:t>
            </a:r>
          </a:p>
        </p:txBody>
      </p:sp>
      <p:sp>
        <p:nvSpPr>
          <p:cNvPr id="14339" name="Content Placeholder 2">
            <a:extLst>
              <a:ext uri="{FF2B5EF4-FFF2-40B4-BE49-F238E27FC236}">
                <a16:creationId xmlns:a16="http://schemas.microsoft.com/office/drawing/2014/main" id="{2CD06110-5870-4A43-B436-9D7DA62E8CED}"/>
              </a:ext>
            </a:extLst>
          </p:cNvPr>
          <p:cNvSpPr>
            <a:spLocks noGrp="1"/>
          </p:cNvSpPr>
          <p:nvPr>
            <p:ph idx="1"/>
          </p:nvPr>
        </p:nvSpPr>
        <p:spPr>
          <a:xfrm>
            <a:off x="395536" y="1484784"/>
            <a:ext cx="8229600" cy="5145088"/>
          </a:xfrm>
        </p:spPr>
        <p:txBody>
          <a:bodyPr vert="horz" lIns="91440" tIns="45720" rIns="91440" bIns="45720" rtlCol="0" anchor="t">
            <a:normAutofit/>
          </a:bodyPr>
          <a:lstStyle/>
          <a:p>
            <a:pPr marL="0" indent="0" fontAlgn="auto">
              <a:spcAft>
                <a:spcPts val="0"/>
              </a:spcAft>
              <a:buNone/>
              <a:defRPr/>
            </a:pPr>
            <a:endParaRPr lang="en-GB" altLang="en-US" sz="1900" dirty="0">
              <a:solidFill>
                <a:schemeClr val="tx1">
                  <a:lumMod val="75000"/>
                  <a:lumOff val="25000"/>
                </a:schemeClr>
              </a:solidFill>
              <a:cs typeface="Calibri" panose="020F0502020204030204"/>
            </a:endParaRPr>
          </a:p>
          <a:p>
            <a:pPr>
              <a:defRPr/>
            </a:pPr>
            <a:r>
              <a:rPr lang="en-GB" altLang="en-US" sz="1900" dirty="0">
                <a:solidFill>
                  <a:schemeClr val="tx1">
                    <a:lumMod val="75000"/>
                    <a:lumOff val="25000"/>
                  </a:schemeClr>
                </a:solidFill>
              </a:rPr>
              <a:t>Police culture does not provide an absolute guide to officer behaviour – discretion an key feature of policing </a:t>
            </a:r>
            <a:endParaRPr lang="en-GB" altLang="en-US" sz="1900" dirty="0">
              <a:solidFill>
                <a:schemeClr val="tx1">
                  <a:lumMod val="75000"/>
                  <a:lumOff val="25000"/>
                </a:schemeClr>
              </a:solidFill>
              <a:cs typeface="Calibri"/>
            </a:endParaRPr>
          </a:p>
          <a:p>
            <a:pPr fontAlgn="auto">
              <a:spcAft>
                <a:spcPts val="0"/>
              </a:spcAft>
              <a:defRPr/>
            </a:pPr>
            <a:endParaRPr lang="en-GB" altLang="en-US" sz="1900" dirty="0">
              <a:solidFill>
                <a:schemeClr val="tx1">
                  <a:lumMod val="75000"/>
                  <a:lumOff val="25000"/>
                </a:schemeClr>
              </a:solidFill>
            </a:endParaRPr>
          </a:p>
          <a:p>
            <a:pPr fontAlgn="auto">
              <a:spcAft>
                <a:spcPts val="0"/>
              </a:spcAft>
              <a:defRPr/>
            </a:pPr>
            <a:r>
              <a:rPr lang="en-GB" altLang="en-US" sz="1900" dirty="0">
                <a:solidFill>
                  <a:schemeClr val="tx1">
                    <a:lumMod val="75000"/>
                    <a:lumOff val="25000"/>
                  </a:schemeClr>
                </a:solidFill>
              </a:rPr>
              <a:t>Culture can be resisted – LGBT, women, BME officers </a:t>
            </a:r>
          </a:p>
          <a:p>
            <a:pPr fontAlgn="auto">
              <a:spcAft>
                <a:spcPts val="0"/>
              </a:spcAft>
              <a:defRPr/>
            </a:pPr>
            <a:endParaRPr lang="en-GB" altLang="en-US" sz="1900" dirty="0">
              <a:solidFill>
                <a:schemeClr val="tx1">
                  <a:lumMod val="75000"/>
                  <a:lumOff val="25000"/>
                </a:schemeClr>
              </a:solidFill>
            </a:endParaRPr>
          </a:p>
          <a:p>
            <a:pPr marL="0" indent="0" fontAlgn="auto">
              <a:spcAft>
                <a:spcPts val="0"/>
              </a:spcAft>
              <a:buNone/>
              <a:defRPr/>
            </a:pPr>
            <a:r>
              <a:rPr lang="en-GB" altLang="en-US" sz="1900" dirty="0">
                <a:solidFill>
                  <a:schemeClr val="tx1">
                    <a:lumMod val="75000"/>
                    <a:lumOff val="25000"/>
                  </a:schemeClr>
                </a:solidFill>
              </a:rPr>
              <a:t>Waddington (1999) – found that the behaviour police display in the ‘canteen’ does not necessarily transcend to the street</a:t>
            </a:r>
          </a:p>
          <a:p>
            <a:pPr fontAlgn="auto">
              <a:spcAft>
                <a:spcPts val="0"/>
              </a:spcAft>
              <a:buFontTx/>
              <a:buChar char="-"/>
              <a:defRPr/>
            </a:pPr>
            <a:r>
              <a:rPr lang="en-GB" altLang="en-US" sz="1900" dirty="0">
                <a:solidFill>
                  <a:schemeClr val="tx1">
                    <a:lumMod val="75000"/>
                    <a:lumOff val="25000"/>
                  </a:schemeClr>
                </a:solidFill>
              </a:rPr>
              <a:t>Police work is ‘dirty work’ normalising experience is part of the police role.</a:t>
            </a:r>
          </a:p>
          <a:p>
            <a:pPr fontAlgn="auto">
              <a:spcAft>
                <a:spcPts val="0"/>
              </a:spcAft>
              <a:buFontTx/>
              <a:buChar char="-"/>
              <a:defRPr/>
            </a:pPr>
            <a:r>
              <a:rPr lang="en-GB" altLang="en-US" sz="1900" dirty="0">
                <a:solidFill>
                  <a:schemeClr val="tx1">
                    <a:lumMod val="75000"/>
                    <a:lumOff val="25000"/>
                  </a:schemeClr>
                </a:solidFill>
              </a:rPr>
              <a:t>Researching police culture should seek to explain police behaviour and not simply seek to condemn it!</a:t>
            </a:r>
          </a:p>
          <a:p>
            <a:pPr fontAlgn="auto">
              <a:spcAft>
                <a:spcPts val="0"/>
              </a:spcAft>
              <a:defRPr/>
            </a:pPr>
            <a:endParaRPr lang="en-GB" altLang="en-US" sz="2400" dirty="0">
              <a:solidFill>
                <a:schemeClr val="tx1">
                  <a:lumMod val="75000"/>
                  <a:lumOff val="25000"/>
                </a:schemeClr>
              </a:solidFill>
            </a:endParaRPr>
          </a:p>
          <a:p>
            <a:pPr fontAlgn="auto">
              <a:spcAft>
                <a:spcPts val="0"/>
              </a:spcAft>
              <a:buFont typeface="Arial" panose="020B0604020202020204" pitchFamily="34" charset="0"/>
              <a:buNone/>
              <a:defRPr/>
            </a:pPr>
            <a:endParaRPr lang="en-GB" altLang="en-US" dirty="0">
              <a:solidFill>
                <a:schemeClr val="tx1">
                  <a:lumMod val="75000"/>
                  <a:lumOff val="25000"/>
                </a:schemeClr>
              </a:solidFill>
            </a:endParaRPr>
          </a:p>
          <a:p>
            <a:pPr fontAlgn="auto">
              <a:spcAft>
                <a:spcPts val="0"/>
              </a:spcAft>
              <a:buFont typeface="Arial" panose="020B0604020202020204" pitchFamily="34" charset="0"/>
              <a:buNone/>
              <a:defRPr/>
            </a:pPr>
            <a:endParaRPr lang="en-GB" altLang="en-US" dirty="0">
              <a:solidFill>
                <a:schemeClr val="tx1">
                  <a:lumMod val="75000"/>
                  <a:lumOff val="25000"/>
                </a:schemeClr>
              </a:solidFill>
            </a:endParaRPr>
          </a:p>
          <a:p>
            <a:pPr fontAlgn="auto">
              <a:spcAft>
                <a:spcPts val="0"/>
              </a:spcAft>
              <a:buFont typeface="Arial" panose="020B0604020202020204" pitchFamily="34" charset="0"/>
              <a:buNone/>
              <a:defRPr/>
            </a:pPr>
            <a:endParaRPr lang="en-GB" altLang="en-US" dirty="0">
              <a:solidFill>
                <a:schemeClr val="tx1">
                  <a:lumMod val="75000"/>
                  <a:lumOff val="25000"/>
                </a:schemeClr>
              </a:solidFill>
            </a:endParaRPr>
          </a:p>
          <a:p>
            <a:pPr fontAlgn="auto">
              <a:spcAft>
                <a:spcPts val="0"/>
              </a:spcAft>
              <a:buFont typeface="Arial" panose="020B0604020202020204" pitchFamily="34" charset="0"/>
              <a:buNone/>
              <a:defRPr/>
            </a:pPr>
            <a:endParaRPr lang="en-GB" altLang="en-US" dirty="0">
              <a:solidFill>
                <a:schemeClr val="tx1">
                  <a:lumMod val="75000"/>
                  <a:lumOff val="25000"/>
                </a:schemeClr>
              </a:solidFill>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a:extLst>
              <a:ext uri="{FF2B5EF4-FFF2-40B4-BE49-F238E27FC236}">
                <a16:creationId xmlns:a16="http://schemas.microsoft.com/office/drawing/2014/main" id="{A92C3EEA-23EF-445A-8DA1-24FB41986B04}"/>
              </a:ext>
            </a:extLst>
          </p:cNvPr>
          <p:cNvSpPr>
            <a:spLocks noGrp="1"/>
          </p:cNvSpPr>
          <p:nvPr>
            <p:ph type="title"/>
          </p:nvPr>
        </p:nvSpPr>
        <p:spPr>
          <a:xfrm>
            <a:off x="457200" y="274638"/>
            <a:ext cx="8229600" cy="777875"/>
          </a:xfrm>
        </p:spPr>
        <p:txBody>
          <a:bodyPr/>
          <a:lstStyle/>
          <a:p>
            <a:r>
              <a:rPr lang="en-GB" altLang="en-US"/>
              <a:t>How conflict can arise in societies</a:t>
            </a:r>
          </a:p>
        </p:txBody>
      </p:sp>
      <p:sp>
        <p:nvSpPr>
          <p:cNvPr id="18435" name="Content Placeholder 2">
            <a:extLst>
              <a:ext uri="{FF2B5EF4-FFF2-40B4-BE49-F238E27FC236}">
                <a16:creationId xmlns:a16="http://schemas.microsoft.com/office/drawing/2014/main" id="{EF11AE40-E09E-444B-AC68-88327C73B77F}"/>
              </a:ext>
            </a:extLst>
          </p:cNvPr>
          <p:cNvSpPr>
            <a:spLocks noGrp="1"/>
          </p:cNvSpPr>
          <p:nvPr>
            <p:ph idx="1"/>
          </p:nvPr>
        </p:nvSpPr>
        <p:spPr>
          <a:xfrm>
            <a:off x="457200" y="1196975"/>
            <a:ext cx="8229600" cy="4929188"/>
          </a:xfrm>
        </p:spPr>
        <p:txBody>
          <a:bodyPr rtlCol="0">
            <a:normAutofit fontScale="85000" lnSpcReduction="20000"/>
          </a:bodyPr>
          <a:lstStyle/>
          <a:p>
            <a:pPr fontAlgn="auto">
              <a:spcAft>
                <a:spcPts val="0"/>
              </a:spcAft>
              <a:buFont typeface="Arial" panose="020B0604020202020204" pitchFamily="34" charset="0"/>
              <a:buNone/>
              <a:defRPr/>
            </a:pPr>
            <a:r>
              <a:rPr lang="en-GB" altLang="en-US" sz="2000" dirty="0">
                <a:solidFill>
                  <a:schemeClr val="tx1">
                    <a:lumMod val="75000"/>
                    <a:lumOff val="25000"/>
                  </a:schemeClr>
                </a:solidFill>
              </a:rPr>
              <a:t>	</a:t>
            </a:r>
            <a:r>
              <a:rPr lang="en-GB" altLang="en-US" sz="2300" dirty="0"/>
              <a:t>Society can be seen as comprising a variety of groups</a:t>
            </a:r>
          </a:p>
          <a:p>
            <a:pPr fontAlgn="auto">
              <a:spcAft>
                <a:spcPts val="0"/>
              </a:spcAft>
              <a:buFont typeface="Wingdings 3" charset="2"/>
              <a:buChar char=""/>
              <a:defRPr/>
            </a:pPr>
            <a:endParaRPr lang="en-GB" altLang="en-US" sz="2300" dirty="0"/>
          </a:p>
          <a:p>
            <a:pPr>
              <a:defRPr/>
            </a:pPr>
            <a:r>
              <a:rPr lang="en-GB" altLang="en-US" sz="2300" dirty="0"/>
              <a:t>Differences in views, values, norms</a:t>
            </a:r>
          </a:p>
          <a:p>
            <a:pPr>
              <a:defRPr/>
            </a:pPr>
            <a:r>
              <a:rPr lang="en-GB" altLang="en-US" sz="2300" dirty="0"/>
              <a:t>Cultural  or language differences</a:t>
            </a:r>
          </a:p>
          <a:p>
            <a:pPr>
              <a:defRPr/>
            </a:pPr>
            <a:r>
              <a:rPr lang="en-GB" altLang="en-US" sz="2300" dirty="0"/>
              <a:t>Competition over valued/scarce resources (e.g. jobs, homes, health services, school places)</a:t>
            </a:r>
          </a:p>
          <a:p>
            <a:pPr>
              <a:defRPr/>
            </a:pPr>
            <a:r>
              <a:rPr lang="en-GB" altLang="en-US" sz="2300" dirty="0"/>
              <a:t>People get ‘labelled’ in a certain way (</a:t>
            </a:r>
            <a:r>
              <a:rPr lang="en-GB" altLang="en-US" sz="2300" dirty="0" err="1"/>
              <a:t>eg</a:t>
            </a:r>
            <a:r>
              <a:rPr lang="en-GB" altLang="en-US" sz="2300" dirty="0"/>
              <a:t>. ‘benefits scrounger’; ‘extremist’)</a:t>
            </a:r>
          </a:p>
          <a:p>
            <a:pPr>
              <a:defRPr/>
            </a:pPr>
            <a:r>
              <a:rPr lang="en-GB" altLang="en-US" sz="2300" dirty="0"/>
              <a:t>Pace of change (e.g. new migrations, new technology)</a:t>
            </a:r>
          </a:p>
          <a:p>
            <a:pPr>
              <a:defRPr/>
            </a:pPr>
            <a:r>
              <a:rPr lang="en-GB" altLang="en-US" sz="2300" dirty="0"/>
              <a:t>Perceived loss of or sensed threat to identity, status, power</a:t>
            </a:r>
          </a:p>
          <a:p>
            <a:pPr>
              <a:defRPr/>
            </a:pPr>
            <a:r>
              <a:rPr lang="en-GB" altLang="en-US" sz="2300" dirty="0"/>
              <a:t>Lack of or faulty knowledge of the ‘other’</a:t>
            </a:r>
          </a:p>
          <a:p>
            <a:pPr>
              <a:defRPr/>
            </a:pPr>
            <a:r>
              <a:rPr lang="en-GB" altLang="en-US" sz="2300" dirty="0"/>
              <a:t>Social distance (one group not engaging with another)</a:t>
            </a:r>
          </a:p>
          <a:p>
            <a:pPr>
              <a:defRPr/>
            </a:pPr>
            <a:r>
              <a:rPr lang="en-GB" altLang="en-US" sz="2300" dirty="0"/>
              <a:t>Police often have to intervene, to protect people, to uphold the law,</a:t>
            </a:r>
          </a:p>
          <a:p>
            <a:pPr>
              <a:defRPr/>
            </a:pPr>
            <a:r>
              <a:rPr lang="en-GB" altLang="en-US" sz="2300" dirty="0"/>
              <a:t> to keep order or to safeguard people’s rights</a:t>
            </a:r>
          </a:p>
          <a:p>
            <a:pPr>
              <a:defRPr/>
            </a:pPr>
            <a:r>
              <a:rPr lang="en-GB" altLang="en-US" sz="2300" dirty="0"/>
              <a:t>But what happens if the Police are the source of stigma, prejudice and discrimination?</a:t>
            </a:r>
          </a:p>
          <a:p>
            <a:pPr>
              <a:defRPr/>
            </a:pPr>
            <a:r>
              <a:rPr lang="en-GB" altLang="en-US" sz="2300" dirty="0"/>
              <a:t> Does that enhance confidence in the Police? </a:t>
            </a:r>
          </a:p>
        </p:txBody>
      </p:sp>
      <p:pic>
        <p:nvPicPr>
          <p:cNvPr id="39940" name="Picture 5" descr="http://images.dailyexpress.co.uk/img/dynamic/1/285x214/354848_1.jpg">
            <a:extLst>
              <a:ext uri="{FF2B5EF4-FFF2-40B4-BE49-F238E27FC236}">
                <a16:creationId xmlns:a16="http://schemas.microsoft.com/office/drawing/2014/main" id="{CEB3A61A-8DBB-4512-8F03-C278FE0CA17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61262" y="5531644"/>
            <a:ext cx="1582738" cy="1189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CDA2363B-5938-4B6B-AF32-EAA7FC411217}"/>
              </a:ext>
            </a:extLst>
          </p:cNvPr>
          <p:cNvSpPr>
            <a:spLocks noGrp="1"/>
          </p:cNvSpPr>
          <p:nvPr>
            <p:ph type="title"/>
          </p:nvPr>
        </p:nvSpPr>
        <p:spPr>
          <a:xfrm>
            <a:off x="672541" y="116632"/>
            <a:ext cx="7931907" cy="720080"/>
          </a:xfrm>
        </p:spPr>
        <p:txBody>
          <a:bodyPr/>
          <a:lstStyle/>
          <a:p>
            <a:r>
              <a:rPr lang="en-GB" altLang="en-US" dirty="0"/>
              <a:t>People’s responses to ‘difference’</a:t>
            </a:r>
          </a:p>
        </p:txBody>
      </p:sp>
      <p:graphicFrame>
        <p:nvGraphicFramePr>
          <p:cNvPr id="6" name="Content Placeholder 5">
            <a:extLst>
              <a:ext uri="{FF2B5EF4-FFF2-40B4-BE49-F238E27FC236}">
                <a16:creationId xmlns:a16="http://schemas.microsoft.com/office/drawing/2014/main" id="{85BC7A67-7CD4-4249-BF60-BCBA65813ED2}"/>
              </a:ext>
            </a:extLst>
          </p:cNvPr>
          <p:cNvGraphicFramePr>
            <a:graphicFrameLocks noGrp="1"/>
          </p:cNvGraphicFramePr>
          <p:nvPr>
            <p:ph idx="1"/>
            <p:extLst>
              <p:ext uri="{D42A27DB-BD31-4B8C-83A1-F6EECF244321}">
                <p14:modId xmlns:p14="http://schemas.microsoft.com/office/powerpoint/2010/main" val="4247769414"/>
              </p:ext>
            </p:extLst>
          </p:nvPr>
        </p:nvGraphicFramePr>
        <p:xfrm>
          <a:off x="457200" y="1083336"/>
          <a:ext cx="7015933" cy="54420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1988" name="TextBox 6">
            <a:extLst>
              <a:ext uri="{FF2B5EF4-FFF2-40B4-BE49-F238E27FC236}">
                <a16:creationId xmlns:a16="http://schemas.microsoft.com/office/drawing/2014/main" id="{43B79247-DA29-4856-958E-B4B9478A686F}"/>
              </a:ext>
            </a:extLst>
          </p:cNvPr>
          <p:cNvSpPr txBox="1">
            <a:spLocks noChangeArrowheads="1"/>
          </p:cNvSpPr>
          <p:nvPr/>
        </p:nvSpPr>
        <p:spPr bwMode="auto">
          <a:xfrm>
            <a:off x="7596230" y="1679533"/>
            <a:ext cx="1285704" cy="42473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r>
              <a:rPr lang="en-GB" altLang="en-US">
                <a:solidFill>
                  <a:schemeClr val="tx1"/>
                </a:solidFill>
                <a:latin typeface="Arial" panose="020B0604020202020204" pitchFamily="34" charset="0"/>
              </a:rPr>
              <a:t>Mental attitude and feelings are one thing: what about how those thoughts and feelings affect behaviour?</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9969B14E-023F-49A1-8715-39D5C6D80BB4}"/>
              </a:ext>
            </a:extLst>
          </p:cNvPr>
          <p:cNvSpPr>
            <a:spLocks noGrp="1"/>
          </p:cNvSpPr>
          <p:nvPr>
            <p:ph type="title"/>
          </p:nvPr>
        </p:nvSpPr>
        <p:spPr/>
        <p:txBody>
          <a:bodyPr rtlCol="0">
            <a:normAutofit/>
          </a:bodyPr>
          <a:lstStyle/>
          <a:p>
            <a:pPr fontAlgn="auto">
              <a:spcAft>
                <a:spcPts val="0"/>
              </a:spcAft>
              <a:defRPr/>
            </a:pPr>
            <a:r>
              <a:rPr lang="en-GB" altLang="en-US"/>
              <a:t>What happens when prejudice is turned into action....</a:t>
            </a:r>
          </a:p>
        </p:txBody>
      </p:sp>
      <p:sp>
        <p:nvSpPr>
          <p:cNvPr id="10243" name="Content Placeholder 2">
            <a:extLst>
              <a:ext uri="{FF2B5EF4-FFF2-40B4-BE49-F238E27FC236}">
                <a16:creationId xmlns:a16="http://schemas.microsoft.com/office/drawing/2014/main" id="{46C5028F-9C7F-4815-9E8C-90EFE218C70B}"/>
              </a:ext>
            </a:extLst>
          </p:cNvPr>
          <p:cNvSpPr>
            <a:spLocks noGrp="1"/>
          </p:cNvSpPr>
          <p:nvPr>
            <p:ph idx="1"/>
          </p:nvPr>
        </p:nvSpPr>
        <p:spPr/>
        <p:txBody>
          <a:bodyPr vert="horz" lIns="91440" tIns="45720" rIns="91440" bIns="45720" rtlCol="0" anchor="t">
            <a:normAutofit lnSpcReduction="10000"/>
          </a:bodyPr>
          <a:lstStyle/>
          <a:p>
            <a:pPr>
              <a:defRPr/>
            </a:pPr>
            <a:r>
              <a:rPr lang="en-GB" altLang="en-US" sz="1900" b="1" dirty="0">
                <a:solidFill>
                  <a:schemeClr val="tx1">
                    <a:lumMod val="75000"/>
                    <a:lumOff val="25000"/>
                  </a:schemeClr>
                </a:solidFill>
              </a:rPr>
              <a:t> Power - personal strength</a:t>
            </a:r>
            <a:endParaRPr lang="en-GB" altLang="en-US" sz="1900" b="1" dirty="0">
              <a:solidFill>
                <a:schemeClr val="tx1">
                  <a:lumMod val="75000"/>
                  <a:lumOff val="25000"/>
                </a:schemeClr>
              </a:solidFill>
              <a:cs typeface="Calibri"/>
            </a:endParaRPr>
          </a:p>
          <a:p>
            <a:pPr>
              <a:defRPr/>
            </a:pPr>
            <a:endParaRPr lang="en-GB" altLang="en-US" sz="1900" b="1" dirty="0">
              <a:solidFill>
                <a:schemeClr val="tx1">
                  <a:lumMod val="75000"/>
                  <a:lumOff val="25000"/>
                </a:schemeClr>
              </a:solidFill>
              <a:cs typeface="Calibri"/>
            </a:endParaRPr>
          </a:p>
          <a:p>
            <a:pPr>
              <a:defRPr/>
            </a:pPr>
            <a:r>
              <a:rPr lang="en-GB" altLang="en-US" sz="1900" b="1" dirty="0">
                <a:solidFill>
                  <a:schemeClr val="tx1">
                    <a:lumMod val="75000"/>
                    <a:lumOff val="25000"/>
                  </a:schemeClr>
                </a:solidFill>
              </a:rPr>
              <a:t>Or from having a ‘gang’ around them</a:t>
            </a:r>
            <a:endParaRPr lang="en-GB" altLang="en-US" sz="1900" b="1" dirty="0">
              <a:solidFill>
                <a:schemeClr val="tx1">
                  <a:lumMod val="75000"/>
                  <a:lumOff val="25000"/>
                </a:schemeClr>
              </a:solidFill>
              <a:cs typeface="Calibri"/>
            </a:endParaRPr>
          </a:p>
          <a:p>
            <a:pPr>
              <a:defRPr/>
            </a:pPr>
            <a:endParaRPr lang="en-GB" altLang="en-US" sz="1900" b="1" dirty="0">
              <a:solidFill>
                <a:schemeClr val="tx1">
                  <a:lumMod val="75000"/>
                  <a:lumOff val="25000"/>
                </a:schemeClr>
              </a:solidFill>
              <a:cs typeface="Calibri"/>
            </a:endParaRPr>
          </a:p>
          <a:p>
            <a:pPr>
              <a:defRPr/>
            </a:pPr>
            <a:r>
              <a:rPr lang="en-GB" altLang="en-US" sz="1900" b="1" dirty="0">
                <a:solidFill>
                  <a:schemeClr val="tx1">
                    <a:lumMod val="75000"/>
                    <a:lumOff val="25000"/>
                  </a:schemeClr>
                </a:solidFill>
              </a:rPr>
              <a:t>Or power from their position at work (the boss)</a:t>
            </a:r>
            <a:endParaRPr lang="en-GB" altLang="en-US" sz="1900" b="1" dirty="0">
              <a:solidFill>
                <a:schemeClr val="tx1">
                  <a:lumMod val="75000"/>
                  <a:lumOff val="25000"/>
                </a:schemeClr>
              </a:solidFill>
              <a:cs typeface="Calibri"/>
            </a:endParaRPr>
          </a:p>
          <a:p>
            <a:pPr>
              <a:defRPr/>
            </a:pPr>
            <a:endParaRPr lang="en-GB" altLang="en-US" sz="1900" b="1" dirty="0">
              <a:solidFill>
                <a:schemeClr val="tx1">
                  <a:lumMod val="75000"/>
                  <a:lumOff val="25000"/>
                </a:schemeClr>
              </a:solidFill>
              <a:cs typeface="Calibri"/>
            </a:endParaRPr>
          </a:p>
          <a:p>
            <a:pPr>
              <a:defRPr/>
            </a:pPr>
            <a:r>
              <a:rPr lang="en-GB" altLang="en-US" sz="1900" b="1" dirty="0">
                <a:solidFill>
                  <a:schemeClr val="tx1">
                    <a:lumMod val="75000"/>
                    <a:lumOff val="25000"/>
                  </a:schemeClr>
                </a:solidFill>
              </a:rPr>
              <a:t>Or political power (a politician)</a:t>
            </a:r>
            <a:endParaRPr lang="en-GB" altLang="en-US" sz="1900" b="1" dirty="0">
              <a:solidFill>
                <a:schemeClr val="tx1">
                  <a:lumMod val="75000"/>
                  <a:lumOff val="25000"/>
                </a:schemeClr>
              </a:solidFill>
              <a:cs typeface="Calibri"/>
            </a:endParaRPr>
          </a:p>
          <a:p>
            <a:pPr>
              <a:defRPr/>
            </a:pPr>
            <a:endParaRPr lang="en-GB" altLang="en-US" sz="1900" b="1" dirty="0">
              <a:solidFill>
                <a:schemeClr val="tx1">
                  <a:lumMod val="75000"/>
                  <a:lumOff val="25000"/>
                </a:schemeClr>
              </a:solidFill>
              <a:cs typeface="Calibri"/>
            </a:endParaRPr>
          </a:p>
          <a:p>
            <a:pPr>
              <a:defRPr/>
            </a:pPr>
            <a:r>
              <a:rPr lang="en-GB" altLang="en-US" sz="1900" b="1" dirty="0">
                <a:solidFill>
                  <a:schemeClr val="tx1">
                    <a:lumMod val="75000"/>
                    <a:lumOff val="25000"/>
                  </a:schemeClr>
                </a:solidFill>
              </a:rPr>
              <a:t>Or power in law (police, judge)</a:t>
            </a:r>
            <a:endParaRPr lang="en-GB" altLang="en-US" sz="1900" b="1" dirty="0">
              <a:solidFill>
                <a:schemeClr val="tx1">
                  <a:lumMod val="75000"/>
                  <a:lumOff val="25000"/>
                </a:schemeClr>
              </a:solidFill>
              <a:cs typeface="Calibri"/>
            </a:endParaRPr>
          </a:p>
          <a:p>
            <a:pPr marL="0" indent="0" fontAlgn="auto">
              <a:spcAft>
                <a:spcPts val="0"/>
              </a:spcAft>
              <a:buFont typeface="Arial" panose="020B0604020202020204" pitchFamily="34" charset="0"/>
              <a:buNone/>
              <a:defRPr/>
            </a:pPr>
            <a:endParaRPr lang="en-GB" altLang="en-US" sz="2800" b="1" dirty="0">
              <a:solidFill>
                <a:schemeClr val="tx1">
                  <a:lumMod val="75000"/>
                  <a:lumOff val="25000"/>
                </a:schemeClr>
              </a:solidFill>
              <a:cs typeface="Calibri"/>
            </a:endParaRPr>
          </a:p>
          <a:p>
            <a:pPr marL="0" indent="0" fontAlgn="auto">
              <a:spcAft>
                <a:spcPts val="0"/>
              </a:spcAft>
              <a:buFont typeface="Arial" panose="020B0604020202020204" pitchFamily="34" charset="0"/>
              <a:buNone/>
              <a:defRPr/>
            </a:pPr>
            <a:endParaRPr lang="en-GB" altLang="en-US" sz="2800" dirty="0">
              <a:solidFill>
                <a:schemeClr val="tx1">
                  <a:lumMod val="75000"/>
                  <a:lumOff val="25000"/>
                </a:schemeClr>
              </a:solidFill>
            </a:endParaRPr>
          </a:p>
          <a:p>
            <a:pPr marL="0" indent="0" fontAlgn="auto">
              <a:spcAft>
                <a:spcPts val="0"/>
              </a:spcAft>
              <a:buFont typeface="Arial" panose="020B0604020202020204" pitchFamily="34" charset="0"/>
              <a:buNone/>
              <a:defRPr/>
            </a:pPr>
            <a:r>
              <a:rPr lang="en-GB" altLang="en-US" sz="2800" dirty="0">
                <a:solidFill>
                  <a:schemeClr val="tx1">
                    <a:lumMod val="75000"/>
                    <a:lumOff val="25000"/>
                  </a:schemeClr>
                </a:solidFill>
              </a:rPr>
              <a:t>Prejudice becomes discrimination….</a:t>
            </a:r>
          </a:p>
          <a:p>
            <a:pPr marL="0" indent="0" fontAlgn="auto">
              <a:spcAft>
                <a:spcPts val="0"/>
              </a:spcAft>
              <a:buFont typeface="Arial" panose="020B0604020202020204" pitchFamily="34" charset="0"/>
              <a:buNone/>
              <a:defRPr/>
            </a:pPr>
            <a:endParaRPr lang="en-GB" altLang="en-US" sz="2800" dirty="0">
              <a:solidFill>
                <a:schemeClr val="tx1">
                  <a:lumMod val="75000"/>
                  <a:lumOff val="25000"/>
                </a:schemeClr>
              </a:solidFill>
            </a:endParaRPr>
          </a:p>
        </p:txBody>
      </p:sp>
      <p:pic>
        <p:nvPicPr>
          <p:cNvPr id="44036" name="Picture 2" descr="http://www.bet.com/news/global/photos/2013/04/stop-and-frisk-vs-stop-and-search/_jcr_content/leftcol/flipbook/flipbookimage_10.flipfeature.dimg/041013-global-stop-frisk-london-uk-police-search-person-frisking-stop.jpg">
            <a:extLst>
              <a:ext uri="{FF2B5EF4-FFF2-40B4-BE49-F238E27FC236}">
                <a16:creationId xmlns:a16="http://schemas.microsoft.com/office/drawing/2014/main" id="{274B772D-EEA6-4C5E-9272-2F33B94CD04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72200" y="5301208"/>
            <a:ext cx="2593206" cy="14631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a:extLst>
              <a:ext uri="{FF2B5EF4-FFF2-40B4-BE49-F238E27FC236}">
                <a16:creationId xmlns:a16="http://schemas.microsoft.com/office/drawing/2014/main" id="{7BEC0400-0C37-4450-A64E-7391A0CFC560}"/>
              </a:ext>
            </a:extLst>
          </p:cNvPr>
          <p:cNvSpPr>
            <a:spLocks noGrp="1"/>
          </p:cNvSpPr>
          <p:nvPr>
            <p:ph type="title"/>
          </p:nvPr>
        </p:nvSpPr>
        <p:spPr/>
        <p:txBody>
          <a:bodyPr/>
          <a:lstStyle/>
          <a:p>
            <a:r>
              <a:rPr lang="en-GB" altLang="en-US"/>
              <a:t>Discrimination</a:t>
            </a:r>
          </a:p>
        </p:txBody>
      </p:sp>
      <p:sp>
        <p:nvSpPr>
          <p:cNvPr id="46083" name="Content Placeholder 2">
            <a:extLst>
              <a:ext uri="{FF2B5EF4-FFF2-40B4-BE49-F238E27FC236}">
                <a16:creationId xmlns:a16="http://schemas.microsoft.com/office/drawing/2014/main" id="{F35E08D0-2E16-40E3-8C40-7DA5B426C429}"/>
              </a:ext>
            </a:extLst>
          </p:cNvPr>
          <p:cNvSpPr>
            <a:spLocks noGrp="1"/>
          </p:cNvSpPr>
          <p:nvPr>
            <p:ph idx="1"/>
          </p:nvPr>
        </p:nvSpPr>
        <p:spPr/>
        <p:txBody>
          <a:bodyPr/>
          <a:lstStyle/>
          <a:p>
            <a:r>
              <a:rPr lang="en-GB" altLang="en-US" dirty="0"/>
              <a:t>Thompson (2012: 47) defines discrimination as ‘unfair or unequal treatment of individuals or groups based on an actual or perceived difference...’.  </a:t>
            </a:r>
          </a:p>
          <a:p>
            <a:r>
              <a:rPr lang="en-GB" altLang="en-US" dirty="0"/>
              <a:t> </a:t>
            </a:r>
          </a:p>
          <a:p>
            <a:r>
              <a:rPr lang="en-GB" altLang="en-US" dirty="0"/>
              <a:t>It has been more simply defined as ‘</a:t>
            </a:r>
            <a:r>
              <a:rPr lang="en-GB" altLang="en-US" dirty="0">
                <a:solidFill>
                  <a:srgbClr val="FF0000"/>
                </a:solidFill>
              </a:rPr>
              <a:t>prejudice plus power</a:t>
            </a:r>
            <a:r>
              <a:rPr lang="en-GB" altLang="en-US" dirty="0"/>
              <a:t>’ or ‘</a:t>
            </a:r>
            <a:r>
              <a:rPr lang="en-GB" altLang="en-US" b="1" dirty="0">
                <a:solidFill>
                  <a:srgbClr val="FF0000"/>
                </a:solidFill>
              </a:rPr>
              <a:t>prejudice in action</a:t>
            </a:r>
            <a:r>
              <a:rPr lang="en-GB" altLang="en-US" dirty="0"/>
              <a:t>’ </a:t>
            </a:r>
            <a:r>
              <a:rPr lang="en-GB" altLang="en-US" sz="2000" dirty="0"/>
              <a:t>(see Barron and Byrne, 1994, cited in Hall, 2005: 23).</a:t>
            </a:r>
          </a:p>
        </p:txBody>
      </p:sp>
      <p:pic>
        <p:nvPicPr>
          <p:cNvPr id="46084" name="Picture 5" descr="http://glutendude.com/wp-content/uploads/2012/05/celiac-discrimination1.jpg">
            <a:extLst>
              <a:ext uri="{FF2B5EF4-FFF2-40B4-BE49-F238E27FC236}">
                <a16:creationId xmlns:a16="http://schemas.microsoft.com/office/drawing/2014/main" id="{67CBB145-3361-4D0D-BBE6-47C94BD20771}"/>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84888" y="5300663"/>
            <a:ext cx="2371725" cy="1223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a:extLst>
              <a:ext uri="{FF2B5EF4-FFF2-40B4-BE49-F238E27FC236}">
                <a16:creationId xmlns:a16="http://schemas.microsoft.com/office/drawing/2014/main" id="{C4FEEDC4-E24B-4086-A5CD-7DE9D13A4355}"/>
              </a:ext>
            </a:extLst>
          </p:cNvPr>
          <p:cNvSpPr>
            <a:spLocks noGrp="1"/>
          </p:cNvSpPr>
          <p:nvPr>
            <p:ph type="title"/>
          </p:nvPr>
        </p:nvSpPr>
        <p:spPr/>
        <p:txBody>
          <a:bodyPr/>
          <a:lstStyle/>
          <a:p>
            <a:r>
              <a:rPr lang="en-GB" altLang="en-US"/>
              <a:t>Stereotypes</a:t>
            </a:r>
          </a:p>
        </p:txBody>
      </p:sp>
      <p:sp>
        <p:nvSpPr>
          <p:cNvPr id="48131" name="Content Placeholder 2">
            <a:extLst>
              <a:ext uri="{FF2B5EF4-FFF2-40B4-BE49-F238E27FC236}">
                <a16:creationId xmlns:a16="http://schemas.microsoft.com/office/drawing/2014/main" id="{40FD6F3D-AAD4-4540-B496-432B7A11AD83}"/>
              </a:ext>
            </a:extLst>
          </p:cNvPr>
          <p:cNvSpPr>
            <a:spLocks noGrp="1"/>
          </p:cNvSpPr>
          <p:nvPr>
            <p:ph idx="1"/>
          </p:nvPr>
        </p:nvSpPr>
        <p:spPr>
          <a:xfrm>
            <a:off x="457200" y="1988840"/>
            <a:ext cx="8229600" cy="4525962"/>
          </a:xfrm>
        </p:spPr>
        <p:txBody>
          <a:bodyPr vert="horz" lIns="91440" tIns="45720" rIns="91440" bIns="45720" rtlCol="0" anchor="t">
            <a:normAutofit/>
          </a:bodyPr>
          <a:lstStyle/>
          <a:p>
            <a:r>
              <a:rPr lang="en-GB" altLang="en-US" b="1" dirty="0"/>
              <a:t>The ‘pictures in our heads’ (Lippman, 1922)</a:t>
            </a:r>
            <a:endParaRPr lang="en-GB" altLang="en-US" b="1" dirty="0">
              <a:cs typeface="Calibri"/>
            </a:endParaRPr>
          </a:p>
          <a:p>
            <a:r>
              <a:rPr lang="en-GB" altLang="en-US" b="1" dirty="0"/>
              <a:t>They help us with everyday life</a:t>
            </a:r>
            <a:endParaRPr lang="en-GB" altLang="en-US" b="1" dirty="0">
              <a:cs typeface="Calibri"/>
            </a:endParaRPr>
          </a:p>
          <a:p>
            <a:r>
              <a:rPr lang="en-GB" altLang="en-US" b="1" dirty="0"/>
              <a:t>The problem with stereotypes is they are stubbornly resistant to new information</a:t>
            </a:r>
            <a:endParaRPr lang="en-GB" altLang="en-US" b="1" dirty="0">
              <a:cs typeface="Calibri"/>
            </a:endParaRPr>
          </a:p>
          <a:p>
            <a:r>
              <a:rPr lang="en-GB" altLang="en-US" b="1" dirty="0"/>
              <a:t>“...an over-simplified, biased and above all inflexible conception of a social group.”</a:t>
            </a:r>
            <a:endParaRPr lang="en-GB" altLang="en-US" b="1" dirty="0">
              <a:cs typeface="Calibri"/>
            </a:endParaRPr>
          </a:p>
          <a:p>
            <a:pPr>
              <a:buFont typeface="Arial" panose="020B0604020202020204" pitchFamily="34" charset="0"/>
              <a:buNone/>
            </a:pPr>
            <a:r>
              <a:rPr lang="en-GB" altLang="en-US" b="1" dirty="0"/>
              <a:t>	</a:t>
            </a:r>
            <a:r>
              <a:rPr lang="en-GB" altLang="en-US" sz="2000" b="1" dirty="0"/>
              <a:t>		- Argyle &amp; Colman (1995: 104)</a:t>
            </a:r>
            <a:endParaRPr lang="en-GB" altLang="en-US" sz="2000" b="1" dirty="0">
              <a:cs typeface="Calibri"/>
            </a:endParaRPr>
          </a:p>
        </p:txBody>
      </p:sp>
      <p:pic>
        <p:nvPicPr>
          <p:cNvPr id="48132" name="Picture 5" descr="https://encrypted-tbn1.gstatic.com/images?q=tbn:ANd9GcTE67Pj-YPVyMmCzDidZ11vILtQ3_GTdX90iDIYu1A4RWhYyJqG">
            <a:extLst>
              <a:ext uri="{FF2B5EF4-FFF2-40B4-BE49-F238E27FC236}">
                <a16:creationId xmlns:a16="http://schemas.microsoft.com/office/drawing/2014/main" id="{EADF66ED-7B19-4DEA-86ED-EF9793413C5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64388" y="5300663"/>
            <a:ext cx="1708150" cy="1368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a:extLst>
              <a:ext uri="{FF2B5EF4-FFF2-40B4-BE49-F238E27FC236}">
                <a16:creationId xmlns:a16="http://schemas.microsoft.com/office/drawing/2014/main" id="{F58A4DF0-27AB-4123-BD16-F0CF2EEB1068}"/>
              </a:ext>
            </a:extLst>
          </p:cNvPr>
          <p:cNvSpPr>
            <a:spLocks noGrp="1"/>
          </p:cNvSpPr>
          <p:nvPr>
            <p:ph type="title"/>
          </p:nvPr>
        </p:nvSpPr>
        <p:spPr/>
        <p:txBody>
          <a:bodyPr/>
          <a:lstStyle/>
          <a:p>
            <a:r>
              <a:rPr lang="en-GB" altLang="en-US"/>
              <a:t>Stigma</a:t>
            </a:r>
          </a:p>
        </p:txBody>
      </p:sp>
      <p:sp>
        <p:nvSpPr>
          <p:cNvPr id="50179" name="Content Placeholder 2">
            <a:extLst>
              <a:ext uri="{FF2B5EF4-FFF2-40B4-BE49-F238E27FC236}">
                <a16:creationId xmlns:a16="http://schemas.microsoft.com/office/drawing/2014/main" id="{85A387F7-8AE2-4D4D-8850-76EA86610585}"/>
              </a:ext>
            </a:extLst>
          </p:cNvPr>
          <p:cNvSpPr>
            <a:spLocks noGrp="1"/>
          </p:cNvSpPr>
          <p:nvPr>
            <p:ph idx="1"/>
          </p:nvPr>
        </p:nvSpPr>
        <p:spPr>
          <a:xfrm>
            <a:off x="373856" y="1772816"/>
            <a:ext cx="8229600" cy="4857750"/>
          </a:xfrm>
        </p:spPr>
        <p:txBody>
          <a:bodyPr vert="horz" lIns="91440" tIns="45720" rIns="91440" bIns="45720" rtlCol="0" anchor="t">
            <a:normAutofit/>
          </a:bodyPr>
          <a:lstStyle/>
          <a:p>
            <a:r>
              <a:rPr lang="en-GB" altLang="en-US" b="1" dirty="0"/>
              <a:t>“Stigma – the situation of the individual who is disqualified from full social acceptance” (Goffman, 1990: 9)</a:t>
            </a:r>
            <a:endParaRPr lang="en-GB" altLang="en-US" b="1" dirty="0">
              <a:cs typeface="Calibri"/>
            </a:endParaRPr>
          </a:p>
          <a:p>
            <a:endParaRPr lang="en-GB" altLang="en-US" b="1" dirty="0">
              <a:cs typeface="Calibri"/>
            </a:endParaRPr>
          </a:p>
          <a:p>
            <a:r>
              <a:rPr lang="en-GB" altLang="en-US" b="1" dirty="0"/>
              <a:t>Term/concept dates back to Ancient times</a:t>
            </a:r>
            <a:endParaRPr lang="en-GB" altLang="en-US" b="1" dirty="0">
              <a:cs typeface="Calibri"/>
            </a:endParaRPr>
          </a:p>
          <a:p>
            <a:endParaRPr lang="en-GB" altLang="en-US" b="1" dirty="0">
              <a:cs typeface="Calibri"/>
            </a:endParaRPr>
          </a:p>
          <a:p>
            <a:r>
              <a:rPr lang="en-GB" altLang="en-US" b="1" dirty="0"/>
              <a:t>Linked to idea of ‘scapegoat’ – someone ‘we’ can attach our fears and blames to in respect of everyday problems</a:t>
            </a:r>
            <a:endParaRPr lang="en-GB" altLang="en-US" b="1" dirty="0">
              <a:cs typeface="Calibri"/>
            </a:endParaRPr>
          </a:p>
          <a:p>
            <a:pPr marL="0" indent="0">
              <a:buNone/>
            </a:pPr>
            <a:endParaRPr lang="en-GB" altLang="en-US" sz="2400" dirty="0"/>
          </a:p>
        </p:txBody>
      </p:sp>
      <p:pic>
        <p:nvPicPr>
          <p:cNvPr id="50180" name="Picture 5" descr="http://img.thebody.com/images/slideshow/wad_stigma.png">
            <a:extLst>
              <a:ext uri="{FF2B5EF4-FFF2-40B4-BE49-F238E27FC236}">
                <a16:creationId xmlns:a16="http://schemas.microsoft.com/office/drawing/2014/main" id="{D721ED1E-B294-42CE-BA1D-765B647209F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62913" y="5603876"/>
            <a:ext cx="1081087" cy="1181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A25FCF-FE4C-4BD3-B256-589453D7BD85}"/>
              </a:ext>
            </a:extLst>
          </p:cNvPr>
          <p:cNvSpPr>
            <a:spLocks noGrp="1"/>
          </p:cNvSpPr>
          <p:nvPr>
            <p:ph type="title"/>
          </p:nvPr>
        </p:nvSpPr>
        <p:spPr/>
        <p:txBody>
          <a:bodyPr/>
          <a:lstStyle/>
          <a:p>
            <a:r>
              <a:rPr lang="en-GB" dirty="0">
                <a:cs typeface="Calibri"/>
              </a:rPr>
              <a:t>Continued from last week....</a:t>
            </a:r>
            <a:endParaRPr lang="en-GB" dirty="0"/>
          </a:p>
        </p:txBody>
      </p:sp>
      <p:sp>
        <p:nvSpPr>
          <p:cNvPr id="3" name="Content Placeholder 2">
            <a:extLst>
              <a:ext uri="{FF2B5EF4-FFF2-40B4-BE49-F238E27FC236}">
                <a16:creationId xmlns:a16="http://schemas.microsoft.com/office/drawing/2014/main" id="{11F2DC19-55A2-420F-957C-96A3425A82A5}"/>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412438947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a:extLst>
              <a:ext uri="{FF2B5EF4-FFF2-40B4-BE49-F238E27FC236}">
                <a16:creationId xmlns:a16="http://schemas.microsoft.com/office/drawing/2014/main" id="{7D437C1C-CC82-4845-976B-634228446DFC}"/>
              </a:ext>
            </a:extLst>
          </p:cNvPr>
          <p:cNvSpPr>
            <a:spLocks noGrp="1" noChangeArrowheads="1"/>
          </p:cNvSpPr>
          <p:nvPr>
            <p:ph type="title"/>
          </p:nvPr>
        </p:nvSpPr>
        <p:spPr/>
        <p:txBody>
          <a:bodyPr/>
          <a:lstStyle/>
          <a:p>
            <a:r>
              <a:rPr lang="en-GB" altLang="en-US" sz="3200" dirty="0"/>
              <a:t>Legislation</a:t>
            </a:r>
          </a:p>
        </p:txBody>
      </p:sp>
      <p:sp>
        <p:nvSpPr>
          <p:cNvPr id="24578" name="Rectangle 3">
            <a:extLst>
              <a:ext uri="{FF2B5EF4-FFF2-40B4-BE49-F238E27FC236}">
                <a16:creationId xmlns:a16="http://schemas.microsoft.com/office/drawing/2014/main" id="{EE0B51AD-D49B-4172-B16E-E856122C42E0}"/>
              </a:ext>
            </a:extLst>
          </p:cNvPr>
          <p:cNvSpPr>
            <a:spLocks noGrp="1" noChangeArrowheads="1"/>
          </p:cNvSpPr>
          <p:nvPr>
            <p:ph idx="1"/>
          </p:nvPr>
        </p:nvSpPr>
        <p:spPr/>
        <p:txBody>
          <a:bodyPr vert="horz" lIns="91440" tIns="45720" rIns="91440" bIns="45720" rtlCol="0" anchor="t">
            <a:noAutofit/>
          </a:bodyPr>
          <a:lstStyle/>
          <a:p>
            <a:pPr>
              <a:defRPr/>
            </a:pPr>
            <a:r>
              <a:rPr lang="en-GB" altLang="en-US" b="1" dirty="0">
                <a:solidFill>
                  <a:schemeClr val="tx1">
                    <a:lumMod val="75000"/>
                    <a:lumOff val="25000"/>
                  </a:schemeClr>
                </a:solidFill>
              </a:rPr>
              <a:t>Sex Discrimination Act 1975</a:t>
            </a:r>
            <a:endParaRPr lang="en-GB" altLang="en-US" b="1" dirty="0">
              <a:solidFill>
                <a:schemeClr val="tx1">
                  <a:lumMod val="75000"/>
                  <a:lumOff val="25000"/>
                </a:schemeClr>
              </a:solidFill>
              <a:cs typeface="Calibri"/>
            </a:endParaRPr>
          </a:p>
          <a:p>
            <a:pPr>
              <a:defRPr/>
            </a:pPr>
            <a:r>
              <a:rPr lang="en-GB" altLang="en-US" b="1" dirty="0">
                <a:solidFill>
                  <a:schemeClr val="tx1">
                    <a:lumMod val="75000"/>
                    <a:lumOff val="25000"/>
                  </a:schemeClr>
                </a:solidFill>
              </a:rPr>
              <a:t>Race Relations Act 1976</a:t>
            </a:r>
            <a:endParaRPr lang="en-GB" altLang="en-US" b="1" dirty="0">
              <a:solidFill>
                <a:schemeClr val="tx1">
                  <a:lumMod val="75000"/>
                  <a:lumOff val="25000"/>
                </a:schemeClr>
              </a:solidFill>
              <a:cs typeface="Calibri"/>
            </a:endParaRPr>
          </a:p>
          <a:p>
            <a:pPr>
              <a:defRPr/>
            </a:pPr>
            <a:r>
              <a:rPr lang="en-GB" altLang="en-US" b="1" dirty="0">
                <a:solidFill>
                  <a:schemeClr val="tx1">
                    <a:lumMod val="75000"/>
                    <a:lumOff val="25000"/>
                  </a:schemeClr>
                </a:solidFill>
              </a:rPr>
              <a:t>Disability Discrimination Act 1995</a:t>
            </a:r>
            <a:endParaRPr lang="en-GB" altLang="en-US" b="1" dirty="0">
              <a:solidFill>
                <a:schemeClr val="tx1">
                  <a:lumMod val="75000"/>
                  <a:lumOff val="25000"/>
                </a:schemeClr>
              </a:solidFill>
              <a:cs typeface="Calibri"/>
            </a:endParaRPr>
          </a:p>
          <a:p>
            <a:pPr>
              <a:defRPr/>
            </a:pPr>
            <a:r>
              <a:rPr lang="en-GB" altLang="en-US" b="1" dirty="0">
                <a:solidFill>
                  <a:schemeClr val="tx1">
                    <a:lumMod val="75000"/>
                    <a:lumOff val="25000"/>
                  </a:schemeClr>
                </a:solidFill>
              </a:rPr>
              <a:t>Special Educational Needs and Disability Act 2001</a:t>
            </a:r>
            <a:endParaRPr lang="en-GB" altLang="en-US" b="1" dirty="0">
              <a:solidFill>
                <a:schemeClr val="tx1">
                  <a:lumMod val="75000"/>
                  <a:lumOff val="25000"/>
                </a:schemeClr>
              </a:solidFill>
              <a:cs typeface="Calibri"/>
            </a:endParaRPr>
          </a:p>
          <a:p>
            <a:pPr>
              <a:defRPr/>
            </a:pPr>
            <a:r>
              <a:rPr lang="en-GB" altLang="en-US" b="1" dirty="0">
                <a:solidFill>
                  <a:schemeClr val="tx1">
                    <a:lumMod val="75000"/>
                    <a:lumOff val="25000"/>
                  </a:schemeClr>
                </a:solidFill>
              </a:rPr>
              <a:t>Maastricht Treaty 1992</a:t>
            </a:r>
            <a:endParaRPr lang="en-GB" altLang="en-US" b="1" dirty="0">
              <a:solidFill>
                <a:schemeClr val="tx1">
                  <a:lumMod val="75000"/>
                  <a:lumOff val="25000"/>
                </a:schemeClr>
              </a:solidFill>
              <a:cs typeface="Calibri"/>
            </a:endParaRPr>
          </a:p>
          <a:p>
            <a:pPr>
              <a:defRPr/>
            </a:pPr>
            <a:r>
              <a:rPr lang="en-GB" altLang="en-US" b="1" dirty="0">
                <a:solidFill>
                  <a:schemeClr val="tx1">
                    <a:lumMod val="75000"/>
                    <a:lumOff val="25000"/>
                  </a:schemeClr>
                </a:solidFill>
              </a:rPr>
              <a:t>Race Relations (Amendment) Act 2000</a:t>
            </a:r>
            <a:endParaRPr lang="en-GB" altLang="en-US" b="1" dirty="0">
              <a:solidFill>
                <a:schemeClr val="tx1">
                  <a:lumMod val="75000"/>
                  <a:lumOff val="25000"/>
                </a:schemeClr>
              </a:solidFill>
              <a:cs typeface="Calibri"/>
            </a:endParaRPr>
          </a:p>
          <a:p>
            <a:pPr>
              <a:defRPr/>
            </a:pPr>
            <a:r>
              <a:rPr lang="en-US" altLang="en-US" b="1" dirty="0">
                <a:solidFill>
                  <a:schemeClr val="tx1">
                    <a:lumMod val="75000"/>
                    <a:lumOff val="25000"/>
                  </a:schemeClr>
                </a:solidFill>
              </a:rPr>
              <a:t>Employment Equality (Sexual Orientation) Regulations 2003 </a:t>
            </a:r>
          </a:p>
          <a:p>
            <a:pPr>
              <a:defRPr/>
            </a:pPr>
            <a:r>
              <a:rPr lang="en-US" altLang="en-US" b="1" dirty="0">
                <a:solidFill>
                  <a:schemeClr val="tx1">
                    <a:lumMod val="75000"/>
                    <a:lumOff val="25000"/>
                  </a:schemeClr>
                </a:solidFill>
              </a:rPr>
              <a:t>Employment Equality (Age) Regulations 2006</a:t>
            </a:r>
            <a:endParaRPr lang="en-US" altLang="en-US" b="1" dirty="0">
              <a:solidFill>
                <a:schemeClr val="tx1">
                  <a:lumMod val="75000"/>
                  <a:lumOff val="25000"/>
                </a:schemeClr>
              </a:solidFill>
              <a:cs typeface="Calibri"/>
            </a:endParaRPr>
          </a:p>
          <a:p>
            <a:pPr>
              <a:defRPr/>
            </a:pPr>
            <a:r>
              <a:rPr lang="en-GB" altLang="en-US" b="1" dirty="0">
                <a:solidFill>
                  <a:schemeClr val="tx1">
                    <a:lumMod val="75000"/>
                    <a:lumOff val="25000"/>
                  </a:schemeClr>
                </a:solidFill>
              </a:rPr>
              <a:t>Equality Act 2006</a:t>
            </a:r>
            <a:endParaRPr lang="en-GB" altLang="en-US" b="1" dirty="0">
              <a:solidFill>
                <a:schemeClr val="tx1">
                  <a:lumMod val="75000"/>
                  <a:lumOff val="25000"/>
                </a:schemeClr>
              </a:solidFill>
              <a:cs typeface="Calibri"/>
            </a:endParaRPr>
          </a:p>
          <a:p>
            <a:pPr>
              <a:defRPr/>
            </a:pPr>
            <a:r>
              <a:rPr lang="en-GB" altLang="en-US" b="1" dirty="0">
                <a:solidFill>
                  <a:srgbClr val="FF0000"/>
                </a:solidFill>
              </a:rPr>
              <a:t>Equality Act 2010 </a:t>
            </a:r>
            <a:r>
              <a:rPr lang="en-GB" altLang="en-US" b="1" dirty="0">
                <a:solidFill>
                  <a:schemeClr val="tx1">
                    <a:lumMod val="75000"/>
                    <a:lumOff val="25000"/>
                  </a:schemeClr>
                </a:solidFill>
              </a:rPr>
              <a:t> brings together  these previous ‘equality’ laws</a:t>
            </a:r>
            <a:endParaRPr lang="en-GB" altLang="en-US" b="1" dirty="0">
              <a:solidFill>
                <a:schemeClr val="tx1">
                  <a:lumMod val="75000"/>
                  <a:lumOff val="25000"/>
                </a:schemeClr>
              </a:solidFill>
              <a:cs typeface="Calibri"/>
            </a:endParaRP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
            <a:extLst>
              <a:ext uri="{FF2B5EF4-FFF2-40B4-BE49-F238E27FC236}">
                <a16:creationId xmlns:a16="http://schemas.microsoft.com/office/drawing/2014/main" id="{858844E9-E83F-4DF7-9E13-359AEE44152A}"/>
              </a:ext>
            </a:extLst>
          </p:cNvPr>
          <p:cNvSpPr>
            <a:spLocks noGrp="1"/>
          </p:cNvSpPr>
          <p:nvPr>
            <p:ph type="title"/>
          </p:nvPr>
        </p:nvSpPr>
        <p:spPr/>
        <p:txBody>
          <a:bodyPr/>
          <a:lstStyle/>
          <a:p>
            <a:r>
              <a:rPr lang="en-GB" altLang="en-US"/>
              <a:t>Equality Act (EA) 2010: Overview</a:t>
            </a:r>
          </a:p>
        </p:txBody>
      </p:sp>
      <p:sp>
        <p:nvSpPr>
          <p:cNvPr id="25603" name="Content Placeholder 2">
            <a:extLst>
              <a:ext uri="{FF2B5EF4-FFF2-40B4-BE49-F238E27FC236}">
                <a16:creationId xmlns:a16="http://schemas.microsoft.com/office/drawing/2014/main" id="{1945B819-5948-48CB-8EB1-4363B676E0B8}"/>
              </a:ext>
            </a:extLst>
          </p:cNvPr>
          <p:cNvSpPr>
            <a:spLocks noGrp="1"/>
          </p:cNvSpPr>
          <p:nvPr>
            <p:ph idx="1"/>
          </p:nvPr>
        </p:nvSpPr>
        <p:spPr/>
        <p:txBody>
          <a:bodyPr rtlCol="0">
            <a:normAutofit/>
          </a:bodyPr>
          <a:lstStyle/>
          <a:p>
            <a:pPr>
              <a:defRPr/>
            </a:pPr>
            <a:r>
              <a:rPr lang="en-GB" altLang="en-US" dirty="0">
                <a:solidFill>
                  <a:schemeClr val="tx1">
                    <a:lumMod val="75000"/>
                    <a:lumOff val="25000"/>
                  </a:schemeClr>
                </a:solidFill>
              </a:rPr>
              <a:t>The Equality Act provides a modern, single legal framework with clear, streamlined law to more effectively tackle disadvantage and discrimination.</a:t>
            </a:r>
          </a:p>
          <a:p>
            <a:pPr>
              <a:defRPr/>
            </a:pPr>
            <a:r>
              <a:rPr lang="en-GB" altLang="en-US" dirty="0">
                <a:solidFill>
                  <a:schemeClr val="tx1">
                    <a:lumMod val="75000"/>
                    <a:lumOff val="25000"/>
                  </a:schemeClr>
                </a:solidFill>
              </a:rPr>
              <a:t>It replaced previous anti-discrimination laws with a single Act, making the law easier to understand and strengthening protection in some situations. </a:t>
            </a:r>
          </a:p>
          <a:p>
            <a:pPr>
              <a:defRPr/>
            </a:pPr>
            <a:r>
              <a:rPr lang="en-GB" altLang="en-US" dirty="0">
                <a:solidFill>
                  <a:schemeClr val="tx1">
                    <a:lumMod val="75000"/>
                    <a:lumOff val="25000"/>
                  </a:schemeClr>
                </a:solidFill>
              </a:rPr>
              <a:t>It sets out the different ways in which it’s unlawful to treat someone.</a:t>
            </a:r>
          </a:p>
          <a:p>
            <a:pPr>
              <a:defRPr/>
            </a:pPr>
            <a:r>
              <a:rPr lang="en-GB" altLang="en-US" dirty="0">
                <a:solidFill>
                  <a:schemeClr val="tx1">
                    <a:lumMod val="75000"/>
                    <a:lumOff val="25000"/>
                  </a:schemeClr>
                </a:solidFill>
              </a:rPr>
              <a:t>Refers to ‘public authorities’ such as police</a:t>
            </a:r>
          </a:p>
          <a:p>
            <a:pPr>
              <a:defRPr/>
            </a:pPr>
            <a:r>
              <a:rPr lang="en-GB" altLang="en-US" dirty="0">
                <a:solidFill>
                  <a:schemeClr val="tx1">
                    <a:lumMod val="75000"/>
                    <a:lumOff val="25000"/>
                  </a:schemeClr>
                </a:solidFill>
              </a:rPr>
              <a:t>Talks about an ‘equality duty’</a:t>
            </a:r>
          </a:p>
          <a:p>
            <a:pPr>
              <a:defRPr/>
            </a:pPr>
            <a:r>
              <a:rPr lang="en-GB" altLang="en-US" dirty="0">
                <a:solidFill>
                  <a:schemeClr val="tx1">
                    <a:lumMod val="75000"/>
                    <a:lumOff val="25000"/>
                  </a:schemeClr>
                </a:solidFill>
              </a:rPr>
              <a:t>‘Protected characteristics’</a:t>
            </a:r>
          </a:p>
          <a:p>
            <a:pPr fontAlgn="auto">
              <a:spcAft>
                <a:spcPts val="0"/>
              </a:spcAft>
              <a:buFont typeface="Wingdings 3" charset="2"/>
              <a:buChar char=""/>
              <a:defRPr/>
            </a:pPr>
            <a:endParaRPr lang="en-GB" altLang="en-US" dirty="0">
              <a:solidFill>
                <a:schemeClr val="tx1">
                  <a:lumMod val="75000"/>
                  <a:lumOff val="25000"/>
                </a:schemeClr>
              </a:solidFill>
            </a:endParaRPr>
          </a:p>
        </p:txBody>
      </p:sp>
      <p:pic>
        <p:nvPicPr>
          <p:cNvPr id="54276" name="Picture 5" descr="https://www.evolve.agilenation.co.uk/images/equality-act-2010-9-protected-characteristics-v6.jpg">
            <a:extLst>
              <a:ext uri="{FF2B5EF4-FFF2-40B4-BE49-F238E27FC236}">
                <a16:creationId xmlns:a16="http://schemas.microsoft.com/office/drawing/2014/main" id="{A73A11F2-3EAA-42E3-A9A2-A95F835D790C}"/>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469062" y="5275262"/>
            <a:ext cx="2674938" cy="1582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95104C-BAF0-4D3C-ABB4-3668CAB0F444}"/>
              </a:ext>
            </a:extLst>
          </p:cNvPr>
          <p:cNvSpPr>
            <a:spLocks noGrp="1"/>
          </p:cNvSpPr>
          <p:nvPr>
            <p:ph type="title"/>
          </p:nvPr>
        </p:nvSpPr>
        <p:spPr/>
        <p:txBody>
          <a:bodyPr rtlCol="0">
            <a:normAutofit/>
          </a:bodyPr>
          <a:lstStyle/>
          <a:p>
            <a:pPr fontAlgn="auto">
              <a:spcAft>
                <a:spcPts val="0"/>
              </a:spcAft>
              <a:defRPr/>
            </a:pPr>
            <a:r>
              <a:rPr lang="en-GB" dirty="0"/>
              <a:t>Example of due regard for the</a:t>
            </a:r>
            <a:br>
              <a:rPr lang="en-GB" dirty="0"/>
            </a:br>
            <a:r>
              <a:rPr lang="en-GB" dirty="0"/>
              <a:t> Equality Duty</a:t>
            </a:r>
          </a:p>
        </p:txBody>
      </p:sp>
      <p:sp>
        <p:nvSpPr>
          <p:cNvPr id="56323" name="Content Placeholder 2">
            <a:extLst>
              <a:ext uri="{FF2B5EF4-FFF2-40B4-BE49-F238E27FC236}">
                <a16:creationId xmlns:a16="http://schemas.microsoft.com/office/drawing/2014/main" id="{188C5B19-B913-461F-823B-D79462D4F649}"/>
              </a:ext>
            </a:extLst>
          </p:cNvPr>
          <p:cNvSpPr>
            <a:spLocks noGrp="1"/>
          </p:cNvSpPr>
          <p:nvPr>
            <p:ph idx="1"/>
          </p:nvPr>
        </p:nvSpPr>
        <p:spPr/>
        <p:txBody>
          <a:bodyPr vert="horz" lIns="91440" tIns="45720" rIns="91440" bIns="45720" rtlCol="0" anchor="t">
            <a:normAutofit/>
          </a:bodyPr>
          <a:lstStyle/>
          <a:p>
            <a:pPr marL="0" indent="0">
              <a:buFont typeface="Arial" panose="020B0604020202020204" pitchFamily="34" charset="0"/>
              <a:buNone/>
            </a:pPr>
            <a:endParaRPr lang="en-GB" altLang="en-US" dirty="0"/>
          </a:p>
          <a:p>
            <a:pPr marL="0" indent="0">
              <a:buNone/>
            </a:pPr>
            <a:r>
              <a:rPr lang="en-GB" altLang="en-US" b="1" dirty="0"/>
              <a:t>A police  service, when reviewing its policy on hate crime, finds that 68% of all hate crime reported is described as being homophobic. The police take account of the extremely high occurrence of hate crime on the local LGBT population in drawing up and implementing its new policy addressing hate crime.</a:t>
            </a:r>
            <a:endParaRPr lang="en-GB" altLang="en-US" b="1" dirty="0">
              <a:cs typeface="Calibri"/>
            </a:endParaRPr>
          </a:p>
          <a:p>
            <a:pPr marL="0" indent="0">
              <a:buFont typeface="Arial" panose="020B0604020202020204" pitchFamily="34" charset="0"/>
              <a:buNone/>
            </a:pPr>
            <a:r>
              <a:rPr lang="en-GB" altLang="en-US" b="1" dirty="0" err="1">
                <a:solidFill>
                  <a:srgbClr val="C00000"/>
                </a:solidFill>
              </a:rPr>
              <a:t>Eg</a:t>
            </a:r>
            <a:r>
              <a:rPr lang="en-GB" altLang="en-US" b="1" dirty="0">
                <a:solidFill>
                  <a:srgbClr val="C00000"/>
                </a:solidFill>
              </a:rPr>
              <a:t> – consulting more closely with LGB communities; setting up improved reporting schemes; nominating police liaison officers.</a:t>
            </a:r>
            <a:endParaRPr lang="en-GB" altLang="en-US" b="1" dirty="0">
              <a:solidFill>
                <a:srgbClr val="C00000"/>
              </a:solidFill>
              <a:cs typeface="Calibri"/>
            </a:endParaRP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8370" name="Picture 2" descr="http://www.healthequalitynortheast.nhs.uk/files/backup/protected_charast(1).png">
            <a:extLst>
              <a:ext uri="{FF2B5EF4-FFF2-40B4-BE49-F238E27FC236}">
                <a16:creationId xmlns:a16="http://schemas.microsoft.com/office/drawing/2014/main" id="{1FA61EBD-7B7A-443E-BE98-8FCF31B4FD2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7921" y="1986981"/>
            <a:ext cx="7437353" cy="49566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8371" name="Rectangle 2">
            <a:extLst>
              <a:ext uri="{FF2B5EF4-FFF2-40B4-BE49-F238E27FC236}">
                <a16:creationId xmlns:a16="http://schemas.microsoft.com/office/drawing/2014/main" id="{2AE6F8BF-F93C-4E66-B412-897634791218}"/>
              </a:ext>
            </a:extLst>
          </p:cNvPr>
          <p:cNvSpPr>
            <a:spLocks noChangeArrowheads="1"/>
          </p:cNvSpPr>
          <p:nvPr/>
        </p:nvSpPr>
        <p:spPr bwMode="auto">
          <a:xfrm>
            <a:off x="179512" y="115888"/>
            <a:ext cx="7992887"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r>
              <a:rPr lang="en-GB" altLang="en-US" b="1" dirty="0">
                <a:solidFill>
                  <a:schemeClr val="tx1"/>
                </a:solidFill>
                <a:latin typeface="Arial" panose="020B0604020202020204" pitchFamily="34" charset="0"/>
              </a:rPr>
              <a:t>The 9 Protected Characteristics (s.4 Equality Act 2010)</a:t>
            </a:r>
            <a:endParaRPr lang="en-GB" altLang="en-US" dirty="0">
              <a:solidFill>
                <a:schemeClr val="tx1"/>
              </a:solidFill>
              <a:latin typeface="Arial" panose="020B0604020202020204" pitchFamily="34" charset="0"/>
            </a:endParaRPr>
          </a:p>
        </p:txBody>
      </p:sp>
      <p:sp>
        <p:nvSpPr>
          <p:cNvPr id="58372" name="Rectangle 3">
            <a:extLst>
              <a:ext uri="{FF2B5EF4-FFF2-40B4-BE49-F238E27FC236}">
                <a16:creationId xmlns:a16="http://schemas.microsoft.com/office/drawing/2014/main" id="{85154B42-043B-4BA2-9A98-85620E7915F3}"/>
              </a:ext>
            </a:extLst>
          </p:cNvPr>
          <p:cNvSpPr>
            <a:spLocks noChangeArrowheads="1"/>
          </p:cNvSpPr>
          <p:nvPr/>
        </p:nvSpPr>
        <p:spPr bwMode="auto">
          <a:xfrm>
            <a:off x="107505" y="765175"/>
            <a:ext cx="8712646"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t">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 typeface="Arial" panose="020B0604020202020204" pitchFamily="34" charset="0"/>
              <a:buNone/>
            </a:pPr>
            <a:r>
              <a:rPr lang="en-GB" altLang="en-US" sz="2000" dirty="0">
                <a:solidFill>
                  <a:schemeClr val="tx1"/>
                </a:solidFill>
                <a:latin typeface="Arial"/>
                <a:cs typeface="Arial"/>
              </a:rPr>
              <a:t>You’re protected from discrimination if:</a:t>
            </a:r>
          </a:p>
          <a:p>
            <a:pPr eaLnBrk="1" hangingPunct="1">
              <a:spcBef>
                <a:spcPct val="0"/>
              </a:spcBef>
              <a:buClrTx/>
              <a:buSzTx/>
              <a:buFontTx/>
              <a:buNone/>
            </a:pPr>
            <a:r>
              <a:rPr lang="en-GB" altLang="en-US" sz="2000" dirty="0">
                <a:solidFill>
                  <a:schemeClr val="tx1"/>
                </a:solidFill>
                <a:latin typeface="Arial"/>
                <a:cs typeface="Arial"/>
              </a:rPr>
              <a:t>you’re associated with someone who has a protected characteristic, </a:t>
            </a:r>
            <a:r>
              <a:rPr lang="en-GB" altLang="en-US" sz="2000" err="1">
                <a:solidFill>
                  <a:schemeClr val="tx1"/>
                </a:solidFill>
                <a:latin typeface="Arial"/>
                <a:cs typeface="Arial"/>
              </a:rPr>
              <a:t>eg</a:t>
            </a:r>
            <a:r>
              <a:rPr lang="en-GB" altLang="en-US" sz="2000" dirty="0">
                <a:solidFill>
                  <a:schemeClr val="tx1"/>
                </a:solidFill>
                <a:latin typeface="Arial"/>
                <a:cs typeface="Arial"/>
              </a:rPr>
              <a:t> a family member or friend or you’ve complained about discrimination or supported someone else’s claim</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0418" name="Rectangle 1">
            <a:extLst>
              <a:ext uri="{FF2B5EF4-FFF2-40B4-BE49-F238E27FC236}">
                <a16:creationId xmlns:a16="http://schemas.microsoft.com/office/drawing/2014/main" id="{81120D1F-5340-487F-99AD-BB7F02791831}"/>
              </a:ext>
            </a:extLst>
          </p:cNvPr>
          <p:cNvSpPr>
            <a:spLocks noGrp="1" noChangeArrowheads="1"/>
          </p:cNvSpPr>
          <p:nvPr>
            <p:ph type="title"/>
          </p:nvPr>
        </p:nvSpPr>
        <p:spPr>
          <a:xfrm>
            <a:off x="893763" y="179388"/>
            <a:ext cx="7358062" cy="585787"/>
          </a:xfrm>
        </p:spPr>
        <p:txBody>
          <a:bodyPr/>
          <a:lstStyle/>
          <a:p>
            <a:r>
              <a:rPr lang="en-US" altLang="en-US" sz="2000" b="1" dirty="0"/>
              <a:t>Disability- Outside the </a:t>
            </a:r>
            <a:r>
              <a:rPr lang="en-US" altLang="en-US" sz="2000" b="1" dirty="0" err="1"/>
              <a:t>Organisation</a:t>
            </a:r>
            <a:r>
              <a:rPr lang="en-US" altLang="en-US" sz="2000" b="1" dirty="0"/>
              <a:t> </a:t>
            </a:r>
            <a:endParaRPr lang="en-US" altLang="en-US" sz="2000" b="1" dirty="0">
              <a:ea typeface="ヒラギノ角ゴ ProN W6"/>
              <a:cs typeface="ヒラギノ角ゴ ProN W6"/>
            </a:endParaRPr>
          </a:p>
        </p:txBody>
      </p:sp>
      <p:sp>
        <p:nvSpPr>
          <p:cNvPr id="2" name="Rectangle 2">
            <a:extLst>
              <a:ext uri="{FF2B5EF4-FFF2-40B4-BE49-F238E27FC236}">
                <a16:creationId xmlns:a16="http://schemas.microsoft.com/office/drawing/2014/main" id="{745048CF-A0EB-4C34-BB5A-163B1B5BF013}"/>
              </a:ext>
            </a:extLst>
          </p:cNvPr>
          <p:cNvSpPr>
            <a:spLocks noGrp="1" noChangeArrowheads="1"/>
          </p:cNvSpPr>
          <p:nvPr>
            <p:ph idx="1"/>
          </p:nvPr>
        </p:nvSpPr>
        <p:spPr>
          <a:xfrm>
            <a:off x="142875" y="765175"/>
            <a:ext cx="8902700" cy="5199063"/>
          </a:xfrm>
        </p:spPr>
        <p:txBody>
          <a:bodyPr vert="horz" lIns="91440" tIns="45720" rIns="91440" bIns="45720" rtlCol="0" anchor="t">
            <a:normAutofit/>
          </a:bodyPr>
          <a:lstStyle/>
          <a:p>
            <a:pPr marL="187325" indent="0" fontAlgn="auto">
              <a:spcAft>
                <a:spcPts val="0"/>
              </a:spcAft>
              <a:buNone/>
              <a:defRPr/>
            </a:pPr>
            <a:endParaRPr lang="en-GB" b="1" dirty="0">
              <a:solidFill>
                <a:schemeClr val="tx1">
                  <a:lumMod val="75000"/>
                  <a:lumOff val="25000"/>
                </a:schemeClr>
              </a:solidFill>
              <a:cs typeface="Calibri" panose="020F0502020204030204"/>
            </a:endParaRPr>
          </a:p>
          <a:p>
            <a:pPr marL="187325" indent="0" fontAlgn="auto">
              <a:spcAft>
                <a:spcPts val="0"/>
              </a:spcAft>
              <a:buNone/>
              <a:defRPr/>
            </a:pPr>
            <a:r>
              <a:rPr lang="en-GB" b="1" dirty="0">
                <a:solidFill>
                  <a:schemeClr val="tx1">
                    <a:lumMod val="75000"/>
                    <a:lumOff val="25000"/>
                  </a:schemeClr>
                </a:solidFill>
              </a:rPr>
              <a:t>Code C - </a:t>
            </a:r>
            <a:r>
              <a:rPr lang="en-US" altLang="en-US" b="1" dirty="0">
                <a:solidFill>
                  <a:schemeClr val="tx1">
                    <a:lumMod val="75000"/>
                    <a:lumOff val="25000"/>
                  </a:schemeClr>
                </a:solidFill>
              </a:rPr>
              <a:t>Police and Criminal Evidence Act (PACE) </a:t>
            </a:r>
            <a:r>
              <a:rPr lang="en-GB" b="1" dirty="0">
                <a:solidFill>
                  <a:schemeClr val="tx1">
                    <a:lumMod val="75000"/>
                    <a:lumOff val="25000"/>
                  </a:schemeClr>
                </a:solidFill>
              </a:rPr>
              <a:t>Code of Practice for the detention, treatment and questioning of persons by police officers</a:t>
            </a:r>
            <a:endParaRPr lang="en-GB" b="1">
              <a:solidFill>
                <a:schemeClr val="tx1">
                  <a:lumMod val="75000"/>
                  <a:lumOff val="25000"/>
                </a:schemeClr>
              </a:solidFill>
              <a:cs typeface="Calibri"/>
            </a:endParaRPr>
          </a:p>
          <a:p>
            <a:pPr marL="187325" indent="0" fontAlgn="auto">
              <a:spcAft>
                <a:spcPts val="0"/>
              </a:spcAft>
              <a:buNone/>
              <a:defRPr/>
            </a:pPr>
            <a:endParaRPr lang="en-GB" altLang="en-US" b="1" dirty="0">
              <a:solidFill>
                <a:schemeClr val="tx1">
                  <a:lumMod val="75000"/>
                  <a:lumOff val="25000"/>
                </a:schemeClr>
              </a:solidFill>
              <a:cs typeface="Calibri"/>
            </a:endParaRPr>
          </a:p>
          <a:p>
            <a:pPr marL="187325" indent="0">
              <a:buNone/>
              <a:defRPr/>
            </a:pPr>
            <a:r>
              <a:rPr lang="en-US" altLang="en-US" b="1" dirty="0">
                <a:solidFill>
                  <a:schemeClr val="tx1">
                    <a:lumMod val="75000"/>
                    <a:lumOff val="25000"/>
                  </a:schemeClr>
                </a:solidFill>
              </a:rPr>
              <a:t>People who have a learning disability – </a:t>
            </a:r>
            <a:endParaRPr lang="en-GB" b="1" dirty="0">
              <a:solidFill>
                <a:schemeClr val="tx1">
                  <a:lumMod val="75000"/>
                  <a:lumOff val="25000"/>
                </a:schemeClr>
              </a:solidFill>
              <a:cs typeface="Calibri"/>
            </a:endParaRPr>
          </a:p>
          <a:p>
            <a:pPr marL="187325" indent="0" fontAlgn="auto">
              <a:spcAft>
                <a:spcPts val="0"/>
              </a:spcAft>
              <a:buNone/>
              <a:defRPr/>
            </a:pPr>
            <a:r>
              <a:rPr lang="en-US" altLang="en-US" b="1" dirty="0">
                <a:solidFill>
                  <a:schemeClr val="tx1">
                    <a:lumMod val="75000"/>
                    <a:lumOff val="25000"/>
                  </a:schemeClr>
                </a:solidFill>
              </a:rPr>
              <a:t>only interview when an “appropriate adult” is present,  except where</a:t>
            </a:r>
            <a:endParaRPr lang="en-US" altLang="en-US" b="1" dirty="0">
              <a:solidFill>
                <a:schemeClr val="tx1">
                  <a:lumMod val="75000"/>
                  <a:lumOff val="25000"/>
                </a:schemeClr>
              </a:solidFill>
              <a:cs typeface="Calibri"/>
            </a:endParaRPr>
          </a:p>
          <a:p>
            <a:pPr marL="803275" lvl="2" indent="-267335">
              <a:spcBef>
                <a:spcPts val="1292"/>
              </a:spcBef>
              <a:buFont typeface="Arial" charset="0"/>
              <a:buChar char="•"/>
              <a:defRPr/>
            </a:pPr>
            <a:r>
              <a:rPr lang="en-US" altLang="en-US" b="1" dirty="0">
                <a:solidFill>
                  <a:schemeClr val="tx1">
                    <a:lumMod val="75000"/>
                    <a:lumOff val="25000"/>
                  </a:schemeClr>
                </a:solidFill>
              </a:rPr>
              <a:t>delay would result in a risk of harm to people, property, or evidence. </a:t>
            </a:r>
            <a:endParaRPr lang="en-US" altLang="en-US" b="1" dirty="0">
              <a:solidFill>
                <a:schemeClr val="tx1">
                  <a:lumMod val="75000"/>
                  <a:lumOff val="25000"/>
                </a:schemeClr>
              </a:solidFill>
              <a:cs typeface="Calibri"/>
            </a:endParaRPr>
          </a:p>
          <a:p>
            <a:pPr marL="803275" lvl="2" indent="-267335">
              <a:spcBef>
                <a:spcPts val="1292"/>
              </a:spcBef>
              <a:buFont typeface="Arial" charset="0"/>
              <a:buChar char="•"/>
              <a:defRPr/>
            </a:pPr>
            <a:r>
              <a:rPr lang="en-US" altLang="en-US" b="1" dirty="0">
                <a:solidFill>
                  <a:schemeClr val="tx1">
                    <a:lumMod val="75000"/>
                    <a:lumOff val="25000"/>
                  </a:schemeClr>
                </a:solidFill>
              </a:rPr>
              <a:t>should not be employed by the police </a:t>
            </a:r>
            <a:endParaRPr lang="en-US" altLang="en-US" b="1" dirty="0">
              <a:solidFill>
                <a:schemeClr val="tx1">
                  <a:lumMod val="75000"/>
                  <a:lumOff val="25000"/>
                </a:schemeClr>
              </a:solidFill>
              <a:cs typeface="Calibri"/>
            </a:endParaRPr>
          </a:p>
          <a:p>
            <a:pPr marL="803275" lvl="2" indent="-267335" fontAlgn="auto">
              <a:spcBef>
                <a:spcPts val="1292"/>
              </a:spcBef>
              <a:spcAft>
                <a:spcPts val="0"/>
              </a:spcAft>
              <a:buFont typeface="Arial" charset="0"/>
              <a:buChar char="•"/>
              <a:defRPr/>
            </a:pPr>
            <a:r>
              <a:rPr lang="en-US" altLang="en-US" b="1" dirty="0">
                <a:solidFill>
                  <a:schemeClr val="tx1">
                    <a:lumMod val="75000"/>
                    <a:lumOff val="25000"/>
                  </a:schemeClr>
                </a:solidFill>
              </a:rPr>
              <a:t>should be experienced in dealing with people with learning disabilities e.g. a relative or someone responsible for their care.</a:t>
            </a:r>
            <a:endParaRPr lang="en-US" altLang="en-US" b="1" dirty="0">
              <a:solidFill>
                <a:schemeClr val="tx1">
                  <a:lumMod val="75000"/>
                  <a:lumOff val="25000"/>
                </a:schemeClr>
              </a:solidFill>
              <a:cs typeface="Calibri"/>
            </a:endParaRPr>
          </a:p>
          <a:p>
            <a:pPr marL="821055" lvl="2" indent="-285750" fontAlgn="auto">
              <a:spcBef>
                <a:spcPts val="1292"/>
              </a:spcBef>
              <a:spcAft>
                <a:spcPts val="0"/>
              </a:spcAft>
              <a:defRPr/>
            </a:pPr>
            <a:endParaRPr lang="en-US" altLang="en-US" b="1" dirty="0">
              <a:solidFill>
                <a:schemeClr val="tx1">
                  <a:lumMod val="75000"/>
                  <a:lumOff val="25000"/>
                </a:schemeClr>
              </a:solidFill>
              <a:cs typeface="Calibri"/>
            </a:endParaRPr>
          </a:p>
          <a:p>
            <a:pPr marL="535305" lvl="2" indent="0" fontAlgn="auto">
              <a:spcBef>
                <a:spcPts val="1292"/>
              </a:spcBef>
              <a:spcAft>
                <a:spcPts val="0"/>
              </a:spcAft>
              <a:buNone/>
              <a:defRPr/>
            </a:pPr>
            <a:r>
              <a:rPr lang="en-US" altLang="en-US" b="1" dirty="0">
                <a:solidFill>
                  <a:schemeClr val="tx1">
                    <a:lumMod val="75000"/>
                    <a:lumOff val="25000"/>
                  </a:schemeClr>
                </a:solidFill>
              </a:rPr>
              <a:t>https://www.gov.uk/government/uploads/system/uploads/attachment_data/file/117597/pace-code-c.pdf</a:t>
            </a:r>
            <a:endParaRPr lang="en-US" altLang="en-US" b="1" dirty="0">
              <a:solidFill>
                <a:schemeClr val="tx1">
                  <a:lumMod val="75000"/>
                  <a:lumOff val="25000"/>
                </a:schemeClr>
              </a:solidFill>
              <a:cs typeface="Calibri"/>
            </a:endParaRP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2">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2">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2">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2">
                                            <p:txEl>
                                              <p:pRg st="5" end="5"/>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2">
                                            <p:txEl>
                                              <p:pRg st="6" end="6"/>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499"/>
                                          </p:stCondLst>
                                        </p:cTn>
                                        <p:tgtEl>
                                          <p:spTgt spid="2">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499"/>
                                          </p:stCondLst>
                                        </p:cTn>
                                        <p:tgtEl>
                                          <p:spTgt spid="2">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bldLvl="5" autoUpdateAnimBg="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Title 1">
            <a:extLst>
              <a:ext uri="{FF2B5EF4-FFF2-40B4-BE49-F238E27FC236}">
                <a16:creationId xmlns:a16="http://schemas.microsoft.com/office/drawing/2014/main" id="{B121DBAD-BB27-4716-94CF-BE0D98781DCD}"/>
              </a:ext>
            </a:extLst>
          </p:cNvPr>
          <p:cNvSpPr>
            <a:spLocks noGrp="1"/>
          </p:cNvSpPr>
          <p:nvPr>
            <p:ph type="title"/>
          </p:nvPr>
        </p:nvSpPr>
        <p:spPr>
          <a:xfrm>
            <a:off x="251520" y="620688"/>
            <a:ext cx="7716565" cy="792088"/>
          </a:xfrm>
        </p:spPr>
        <p:txBody>
          <a:bodyPr/>
          <a:lstStyle/>
          <a:p>
            <a:r>
              <a:rPr lang="en-US" altLang="en-US" b="1" dirty="0"/>
              <a:t>Disability- Inside the </a:t>
            </a:r>
            <a:r>
              <a:rPr lang="en-US" altLang="en-US" b="1" dirty="0" err="1"/>
              <a:t>Organisation</a:t>
            </a:r>
            <a:r>
              <a:rPr lang="en-US" altLang="en-US" b="1" dirty="0"/>
              <a:t> </a:t>
            </a:r>
            <a:endParaRPr lang="en-GB" altLang="en-US" dirty="0"/>
          </a:p>
        </p:txBody>
      </p:sp>
      <p:sp>
        <p:nvSpPr>
          <p:cNvPr id="62467" name="Content Placeholder 2">
            <a:extLst>
              <a:ext uri="{FF2B5EF4-FFF2-40B4-BE49-F238E27FC236}">
                <a16:creationId xmlns:a16="http://schemas.microsoft.com/office/drawing/2014/main" id="{74DC0F34-9877-431C-8F7A-21066C40B16D}"/>
              </a:ext>
            </a:extLst>
          </p:cNvPr>
          <p:cNvSpPr>
            <a:spLocks noGrp="1"/>
          </p:cNvSpPr>
          <p:nvPr>
            <p:ph idx="1"/>
          </p:nvPr>
        </p:nvSpPr>
        <p:spPr>
          <a:xfrm>
            <a:off x="467544" y="2420888"/>
            <a:ext cx="8229600" cy="4929188"/>
          </a:xfrm>
        </p:spPr>
        <p:txBody>
          <a:bodyPr vert="horz" lIns="91440" tIns="45720" rIns="91440" bIns="45720" rtlCol="0" anchor="t">
            <a:normAutofit/>
          </a:bodyPr>
          <a:lstStyle/>
          <a:p>
            <a:pPr marL="0" indent="0">
              <a:buNone/>
            </a:pPr>
            <a:r>
              <a:rPr lang="en-GB" altLang="en-US" b="1" dirty="0">
                <a:solidFill>
                  <a:srgbClr val="FF0000"/>
                </a:solidFill>
              </a:rPr>
              <a:t>The Disabled Police Association </a:t>
            </a:r>
            <a:endParaRPr lang="en-GB" altLang="en-US" b="1" dirty="0">
              <a:solidFill>
                <a:srgbClr val="FF0000"/>
              </a:solidFill>
              <a:cs typeface="Calibri"/>
            </a:endParaRPr>
          </a:p>
          <a:p>
            <a:endParaRPr lang="en-GB" altLang="en-US" dirty="0"/>
          </a:p>
          <a:p>
            <a:r>
              <a:rPr lang="en-GB" altLang="en-US" dirty="0"/>
              <a:t>Provides strategic engagement with employers and key stakeholders in order to ensure the fair treatment of disabled officers and staff within the extended police family. </a:t>
            </a:r>
            <a:endParaRPr lang="en-GB">
              <a:cs typeface="Calibri"/>
            </a:endParaRPr>
          </a:p>
          <a:p>
            <a:endParaRPr lang="en-GB" altLang="en-US" dirty="0">
              <a:cs typeface="Calibri"/>
            </a:endParaRPr>
          </a:p>
          <a:p>
            <a:r>
              <a:rPr lang="en-GB" altLang="en-US" dirty="0"/>
              <a:t>They aim to support the Police Service to deliver a fair and equitable service to all sections of the community and in particular to improve the relationship between the Police Service and Disabled people in society.</a:t>
            </a:r>
            <a:endParaRPr lang="en-GB" altLang="en-US" dirty="0">
              <a:cs typeface="Calibri"/>
            </a:endParaRP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Title 1">
            <a:extLst>
              <a:ext uri="{FF2B5EF4-FFF2-40B4-BE49-F238E27FC236}">
                <a16:creationId xmlns:a16="http://schemas.microsoft.com/office/drawing/2014/main" id="{6D460A1D-41CE-428E-8E7F-1C4874B294B8}"/>
              </a:ext>
            </a:extLst>
          </p:cNvPr>
          <p:cNvSpPr>
            <a:spLocks noGrp="1"/>
          </p:cNvSpPr>
          <p:nvPr>
            <p:ph type="title"/>
          </p:nvPr>
        </p:nvSpPr>
        <p:spPr/>
        <p:txBody>
          <a:bodyPr/>
          <a:lstStyle/>
          <a:p>
            <a:r>
              <a:rPr lang="en-GB" altLang="en-US" dirty="0"/>
              <a:t>Scenario….</a:t>
            </a:r>
          </a:p>
        </p:txBody>
      </p:sp>
      <p:sp>
        <p:nvSpPr>
          <p:cNvPr id="66563" name="Content Placeholder 2">
            <a:extLst>
              <a:ext uri="{FF2B5EF4-FFF2-40B4-BE49-F238E27FC236}">
                <a16:creationId xmlns:a16="http://schemas.microsoft.com/office/drawing/2014/main" id="{70C6441F-0DC6-471D-9663-D3FA09E58960}"/>
              </a:ext>
            </a:extLst>
          </p:cNvPr>
          <p:cNvSpPr>
            <a:spLocks noGrp="1"/>
          </p:cNvSpPr>
          <p:nvPr>
            <p:ph idx="1"/>
          </p:nvPr>
        </p:nvSpPr>
        <p:spPr/>
        <p:txBody>
          <a:bodyPr vert="horz" lIns="91440" tIns="45720" rIns="91440" bIns="45720" rtlCol="0" anchor="t">
            <a:normAutofit/>
          </a:bodyPr>
          <a:lstStyle/>
          <a:p>
            <a:r>
              <a:rPr lang="en-GB" altLang="en-US" b="1" dirty="0"/>
              <a:t>You are on duty and arrest an individual presenting as a female for shoplifting. At the Police station police checks into the individual indicate that the person is shown on the PNC as a male.  </a:t>
            </a:r>
            <a:endParaRPr lang="en-GB" altLang="en-US" b="1" dirty="0">
              <a:cs typeface="Calibri"/>
            </a:endParaRPr>
          </a:p>
          <a:p>
            <a:endParaRPr lang="en-GB" altLang="en-US" b="1" dirty="0">
              <a:cs typeface="Calibri"/>
            </a:endParaRPr>
          </a:p>
          <a:p>
            <a:r>
              <a:rPr lang="en-GB" altLang="en-US" b="1" dirty="0"/>
              <a:t>You are required to search the prisoner.  </a:t>
            </a:r>
            <a:endParaRPr lang="en-GB" b="1" dirty="0">
              <a:cs typeface="Calibri"/>
            </a:endParaRPr>
          </a:p>
          <a:p>
            <a:endParaRPr lang="en-GB" altLang="en-US" b="1" dirty="0">
              <a:cs typeface="Calibri"/>
            </a:endParaRPr>
          </a:p>
          <a:p>
            <a:r>
              <a:rPr lang="en-GB" altLang="en-US" b="1" dirty="0"/>
              <a:t>What would you do? </a:t>
            </a:r>
            <a:endParaRPr lang="en-GB" b="1" dirty="0">
              <a:cs typeface="Calibri"/>
            </a:endParaRP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8610" name="Rectangle 1">
            <a:extLst>
              <a:ext uri="{FF2B5EF4-FFF2-40B4-BE49-F238E27FC236}">
                <a16:creationId xmlns:a16="http://schemas.microsoft.com/office/drawing/2014/main" id="{493074F4-7B48-4845-9E14-5683290530FF}"/>
              </a:ext>
            </a:extLst>
          </p:cNvPr>
          <p:cNvSpPr>
            <a:spLocks noGrp="1" noChangeArrowheads="1"/>
          </p:cNvSpPr>
          <p:nvPr>
            <p:ph type="title"/>
          </p:nvPr>
        </p:nvSpPr>
        <p:spPr>
          <a:xfrm>
            <a:off x="893763" y="179388"/>
            <a:ext cx="7358062" cy="811212"/>
          </a:xfrm>
        </p:spPr>
        <p:txBody>
          <a:bodyPr>
            <a:normAutofit/>
          </a:bodyPr>
          <a:lstStyle/>
          <a:p>
            <a:r>
              <a:rPr lang="en-US" altLang="en-US" b="1" dirty="0"/>
              <a:t>Strip and Intimate Searches</a:t>
            </a:r>
            <a:endParaRPr lang="en-US" altLang="en-US" b="1" dirty="0">
              <a:ea typeface="ヒラギノ角ゴ ProN W6"/>
              <a:cs typeface="ヒラギノ角ゴ ProN W6"/>
            </a:endParaRPr>
          </a:p>
        </p:txBody>
      </p:sp>
      <p:sp>
        <p:nvSpPr>
          <p:cNvPr id="24578" name="Rectangle 2">
            <a:extLst>
              <a:ext uri="{FF2B5EF4-FFF2-40B4-BE49-F238E27FC236}">
                <a16:creationId xmlns:a16="http://schemas.microsoft.com/office/drawing/2014/main" id="{DE347051-6F95-4613-8B48-A038B177AA76}"/>
              </a:ext>
            </a:extLst>
          </p:cNvPr>
          <p:cNvSpPr>
            <a:spLocks noGrp="1" noChangeArrowheads="1"/>
          </p:cNvSpPr>
          <p:nvPr>
            <p:ph idx="1"/>
          </p:nvPr>
        </p:nvSpPr>
        <p:spPr>
          <a:xfrm>
            <a:off x="2539485" y="1195216"/>
            <a:ext cx="6194554" cy="7324982"/>
          </a:xfrm>
        </p:spPr>
        <p:txBody>
          <a:bodyPr vert="horz" lIns="91440" tIns="45720" rIns="91440" bIns="45720" rtlCol="0" anchor="t">
            <a:noAutofit/>
          </a:bodyPr>
          <a:lstStyle/>
          <a:p>
            <a:pPr marL="473075" indent="-285750" fontAlgn="auto">
              <a:spcAft>
                <a:spcPts val="0"/>
              </a:spcAft>
              <a:defRPr/>
            </a:pPr>
            <a:r>
              <a:rPr lang="en-US" altLang="en-US" b="1" dirty="0">
                <a:solidFill>
                  <a:schemeClr val="tx1">
                    <a:lumMod val="75000"/>
                    <a:lumOff val="25000"/>
                  </a:schemeClr>
                </a:solidFill>
              </a:rPr>
              <a:t>The application of PACE - Code A and The Human Rights Act 1998 (HRA) - Article 8 (right to respect for private and family life) in their application to trans people can cause some confusion</a:t>
            </a:r>
            <a:endParaRPr lang="en-US" b="1" dirty="0">
              <a:solidFill>
                <a:schemeClr val="tx1">
                  <a:lumMod val="75000"/>
                  <a:lumOff val="25000"/>
                </a:schemeClr>
              </a:solidFill>
              <a:cs typeface="Calibri" panose="020F0502020204030204"/>
            </a:endParaRPr>
          </a:p>
          <a:p>
            <a:pPr marL="473075" indent="-285750">
              <a:spcBef>
                <a:spcPts val="1675"/>
              </a:spcBef>
              <a:defRPr/>
            </a:pPr>
            <a:r>
              <a:rPr lang="en-US" altLang="en-US" b="1" dirty="0">
                <a:solidFill>
                  <a:schemeClr val="tx1">
                    <a:lumMod val="75000"/>
                    <a:lumOff val="25000"/>
                  </a:schemeClr>
                </a:solidFill>
              </a:rPr>
              <a:t>Where a male to female (MTF, but exactly the same issues arise for FTM) transgender person asks to be searched by a female officer (or male in the case of FTM)</a:t>
            </a:r>
            <a:endParaRPr lang="en-US" altLang="en-US" b="1" dirty="0">
              <a:solidFill>
                <a:schemeClr val="tx1">
                  <a:lumMod val="75000"/>
                  <a:lumOff val="25000"/>
                </a:schemeClr>
              </a:solidFill>
              <a:cs typeface="Calibri"/>
            </a:endParaRPr>
          </a:p>
          <a:p>
            <a:pPr marL="473075" indent="-285750">
              <a:spcBef>
                <a:spcPts val="1675"/>
              </a:spcBef>
              <a:defRPr/>
            </a:pPr>
            <a:r>
              <a:rPr lang="en-US" altLang="en-US" b="1" dirty="0">
                <a:solidFill>
                  <a:schemeClr val="tx1">
                    <a:lumMod val="75000"/>
                    <a:lumOff val="25000"/>
                  </a:schemeClr>
                </a:solidFill>
              </a:rPr>
              <a:t>Depending upon where they are in the transitional process, the legal position regarding a person's biological sex at birth may create a technical infringement </a:t>
            </a:r>
            <a:endParaRPr lang="en-US" altLang="en-US" b="1">
              <a:solidFill>
                <a:schemeClr val="tx1">
                  <a:lumMod val="75000"/>
                  <a:lumOff val="25000"/>
                </a:schemeClr>
              </a:solidFill>
              <a:cs typeface="Calibri" panose="020F0502020204030204"/>
            </a:endParaRPr>
          </a:p>
          <a:p>
            <a:pPr marL="473075" indent="-285750">
              <a:spcBef>
                <a:spcPts val="1675"/>
              </a:spcBef>
              <a:defRPr/>
            </a:pPr>
            <a:r>
              <a:rPr lang="en-US" b="1" dirty="0">
                <a:ea typeface="+mn-lt"/>
                <a:cs typeface="+mn-lt"/>
              </a:rPr>
              <a:t>However, if this is the specific request of the person being searched, and the decision is fully documented, under HRA, Article 8 (right to respect for private and family life) the detainee will be exercising that right. Such a search will comply with paragraph 3.1 above by reducing any embarrassment to a minimum. It is an absolute requirement that the custody record reflects all the actions taken by custody staff to comply with the detainee's requests. </a:t>
            </a:r>
            <a:endParaRPr lang="en-US" altLang="en-US" b="1" dirty="0">
              <a:solidFill>
                <a:schemeClr val="tx1">
                  <a:lumMod val="75000"/>
                  <a:lumOff val="25000"/>
                </a:schemeClr>
              </a:solidFill>
            </a:endParaRPr>
          </a:p>
          <a:p>
            <a:pPr marL="473075" indent="-285750" fontAlgn="auto">
              <a:spcBef>
                <a:spcPts val="1675"/>
              </a:spcBef>
              <a:spcAft>
                <a:spcPts val="0"/>
              </a:spcAft>
              <a:defRPr/>
            </a:pPr>
            <a:r>
              <a:rPr lang="en-US" altLang="en-US" b="1" dirty="0">
                <a:solidFill>
                  <a:schemeClr val="tx1">
                    <a:lumMod val="75000"/>
                    <a:lumOff val="25000"/>
                  </a:schemeClr>
                </a:solidFill>
              </a:rPr>
              <a:t>Where a detainee has been granted a GRC they should be dealt with as a person of their acquired sex</a:t>
            </a:r>
            <a:endParaRPr lang="en-US" altLang="en-US" b="1">
              <a:solidFill>
                <a:schemeClr val="tx1">
                  <a:lumMod val="75000"/>
                  <a:lumOff val="25000"/>
                </a:schemeClr>
              </a:solidFill>
              <a:cs typeface="Calibri" panose="020F0502020204030204"/>
            </a:endParaRPr>
          </a:p>
        </p:txBody>
      </p:sp>
      <p:pic>
        <p:nvPicPr>
          <p:cNvPr id="68612" name="Picture 3">
            <a:extLst>
              <a:ext uri="{FF2B5EF4-FFF2-40B4-BE49-F238E27FC236}">
                <a16:creationId xmlns:a16="http://schemas.microsoft.com/office/drawing/2014/main" id="{AD8A9A26-02EA-48C3-9DE7-A538C078336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5588" y="1268413"/>
            <a:ext cx="2143211" cy="30287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Tree>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24578">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2457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2457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2457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2457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8" grpId="0" build="p" bldLvl="5" autoUpdateAnimBg="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8AFC17-4A85-4018-8CF1-78D7F10AD867}"/>
              </a:ext>
            </a:extLst>
          </p:cNvPr>
          <p:cNvSpPr>
            <a:spLocks noGrp="1"/>
          </p:cNvSpPr>
          <p:nvPr>
            <p:ph type="title"/>
          </p:nvPr>
        </p:nvSpPr>
        <p:spPr/>
        <p:txBody>
          <a:bodyPr/>
          <a:lstStyle/>
          <a:p>
            <a:r>
              <a:rPr lang="en-GB" dirty="0">
                <a:cs typeface="Calibri"/>
              </a:rPr>
              <a:t>The Gender Recognition Act 2004</a:t>
            </a:r>
          </a:p>
        </p:txBody>
      </p:sp>
      <p:sp>
        <p:nvSpPr>
          <p:cNvPr id="3" name="Content Placeholder 2">
            <a:extLst>
              <a:ext uri="{FF2B5EF4-FFF2-40B4-BE49-F238E27FC236}">
                <a16:creationId xmlns:a16="http://schemas.microsoft.com/office/drawing/2014/main" id="{B7D0DEDB-2E98-4633-8716-D30C44D14659}"/>
              </a:ext>
            </a:extLst>
          </p:cNvPr>
          <p:cNvSpPr>
            <a:spLocks noGrp="1"/>
          </p:cNvSpPr>
          <p:nvPr>
            <p:ph idx="1"/>
          </p:nvPr>
        </p:nvSpPr>
        <p:spPr>
          <a:xfrm>
            <a:off x="278542" y="1475517"/>
            <a:ext cx="8658997" cy="4989770"/>
          </a:xfrm>
        </p:spPr>
        <p:txBody>
          <a:bodyPr vert="horz" lIns="91440" tIns="45720" rIns="91440" bIns="45720" rtlCol="0" anchor="t">
            <a:normAutofit fontScale="92500" lnSpcReduction="10000"/>
          </a:bodyPr>
          <a:lstStyle/>
          <a:p>
            <a:pPr marL="473075" indent="-285750"/>
            <a:r>
              <a:rPr lang="en-US" b="1" dirty="0">
                <a:solidFill>
                  <a:schemeClr val="tx1">
                    <a:lumMod val="75000"/>
                    <a:lumOff val="25000"/>
                  </a:schemeClr>
                </a:solidFill>
                <a:ea typeface="+mn-lt"/>
                <a:cs typeface="+mn-lt"/>
              </a:rPr>
              <a:t>The application of PACE - Code A and The Human Rights Act 1998 (HRA) - Article 8 (right to respect for private and family life) in their application to trans people can cause some confusion</a:t>
            </a:r>
            <a:endParaRPr lang="en-US" dirty="0">
              <a:solidFill>
                <a:schemeClr val="tx1">
                  <a:lumMod val="75000"/>
                  <a:lumOff val="25000"/>
                </a:schemeClr>
              </a:solidFill>
              <a:ea typeface="+mn-lt"/>
              <a:cs typeface="+mn-lt"/>
            </a:endParaRPr>
          </a:p>
          <a:p>
            <a:pPr marL="473075" indent="-285750">
              <a:spcBef>
                <a:spcPts val="1675"/>
              </a:spcBef>
            </a:pPr>
            <a:r>
              <a:rPr lang="en-US" b="1" dirty="0">
                <a:solidFill>
                  <a:schemeClr val="tx1">
                    <a:lumMod val="75000"/>
                    <a:lumOff val="25000"/>
                  </a:schemeClr>
                </a:solidFill>
                <a:ea typeface="+mn-lt"/>
                <a:cs typeface="+mn-lt"/>
              </a:rPr>
              <a:t>Where a male to female (MTF, but exactly the same issues arise for FTM) transgender person asks to be searched by a female officer (or male in the case of FTM)</a:t>
            </a:r>
            <a:endParaRPr lang="en-US" dirty="0">
              <a:solidFill>
                <a:schemeClr val="tx1">
                  <a:lumMod val="75000"/>
                  <a:lumOff val="25000"/>
                </a:schemeClr>
              </a:solidFill>
              <a:ea typeface="+mn-lt"/>
              <a:cs typeface="+mn-lt"/>
            </a:endParaRPr>
          </a:p>
          <a:p>
            <a:pPr marL="473075" indent="-285750">
              <a:spcBef>
                <a:spcPts val="1675"/>
              </a:spcBef>
            </a:pPr>
            <a:r>
              <a:rPr lang="en-US" b="1" dirty="0">
                <a:solidFill>
                  <a:schemeClr val="tx1">
                    <a:lumMod val="75000"/>
                    <a:lumOff val="25000"/>
                  </a:schemeClr>
                </a:solidFill>
                <a:ea typeface="+mn-lt"/>
                <a:cs typeface="+mn-lt"/>
              </a:rPr>
              <a:t>Depending upon where they are in the transitional process, the legal position regarding a person's biological sex at birth may create a technical infringement </a:t>
            </a:r>
            <a:endParaRPr lang="en-US" dirty="0">
              <a:solidFill>
                <a:schemeClr val="tx1">
                  <a:lumMod val="75000"/>
                  <a:lumOff val="25000"/>
                </a:schemeClr>
              </a:solidFill>
              <a:ea typeface="+mn-lt"/>
              <a:cs typeface="+mn-lt"/>
            </a:endParaRPr>
          </a:p>
          <a:p>
            <a:pPr marL="473075" indent="-285750">
              <a:spcBef>
                <a:spcPts val="1675"/>
              </a:spcBef>
            </a:pPr>
            <a:r>
              <a:rPr lang="en-US" b="1" dirty="0">
                <a:cs typeface="Calibri"/>
              </a:rPr>
              <a:t>However, if this is the specific request of the person being searched, and the decision is fully documented, under HRA, Article 8 (right to respect for private and family life) the detainee will be exercising that right. Such a search will comply with paragraph 3.1 above by reducing any embarrassment to a minimum. It is an absolute requirement that the custody record reflects all the actions taken by custody staff to comply with the detainee's requests. </a:t>
            </a:r>
            <a:endParaRPr lang="en-US" dirty="0">
              <a:ea typeface="+mn-lt"/>
              <a:cs typeface="+mn-lt"/>
            </a:endParaRPr>
          </a:p>
          <a:p>
            <a:pPr marL="473075" indent="-285750">
              <a:spcBef>
                <a:spcPts val="1675"/>
              </a:spcBef>
            </a:pPr>
            <a:r>
              <a:rPr lang="en-US" b="1" dirty="0">
                <a:solidFill>
                  <a:schemeClr val="tx1">
                    <a:lumMod val="75000"/>
                    <a:lumOff val="25000"/>
                  </a:schemeClr>
                </a:solidFill>
                <a:ea typeface="+mn-lt"/>
                <a:cs typeface="+mn-lt"/>
              </a:rPr>
              <a:t>Where a detainee has been granted a GRC they should be dealt with as a person of their acquired sex</a:t>
            </a:r>
            <a:endParaRPr lang="en-US" dirty="0">
              <a:solidFill>
                <a:schemeClr val="tx1">
                  <a:lumMod val="75000"/>
                  <a:lumOff val="25000"/>
                </a:schemeClr>
              </a:solidFill>
              <a:ea typeface="+mn-lt"/>
              <a:cs typeface="+mn-lt"/>
            </a:endParaRPr>
          </a:p>
          <a:p>
            <a:endParaRPr lang="en-GB" dirty="0">
              <a:cs typeface="Calibri"/>
            </a:endParaRPr>
          </a:p>
        </p:txBody>
      </p:sp>
    </p:spTree>
    <p:extLst>
      <p:ext uri="{BB962C8B-B14F-4D97-AF65-F5344CB8AC3E}">
        <p14:creationId xmlns:p14="http://schemas.microsoft.com/office/powerpoint/2010/main" val="6280876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2E414629-995B-499F-A602-1DE4E9BDE356}"/>
              </a:ext>
            </a:extLst>
          </p:cNvPr>
          <p:cNvSpPr>
            <a:spLocks noGrp="1"/>
          </p:cNvSpPr>
          <p:nvPr>
            <p:ph type="title"/>
          </p:nvPr>
        </p:nvSpPr>
        <p:spPr>
          <a:xfrm>
            <a:off x="457200" y="274638"/>
            <a:ext cx="8229600" cy="274637"/>
          </a:xfrm>
        </p:spPr>
        <p:txBody>
          <a:bodyPr rtlCol="0">
            <a:noAutofit/>
          </a:bodyPr>
          <a:lstStyle/>
          <a:p>
            <a:pPr fontAlgn="auto">
              <a:spcAft>
                <a:spcPts val="0"/>
              </a:spcAft>
              <a:defRPr/>
            </a:pPr>
            <a:r>
              <a:rPr lang="en-GB" altLang="en-US" sz="3200" dirty="0"/>
              <a:t>Gender – Women in the Police</a:t>
            </a:r>
          </a:p>
        </p:txBody>
      </p:sp>
      <p:sp>
        <p:nvSpPr>
          <p:cNvPr id="47107" name="Content Placeholder 2">
            <a:extLst>
              <a:ext uri="{FF2B5EF4-FFF2-40B4-BE49-F238E27FC236}">
                <a16:creationId xmlns:a16="http://schemas.microsoft.com/office/drawing/2014/main" id="{665CD901-9A8B-4F66-AB39-A24405BD805E}"/>
              </a:ext>
            </a:extLst>
          </p:cNvPr>
          <p:cNvSpPr>
            <a:spLocks noGrp="1"/>
          </p:cNvSpPr>
          <p:nvPr>
            <p:ph idx="1"/>
          </p:nvPr>
        </p:nvSpPr>
        <p:spPr>
          <a:xfrm>
            <a:off x="387587" y="796363"/>
            <a:ext cx="8229600" cy="6226260"/>
          </a:xfrm>
        </p:spPr>
        <p:txBody>
          <a:bodyPr vert="horz" lIns="91440" tIns="45720" rIns="91440" bIns="45720" rtlCol="0" anchor="t">
            <a:noAutofit/>
          </a:bodyPr>
          <a:lstStyle/>
          <a:p>
            <a:pPr fontAlgn="auto">
              <a:spcAft>
                <a:spcPts val="0"/>
              </a:spcAft>
              <a:buFont typeface="Wingdings 3" charset="2"/>
              <a:buChar char=""/>
              <a:defRPr/>
            </a:pPr>
            <a:endParaRPr lang="en-GB" altLang="en-US" sz="1500" dirty="0">
              <a:solidFill>
                <a:schemeClr val="tx1">
                  <a:lumMod val="75000"/>
                  <a:lumOff val="25000"/>
                </a:schemeClr>
              </a:solidFill>
            </a:endParaRPr>
          </a:p>
          <a:p>
            <a:pPr marL="0" indent="0" fontAlgn="auto">
              <a:spcAft>
                <a:spcPts val="0"/>
              </a:spcAft>
              <a:buNone/>
              <a:defRPr/>
            </a:pPr>
            <a:endParaRPr lang="en-GB" altLang="en-US" sz="1500" dirty="0">
              <a:solidFill>
                <a:schemeClr val="tx1">
                  <a:lumMod val="75000"/>
                  <a:lumOff val="25000"/>
                </a:schemeClr>
              </a:solidFill>
              <a:cs typeface="Calibri" panose="020F0502020204030204"/>
            </a:endParaRPr>
          </a:p>
          <a:p>
            <a:pPr>
              <a:defRPr/>
            </a:pPr>
            <a:r>
              <a:rPr lang="en-GB" altLang="en-US" sz="1800" b="1" dirty="0">
                <a:solidFill>
                  <a:schemeClr val="tx1">
                    <a:lumMod val="75000"/>
                    <a:lumOff val="25000"/>
                  </a:schemeClr>
                </a:solidFill>
              </a:rPr>
              <a:t>Historically an occupation for men</a:t>
            </a:r>
            <a:endParaRPr lang="en-GB" altLang="en-US" sz="1800" b="1">
              <a:solidFill>
                <a:schemeClr val="tx1">
                  <a:lumMod val="75000"/>
                  <a:lumOff val="25000"/>
                </a:schemeClr>
              </a:solidFill>
              <a:cs typeface="Calibri"/>
            </a:endParaRPr>
          </a:p>
          <a:p>
            <a:pPr>
              <a:defRPr/>
            </a:pPr>
            <a:r>
              <a:rPr lang="en-GB" altLang="en-US" sz="1800" b="1" dirty="0">
                <a:solidFill>
                  <a:schemeClr val="tx1">
                    <a:lumMod val="75000"/>
                    <a:lumOff val="25000"/>
                  </a:schemeClr>
                </a:solidFill>
              </a:rPr>
              <a:t>First World War – organisations set up to protect girls </a:t>
            </a:r>
            <a:endParaRPr lang="en-GB" altLang="en-US" sz="1800" b="1">
              <a:solidFill>
                <a:schemeClr val="tx1">
                  <a:lumMod val="75000"/>
                  <a:lumOff val="25000"/>
                </a:schemeClr>
              </a:solidFill>
              <a:cs typeface="Calibri"/>
            </a:endParaRPr>
          </a:p>
          <a:p>
            <a:pPr>
              <a:defRPr/>
            </a:pPr>
            <a:r>
              <a:rPr lang="en-GB" altLang="en-US" sz="1800" b="1" dirty="0">
                <a:solidFill>
                  <a:schemeClr val="tx1">
                    <a:lumMod val="75000"/>
                    <a:lumOff val="25000"/>
                  </a:schemeClr>
                </a:solidFill>
              </a:rPr>
              <a:t>After war women police patrols </a:t>
            </a:r>
            <a:endParaRPr lang="en-GB" altLang="en-US" sz="1800" b="1">
              <a:solidFill>
                <a:schemeClr val="tx1">
                  <a:lumMod val="75000"/>
                  <a:lumOff val="25000"/>
                </a:schemeClr>
              </a:solidFill>
              <a:cs typeface="Calibri"/>
            </a:endParaRPr>
          </a:p>
          <a:p>
            <a:pPr>
              <a:defRPr/>
            </a:pPr>
            <a:r>
              <a:rPr lang="en-GB" altLang="en-US" sz="1800" b="1" dirty="0">
                <a:solidFill>
                  <a:schemeClr val="tx1">
                    <a:lumMod val="75000"/>
                    <a:lumOff val="25000"/>
                  </a:schemeClr>
                </a:solidFill>
              </a:rPr>
              <a:t>Royal Commission on Police Powers and Procedures (1929) main purpose to perform functions in relation to women and children</a:t>
            </a:r>
            <a:endParaRPr lang="en-GB" altLang="en-US" sz="1800" b="1">
              <a:solidFill>
                <a:schemeClr val="tx1">
                  <a:lumMod val="75000"/>
                  <a:lumOff val="25000"/>
                </a:schemeClr>
              </a:solidFill>
              <a:cs typeface="Calibri"/>
            </a:endParaRPr>
          </a:p>
          <a:p>
            <a:pPr>
              <a:defRPr/>
            </a:pPr>
            <a:r>
              <a:rPr lang="en-GB" altLang="en-US" sz="1800" b="1" dirty="0">
                <a:solidFill>
                  <a:schemeClr val="tx1">
                    <a:lumMod val="75000"/>
                    <a:lumOff val="25000"/>
                  </a:schemeClr>
                </a:solidFill>
              </a:rPr>
              <a:t>1970’s Equal pay Act &amp; Sex Discrimination Act – aimed at equalising women’s role in Police service</a:t>
            </a:r>
            <a:endParaRPr lang="en-GB" altLang="en-US" sz="1800" b="1">
              <a:solidFill>
                <a:schemeClr val="tx1">
                  <a:lumMod val="75000"/>
                  <a:lumOff val="25000"/>
                </a:schemeClr>
              </a:solidFill>
              <a:cs typeface="Calibri"/>
            </a:endParaRPr>
          </a:p>
          <a:p>
            <a:pPr>
              <a:defRPr/>
            </a:pPr>
            <a:r>
              <a:rPr lang="en-GB" altLang="en-US" sz="1800" b="1" dirty="0">
                <a:solidFill>
                  <a:schemeClr val="tx1">
                    <a:lumMod val="75000"/>
                    <a:lumOff val="25000"/>
                  </a:schemeClr>
                </a:solidFill>
              </a:rPr>
              <a:t>But hegemonic masculinity in Policing and Cop Culture have hindered women’s integration into the Police</a:t>
            </a:r>
            <a:endParaRPr lang="en-GB" altLang="en-US" sz="1800" b="1">
              <a:solidFill>
                <a:schemeClr val="tx1">
                  <a:lumMod val="75000"/>
                  <a:lumOff val="25000"/>
                </a:schemeClr>
              </a:solidFill>
              <a:cs typeface="Calibri"/>
            </a:endParaRPr>
          </a:p>
          <a:p>
            <a:pPr>
              <a:defRPr/>
            </a:pPr>
            <a:r>
              <a:rPr lang="en-GB" altLang="en-US" sz="1800" b="1" dirty="0">
                <a:solidFill>
                  <a:schemeClr val="tx1">
                    <a:lumMod val="75000"/>
                    <a:lumOff val="25000"/>
                  </a:schemeClr>
                </a:solidFill>
              </a:rPr>
              <a:t>Sexual harassment</a:t>
            </a:r>
            <a:endParaRPr lang="en-GB" altLang="en-US" sz="1800" b="1">
              <a:solidFill>
                <a:schemeClr val="tx1">
                  <a:lumMod val="75000"/>
                  <a:lumOff val="25000"/>
                </a:schemeClr>
              </a:solidFill>
              <a:cs typeface="Calibri"/>
            </a:endParaRPr>
          </a:p>
          <a:p>
            <a:pPr>
              <a:defRPr/>
            </a:pPr>
            <a:r>
              <a:rPr lang="en-GB" altLang="en-US" sz="1800" b="1" dirty="0">
                <a:solidFill>
                  <a:schemeClr val="tx1">
                    <a:lumMod val="75000"/>
                    <a:lumOff val="25000"/>
                  </a:schemeClr>
                </a:solidFill>
              </a:rPr>
              <a:t>Undervalued roles</a:t>
            </a:r>
            <a:endParaRPr lang="en-GB" altLang="en-US" sz="1800" b="1">
              <a:solidFill>
                <a:schemeClr val="tx1">
                  <a:lumMod val="75000"/>
                  <a:lumOff val="25000"/>
                </a:schemeClr>
              </a:solidFill>
              <a:cs typeface="Calibri"/>
            </a:endParaRPr>
          </a:p>
          <a:p>
            <a:pPr>
              <a:defRPr/>
            </a:pPr>
            <a:r>
              <a:rPr lang="en-GB" altLang="en-US" sz="1800" b="1" dirty="0">
                <a:solidFill>
                  <a:schemeClr val="tx1">
                    <a:lumMod val="75000"/>
                    <a:lumOff val="25000"/>
                  </a:schemeClr>
                </a:solidFill>
              </a:rPr>
              <a:t>Lack of promotion prospects</a:t>
            </a:r>
            <a:endParaRPr lang="en-GB" altLang="en-US" sz="1800" b="1">
              <a:solidFill>
                <a:schemeClr val="tx1">
                  <a:lumMod val="75000"/>
                  <a:lumOff val="25000"/>
                </a:schemeClr>
              </a:solidFill>
              <a:cs typeface="Calibri"/>
            </a:endParaRPr>
          </a:p>
          <a:p>
            <a:pPr>
              <a:defRPr/>
            </a:pPr>
            <a:r>
              <a:rPr lang="en-GB" sz="1800" b="1" dirty="0">
                <a:ea typeface="+mn-lt"/>
                <a:cs typeface="+mn-lt"/>
              </a:rPr>
              <a:t>By March 2016, 28.6% of police officers in England and Wales were women. This was an increase from 23.3% in 2007. Women also make up a majority of the non-sworn police staff. Notable women in the police forces include Cressida Dick, the current Commissioner (chief) of the Metropolitan Police Service.</a:t>
            </a:r>
            <a:endParaRPr lang="en-GB" altLang="en-US" sz="1800" b="1" dirty="0">
              <a:solidFill>
                <a:schemeClr val="tx1">
                  <a:lumMod val="75000"/>
                  <a:lumOff val="25000"/>
                </a:schemeClr>
              </a:solidFill>
              <a:cs typeface="Calibri"/>
            </a:endParaRPr>
          </a:p>
          <a:p>
            <a:pPr fontAlgn="auto">
              <a:spcAft>
                <a:spcPts val="0"/>
              </a:spcAft>
              <a:buFont typeface="Wingdings 3" charset="2"/>
              <a:buChar char=""/>
              <a:defRPr/>
            </a:pPr>
            <a:endParaRPr lang="en-GB" altLang="en-US" sz="1800" b="1" dirty="0">
              <a:solidFill>
                <a:schemeClr val="tx1">
                  <a:lumMod val="75000"/>
                  <a:lumOff val="25000"/>
                </a:schemeClr>
              </a:solidFill>
              <a:cs typeface="Calibri"/>
            </a:endParaRP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Title 1">
            <a:extLst>
              <a:ext uri="{FF2B5EF4-FFF2-40B4-BE49-F238E27FC236}">
                <a16:creationId xmlns:a16="http://schemas.microsoft.com/office/drawing/2014/main" id="{7E13608A-6979-4DB4-B88F-E2F44B82C51D}"/>
              </a:ext>
            </a:extLst>
          </p:cNvPr>
          <p:cNvSpPr>
            <a:spLocks noGrp="1"/>
          </p:cNvSpPr>
          <p:nvPr>
            <p:ph type="title"/>
          </p:nvPr>
        </p:nvSpPr>
        <p:spPr/>
        <p:txBody>
          <a:bodyPr/>
          <a:lstStyle/>
          <a:p>
            <a:r>
              <a:rPr lang="en-GB" altLang="en-US"/>
              <a:t>Finally</a:t>
            </a:r>
          </a:p>
        </p:txBody>
      </p:sp>
      <p:sp>
        <p:nvSpPr>
          <p:cNvPr id="74755" name="Content Placeholder 2">
            <a:extLst>
              <a:ext uri="{FF2B5EF4-FFF2-40B4-BE49-F238E27FC236}">
                <a16:creationId xmlns:a16="http://schemas.microsoft.com/office/drawing/2014/main" id="{43BC2341-CC43-442B-9080-9A39B85B6690}"/>
              </a:ext>
            </a:extLst>
          </p:cNvPr>
          <p:cNvSpPr>
            <a:spLocks noGrp="1"/>
          </p:cNvSpPr>
          <p:nvPr>
            <p:ph idx="1"/>
          </p:nvPr>
        </p:nvSpPr>
        <p:spPr/>
        <p:txBody>
          <a:bodyPr vert="horz" lIns="91440" tIns="45720" rIns="91440" bIns="45720" rtlCol="0" anchor="t">
            <a:normAutofit lnSpcReduction="10000"/>
          </a:bodyPr>
          <a:lstStyle/>
          <a:p>
            <a:r>
              <a:rPr lang="en-GB" altLang="en-US" b="1" dirty="0"/>
              <a:t>Police have a particular role and responsibility within modern societies</a:t>
            </a:r>
            <a:endParaRPr lang="en-GB" altLang="en-US" b="1" dirty="0">
              <a:cs typeface="Calibri"/>
            </a:endParaRPr>
          </a:p>
          <a:p>
            <a:endParaRPr lang="en-GB" altLang="en-US" b="1" dirty="0"/>
          </a:p>
          <a:p>
            <a:r>
              <a:rPr lang="en-GB" altLang="en-US" b="1" dirty="0"/>
              <a:t>They have a legal, ethical and professional responsibility to treat people fairly</a:t>
            </a:r>
            <a:endParaRPr lang="en-GB" altLang="en-US" b="1">
              <a:cs typeface="Calibri"/>
            </a:endParaRPr>
          </a:p>
          <a:p>
            <a:endParaRPr lang="en-GB" altLang="en-US" b="1" dirty="0">
              <a:cs typeface="Calibri"/>
            </a:endParaRPr>
          </a:p>
          <a:p>
            <a:r>
              <a:rPr lang="en-GB" altLang="en-US" b="1" dirty="0"/>
              <a:t>Primary concern is to keep people safe</a:t>
            </a:r>
            <a:endParaRPr lang="en-GB" altLang="en-US" b="1">
              <a:cs typeface="Calibri"/>
            </a:endParaRPr>
          </a:p>
          <a:p>
            <a:endParaRPr lang="en-GB" altLang="en-US" b="1" dirty="0"/>
          </a:p>
          <a:p>
            <a:r>
              <a:rPr lang="en-GB" altLang="en-US" b="1" dirty="0"/>
              <a:t>This means different things to different people and groups of people</a:t>
            </a:r>
            <a:endParaRPr lang="en-GB" altLang="en-US" b="1">
              <a:cs typeface="Calibri"/>
            </a:endParaRPr>
          </a:p>
          <a:p>
            <a:endParaRPr lang="en-GB" altLang="en-US" b="1" dirty="0"/>
          </a:p>
          <a:p>
            <a:r>
              <a:rPr lang="en-GB" altLang="en-US" b="1" dirty="0"/>
              <a:t>Police must be sensitive to this diversity</a:t>
            </a:r>
            <a:endParaRPr lang="en-GB" altLang="en-US" b="1">
              <a:cs typeface="Calibri"/>
            </a:endParaRPr>
          </a:p>
          <a:p>
            <a:endParaRPr lang="en-GB" altLang="en-US" b="1" dirty="0"/>
          </a:p>
          <a:p>
            <a:r>
              <a:rPr lang="en-GB" altLang="en-US" b="1" dirty="0"/>
              <a:t>And to the limitations within their own staff, culture(s) and institution – and look for continuous improvements</a:t>
            </a:r>
            <a:endParaRPr lang="en-GB" altLang="en-US" b="1">
              <a:cs typeface="Calibri"/>
            </a:endParaRP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D2EDEC-73AD-4F66-AA12-32FFA2E5AE9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D89AA48-5331-4AAB-BFAF-D175435F55A6}"/>
              </a:ext>
            </a:extLst>
          </p:cNvPr>
          <p:cNvSpPr>
            <a:spLocks noGrp="1"/>
          </p:cNvSpPr>
          <p:nvPr>
            <p:ph idx="1"/>
          </p:nvPr>
        </p:nvSpPr>
        <p:spPr/>
        <p:txBody>
          <a:bodyPr vert="horz" lIns="91440" tIns="45720" rIns="91440" bIns="45720" rtlCol="0" anchor="t">
            <a:normAutofit/>
          </a:bodyPr>
          <a:lstStyle/>
          <a:p>
            <a:pPr marL="0" indent="0" algn="ctr">
              <a:buNone/>
            </a:pPr>
            <a:endParaRPr lang="en-GB" b="1" dirty="0">
              <a:cs typeface="Calibri"/>
            </a:endParaRPr>
          </a:p>
          <a:p>
            <a:pPr marL="0" indent="0" algn="ctr">
              <a:buNone/>
            </a:pPr>
            <a:endParaRPr lang="en-GB" b="1" dirty="0">
              <a:cs typeface="Calibri"/>
            </a:endParaRPr>
          </a:p>
          <a:p>
            <a:pPr marL="0" indent="0" algn="ctr">
              <a:buNone/>
            </a:pPr>
            <a:endParaRPr lang="en-GB" b="1" dirty="0">
              <a:cs typeface="Calibri"/>
            </a:endParaRPr>
          </a:p>
          <a:p>
            <a:pPr marL="0" indent="0" algn="ctr">
              <a:buNone/>
            </a:pPr>
            <a:endParaRPr lang="en-GB" b="1" dirty="0">
              <a:cs typeface="Calibri"/>
            </a:endParaRPr>
          </a:p>
          <a:p>
            <a:pPr marL="0" indent="0" algn="ctr">
              <a:buNone/>
            </a:pPr>
            <a:r>
              <a:rPr lang="en-GB" sz="2400" b="1" dirty="0">
                <a:solidFill>
                  <a:srgbClr val="FF0000"/>
                </a:solidFill>
                <a:cs typeface="Calibri"/>
              </a:rPr>
              <a:t>Any Questions Please?</a:t>
            </a:r>
            <a:endParaRPr lang="en-US" sz="2400">
              <a:solidFill>
                <a:srgbClr val="FF0000"/>
              </a:solidFill>
              <a:cs typeface="Calibri" panose="020F0502020204030204"/>
            </a:endParaRPr>
          </a:p>
        </p:txBody>
      </p:sp>
    </p:spTree>
    <p:extLst>
      <p:ext uri="{BB962C8B-B14F-4D97-AF65-F5344CB8AC3E}">
        <p14:creationId xmlns:p14="http://schemas.microsoft.com/office/powerpoint/2010/main" val="208803291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Title 1">
            <a:extLst>
              <a:ext uri="{FF2B5EF4-FFF2-40B4-BE49-F238E27FC236}">
                <a16:creationId xmlns:a16="http://schemas.microsoft.com/office/drawing/2014/main" id="{26C04948-211C-4164-85C7-B5589B34C487}"/>
              </a:ext>
            </a:extLst>
          </p:cNvPr>
          <p:cNvSpPr>
            <a:spLocks noGrp="1"/>
          </p:cNvSpPr>
          <p:nvPr>
            <p:ph type="title"/>
          </p:nvPr>
        </p:nvSpPr>
        <p:spPr/>
        <p:txBody>
          <a:bodyPr/>
          <a:lstStyle/>
          <a:p>
            <a:r>
              <a:rPr lang="en-GB" altLang="en-US"/>
              <a:t>References/Further Reading</a:t>
            </a:r>
          </a:p>
        </p:txBody>
      </p:sp>
      <p:sp>
        <p:nvSpPr>
          <p:cNvPr id="36867" name="Content Placeholder 2">
            <a:extLst>
              <a:ext uri="{FF2B5EF4-FFF2-40B4-BE49-F238E27FC236}">
                <a16:creationId xmlns:a16="http://schemas.microsoft.com/office/drawing/2014/main" id="{F0DFB956-E8B0-49F3-A128-FA7BB3A08E71}"/>
              </a:ext>
            </a:extLst>
          </p:cNvPr>
          <p:cNvSpPr>
            <a:spLocks noGrp="1"/>
          </p:cNvSpPr>
          <p:nvPr>
            <p:ph idx="1"/>
          </p:nvPr>
        </p:nvSpPr>
        <p:spPr/>
        <p:txBody>
          <a:bodyPr rtlCol="0">
            <a:normAutofit lnSpcReduction="10000"/>
          </a:bodyPr>
          <a:lstStyle/>
          <a:p>
            <a:pPr fontAlgn="auto">
              <a:spcAft>
                <a:spcPts val="0"/>
              </a:spcAft>
              <a:buFont typeface="Wingdings 3" charset="2"/>
              <a:buChar char=""/>
              <a:defRPr/>
            </a:pPr>
            <a:endParaRPr lang="en-GB" altLang="en-US" sz="1400">
              <a:solidFill>
                <a:schemeClr val="tx1">
                  <a:lumMod val="75000"/>
                  <a:lumOff val="25000"/>
                </a:schemeClr>
              </a:solidFill>
            </a:endParaRPr>
          </a:p>
          <a:p>
            <a:pPr fontAlgn="auto">
              <a:spcAft>
                <a:spcPts val="0"/>
              </a:spcAft>
              <a:buFont typeface="Wingdings 3" charset="2"/>
              <a:buChar char=""/>
              <a:defRPr/>
            </a:pPr>
            <a:r>
              <a:rPr lang="en-GB" altLang="en-US" sz="1400">
                <a:solidFill>
                  <a:schemeClr val="tx1">
                    <a:lumMod val="75000"/>
                    <a:lumOff val="25000"/>
                  </a:schemeClr>
                </a:solidFill>
              </a:rPr>
              <a:t>ACAS (2011) </a:t>
            </a:r>
            <a:r>
              <a:rPr lang="en-GB" altLang="en-US" sz="1400" i="1">
                <a:solidFill>
                  <a:schemeClr val="tx1">
                    <a:lumMod val="75000"/>
                    <a:lumOff val="25000"/>
                  </a:schemeClr>
                </a:solidFill>
              </a:rPr>
              <a:t>The Equality Act – What’s new for employers?  </a:t>
            </a:r>
            <a:r>
              <a:rPr lang="en-GB" altLang="en-US" sz="1400">
                <a:solidFill>
                  <a:schemeClr val="tx1">
                    <a:lumMod val="75000"/>
                    <a:lumOff val="25000"/>
                  </a:schemeClr>
                </a:solidFill>
              </a:rPr>
              <a:t>at </a:t>
            </a:r>
            <a:r>
              <a:rPr lang="en-GB" altLang="en-US" sz="1400">
                <a:solidFill>
                  <a:schemeClr val="tx1">
                    <a:lumMod val="75000"/>
                    <a:lumOff val="25000"/>
                  </a:schemeClr>
                </a:solidFill>
                <a:hlinkClick r:id="rId3"/>
              </a:rPr>
              <a:t>http://www.acas.org.uk/media/pdf/n/8/Equality_Act_2010_guide_for_employers-accessible-version-Nov-2011.pdf on 17/8/13</a:t>
            </a:r>
            <a:endParaRPr lang="en-GB" altLang="en-US" sz="1400">
              <a:solidFill>
                <a:schemeClr val="tx1">
                  <a:lumMod val="75000"/>
                  <a:lumOff val="25000"/>
                </a:schemeClr>
              </a:solidFill>
            </a:endParaRPr>
          </a:p>
          <a:p>
            <a:pPr fontAlgn="auto">
              <a:spcAft>
                <a:spcPts val="0"/>
              </a:spcAft>
              <a:buFont typeface="Wingdings 3" charset="2"/>
              <a:buChar char=""/>
              <a:defRPr/>
            </a:pPr>
            <a:r>
              <a:rPr lang="en-GB" altLang="en-US" sz="1400">
                <a:solidFill>
                  <a:schemeClr val="tx1">
                    <a:lumMod val="75000"/>
                    <a:lumOff val="25000"/>
                  </a:schemeClr>
                </a:solidFill>
              </a:rPr>
              <a:t>Mental HealthCare (2013) </a:t>
            </a:r>
            <a:r>
              <a:rPr lang="en-GB" altLang="en-US" sz="1400" i="1">
                <a:solidFill>
                  <a:schemeClr val="tx1">
                    <a:lumMod val="75000"/>
                    <a:lumOff val="25000"/>
                  </a:schemeClr>
                </a:solidFill>
              </a:rPr>
              <a:t>Employment, </a:t>
            </a:r>
            <a:r>
              <a:rPr lang="en-GB" altLang="en-US" sz="1400">
                <a:solidFill>
                  <a:schemeClr val="tx1">
                    <a:lumMod val="75000"/>
                    <a:lumOff val="25000"/>
                  </a:schemeClr>
                </a:solidFill>
              </a:rPr>
              <a:t>at </a:t>
            </a:r>
            <a:r>
              <a:rPr lang="en-GB" altLang="en-US" sz="1400">
                <a:solidFill>
                  <a:schemeClr val="tx1">
                    <a:lumMod val="75000"/>
                    <a:lumOff val="25000"/>
                  </a:schemeClr>
                </a:solidFill>
                <a:hlinkClick r:id="rId4"/>
              </a:rPr>
              <a:t>http://www.mentalhealthcare.org.uk/employment</a:t>
            </a:r>
            <a:r>
              <a:rPr lang="en-GB" altLang="en-US" sz="1400">
                <a:solidFill>
                  <a:schemeClr val="tx1">
                    <a:lumMod val="75000"/>
                    <a:lumOff val="25000"/>
                  </a:schemeClr>
                </a:solidFill>
              </a:rPr>
              <a:t> on 24/10/13.</a:t>
            </a:r>
          </a:p>
          <a:p>
            <a:pPr fontAlgn="auto">
              <a:spcAft>
                <a:spcPts val="0"/>
              </a:spcAft>
              <a:buFont typeface="Wingdings 3" charset="2"/>
              <a:buChar char=""/>
              <a:defRPr/>
            </a:pPr>
            <a:r>
              <a:rPr lang="en-GB" altLang="en-US" sz="1400">
                <a:solidFill>
                  <a:schemeClr val="tx1">
                    <a:lumMod val="75000"/>
                    <a:lumOff val="25000"/>
                  </a:schemeClr>
                </a:solidFill>
              </a:rPr>
              <a:t>Commonwealth Human Rights Initiative (2005) </a:t>
            </a:r>
            <a:r>
              <a:rPr lang="en-GB" altLang="en-US" sz="1400" i="1">
                <a:solidFill>
                  <a:schemeClr val="tx1">
                    <a:lumMod val="75000"/>
                    <a:lumOff val="25000"/>
                  </a:schemeClr>
                </a:solidFill>
              </a:rPr>
              <a:t>Police Accountability, Too Important t Neglect, Too Urgent To Delay</a:t>
            </a:r>
            <a:r>
              <a:rPr lang="en-GB" altLang="en-US" sz="1400">
                <a:solidFill>
                  <a:schemeClr val="tx1">
                    <a:lumMod val="75000"/>
                    <a:lumOff val="25000"/>
                  </a:schemeClr>
                </a:solidFill>
              </a:rPr>
              <a:t>, New Delhi, CHRI.</a:t>
            </a:r>
          </a:p>
          <a:p>
            <a:pPr fontAlgn="auto">
              <a:spcAft>
                <a:spcPts val="0"/>
              </a:spcAft>
              <a:buFont typeface="Wingdings 3" charset="2"/>
              <a:buChar char=""/>
              <a:defRPr/>
            </a:pPr>
            <a:r>
              <a:rPr lang="en-GB" altLang="en-US" sz="1400">
                <a:solidFill>
                  <a:schemeClr val="tx1">
                    <a:lumMod val="75000"/>
                    <a:lumOff val="25000"/>
                  </a:schemeClr>
                </a:solidFill>
              </a:rPr>
              <a:t>Dept of Health (n.d.) </a:t>
            </a:r>
            <a:r>
              <a:rPr lang="en-GB" altLang="en-US" sz="1400" i="1">
                <a:solidFill>
                  <a:schemeClr val="tx1">
                    <a:lumMod val="75000"/>
                    <a:lumOff val="25000"/>
                  </a:schemeClr>
                </a:solidFill>
              </a:rPr>
              <a:t>Advice for employers on workplace adjustments for mental health conditions, </a:t>
            </a:r>
            <a:r>
              <a:rPr lang="en-GB" altLang="en-US" sz="1400">
                <a:solidFill>
                  <a:schemeClr val="tx1">
                    <a:lumMod val="75000"/>
                    <a:lumOff val="25000"/>
                  </a:schemeClr>
                </a:solidFill>
              </a:rPr>
              <a:t>at </a:t>
            </a:r>
            <a:r>
              <a:rPr lang="en-GB" altLang="en-US" sz="1400">
                <a:solidFill>
                  <a:schemeClr val="tx1">
                    <a:lumMod val="75000"/>
                    <a:lumOff val="25000"/>
                  </a:schemeClr>
                </a:solidFill>
                <a:hlinkClick r:id="rId5"/>
              </a:rPr>
              <a:t>https://responsibilitydeal.dh.gov.uk/wp-content/uploads/2012/09/Advice-for-employers-on-workplace-adjustments-for-mental-health-conditions.pdf</a:t>
            </a:r>
            <a:r>
              <a:rPr lang="en-GB" altLang="en-US" sz="1400">
                <a:solidFill>
                  <a:schemeClr val="tx1">
                    <a:lumMod val="75000"/>
                    <a:lumOff val="25000"/>
                  </a:schemeClr>
                </a:solidFill>
              </a:rPr>
              <a:t> on 24/10/13.</a:t>
            </a:r>
            <a:endParaRPr lang="en-GB" altLang="en-US" sz="1400" i="1">
              <a:solidFill>
                <a:schemeClr val="tx1">
                  <a:lumMod val="75000"/>
                  <a:lumOff val="25000"/>
                </a:schemeClr>
              </a:solidFill>
            </a:endParaRPr>
          </a:p>
          <a:p>
            <a:pPr fontAlgn="auto">
              <a:spcAft>
                <a:spcPts val="0"/>
              </a:spcAft>
              <a:buFont typeface="Wingdings 3" charset="2"/>
              <a:buChar char=""/>
              <a:defRPr/>
            </a:pPr>
            <a:r>
              <a:rPr lang="en-GB" altLang="en-US" sz="1400">
                <a:solidFill>
                  <a:schemeClr val="tx1">
                    <a:lumMod val="75000"/>
                    <a:lumOff val="25000"/>
                  </a:schemeClr>
                </a:solidFill>
              </a:rPr>
              <a:t>Equality and Human Rights Commission: (2013a) </a:t>
            </a:r>
            <a:r>
              <a:rPr lang="en-GB" altLang="en-US" sz="1400" i="1">
                <a:solidFill>
                  <a:schemeClr val="tx1">
                    <a:lumMod val="75000"/>
                    <a:lumOff val="25000"/>
                  </a:schemeClr>
                </a:solidFill>
              </a:rPr>
              <a:t>New Equality Act Guidance, </a:t>
            </a:r>
            <a:r>
              <a:rPr lang="en-GB" altLang="en-US" sz="1400">
                <a:solidFill>
                  <a:schemeClr val="tx1">
                    <a:lumMod val="75000"/>
                    <a:lumOff val="25000"/>
                  </a:schemeClr>
                </a:solidFill>
              </a:rPr>
              <a:t>at </a:t>
            </a:r>
            <a:r>
              <a:rPr lang="en-GB" altLang="en-US" sz="1400">
                <a:solidFill>
                  <a:schemeClr val="tx1">
                    <a:lumMod val="75000"/>
                    <a:lumOff val="25000"/>
                  </a:schemeClr>
                </a:solidFill>
                <a:hlinkClick r:id="rId6"/>
              </a:rPr>
              <a:t>http://www.equalityhumanrights.com/advice-and-guidance/new-equality-act-guidance/</a:t>
            </a:r>
            <a:r>
              <a:rPr lang="en-GB" altLang="en-US" sz="1400">
                <a:solidFill>
                  <a:schemeClr val="tx1">
                    <a:lumMod val="75000"/>
                    <a:lumOff val="25000"/>
                  </a:schemeClr>
                </a:solidFill>
              </a:rPr>
              <a:t> on 24/10/13.</a:t>
            </a:r>
          </a:p>
          <a:p>
            <a:pPr fontAlgn="auto">
              <a:spcAft>
                <a:spcPts val="0"/>
              </a:spcAft>
              <a:buFont typeface="Wingdings 3" charset="2"/>
              <a:buChar char=""/>
              <a:defRPr/>
            </a:pPr>
            <a:r>
              <a:rPr lang="en-GB" altLang="en-US" sz="1400">
                <a:solidFill>
                  <a:schemeClr val="tx1">
                    <a:lumMod val="75000"/>
                    <a:lumOff val="25000"/>
                  </a:schemeClr>
                </a:solidFill>
              </a:rPr>
              <a:t>Equality and Human Rights Commission: (2013b)  </a:t>
            </a:r>
            <a:r>
              <a:rPr lang="en-GB" altLang="en-US" sz="1400" i="1">
                <a:solidFill>
                  <a:schemeClr val="tx1">
                    <a:lumMod val="75000"/>
                    <a:lumOff val="25000"/>
                  </a:schemeClr>
                </a:solidFill>
              </a:rPr>
              <a:t>Human Rights Case Studies, </a:t>
            </a:r>
            <a:r>
              <a:rPr lang="en-GB" altLang="en-US" sz="1400">
                <a:solidFill>
                  <a:schemeClr val="tx1">
                    <a:lumMod val="75000"/>
                    <a:lumOff val="25000"/>
                  </a:schemeClr>
                </a:solidFill>
              </a:rPr>
              <a:t>at </a:t>
            </a:r>
            <a:r>
              <a:rPr lang="en-GB" altLang="en-US" sz="1400">
                <a:solidFill>
                  <a:schemeClr val="tx1">
                    <a:lumMod val="75000"/>
                    <a:lumOff val="25000"/>
                  </a:schemeClr>
                </a:solidFill>
                <a:hlinkClick r:id="rId7"/>
              </a:rPr>
              <a:t>http://www.equalityhumanrights.com/advice-and-guidance/equal-rights-equal-respect/useful-information/human-rights-case-studies/</a:t>
            </a:r>
            <a:r>
              <a:rPr lang="en-GB" altLang="en-US" sz="1400">
                <a:solidFill>
                  <a:schemeClr val="tx1">
                    <a:lumMod val="75000"/>
                    <a:lumOff val="25000"/>
                  </a:schemeClr>
                </a:solidFill>
              </a:rPr>
              <a:t> on 21/10/13</a:t>
            </a:r>
          </a:p>
          <a:p>
            <a:pPr fontAlgn="auto">
              <a:spcAft>
                <a:spcPts val="0"/>
              </a:spcAft>
              <a:buFont typeface="Wingdings 3" charset="2"/>
              <a:buChar char=""/>
              <a:defRPr/>
            </a:pPr>
            <a:r>
              <a:rPr lang="en-GB" altLang="en-US" sz="1400">
                <a:solidFill>
                  <a:schemeClr val="tx1">
                    <a:lumMod val="75000"/>
                    <a:lumOff val="25000"/>
                  </a:schemeClr>
                </a:solidFill>
              </a:rPr>
              <a:t>Govt. Equalities Office (2011) Equality Act 2010: Public Sector Equality Duty. What Do I Need To Know? A quick Start Guide For Public Sector Organisations,</a:t>
            </a:r>
            <a:r>
              <a:rPr lang="en-GB" altLang="en-US" sz="1400">
                <a:solidFill>
                  <a:schemeClr val="tx1">
                    <a:lumMod val="75000"/>
                    <a:lumOff val="25000"/>
                  </a:schemeClr>
                </a:solidFill>
                <a:hlinkClick r:id="rId8"/>
              </a:rPr>
              <a:t> </a:t>
            </a:r>
            <a:r>
              <a:rPr lang="en-GB" altLang="en-US" sz="1400">
                <a:solidFill>
                  <a:schemeClr val="tx1">
                    <a:lumMod val="75000"/>
                    <a:lumOff val="25000"/>
                  </a:schemeClr>
                </a:solidFill>
                <a:hlinkClick r:id="rId9"/>
              </a:rPr>
              <a:t>www.gov.uk/government/uploads/system/uploads/attachment_data/file/85041/equality-duty.pdf on 20/8/13</a:t>
            </a:r>
            <a:endParaRPr lang="en-GB" altLang="en-US" sz="1400">
              <a:solidFill>
                <a:schemeClr val="tx1">
                  <a:lumMod val="75000"/>
                  <a:lumOff val="25000"/>
                </a:schemeClr>
              </a:solidFill>
            </a:endParaRPr>
          </a:p>
          <a:p>
            <a:pPr fontAlgn="auto">
              <a:spcAft>
                <a:spcPts val="0"/>
              </a:spcAft>
              <a:buFont typeface="Wingdings 3" charset="2"/>
              <a:buChar char=""/>
              <a:defRPr/>
            </a:pPr>
            <a:endParaRPr lang="en-GB" altLang="en-US" sz="1400">
              <a:solidFill>
                <a:schemeClr val="tx1">
                  <a:lumMod val="75000"/>
                  <a:lumOff val="25000"/>
                </a:schemeClr>
              </a:solidFill>
            </a:endParaRP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Title 1">
            <a:extLst>
              <a:ext uri="{FF2B5EF4-FFF2-40B4-BE49-F238E27FC236}">
                <a16:creationId xmlns:a16="http://schemas.microsoft.com/office/drawing/2014/main" id="{07A7B4C5-3250-4F84-8F56-2B4ED475AD34}"/>
              </a:ext>
            </a:extLst>
          </p:cNvPr>
          <p:cNvSpPr>
            <a:spLocks noGrp="1"/>
          </p:cNvSpPr>
          <p:nvPr>
            <p:ph type="title"/>
          </p:nvPr>
        </p:nvSpPr>
        <p:spPr/>
        <p:txBody>
          <a:bodyPr/>
          <a:lstStyle/>
          <a:p>
            <a:r>
              <a:rPr lang="en-GB" altLang="en-US"/>
              <a:t>References/Further Reading</a:t>
            </a:r>
          </a:p>
        </p:txBody>
      </p:sp>
      <p:sp>
        <p:nvSpPr>
          <p:cNvPr id="37891" name="Content Placeholder 2">
            <a:extLst>
              <a:ext uri="{FF2B5EF4-FFF2-40B4-BE49-F238E27FC236}">
                <a16:creationId xmlns:a16="http://schemas.microsoft.com/office/drawing/2014/main" id="{1897C48A-901E-4A89-B78C-A02EF031B9C2}"/>
              </a:ext>
            </a:extLst>
          </p:cNvPr>
          <p:cNvSpPr>
            <a:spLocks noGrp="1"/>
          </p:cNvSpPr>
          <p:nvPr>
            <p:ph idx="1"/>
          </p:nvPr>
        </p:nvSpPr>
        <p:spPr/>
        <p:txBody>
          <a:bodyPr rtlCol="0">
            <a:normAutofit/>
          </a:bodyPr>
          <a:lstStyle/>
          <a:p>
            <a:pPr fontAlgn="auto">
              <a:spcAft>
                <a:spcPts val="0"/>
              </a:spcAft>
              <a:buFont typeface="Wingdings 3" charset="2"/>
              <a:buChar char=""/>
              <a:defRPr/>
            </a:pPr>
            <a:r>
              <a:rPr lang="en-GB" altLang="en-US" sz="1400">
                <a:solidFill>
                  <a:schemeClr val="tx1">
                    <a:lumMod val="75000"/>
                    <a:lumOff val="25000"/>
                  </a:schemeClr>
                </a:solidFill>
              </a:rPr>
              <a:t>Gov.UK (2013a) </a:t>
            </a:r>
            <a:r>
              <a:rPr lang="en-GB" altLang="en-US" sz="1400" i="1">
                <a:solidFill>
                  <a:schemeClr val="tx1">
                    <a:lumMod val="75000"/>
                    <a:lumOff val="25000"/>
                  </a:schemeClr>
                </a:solidFill>
              </a:rPr>
              <a:t>Equality Act 2010: guidance, </a:t>
            </a:r>
            <a:r>
              <a:rPr lang="en-GB" altLang="en-US" sz="1400">
                <a:solidFill>
                  <a:schemeClr val="tx1">
                    <a:lumMod val="75000"/>
                    <a:lumOff val="25000"/>
                  </a:schemeClr>
                </a:solidFill>
              </a:rPr>
              <a:t>at </a:t>
            </a:r>
            <a:r>
              <a:rPr lang="en-GB" altLang="en-US" sz="1400">
                <a:solidFill>
                  <a:schemeClr val="tx1">
                    <a:lumMod val="75000"/>
                    <a:lumOff val="25000"/>
                  </a:schemeClr>
                </a:solidFill>
                <a:hlinkClick r:id="rId3"/>
              </a:rPr>
              <a:t>https://www.gov.uk/equality-act-2010-guidance on 20/8/13</a:t>
            </a:r>
            <a:endParaRPr lang="en-GB" altLang="en-US" sz="1400">
              <a:solidFill>
                <a:schemeClr val="tx1">
                  <a:lumMod val="75000"/>
                  <a:lumOff val="25000"/>
                </a:schemeClr>
              </a:solidFill>
            </a:endParaRPr>
          </a:p>
          <a:p>
            <a:pPr fontAlgn="auto">
              <a:spcAft>
                <a:spcPts val="0"/>
              </a:spcAft>
              <a:buFont typeface="Wingdings 3" charset="2"/>
              <a:buChar char=""/>
              <a:defRPr/>
            </a:pPr>
            <a:r>
              <a:rPr lang="en-GB" altLang="en-US" sz="1400">
                <a:solidFill>
                  <a:schemeClr val="tx1">
                    <a:lumMod val="75000"/>
                    <a:lumOff val="25000"/>
                  </a:schemeClr>
                </a:solidFill>
              </a:rPr>
              <a:t>Gov.UK (2013b) </a:t>
            </a:r>
            <a:r>
              <a:rPr lang="en-GB" altLang="en-US" sz="1400" i="1">
                <a:solidFill>
                  <a:schemeClr val="tx1">
                    <a:lumMod val="75000"/>
                    <a:lumOff val="25000"/>
                  </a:schemeClr>
                </a:solidFill>
              </a:rPr>
              <a:t>Discrimination: your rights, </a:t>
            </a:r>
            <a:r>
              <a:rPr lang="en-GB" altLang="en-US" sz="1400">
                <a:solidFill>
                  <a:schemeClr val="tx1">
                    <a:lumMod val="75000"/>
                    <a:lumOff val="25000"/>
                  </a:schemeClr>
                </a:solidFill>
              </a:rPr>
              <a:t>at </a:t>
            </a:r>
            <a:r>
              <a:rPr lang="en-GB" altLang="en-US" sz="1400">
                <a:solidFill>
                  <a:schemeClr val="tx1">
                    <a:lumMod val="75000"/>
                    <a:lumOff val="25000"/>
                  </a:schemeClr>
                </a:solidFill>
                <a:hlinkClick r:id="rId4"/>
              </a:rPr>
              <a:t>https://www.gov.uk/discrimination-your-rights/types-of-discrimination</a:t>
            </a:r>
            <a:r>
              <a:rPr lang="en-GB" altLang="en-US" sz="1400">
                <a:solidFill>
                  <a:schemeClr val="tx1">
                    <a:lumMod val="75000"/>
                    <a:lumOff val="25000"/>
                  </a:schemeClr>
                </a:solidFill>
              </a:rPr>
              <a:t> on 16/8/13</a:t>
            </a:r>
          </a:p>
          <a:p>
            <a:pPr fontAlgn="auto">
              <a:spcAft>
                <a:spcPts val="0"/>
              </a:spcAft>
              <a:buFont typeface="Wingdings 3" charset="2"/>
              <a:buChar char=""/>
              <a:defRPr/>
            </a:pPr>
            <a:r>
              <a:rPr lang="en-GB" altLang="en-US" sz="1400">
                <a:solidFill>
                  <a:schemeClr val="tx1">
                    <a:lumMod val="75000"/>
                    <a:lumOff val="25000"/>
                  </a:schemeClr>
                </a:solidFill>
              </a:rPr>
              <a:t>LJM (2013) </a:t>
            </a:r>
            <a:r>
              <a:rPr lang="en-GB" altLang="en-US" sz="1400" i="1">
                <a:solidFill>
                  <a:schemeClr val="tx1">
                    <a:lumMod val="75000"/>
                    <a:lumOff val="25000"/>
                  </a:schemeClr>
                </a:solidFill>
              </a:rPr>
              <a:t>Useful Definitions under the Equality Act 2010, </a:t>
            </a:r>
            <a:r>
              <a:rPr lang="en-GB" altLang="en-US" sz="1400">
                <a:solidFill>
                  <a:schemeClr val="tx1">
                    <a:lumMod val="75000"/>
                    <a:lumOff val="25000"/>
                  </a:schemeClr>
                </a:solidFill>
              </a:rPr>
              <a:t>at </a:t>
            </a:r>
            <a:r>
              <a:rPr lang="en-GB" altLang="en-US" sz="1400">
                <a:solidFill>
                  <a:schemeClr val="tx1">
                    <a:lumMod val="75000"/>
                    <a:lumOff val="25000"/>
                  </a:schemeClr>
                </a:solidFill>
                <a:hlinkClick r:id="rId5"/>
              </a:rPr>
              <a:t>http://www.ljmu.ac.uk/EOU/116201.htm on 20/8/13</a:t>
            </a:r>
            <a:endParaRPr lang="en-GB" altLang="en-US" sz="1400">
              <a:solidFill>
                <a:schemeClr val="tx1">
                  <a:lumMod val="75000"/>
                  <a:lumOff val="25000"/>
                </a:schemeClr>
              </a:solidFill>
            </a:endParaRPr>
          </a:p>
          <a:p>
            <a:pPr fontAlgn="auto">
              <a:spcAft>
                <a:spcPts val="0"/>
              </a:spcAft>
              <a:buFont typeface="Wingdings 3" charset="2"/>
              <a:buChar char=""/>
              <a:defRPr/>
            </a:pPr>
            <a:r>
              <a:rPr lang="en-GB" altLang="en-US" sz="1400">
                <a:solidFill>
                  <a:schemeClr val="tx1">
                    <a:lumMod val="75000"/>
                    <a:lumOff val="25000"/>
                  </a:schemeClr>
                </a:solidFill>
              </a:rPr>
              <a:t>Ministry of Justice (2006) </a:t>
            </a:r>
            <a:r>
              <a:rPr lang="en-GB" altLang="en-US" sz="1400" i="1">
                <a:solidFill>
                  <a:schemeClr val="tx1">
                    <a:lumMod val="75000"/>
                    <a:lumOff val="25000"/>
                  </a:schemeClr>
                </a:solidFill>
              </a:rPr>
              <a:t>Making sense of human rights</a:t>
            </a:r>
            <a:r>
              <a:rPr lang="en-GB" altLang="en-US" sz="1400">
                <a:solidFill>
                  <a:schemeClr val="tx1">
                    <a:lumMod val="75000"/>
                    <a:lumOff val="25000"/>
                  </a:schemeClr>
                </a:solidFill>
              </a:rPr>
              <a:t>, at </a:t>
            </a:r>
            <a:r>
              <a:rPr lang="en-GB" altLang="en-US" sz="1400">
                <a:solidFill>
                  <a:schemeClr val="tx1">
                    <a:lumMod val="75000"/>
                    <a:lumOff val="25000"/>
                  </a:schemeClr>
                </a:solidFill>
                <a:hlinkClick r:id="rId6"/>
              </a:rPr>
              <a:t>http://www.justice.gov.uk/downloads/human-rights/human-rights-making-sense-human-rights.pdf</a:t>
            </a:r>
            <a:r>
              <a:rPr lang="en-GB" altLang="en-US" sz="1400">
                <a:solidFill>
                  <a:schemeClr val="tx1">
                    <a:lumMod val="75000"/>
                    <a:lumOff val="25000"/>
                  </a:schemeClr>
                </a:solidFill>
              </a:rPr>
              <a:t> on 24/10/13</a:t>
            </a:r>
          </a:p>
          <a:p>
            <a:pPr fontAlgn="auto">
              <a:spcAft>
                <a:spcPts val="0"/>
              </a:spcAft>
              <a:buFont typeface="Wingdings 3" charset="2"/>
              <a:buChar char=""/>
              <a:defRPr/>
            </a:pPr>
            <a:r>
              <a:rPr lang="en-GB" altLang="en-US" sz="1400">
                <a:solidFill>
                  <a:schemeClr val="tx1">
                    <a:lumMod val="75000"/>
                    <a:lumOff val="25000"/>
                  </a:schemeClr>
                </a:solidFill>
              </a:rPr>
              <a:t>National Council for Civil Liberties (2010) </a:t>
            </a:r>
            <a:r>
              <a:rPr lang="en-GB" altLang="en-US" sz="1400" i="1">
                <a:solidFill>
                  <a:schemeClr val="tx1">
                    <a:lumMod val="75000"/>
                    <a:lumOff val="25000"/>
                  </a:schemeClr>
                </a:solidFill>
              </a:rPr>
              <a:t>A Parliamentarian’s Guide to the Human Right’s Act, </a:t>
            </a:r>
            <a:r>
              <a:rPr lang="en-GB" altLang="en-US" sz="1400">
                <a:solidFill>
                  <a:schemeClr val="tx1">
                    <a:lumMod val="75000"/>
                    <a:lumOff val="25000"/>
                  </a:schemeClr>
                </a:solidFill>
              </a:rPr>
              <a:t>at </a:t>
            </a:r>
            <a:r>
              <a:rPr lang="en-GB" altLang="en-US" sz="1400">
                <a:solidFill>
                  <a:schemeClr val="tx1">
                    <a:lumMod val="75000"/>
                    <a:lumOff val="25000"/>
                  </a:schemeClr>
                </a:solidFill>
                <a:hlinkClick r:id="rId7"/>
              </a:rPr>
              <a:t>http://www.liberty-human-rights.org.uk/policy/reports/parliamentarian-s-guide-to-the-human-rights-act-sept-2010.pdf on 20/10/13</a:t>
            </a:r>
            <a:r>
              <a:rPr lang="en-GB" altLang="en-US" sz="1400">
                <a:solidFill>
                  <a:schemeClr val="tx1">
                    <a:lumMod val="75000"/>
                    <a:lumOff val="25000"/>
                  </a:schemeClr>
                </a:solidFill>
              </a:rPr>
              <a:t> (p. 4; p.7); CPS (2013) </a:t>
            </a:r>
            <a:r>
              <a:rPr lang="en-GB" altLang="en-US" sz="1400" i="1">
                <a:solidFill>
                  <a:schemeClr val="tx1">
                    <a:lumMod val="75000"/>
                    <a:lumOff val="25000"/>
                  </a:schemeClr>
                </a:solidFill>
              </a:rPr>
              <a:t>Human Rights and Criminal Prosecutions </a:t>
            </a:r>
            <a:r>
              <a:rPr lang="en-GB" altLang="en-US" sz="1400">
                <a:solidFill>
                  <a:schemeClr val="tx1">
                    <a:lumMod val="75000"/>
                    <a:lumOff val="25000"/>
                  </a:schemeClr>
                </a:solidFill>
              </a:rPr>
              <a:t>at </a:t>
            </a:r>
            <a:r>
              <a:rPr lang="en-GB" altLang="en-US" sz="1400">
                <a:solidFill>
                  <a:schemeClr val="tx1">
                    <a:lumMod val="75000"/>
                    <a:lumOff val="25000"/>
                  </a:schemeClr>
                </a:solidFill>
                <a:hlinkClick r:id="rId8"/>
              </a:rPr>
              <a:t>http://www.cps.gov.uk/legal/h_to_k/human_rights_and_criminal_prosecutions_general_principles/</a:t>
            </a:r>
            <a:r>
              <a:rPr lang="en-GB" altLang="en-US" sz="1400">
                <a:solidFill>
                  <a:schemeClr val="tx1">
                    <a:lumMod val="75000"/>
                    <a:lumOff val="25000"/>
                  </a:schemeClr>
                </a:solidFill>
              </a:rPr>
              <a:t> on 20/10/13</a:t>
            </a:r>
          </a:p>
          <a:p>
            <a:pPr fontAlgn="auto">
              <a:spcAft>
                <a:spcPts val="0"/>
              </a:spcAft>
              <a:buFont typeface="Wingdings 3" charset="2"/>
              <a:buChar char=""/>
              <a:defRPr/>
            </a:pPr>
            <a:r>
              <a:rPr lang="en-GB" altLang="en-US" sz="1400">
                <a:solidFill>
                  <a:schemeClr val="tx1">
                    <a:lumMod val="75000"/>
                    <a:lumOff val="25000"/>
                  </a:schemeClr>
                </a:solidFill>
              </a:rPr>
              <a:t>Simpson, S. (2010) </a:t>
            </a:r>
            <a:r>
              <a:rPr lang="en-GB" altLang="en-US" sz="1400" i="1">
                <a:solidFill>
                  <a:schemeClr val="tx1">
                    <a:lumMod val="75000"/>
                    <a:lumOff val="25000"/>
                  </a:schemeClr>
                </a:solidFill>
              </a:rPr>
              <a:t>Equality Act 2010: ten example dual discrimination scenarios, </a:t>
            </a:r>
            <a:r>
              <a:rPr lang="en-GB" altLang="en-US" sz="1400">
                <a:solidFill>
                  <a:schemeClr val="tx1">
                    <a:lumMod val="75000"/>
                    <a:lumOff val="25000"/>
                  </a:schemeClr>
                </a:solidFill>
              </a:rPr>
              <a:t>Personnel Today,  08 Sept.  at  </a:t>
            </a:r>
            <a:r>
              <a:rPr lang="en-GB" altLang="en-US" sz="1400">
                <a:solidFill>
                  <a:schemeClr val="tx1">
                    <a:lumMod val="75000"/>
                    <a:lumOff val="25000"/>
                  </a:schemeClr>
                </a:solidFill>
                <a:hlinkClick r:id="rId9"/>
              </a:rPr>
              <a:t>http://www.personneltoday.com/articles/08/09/2010/56507/equality-act-2010-ten-example-dual-discrimination-scenarios.htm</a:t>
            </a:r>
            <a:r>
              <a:rPr lang="en-GB" altLang="en-US" sz="1400">
                <a:solidFill>
                  <a:schemeClr val="tx1">
                    <a:lumMod val="75000"/>
                    <a:lumOff val="25000"/>
                  </a:schemeClr>
                </a:solidFill>
              </a:rPr>
              <a:t> on 20.8.13</a:t>
            </a:r>
          </a:p>
          <a:p>
            <a:pPr fontAlgn="auto">
              <a:spcAft>
                <a:spcPts val="0"/>
              </a:spcAft>
              <a:buFont typeface="Wingdings 3" charset="2"/>
              <a:buChar char=""/>
              <a:defRPr/>
            </a:pPr>
            <a:endParaRPr lang="en-GB" altLang="en-US">
              <a:solidFill>
                <a:schemeClr val="tx1">
                  <a:lumMod val="75000"/>
                  <a:lumOff val="25000"/>
                </a:schemeClr>
              </a:solidFill>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1808</TotalTime>
  <Words>4000</Words>
  <Application>Microsoft Office PowerPoint</Application>
  <PresentationFormat>On-screen Show (4:3)</PresentationFormat>
  <Paragraphs>411</Paragraphs>
  <Slides>52</Slides>
  <Notes>34</Notes>
  <HiddenSlides>0</HiddenSlides>
  <MMClips>0</MMClips>
  <ScaleCrop>false</ScaleCrop>
  <HeadingPairs>
    <vt:vector size="4" baseType="variant">
      <vt:variant>
        <vt:lpstr>Theme</vt:lpstr>
      </vt:variant>
      <vt:variant>
        <vt:i4>1</vt:i4>
      </vt:variant>
      <vt:variant>
        <vt:lpstr>Slide Titles</vt:lpstr>
      </vt:variant>
      <vt:variant>
        <vt:i4>52</vt:i4>
      </vt:variant>
    </vt:vector>
  </HeadingPairs>
  <TitlesOfParts>
    <vt:vector size="53" baseType="lpstr">
      <vt:lpstr>Office Theme</vt:lpstr>
      <vt:lpstr> Understanding Policing Diversity and Police Culture</vt:lpstr>
      <vt:lpstr>Objectives of the Lecture  </vt:lpstr>
      <vt:lpstr>Introduction</vt:lpstr>
      <vt:lpstr>What is Diversity and Equality?</vt:lpstr>
      <vt:lpstr>Introduction</vt:lpstr>
      <vt:lpstr>Prejudice, discrimination and extreme violence are nothing new</vt:lpstr>
      <vt:lpstr>PowerPoint Presentation</vt:lpstr>
      <vt:lpstr>Many forms of ‘negativity’ or ‘-isms’ or ‘phobias’ are built into society and cultures –eg....</vt:lpstr>
      <vt:lpstr>Introduction</vt:lpstr>
      <vt:lpstr>The impact of the Lawrence inquiry</vt:lpstr>
      <vt:lpstr>The impact of the Lawrence inquiry</vt:lpstr>
      <vt:lpstr>The impact of the Lawrence inquiry</vt:lpstr>
      <vt:lpstr>The impact of the Lawrence inquiry</vt:lpstr>
      <vt:lpstr>Two dimensions of policing diversity</vt:lpstr>
      <vt:lpstr>Two dimensions of policing diversity</vt:lpstr>
      <vt:lpstr>Two dimensions of policing diversity</vt:lpstr>
      <vt:lpstr>The implications of police culture</vt:lpstr>
      <vt:lpstr>The implications of police culture</vt:lpstr>
      <vt:lpstr>Broadening the horizon: culture and policing in wider perspective</vt:lpstr>
      <vt:lpstr>What is Police Culture?</vt:lpstr>
      <vt:lpstr>PowerPoint Presentation</vt:lpstr>
      <vt:lpstr>The Social Media Question?</vt:lpstr>
      <vt:lpstr>PowerPoint Presentation</vt:lpstr>
      <vt:lpstr>Social Identity Theory</vt:lpstr>
      <vt:lpstr>Groups are convenient concepts but they are imagined....not ‘fact’</vt:lpstr>
      <vt:lpstr>Us and them </vt:lpstr>
      <vt:lpstr>Police culture </vt:lpstr>
      <vt:lpstr>Characteristics of Police Officers</vt:lpstr>
      <vt:lpstr>But what about the nature of the job?</vt:lpstr>
      <vt:lpstr>Implications of police culture </vt:lpstr>
      <vt:lpstr>However….</vt:lpstr>
      <vt:lpstr>How conflict can arise in societies</vt:lpstr>
      <vt:lpstr>People’s responses to ‘difference’</vt:lpstr>
      <vt:lpstr>What happens when prejudice is turned into action....</vt:lpstr>
      <vt:lpstr>Discrimination</vt:lpstr>
      <vt:lpstr>Stereotypes</vt:lpstr>
      <vt:lpstr>Stigma</vt:lpstr>
      <vt:lpstr>Continued from last week....</vt:lpstr>
      <vt:lpstr>Legislation</vt:lpstr>
      <vt:lpstr>Equality Act (EA) 2010: Overview</vt:lpstr>
      <vt:lpstr>Example of due regard for the  Equality Duty</vt:lpstr>
      <vt:lpstr>PowerPoint Presentation</vt:lpstr>
      <vt:lpstr>Disability- Outside the Organisation </vt:lpstr>
      <vt:lpstr>Disability- Inside the Organisation </vt:lpstr>
      <vt:lpstr>Scenario….</vt:lpstr>
      <vt:lpstr>Strip and Intimate Searches</vt:lpstr>
      <vt:lpstr>The Gender Recognition Act 2004</vt:lpstr>
      <vt:lpstr>Gender – Women in the Police</vt:lpstr>
      <vt:lpstr>Finally</vt:lpstr>
      <vt:lpstr>PowerPoint Presentation</vt:lpstr>
      <vt:lpstr>References/Further Reading</vt:lpstr>
      <vt:lpstr>References/Further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Debbie</dc:creator>
  <cp:lastModifiedBy>Peter Doyle</cp:lastModifiedBy>
  <cp:revision>309</cp:revision>
  <cp:lastPrinted>2015-03-09T08:12:45Z</cp:lastPrinted>
  <dcterms:created xsi:type="dcterms:W3CDTF">2014-01-13T14:34:25Z</dcterms:created>
  <dcterms:modified xsi:type="dcterms:W3CDTF">2019-10-24T07:55:45Z</dcterms:modified>
</cp:coreProperties>
</file>