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1" r:id="rId1"/>
  </p:sldMasterIdLst>
  <p:notesMasterIdLst>
    <p:notesMasterId r:id="rId12"/>
  </p:notesMasterIdLst>
  <p:sldIdLst>
    <p:sldId id="256" r:id="rId2"/>
    <p:sldId id="257" r:id="rId3"/>
    <p:sldId id="258" r:id="rId4"/>
    <p:sldId id="259" r:id="rId5"/>
    <p:sldId id="270" r:id="rId6"/>
    <p:sldId id="271" r:id="rId7"/>
    <p:sldId id="272" r:id="rId8"/>
    <p:sldId id="273" r:id="rId9"/>
    <p:sldId id="275" r:id="rId10"/>
    <p:sldId id="27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558"/>
    <p:restoredTop sz="94671"/>
  </p:normalViewPr>
  <p:slideViewPr>
    <p:cSldViewPr snapToGrid="0">
      <p:cViewPr varScale="1">
        <p:scale>
          <a:sx n="173" d="100"/>
          <a:sy n="173" d="100"/>
        </p:scale>
        <p:origin x="104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6415A5-050A-4B81-AC62-286A7ED8963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7544F2E-39DE-42A9-B546-2923CBC7A514}">
      <dgm:prSet/>
      <dgm:spPr/>
      <dgm:t>
        <a:bodyPr/>
        <a:lstStyle/>
        <a:p>
          <a:pPr>
            <a:lnSpc>
              <a:spcPct val="100000"/>
            </a:lnSpc>
          </a:pPr>
          <a:r>
            <a:rPr lang="en-US"/>
            <a:t>A PESTEL analysis studies the key external factors (Political, Economic, Social, Technological, Environmental and Legal) that influence an organization.</a:t>
          </a:r>
        </a:p>
      </dgm:t>
    </dgm:pt>
    <dgm:pt modelId="{1B144C4C-542F-4068-936A-6A479D089D3F}" type="parTrans" cxnId="{0A772788-3BC5-485A-84D7-A64F5DA19FC3}">
      <dgm:prSet/>
      <dgm:spPr/>
      <dgm:t>
        <a:bodyPr/>
        <a:lstStyle/>
        <a:p>
          <a:endParaRPr lang="en-US"/>
        </a:p>
      </dgm:t>
    </dgm:pt>
    <dgm:pt modelId="{0877FE03-9E48-482F-8B25-3B093CDE5E4B}" type="sibTrans" cxnId="{0A772788-3BC5-485A-84D7-A64F5DA19FC3}">
      <dgm:prSet/>
      <dgm:spPr/>
      <dgm:t>
        <a:bodyPr/>
        <a:lstStyle/>
        <a:p>
          <a:endParaRPr lang="en-US"/>
        </a:p>
      </dgm:t>
    </dgm:pt>
    <dgm:pt modelId="{D3C76B18-D5A9-490D-A053-3292943E3345}">
      <dgm:prSet/>
      <dgm:spPr/>
      <dgm:t>
        <a:bodyPr/>
        <a:lstStyle/>
        <a:p>
          <a:pPr>
            <a:lnSpc>
              <a:spcPct val="100000"/>
            </a:lnSpc>
          </a:pPr>
          <a:r>
            <a:rPr lang="en-US"/>
            <a:t>It can be used in a range of different scenarios and can guide senior management in strategic decision making.</a:t>
          </a:r>
        </a:p>
      </dgm:t>
    </dgm:pt>
    <dgm:pt modelId="{4ED4E774-B059-4032-9813-149DE6517A6F}" type="parTrans" cxnId="{85649E19-EBA0-4745-8784-5697BACE25D7}">
      <dgm:prSet/>
      <dgm:spPr/>
      <dgm:t>
        <a:bodyPr/>
        <a:lstStyle/>
        <a:p>
          <a:endParaRPr lang="en-US"/>
        </a:p>
      </dgm:t>
    </dgm:pt>
    <dgm:pt modelId="{AF060741-3351-4499-8BAD-82D4E172F005}" type="sibTrans" cxnId="{85649E19-EBA0-4745-8784-5697BACE25D7}">
      <dgm:prSet/>
      <dgm:spPr/>
      <dgm:t>
        <a:bodyPr/>
        <a:lstStyle/>
        <a:p>
          <a:endParaRPr lang="en-US"/>
        </a:p>
      </dgm:t>
    </dgm:pt>
    <dgm:pt modelId="{A3E6E8CD-A2B3-4160-8125-F57161F38A38}">
      <dgm:prSet/>
      <dgm:spPr/>
      <dgm:t>
        <a:bodyPr/>
        <a:lstStyle/>
        <a:p>
          <a:pPr>
            <a:lnSpc>
              <a:spcPct val="100000"/>
            </a:lnSpc>
          </a:pPr>
          <a:r>
            <a:rPr lang="en-US"/>
            <a:t>PESTEL Framework is used for Risk management to anticipate disruptive changes before they occur. Strategic Alignment ensure organizational goals match the market reality. Growth identification because it reveals new markets and niches.</a:t>
          </a:r>
        </a:p>
      </dgm:t>
    </dgm:pt>
    <dgm:pt modelId="{0A6C4ADF-52A6-464C-BE79-21437D0931A8}" type="parTrans" cxnId="{765DDC93-FD1A-443D-B5FC-F58142246FD5}">
      <dgm:prSet/>
      <dgm:spPr/>
      <dgm:t>
        <a:bodyPr/>
        <a:lstStyle/>
        <a:p>
          <a:endParaRPr lang="en-US"/>
        </a:p>
      </dgm:t>
    </dgm:pt>
    <dgm:pt modelId="{D39809FA-F3E0-4422-98E3-73BE94B9C888}" type="sibTrans" cxnId="{765DDC93-FD1A-443D-B5FC-F58142246FD5}">
      <dgm:prSet/>
      <dgm:spPr/>
      <dgm:t>
        <a:bodyPr/>
        <a:lstStyle/>
        <a:p>
          <a:endParaRPr lang="en-US"/>
        </a:p>
      </dgm:t>
    </dgm:pt>
    <dgm:pt modelId="{3AFB9D69-7930-4E27-B14C-420CE9339B87}" type="pres">
      <dgm:prSet presAssocID="{F16415A5-050A-4B81-AC62-286A7ED8963A}" presName="root" presStyleCnt="0">
        <dgm:presLayoutVars>
          <dgm:dir/>
          <dgm:resizeHandles val="exact"/>
        </dgm:presLayoutVars>
      </dgm:prSet>
      <dgm:spPr/>
    </dgm:pt>
    <dgm:pt modelId="{0EAA36B8-F582-4275-820F-ED2F006D2493}" type="pres">
      <dgm:prSet presAssocID="{87544F2E-39DE-42A9-B546-2923CBC7A514}" presName="compNode" presStyleCnt="0"/>
      <dgm:spPr/>
    </dgm:pt>
    <dgm:pt modelId="{89C2D184-0C07-4B5B-A36B-222692FE3EEC}" type="pres">
      <dgm:prSet presAssocID="{87544F2E-39DE-42A9-B546-2923CBC7A514}" presName="bgRect" presStyleLbl="bgShp" presStyleIdx="0" presStyleCnt="3"/>
      <dgm:spPr/>
    </dgm:pt>
    <dgm:pt modelId="{A7E1B0D8-34BF-4FCB-9306-9E179A48F4EA}" type="pres">
      <dgm:prSet presAssocID="{87544F2E-39DE-42A9-B546-2923CBC7A51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83CC4245-1660-477F-9381-6F77D772A8DD}" type="pres">
      <dgm:prSet presAssocID="{87544F2E-39DE-42A9-B546-2923CBC7A514}" presName="spaceRect" presStyleCnt="0"/>
      <dgm:spPr/>
    </dgm:pt>
    <dgm:pt modelId="{ABEE5B5A-21CB-4FA1-9768-F5F83281AEC8}" type="pres">
      <dgm:prSet presAssocID="{87544F2E-39DE-42A9-B546-2923CBC7A514}" presName="parTx" presStyleLbl="revTx" presStyleIdx="0" presStyleCnt="3">
        <dgm:presLayoutVars>
          <dgm:chMax val="0"/>
          <dgm:chPref val="0"/>
        </dgm:presLayoutVars>
      </dgm:prSet>
      <dgm:spPr/>
    </dgm:pt>
    <dgm:pt modelId="{CC568033-B737-4650-ACF0-3A710634A7CF}" type="pres">
      <dgm:prSet presAssocID="{0877FE03-9E48-482F-8B25-3B093CDE5E4B}" presName="sibTrans" presStyleCnt="0"/>
      <dgm:spPr/>
    </dgm:pt>
    <dgm:pt modelId="{00AFA6C7-576F-4B37-AD34-7E5229599645}" type="pres">
      <dgm:prSet presAssocID="{D3C76B18-D5A9-490D-A053-3292943E3345}" presName="compNode" presStyleCnt="0"/>
      <dgm:spPr/>
    </dgm:pt>
    <dgm:pt modelId="{FBBBF80D-3640-4FC3-872A-271F9988BCD0}" type="pres">
      <dgm:prSet presAssocID="{D3C76B18-D5A9-490D-A053-3292943E3345}" presName="bgRect" presStyleLbl="bgShp" presStyleIdx="1" presStyleCnt="3"/>
      <dgm:spPr/>
    </dgm:pt>
    <dgm:pt modelId="{0D8D85B8-88B5-45E9-9F49-748D6620710B}" type="pres">
      <dgm:prSet presAssocID="{D3C76B18-D5A9-490D-A053-3292943E33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9FAFEDA1-9AFD-4F0B-A4FA-191D459B4867}" type="pres">
      <dgm:prSet presAssocID="{D3C76B18-D5A9-490D-A053-3292943E3345}" presName="spaceRect" presStyleCnt="0"/>
      <dgm:spPr/>
    </dgm:pt>
    <dgm:pt modelId="{54711DD8-7EF0-4191-A3D9-B6A20FCC32F4}" type="pres">
      <dgm:prSet presAssocID="{D3C76B18-D5A9-490D-A053-3292943E3345}" presName="parTx" presStyleLbl="revTx" presStyleIdx="1" presStyleCnt="3">
        <dgm:presLayoutVars>
          <dgm:chMax val="0"/>
          <dgm:chPref val="0"/>
        </dgm:presLayoutVars>
      </dgm:prSet>
      <dgm:spPr/>
    </dgm:pt>
    <dgm:pt modelId="{40195974-D4F9-4925-A563-2FF2C301DFB9}" type="pres">
      <dgm:prSet presAssocID="{AF060741-3351-4499-8BAD-82D4E172F005}" presName="sibTrans" presStyleCnt="0"/>
      <dgm:spPr/>
    </dgm:pt>
    <dgm:pt modelId="{02D15A65-619E-42CA-8A0A-531C6CCC2894}" type="pres">
      <dgm:prSet presAssocID="{A3E6E8CD-A2B3-4160-8125-F57161F38A38}" presName="compNode" presStyleCnt="0"/>
      <dgm:spPr/>
    </dgm:pt>
    <dgm:pt modelId="{A8BEF145-998C-4F90-A78E-6D4632159975}" type="pres">
      <dgm:prSet presAssocID="{A3E6E8CD-A2B3-4160-8125-F57161F38A38}" presName="bgRect" presStyleLbl="bgShp" presStyleIdx="2" presStyleCnt="3"/>
      <dgm:spPr/>
    </dgm:pt>
    <dgm:pt modelId="{3B3BE65A-A440-46AF-AADE-8A32DA292465}" type="pres">
      <dgm:prSet presAssocID="{A3E6E8CD-A2B3-4160-8125-F57161F38A3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laybook"/>
        </a:ext>
      </dgm:extLst>
    </dgm:pt>
    <dgm:pt modelId="{0A015624-0F69-418F-B361-A41EA30B6018}" type="pres">
      <dgm:prSet presAssocID="{A3E6E8CD-A2B3-4160-8125-F57161F38A38}" presName="spaceRect" presStyleCnt="0"/>
      <dgm:spPr/>
    </dgm:pt>
    <dgm:pt modelId="{76DB63B1-1E6E-4902-8595-F6FE751002CF}" type="pres">
      <dgm:prSet presAssocID="{A3E6E8CD-A2B3-4160-8125-F57161F38A38}" presName="parTx" presStyleLbl="revTx" presStyleIdx="2" presStyleCnt="3">
        <dgm:presLayoutVars>
          <dgm:chMax val="0"/>
          <dgm:chPref val="0"/>
        </dgm:presLayoutVars>
      </dgm:prSet>
      <dgm:spPr/>
    </dgm:pt>
  </dgm:ptLst>
  <dgm:cxnLst>
    <dgm:cxn modelId="{1F2E0F10-2129-4633-9046-F2D86A2E28A2}" type="presOf" srcId="{F16415A5-050A-4B81-AC62-286A7ED8963A}" destId="{3AFB9D69-7930-4E27-B14C-420CE9339B87}" srcOrd="0" destOrd="0" presId="urn:microsoft.com/office/officeart/2018/2/layout/IconVerticalSolidList"/>
    <dgm:cxn modelId="{85649E19-EBA0-4745-8784-5697BACE25D7}" srcId="{F16415A5-050A-4B81-AC62-286A7ED8963A}" destId="{D3C76B18-D5A9-490D-A053-3292943E3345}" srcOrd="1" destOrd="0" parTransId="{4ED4E774-B059-4032-9813-149DE6517A6F}" sibTransId="{AF060741-3351-4499-8BAD-82D4E172F005}"/>
    <dgm:cxn modelId="{D580CB77-1B39-4960-B167-B0E3EE556B09}" type="presOf" srcId="{D3C76B18-D5A9-490D-A053-3292943E3345}" destId="{54711DD8-7EF0-4191-A3D9-B6A20FCC32F4}" srcOrd="0" destOrd="0" presId="urn:microsoft.com/office/officeart/2018/2/layout/IconVerticalSolidList"/>
    <dgm:cxn modelId="{89385F82-901C-46A8-BAB3-E2FFBC5D7AD0}" type="presOf" srcId="{87544F2E-39DE-42A9-B546-2923CBC7A514}" destId="{ABEE5B5A-21CB-4FA1-9768-F5F83281AEC8}" srcOrd="0" destOrd="0" presId="urn:microsoft.com/office/officeart/2018/2/layout/IconVerticalSolidList"/>
    <dgm:cxn modelId="{0A772788-3BC5-485A-84D7-A64F5DA19FC3}" srcId="{F16415A5-050A-4B81-AC62-286A7ED8963A}" destId="{87544F2E-39DE-42A9-B546-2923CBC7A514}" srcOrd="0" destOrd="0" parTransId="{1B144C4C-542F-4068-936A-6A479D089D3F}" sibTransId="{0877FE03-9E48-482F-8B25-3B093CDE5E4B}"/>
    <dgm:cxn modelId="{765DDC93-FD1A-443D-B5FC-F58142246FD5}" srcId="{F16415A5-050A-4B81-AC62-286A7ED8963A}" destId="{A3E6E8CD-A2B3-4160-8125-F57161F38A38}" srcOrd="2" destOrd="0" parTransId="{0A6C4ADF-52A6-464C-BE79-21437D0931A8}" sibTransId="{D39809FA-F3E0-4422-98E3-73BE94B9C888}"/>
    <dgm:cxn modelId="{57209899-DE15-46B7-B756-F716B4AF10C4}" type="presOf" srcId="{A3E6E8CD-A2B3-4160-8125-F57161F38A38}" destId="{76DB63B1-1E6E-4902-8595-F6FE751002CF}" srcOrd="0" destOrd="0" presId="urn:microsoft.com/office/officeart/2018/2/layout/IconVerticalSolidList"/>
    <dgm:cxn modelId="{F2C6F311-9C51-4D4C-AE8A-002B444B0529}" type="presParOf" srcId="{3AFB9D69-7930-4E27-B14C-420CE9339B87}" destId="{0EAA36B8-F582-4275-820F-ED2F006D2493}" srcOrd="0" destOrd="0" presId="urn:microsoft.com/office/officeart/2018/2/layout/IconVerticalSolidList"/>
    <dgm:cxn modelId="{2C5E3005-9797-42B9-B2B7-A76279EC3358}" type="presParOf" srcId="{0EAA36B8-F582-4275-820F-ED2F006D2493}" destId="{89C2D184-0C07-4B5B-A36B-222692FE3EEC}" srcOrd="0" destOrd="0" presId="urn:microsoft.com/office/officeart/2018/2/layout/IconVerticalSolidList"/>
    <dgm:cxn modelId="{A838135F-BA26-4461-8D56-F0A34095EB5C}" type="presParOf" srcId="{0EAA36B8-F582-4275-820F-ED2F006D2493}" destId="{A7E1B0D8-34BF-4FCB-9306-9E179A48F4EA}" srcOrd="1" destOrd="0" presId="urn:microsoft.com/office/officeart/2018/2/layout/IconVerticalSolidList"/>
    <dgm:cxn modelId="{8A8F67B0-EFA7-47D6-AFB8-1D35B69923B2}" type="presParOf" srcId="{0EAA36B8-F582-4275-820F-ED2F006D2493}" destId="{83CC4245-1660-477F-9381-6F77D772A8DD}" srcOrd="2" destOrd="0" presId="urn:microsoft.com/office/officeart/2018/2/layout/IconVerticalSolidList"/>
    <dgm:cxn modelId="{DA4422A7-1105-4510-BB1B-A1C8821BD2EF}" type="presParOf" srcId="{0EAA36B8-F582-4275-820F-ED2F006D2493}" destId="{ABEE5B5A-21CB-4FA1-9768-F5F83281AEC8}" srcOrd="3" destOrd="0" presId="urn:microsoft.com/office/officeart/2018/2/layout/IconVerticalSolidList"/>
    <dgm:cxn modelId="{8C5B4F30-93AB-44CF-8296-1865593ADF36}" type="presParOf" srcId="{3AFB9D69-7930-4E27-B14C-420CE9339B87}" destId="{CC568033-B737-4650-ACF0-3A710634A7CF}" srcOrd="1" destOrd="0" presId="urn:microsoft.com/office/officeart/2018/2/layout/IconVerticalSolidList"/>
    <dgm:cxn modelId="{2A4B90BB-899C-45A9-B1E9-5B8B4B60B30F}" type="presParOf" srcId="{3AFB9D69-7930-4E27-B14C-420CE9339B87}" destId="{00AFA6C7-576F-4B37-AD34-7E5229599645}" srcOrd="2" destOrd="0" presId="urn:microsoft.com/office/officeart/2018/2/layout/IconVerticalSolidList"/>
    <dgm:cxn modelId="{9979455F-A206-4E76-BCA7-FF4874CC113E}" type="presParOf" srcId="{00AFA6C7-576F-4B37-AD34-7E5229599645}" destId="{FBBBF80D-3640-4FC3-872A-271F9988BCD0}" srcOrd="0" destOrd="0" presId="urn:microsoft.com/office/officeart/2018/2/layout/IconVerticalSolidList"/>
    <dgm:cxn modelId="{8616FF7B-AD21-4690-9900-D02580B66AC9}" type="presParOf" srcId="{00AFA6C7-576F-4B37-AD34-7E5229599645}" destId="{0D8D85B8-88B5-45E9-9F49-748D6620710B}" srcOrd="1" destOrd="0" presId="urn:microsoft.com/office/officeart/2018/2/layout/IconVerticalSolidList"/>
    <dgm:cxn modelId="{E066C86E-03AC-4A9C-87FD-D8664AD427E4}" type="presParOf" srcId="{00AFA6C7-576F-4B37-AD34-7E5229599645}" destId="{9FAFEDA1-9AFD-4F0B-A4FA-191D459B4867}" srcOrd="2" destOrd="0" presId="urn:microsoft.com/office/officeart/2018/2/layout/IconVerticalSolidList"/>
    <dgm:cxn modelId="{AC04ADDA-554A-464C-A770-C0DCA6DC0B4E}" type="presParOf" srcId="{00AFA6C7-576F-4B37-AD34-7E5229599645}" destId="{54711DD8-7EF0-4191-A3D9-B6A20FCC32F4}" srcOrd="3" destOrd="0" presId="urn:microsoft.com/office/officeart/2018/2/layout/IconVerticalSolidList"/>
    <dgm:cxn modelId="{65A596EB-42D3-4F6B-A224-72BB0CB5F313}" type="presParOf" srcId="{3AFB9D69-7930-4E27-B14C-420CE9339B87}" destId="{40195974-D4F9-4925-A563-2FF2C301DFB9}" srcOrd="3" destOrd="0" presId="urn:microsoft.com/office/officeart/2018/2/layout/IconVerticalSolidList"/>
    <dgm:cxn modelId="{65A58791-6E7F-4817-B200-B0E94C657F54}" type="presParOf" srcId="{3AFB9D69-7930-4E27-B14C-420CE9339B87}" destId="{02D15A65-619E-42CA-8A0A-531C6CCC2894}" srcOrd="4" destOrd="0" presId="urn:microsoft.com/office/officeart/2018/2/layout/IconVerticalSolidList"/>
    <dgm:cxn modelId="{BE78C1FD-8865-4D7F-AB46-7D23DC8A0EB4}" type="presParOf" srcId="{02D15A65-619E-42CA-8A0A-531C6CCC2894}" destId="{A8BEF145-998C-4F90-A78E-6D4632159975}" srcOrd="0" destOrd="0" presId="urn:microsoft.com/office/officeart/2018/2/layout/IconVerticalSolidList"/>
    <dgm:cxn modelId="{D469EB9C-564A-4A5D-8F6A-A765C3EA122C}" type="presParOf" srcId="{02D15A65-619E-42CA-8A0A-531C6CCC2894}" destId="{3B3BE65A-A440-46AF-AADE-8A32DA292465}" srcOrd="1" destOrd="0" presId="urn:microsoft.com/office/officeart/2018/2/layout/IconVerticalSolidList"/>
    <dgm:cxn modelId="{35C449B1-83F1-439E-8CA0-010C42F63AFA}" type="presParOf" srcId="{02D15A65-619E-42CA-8A0A-531C6CCC2894}" destId="{0A015624-0F69-418F-B361-A41EA30B6018}" srcOrd="2" destOrd="0" presId="urn:microsoft.com/office/officeart/2018/2/layout/IconVerticalSolidList"/>
    <dgm:cxn modelId="{08132F4E-4366-4394-B669-D09F773D15C2}" type="presParOf" srcId="{02D15A65-619E-42CA-8A0A-531C6CCC2894}" destId="{76DB63B1-1E6E-4902-8595-F6FE751002C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C2D184-0C07-4B5B-A36B-222692FE3EEC}">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E1B0D8-34BF-4FCB-9306-9E179A48F4EA}">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EE5B5A-21CB-4FA1-9768-F5F83281AEC8}">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US" sz="1900" kern="1200"/>
            <a:t>A PESTEL analysis studies the key external factors (Political, Economic, Social, Technological, Environmental and Legal) that influence an organization.</a:t>
          </a:r>
        </a:p>
      </dsp:txBody>
      <dsp:txXfrm>
        <a:off x="1435590" y="531"/>
        <a:ext cx="9080009" cy="1242935"/>
      </dsp:txXfrm>
    </dsp:sp>
    <dsp:sp modelId="{FBBBF80D-3640-4FC3-872A-271F9988BCD0}">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8D85B8-88B5-45E9-9F49-748D6620710B}">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711DD8-7EF0-4191-A3D9-B6A20FCC32F4}">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US" sz="1900" kern="1200"/>
            <a:t>It can be used in a range of different scenarios and can guide senior management in strategic decision making.</a:t>
          </a:r>
        </a:p>
      </dsp:txBody>
      <dsp:txXfrm>
        <a:off x="1435590" y="1554201"/>
        <a:ext cx="9080009" cy="1242935"/>
      </dsp:txXfrm>
    </dsp:sp>
    <dsp:sp modelId="{A8BEF145-998C-4F90-A78E-6D4632159975}">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3BE65A-A440-46AF-AADE-8A32DA292465}">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DB63B1-1E6E-4902-8595-F6FE751002CF}">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US" sz="1900" kern="1200"/>
            <a:t>PESTEL Framework is used for Risk management to anticipate disruptive changes before they occur. Strategic Alignment ensure organizational goals match the market reality. Growth identification because it reveals new markets and niches.</a:t>
          </a:r>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6B5F4A-8E2F-5C4D-B64D-9107F41655B7}" type="datetimeFigureOut">
              <a:rPr lang="en-US" smtClean="0"/>
              <a:t>6/19/26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A56200-EB8C-2845-B775-F9822725C840}" type="slidenum">
              <a:rPr lang="en-US" smtClean="0"/>
              <a:t>‹#›</a:t>
            </a:fld>
            <a:endParaRPr lang="en-US"/>
          </a:p>
        </p:txBody>
      </p:sp>
    </p:spTree>
    <p:extLst>
      <p:ext uri="{BB962C8B-B14F-4D97-AF65-F5344CB8AC3E}">
        <p14:creationId xmlns:p14="http://schemas.microsoft.com/office/powerpoint/2010/main" val="2833863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B1D76-F29F-CC73-862F-8C40E6A34A8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AE6152C-3DD4-8D48-5465-71B20ECD0E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1028A63-B867-BD04-9102-B8234A6445C8}"/>
              </a:ext>
            </a:extLst>
          </p:cNvPr>
          <p:cNvSpPr>
            <a:spLocks noGrp="1"/>
          </p:cNvSpPr>
          <p:nvPr>
            <p:ph type="dt" sz="half" idx="10"/>
          </p:nvPr>
        </p:nvSpPr>
        <p:spPr/>
        <p:txBody>
          <a:bodyPr/>
          <a:lstStyle/>
          <a:p>
            <a:fld id="{A53CA636-A791-DF4D-AB32-AD509F54C5BD}" type="datetime1">
              <a:rPr lang="en-GB" smtClean="0"/>
              <a:t>19/06/2026</a:t>
            </a:fld>
            <a:endParaRPr lang="en-US"/>
          </a:p>
        </p:txBody>
      </p:sp>
      <p:sp>
        <p:nvSpPr>
          <p:cNvPr id="5" name="Footer Placeholder 4">
            <a:extLst>
              <a:ext uri="{FF2B5EF4-FFF2-40B4-BE49-F238E27FC236}">
                <a16:creationId xmlns:a16="http://schemas.microsoft.com/office/drawing/2014/main" id="{6342DC2A-3CFF-D855-4280-D9925F8E9E2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ED5A69F-DD18-AD96-B261-6283A905E8F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8151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82383-7652-88E5-E1B5-76D67D46890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3D96A22-0D49-2B13-922B-1704EAD5A0B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BB26CE-B80A-D43C-594C-246AFCEA9D75}"/>
              </a:ext>
            </a:extLst>
          </p:cNvPr>
          <p:cNvSpPr>
            <a:spLocks noGrp="1"/>
          </p:cNvSpPr>
          <p:nvPr>
            <p:ph type="dt" sz="half" idx="10"/>
          </p:nvPr>
        </p:nvSpPr>
        <p:spPr/>
        <p:txBody>
          <a:bodyPr/>
          <a:lstStyle/>
          <a:p>
            <a:fld id="{431D572D-8F5A-BB41-BB11-B90A4E3BFEBB}" type="datetime1">
              <a:rPr lang="en-GB" smtClean="0"/>
              <a:t>19/06/2026</a:t>
            </a:fld>
            <a:endParaRPr lang="en-US"/>
          </a:p>
        </p:txBody>
      </p:sp>
      <p:sp>
        <p:nvSpPr>
          <p:cNvPr id="5" name="Footer Placeholder 4">
            <a:extLst>
              <a:ext uri="{FF2B5EF4-FFF2-40B4-BE49-F238E27FC236}">
                <a16:creationId xmlns:a16="http://schemas.microsoft.com/office/drawing/2014/main" id="{B19FCC26-77C5-3E1A-CF74-B1ABB0C300B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8FAD871-22D0-2097-E8AB-0023223600E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0454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28A2-9196-F977-1704-CFFF607A9E5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66BB584-7904-B24C-4465-C8CC9189506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E739C5-E63E-FF77-F9D8-65F5C6BDE611}"/>
              </a:ext>
            </a:extLst>
          </p:cNvPr>
          <p:cNvSpPr>
            <a:spLocks noGrp="1"/>
          </p:cNvSpPr>
          <p:nvPr>
            <p:ph type="dt" sz="half" idx="10"/>
          </p:nvPr>
        </p:nvSpPr>
        <p:spPr/>
        <p:txBody>
          <a:bodyPr/>
          <a:lstStyle/>
          <a:p>
            <a:fld id="{147710FC-AED6-6640-9F61-45EFC4DE58A0}" type="datetime1">
              <a:rPr lang="en-GB" smtClean="0"/>
              <a:t>19/06/2026</a:t>
            </a:fld>
            <a:endParaRPr lang="en-US"/>
          </a:p>
        </p:txBody>
      </p:sp>
      <p:sp>
        <p:nvSpPr>
          <p:cNvPr id="5" name="Footer Placeholder 4">
            <a:extLst>
              <a:ext uri="{FF2B5EF4-FFF2-40B4-BE49-F238E27FC236}">
                <a16:creationId xmlns:a16="http://schemas.microsoft.com/office/drawing/2014/main" id="{B628EC84-1403-D011-84A1-EA29BD3F0BF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335B144-14AC-EAB5-215F-DAB5BD06A58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60793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3EAA5-18D6-0297-FA3E-F2A638EBE8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93F5D5D-88DD-862D-7C53-9CE781200D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D2B7095-67C5-21D8-75C9-BB559A42FA7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C40349E-574C-D80A-9CC1-B8D5763801B0}"/>
              </a:ext>
            </a:extLst>
          </p:cNvPr>
          <p:cNvSpPr>
            <a:spLocks noGrp="1"/>
          </p:cNvSpPr>
          <p:nvPr>
            <p:ph type="dt" sz="half" idx="10"/>
          </p:nvPr>
        </p:nvSpPr>
        <p:spPr/>
        <p:txBody>
          <a:bodyPr/>
          <a:lstStyle/>
          <a:p>
            <a:fld id="{9739A6EF-E6A3-CD4D-BE71-5E1C36119E74}" type="datetime1">
              <a:rPr lang="en-GB" smtClean="0"/>
              <a:t>19/06/2026</a:t>
            </a:fld>
            <a:endParaRPr lang="en-US"/>
          </a:p>
        </p:txBody>
      </p:sp>
      <p:sp>
        <p:nvSpPr>
          <p:cNvPr id="6" name="Footer Placeholder 5">
            <a:extLst>
              <a:ext uri="{FF2B5EF4-FFF2-40B4-BE49-F238E27FC236}">
                <a16:creationId xmlns:a16="http://schemas.microsoft.com/office/drawing/2014/main" id="{B8B343CF-891F-BED5-C167-4E38B143DC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E370C2D-D156-2FB6-2E00-A8FB52549BFF}"/>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34946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D2977-306D-F913-C5B0-758C772DDFB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654DA9-D817-ABC8-AACD-9719CDDABA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40AD51B-2969-2221-E03B-97BAF1F4445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FFA1E91-DCE7-434B-F878-9E6958B495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98C9916-7F78-6BB5-BC15-278AD62D81C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EA7819F-6EE1-BB78-4968-800C214A3EC4}"/>
              </a:ext>
            </a:extLst>
          </p:cNvPr>
          <p:cNvSpPr>
            <a:spLocks noGrp="1"/>
          </p:cNvSpPr>
          <p:nvPr>
            <p:ph type="dt" sz="half" idx="10"/>
          </p:nvPr>
        </p:nvSpPr>
        <p:spPr/>
        <p:txBody>
          <a:bodyPr/>
          <a:lstStyle/>
          <a:p>
            <a:fld id="{51BE5D1F-79C3-904A-941A-9E543D4FBBB1}" type="datetime1">
              <a:rPr lang="en-GB" smtClean="0"/>
              <a:t>19/06/2026</a:t>
            </a:fld>
            <a:endParaRPr lang="en-US"/>
          </a:p>
        </p:txBody>
      </p:sp>
      <p:sp>
        <p:nvSpPr>
          <p:cNvPr id="8" name="Footer Placeholder 7">
            <a:extLst>
              <a:ext uri="{FF2B5EF4-FFF2-40B4-BE49-F238E27FC236}">
                <a16:creationId xmlns:a16="http://schemas.microsoft.com/office/drawing/2014/main" id="{D51D4462-7633-441A-2EF9-BF2C9D66707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19E1A8DF-F966-3EA6-3E1E-475E935F13C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23661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A1752-B095-ECDC-FB3D-16AD5BB70CA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798FCFF-7F9B-A09F-B145-F5F181EAA447}"/>
              </a:ext>
            </a:extLst>
          </p:cNvPr>
          <p:cNvSpPr>
            <a:spLocks noGrp="1"/>
          </p:cNvSpPr>
          <p:nvPr>
            <p:ph type="dt" sz="half" idx="10"/>
          </p:nvPr>
        </p:nvSpPr>
        <p:spPr/>
        <p:txBody>
          <a:bodyPr/>
          <a:lstStyle/>
          <a:p>
            <a:fld id="{5C9CD927-3AA9-DD4E-8AA4-112E01D4EB21}" type="datetime1">
              <a:rPr lang="en-GB" smtClean="0"/>
              <a:t>19/06/2026</a:t>
            </a:fld>
            <a:endParaRPr lang="en-US"/>
          </a:p>
        </p:txBody>
      </p:sp>
      <p:sp>
        <p:nvSpPr>
          <p:cNvPr id="4" name="Footer Placeholder 3">
            <a:extLst>
              <a:ext uri="{FF2B5EF4-FFF2-40B4-BE49-F238E27FC236}">
                <a16:creationId xmlns:a16="http://schemas.microsoft.com/office/drawing/2014/main" id="{4CF2967F-7D48-2727-4352-C8BCCC35ED5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0F0E6CD-5A89-2BBB-0AF5-51DB4937176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05621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7DE94A-3B86-FC93-3963-9D2FADB07BFE}"/>
              </a:ext>
            </a:extLst>
          </p:cNvPr>
          <p:cNvSpPr>
            <a:spLocks noGrp="1"/>
          </p:cNvSpPr>
          <p:nvPr>
            <p:ph type="dt" sz="half" idx="10"/>
          </p:nvPr>
        </p:nvSpPr>
        <p:spPr/>
        <p:txBody>
          <a:bodyPr/>
          <a:lstStyle/>
          <a:p>
            <a:fld id="{4916820B-8930-6341-B628-E55918C2D21E}" type="datetime1">
              <a:rPr lang="en-GB" smtClean="0"/>
              <a:t>19/06/2026</a:t>
            </a:fld>
            <a:endParaRPr lang="en-US"/>
          </a:p>
        </p:txBody>
      </p:sp>
      <p:sp>
        <p:nvSpPr>
          <p:cNvPr id="3" name="Footer Placeholder 2">
            <a:extLst>
              <a:ext uri="{FF2B5EF4-FFF2-40B4-BE49-F238E27FC236}">
                <a16:creationId xmlns:a16="http://schemas.microsoft.com/office/drawing/2014/main" id="{A12A1788-C7EB-57C2-8DB4-04860FFC398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964708D-E01A-2A12-CDE0-052A26FB52C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08058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38C71-EEF9-AF9D-827E-9FC4DAB8D46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1EBDBF7-8FE1-A786-1F7D-9CCB185DE0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2DCB74C-C5F0-9561-2559-EB1A08D06D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9F930E0-B394-1E8B-2DC3-0FB87E8A8FFC}"/>
              </a:ext>
            </a:extLst>
          </p:cNvPr>
          <p:cNvSpPr>
            <a:spLocks noGrp="1"/>
          </p:cNvSpPr>
          <p:nvPr>
            <p:ph type="dt" sz="half" idx="10"/>
          </p:nvPr>
        </p:nvSpPr>
        <p:spPr/>
        <p:txBody>
          <a:bodyPr/>
          <a:lstStyle/>
          <a:p>
            <a:fld id="{EAE25B36-C05A-534E-9CDE-1DCC2FE40194}" type="datetime1">
              <a:rPr lang="en-GB" smtClean="0"/>
              <a:t>19/06/2026</a:t>
            </a:fld>
            <a:endParaRPr lang="en-US"/>
          </a:p>
        </p:txBody>
      </p:sp>
      <p:sp>
        <p:nvSpPr>
          <p:cNvPr id="6" name="Footer Placeholder 5">
            <a:extLst>
              <a:ext uri="{FF2B5EF4-FFF2-40B4-BE49-F238E27FC236}">
                <a16:creationId xmlns:a16="http://schemas.microsoft.com/office/drawing/2014/main" id="{FD8F7149-3E31-AB6A-C001-CFB18632E8D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424E252-FE96-E8C0-5DBD-DDA4714D15A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52066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95588-73F3-CFF4-DFBA-4D971A1DAA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78CE465-24C3-E4A9-D6BC-89E47919A5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050B74F-770D-1B54-5E4D-FC9D8B2A8D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5E9A19D-1E34-7163-1A8B-B9F65F7C9C8D}"/>
              </a:ext>
            </a:extLst>
          </p:cNvPr>
          <p:cNvSpPr>
            <a:spLocks noGrp="1"/>
          </p:cNvSpPr>
          <p:nvPr>
            <p:ph type="dt" sz="half" idx="10"/>
          </p:nvPr>
        </p:nvSpPr>
        <p:spPr/>
        <p:txBody>
          <a:bodyPr/>
          <a:lstStyle/>
          <a:p>
            <a:fld id="{4C5230E6-707B-EB41-BC61-98C148A68915}" type="datetime1">
              <a:rPr lang="en-GB" smtClean="0"/>
              <a:t>19/06/2026</a:t>
            </a:fld>
            <a:endParaRPr lang="en-US"/>
          </a:p>
        </p:txBody>
      </p:sp>
      <p:sp>
        <p:nvSpPr>
          <p:cNvPr id="6" name="Footer Placeholder 5">
            <a:extLst>
              <a:ext uri="{FF2B5EF4-FFF2-40B4-BE49-F238E27FC236}">
                <a16:creationId xmlns:a16="http://schemas.microsoft.com/office/drawing/2014/main" id="{2A109C7C-9B10-BAF7-5451-638D0C09C80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F2E859C-DF8C-8BF9-6C8B-5D7C5478447F}"/>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21427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0882B-562B-318C-96CC-3F94A0B070B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48D21C5-456C-E911-6BCC-CB9A1F6643D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F4C865-64F0-A9D0-3EEA-B3D0FF4B0CD7}"/>
              </a:ext>
            </a:extLst>
          </p:cNvPr>
          <p:cNvSpPr>
            <a:spLocks noGrp="1"/>
          </p:cNvSpPr>
          <p:nvPr>
            <p:ph type="dt" sz="half" idx="10"/>
          </p:nvPr>
        </p:nvSpPr>
        <p:spPr/>
        <p:txBody>
          <a:bodyPr/>
          <a:lstStyle/>
          <a:p>
            <a:fld id="{1E6B66CB-6BB7-0E45-B113-8AB99EED11B9}" type="datetime1">
              <a:rPr lang="en-GB" smtClean="0"/>
              <a:t>19/06/2026</a:t>
            </a:fld>
            <a:endParaRPr lang="en-US"/>
          </a:p>
        </p:txBody>
      </p:sp>
      <p:sp>
        <p:nvSpPr>
          <p:cNvPr id="5" name="Footer Placeholder 4">
            <a:extLst>
              <a:ext uri="{FF2B5EF4-FFF2-40B4-BE49-F238E27FC236}">
                <a16:creationId xmlns:a16="http://schemas.microsoft.com/office/drawing/2014/main" id="{D7600C39-EA0A-6446-864C-69647D0C926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DB154A0-67DB-99DF-9976-2FD3C419056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6619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488081-4D9D-105C-3264-CE2AB375008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5A23AAB-3C4B-ECFE-0314-6D6EA04F3AE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69DD91C-5F24-B44A-03BD-1660ED4FEB90}"/>
              </a:ext>
            </a:extLst>
          </p:cNvPr>
          <p:cNvSpPr>
            <a:spLocks noGrp="1"/>
          </p:cNvSpPr>
          <p:nvPr>
            <p:ph type="dt" sz="half" idx="10"/>
          </p:nvPr>
        </p:nvSpPr>
        <p:spPr/>
        <p:txBody>
          <a:bodyPr/>
          <a:lstStyle/>
          <a:p>
            <a:fld id="{9F601655-329B-604E-A3C0-838A1F8CE1F5}" type="datetime1">
              <a:rPr lang="en-GB" smtClean="0"/>
              <a:t>19/06/2026</a:t>
            </a:fld>
            <a:endParaRPr lang="en-US"/>
          </a:p>
        </p:txBody>
      </p:sp>
      <p:sp>
        <p:nvSpPr>
          <p:cNvPr id="5" name="Footer Placeholder 4">
            <a:extLst>
              <a:ext uri="{FF2B5EF4-FFF2-40B4-BE49-F238E27FC236}">
                <a16:creationId xmlns:a16="http://schemas.microsoft.com/office/drawing/2014/main" id="{6FBF186D-8B48-FFAC-FEDA-B256F07822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6A75440-7088-C7DC-64C2-6CDF3B49EC4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10914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F54080-E925-CDBE-C21A-828F2F399F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E170726-E9F6-082C-186A-142D99AB88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648E71-08F1-880E-0F29-053D92AE27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DFE5723-E95F-5841-BAE9-33AFDE5BCF99}" type="datetime1">
              <a:rPr lang="en-GB" smtClean="0"/>
              <a:t>19/06/2026</a:t>
            </a:fld>
            <a:endParaRPr lang="en-US"/>
          </a:p>
        </p:txBody>
      </p:sp>
      <p:sp>
        <p:nvSpPr>
          <p:cNvPr id="5" name="Footer Placeholder 4">
            <a:extLst>
              <a:ext uri="{FF2B5EF4-FFF2-40B4-BE49-F238E27FC236}">
                <a16:creationId xmlns:a16="http://schemas.microsoft.com/office/drawing/2014/main" id="{10258C74-8608-7707-C359-AECE4274BC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E8B85050-2B4E-9300-532A-975E67E035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505767497"/>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ons.gov.uk/economy/inflationandpriceindices" TargetMode="External"/><Relationship Id="rId2" Type="http://schemas.openxmlformats.org/officeDocument/2006/relationships/hyperlink" Target="https://www.gov.uk/food-labelling-and-packaging" TargetMode="External"/><Relationship Id="rId1" Type="http://schemas.openxmlformats.org/officeDocument/2006/relationships/slideLayout" Target="../slideLayouts/slideLayout2.xml"/><Relationship Id="rId5" Type="http://schemas.openxmlformats.org/officeDocument/2006/relationships/hyperlink" Target="https://www.gov.uk/" TargetMode="External"/><Relationship Id="rId4" Type="http://schemas.openxmlformats.org/officeDocument/2006/relationships/hyperlink" Target="https://www.food.gov.uk/business-guidance/packaging-and-labelling"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6AD17-2A90-019E-56AA-48A7D4FC56BB}"/>
              </a:ext>
            </a:extLst>
          </p:cNvPr>
          <p:cNvSpPr>
            <a:spLocks noGrp="1"/>
          </p:cNvSpPr>
          <p:nvPr>
            <p:ph type="ctrTitle"/>
          </p:nvPr>
        </p:nvSpPr>
        <p:spPr>
          <a:xfrm>
            <a:off x="7756439" y="257175"/>
            <a:ext cx="3788767" cy="2811737"/>
          </a:xfrm>
        </p:spPr>
        <p:txBody>
          <a:bodyPr>
            <a:normAutofit/>
          </a:bodyPr>
          <a:lstStyle/>
          <a:p>
            <a:pPr algn="l"/>
            <a:r>
              <a:rPr lang="en-US" sz="4400" dirty="0">
                <a:solidFill>
                  <a:schemeClr val="tx1">
                    <a:lumMod val="50000"/>
                    <a:lumOff val="50000"/>
                  </a:schemeClr>
                </a:solidFill>
              </a:rPr>
              <a:t>PROBLEM SOLVING &amp; DECISION MAKING</a:t>
            </a:r>
          </a:p>
        </p:txBody>
      </p:sp>
      <p:sp>
        <p:nvSpPr>
          <p:cNvPr id="3" name="Subtitle 2">
            <a:extLst>
              <a:ext uri="{FF2B5EF4-FFF2-40B4-BE49-F238E27FC236}">
                <a16:creationId xmlns:a16="http://schemas.microsoft.com/office/drawing/2014/main" id="{521E37C9-0E51-119B-EFE4-6A4BA745F04A}"/>
              </a:ext>
            </a:extLst>
          </p:cNvPr>
          <p:cNvSpPr>
            <a:spLocks noGrp="1"/>
          </p:cNvSpPr>
          <p:nvPr>
            <p:ph type="subTitle" idx="1"/>
          </p:nvPr>
        </p:nvSpPr>
        <p:spPr>
          <a:xfrm>
            <a:off x="7843395" y="4524046"/>
            <a:ext cx="3614857" cy="2076779"/>
          </a:xfrm>
        </p:spPr>
        <p:txBody>
          <a:bodyPr>
            <a:normAutofit fontScale="92500" lnSpcReduction="20000"/>
          </a:bodyPr>
          <a:lstStyle/>
          <a:p>
            <a:pPr algn="l"/>
            <a:r>
              <a:rPr lang="en-US" dirty="0"/>
              <a:t>Cledwyn Kusi-Addai</a:t>
            </a:r>
          </a:p>
          <a:p>
            <a:pPr algn="l"/>
            <a:r>
              <a:rPr lang="en-US" dirty="0"/>
              <a:t>2520911</a:t>
            </a:r>
          </a:p>
          <a:p>
            <a:pPr algn="l"/>
            <a:r>
              <a:rPr lang="en-US" dirty="0"/>
              <a:t>Fa Wang</a:t>
            </a:r>
          </a:p>
          <a:p>
            <a:pPr algn="l"/>
            <a:r>
              <a:rPr lang="en-US" dirty="0"/>
              <a:t>LCLM4004</a:t>
            </a:r>
            <a:endParaRPr lang="en-GB" b="0" i="0" dirty="0">
              <a:solidFill>
                <a:srgbClr val="1D2125"/>
              </a:solidFill>
              <a:effectLst/>
              <a:latin typeface="-apple-system"/>
            </a:endParaRPr>
          </a:p>
          <a:p>
            <a:pPr>
              <a:buNone/>
            </a:pPr>
            <a:br>
              <a:rPr lang="en-GB" dirty="0"/>
            </a:br>
            <a:endParaRPr lang="en-US" dirty="0"/>
          </a:p>
          <a:p>
            <a:pPr algn="l"/>
            <a:endParaRPr lang="en-US" dirty="0"/>
          </a:p>
        </p:txBody>
      </p:sp>
      <p:pic>
        <p:nvPicPr>
          <p:cNvPr id="4" name="Picture 3">
            <a:extLst>
              <a:ext uri="{FF2B5EF4-FFF2-40B4-BE49-F238E27FC236}">
                <a16:creationId xmlns:a16="http://schemas.microsoft.com/office/drawing/2014/main" id="{3A24E828-0EE2-8DDB-DED9-7984800C09E4}"/>
              </a:ext>
            </a:extLst>
          </p:cNvPr>
          <p:cNvPicPr>
            <a:picLocks noChangeAspect="1"/>
          </p:cNvPicPr>
          <p:nvPr/>
        </p:nvPicPr>
        <p:blipFill>
          <a:blip r:embed="rId2">
            <a:duotone>
              <a:prstClr val="black"/>
              <a:schemeClr val="accent1">
                <a:tint val="45000"/>
                <a:satMod val="400000"/>
              </a:schemeClr>
            </a:duotone>
          </a:blip>
          <a:srcRect t="6570" r="-2" b="347"/>
          <a:stretch>
            <a:fillRect/>
          </a:stretch>
        </p:blipFill>
        <p:spPr>
          <a:xfrm>
            <a:off x="2" y="10"/>
            <a:ext cx="7367752" cy="6857990"/>
          </a:xfrm>
          <a:prstGeom prst="rect">
            <a:avLst/>
          </a:prstGeom>
        </p:spPr>
      </p:pic>
      <p:sp>
        <p:nvSpPr>
          <p:cNvPr id="5" name="TextBox 4">
            <a:extLst>
              <a:ext uri="{FF2B5EF4-FFF2-40B4-BE49-F238E27FC236}">
                <a16:creationId xmlns:a16="http://schemas.microsoft.com/office/drawing/2014/main" id="{95B9FFA4-EA9B-F330-E9C8-E3AB7DE4444D}"/>
              </a:ext>
            </a:extLst>
          </p:cNvPr>
          <p:cNvSpPr txBox="1"/>
          <p:nvPr/>
        </p:nvSpPr>
        <p:spPr>
          <a:xfrm>
            <a:off x="7756439" y="3141421"/>
            <a:ext cx="2106089" cy="369332"/>
          </a:xfrm>
          <a:prstGeom prst="rect">
            <a:avLst/>
          </a:prstGeom>
          <a:noFill/>
        </p:spPr>
        <p:txBody>
          <a:bodyPr wrap="none" rtlCol="0">
            <a:spAutoFit/>
          </a:bodyPr>
          <a:lstStyle/>
          <a:p>
            <a:r>
              <a:rPr lang="en-US" b="1" dirty="0">
                <a:solidFill>
                  <a:schemeClr val="tx1">
                    <a:lumMod val="50000"/>
                    <a:lumOff val="50000"/>
                  </a:schemeClr>
                </a:solidFill>
              </a:rPr>
              <a:t>BASIL’S BAKERY</a:t>
            </a:r>
          </a:p>
        </p:txBody>
      </p:sp>
    </p:spTree>
    <p:extLst>
      <p:ext uri="{BB962C8B-B14F-4D97-AF65-F5344CB8AC3E}">
        <p14:creationId xmlns:p14="http://schemas.microsoft.com/office/powerpoint/2010/main" val="4273094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alpha val="57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0C518-0C9E-47F4-7972-70E61C9F4591}"/>
              </a:ext>
            </a:extLst>
          </p:cNvPr>
          <p:cNvSpPr>
            <a:spLocks noGrp="1"/>
          </p:cNvSpPr>
          <p:nvPr>
            <p:ph type="title"/>
          </p:nvPr>
        </p:nvSpPr>
        <p:spPr/>
        <p:txBody>
          <a:bodyPr/>
          <a:lstStyle/>
          <a:p>
            <a:r>
              <a:rPr lang="en-US"/>
              <a:t>Overview</a:t>
            </a:r>
            <a:endParaRPr lang="en-US" dirty="0"/>
          </a:p>
        </p:txBody>
      </p:sp>
      <p:sp>
        <p:nvSpPr>
          <p:cNvPr id="3" name="Content Placeholder 2">
            <a:extLst>
              <a:ext uri="{FF2B5EF4-FFF2-40B4-BE49-F238E27FC236}">
                <a16:creationId xmlns:a16="http://schemas.microsoft.com/office/drawing/2014/main" id="{C63BBF2E-C023-E8A4-8B40-4400CD8EE005}"/>
              </a:ext>
            </a:extLst>
          </p:cNvPr>
          <p:cNvSpPr>
            <a:spLocks noGrp="1"/>
          </p:cNvSpPr>
          <p:nvPr>
            <p:ph idx="1"/>
          </p:nvPr>
        </p:nvSpPr>
        <p:spPr/>
        <p:txBody>
          <a:bodyPr/>
          <a:lstStyle/>
          <a:p>
            <a:pPr marL="0" indent="0">
              <a:buNone/>
            </a:pPr>
            <a:r>
              <a:rPr lang="en-US"/>
              <a:t>Hello everyone. My name is Cledwyn</a:t>
            </a:r>
          </a:p>
          <a:p>
            <a:pPr marL="0" indent="0">
              <a:buNone/>
            </a:pPr>
            <a:r>
              <a:rPr lang="en-US"/>
              <a:t>In my presentation today I will be speaking on:</a:t>
            </a:r>
          </a:p>
          <a:p>
            <a:pPr marL="0" indent="0">
              <a:buNone/>
            </a:pPr>
            <a:r>
              <a:rPr lang="en-US"/>
              <a:t>. An overview of Basil’s Bakery and the nature and scope of the problems they are encountering.</a:t>
            </a:r>
          </a:p>
          <a:p>
            <a:pPr marL="0" indent="0">
              <a:buNone/>
            </a:pPr>
            <a:r>
              <a:rPr lang="en-US"/>
              <a:t>. I will give a breakdown of the PESTEL framework.</a:t>
            </a:r>
          </a:p>
          <a:p>
            <a:pPr marL="0" indent="0">
              <a:buNone/>
            </a:pPr>
            <a:r>
              <a:rPr lang="en-US"/>
              <a:t>. I will also give a breakdown of the cause and effect model.</a:t>
            </a:r>
          </a:p>
          <a:p>
            <a:pPr marL="0" indent="0">
              <a:buNone/>
            </a:pPr>
            <a:r>
              <a:rPr lang="en-US"/>
              <a:t>. And to conclude I will give you all a conclusion of my findings.</a:t>
            </a:r>
          </a:p>
          <a:p>
            <a:pPr marL="0" indent="0">
              <a:buNone/>
            </a:pPr>
            <a:endParaRPr lang="en-US" dirty="0"/>
          </a:p>
        </p:txBody>
      </p:sp>
    </p:spTree>
    <p:extLst>
      <p:ext uri="{BB962C8B-B14F-4D97-AF65-F5344CB8AC3E}">
        <p14:creationId xmlns:p14="http://schemas.microsoft.com/office/powerpoint/2010/main" val="937582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alpha val="57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9FA34D-9693-4191-D001-56AD700BFD44}"/>
              </a:ext>
            </a:extLst>
          </p:cNvPr>
          <p:cNvSpPr>
            <a:spLocks noGrp="1"/>
          </p:cNvSpPr>
          <p:nvPr>
            <p:ph type="title"/>
          </p:nvPr>
        </p:nvSpPr>
        <p:spPr>
          <a:xfrm>
            <a:off x="1136397" y="502020"/>
            <a:ext cx="5323715" cy="1642970"/>
          </a:xfrm>
        </p:spPr>
        <p:txBody>
          <a:bodyPr anchor="b">
            <a:normAutofit/>
          </a:bodyPr>
          <a:lstStyle/>
          <a:p>
            <a:r>
              <a:rPr lang="en-US" sz="4000"/>
              <a:t>What is Basil’s Bakery?</a:t>
            </a:r>
          </a:p>
        </p:txBody>
      </p:sp>
      <p:sp>
        <p:nvSpPr>
          <p:cNvPr id="3" name="Content Placeholder 2">
            <a:extLst>
              <a:ext uri="{FF2B5EF4-FFF2-40B4-BE49-F238E27FC236}">
                <a16:creationId xmlns:a16="http://schemas.microsoft.com/office/drawing/2014/main" id="{241F9632-44E1-A855-D410-6F1EF6E2AC19}"/>
              </a:ext>
            </a:extLst>
          </p:cNvPr>
          <p:cNvSpPr>
            <a:spLocks noGrp="1"/>
          </p:cNvSpPr>
          <p:nvPr>
            <p:ph idx="1"/>
          </p:nvPr>
        </p:nvSpPr>
        <p:spPr>
          <a:xfrm>
            <a:off x="1144923" y="2405894"/>
            <a:ext cx="5315189" cy="3535083"/>
          </a:xfrm>
        </p:spPr>
        <p:txBody>
          <a:bodyPr anchor="t">
            <a:normAutofit/>
          </a:bodyPr>
          <a:lstStyle/>
          <a:p>
            <a:pPr marL="0" indent="0">
              <a:buNone/>
            </a:pPr>
            <a:r>
              <a:rPr lang="en-US" sz="2000"/>
              <a:t>Basil’s Balery is a small, independent business located in a shopping retail park in Coventry. </a:t>
            </a:r>
          </a:p>
          <a:p>
            <a:pPr marL="0" indent="0">
              <a:buNone/>
            </a:pPr>
            <a:r>
              <a:rPr lang="en-US" sz="2000"/>
              <a:t>The business was opened in 2015 and it gained a lot of attraction from the public because of the tasty options available at Basil’s Bakery and the convenience the location of the bakery provides.</a:t>
            </a:r>
          </a:p>
          <a:p>
            <a:pPr marL="0" indent="0">
              <a:buNone/>
            </a:pPr>
            <a:r>
              <a:rPr lang="en-US" sz="2000"/>
              <a:t>It also gained a lot of attraction because of the office workers and warehouse workers that worked around the bakery location.</a:t>
            </a: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erson holding a tray of pastries&#10;&#10;AI-generated content may be incorrect.">
            <a:extLst>
              <a:ext uri="{FF2B5EF4-FFF2-40B4-BE49-F238E27FC236}">
                <a16:creationId xmlns:a16="http://schemas.microsoft.com/office/drawing/2014/main" id="{040896EA-F712-DFD9-6449-950DB9C0887F}"/>
              </a:ext>
            </a:extLst>
          </p:cNvPr>
          <p:cNvPicPr>
            <a:picLocks noChangeAspect="1"/>
          </p:cNvPicPr>
          <p:nvPr/>
        </p:nvPicPr>
        <p:blipFill>
          <a:blip r:embed="rId2"/>
          <a:stretch>
            <a:fillRect/>
          </a:stretch>
        </p:blipFill>
        <p:spPr>
          <a:xfrm>
            <a:off x="7075967" y="2057297"/>
            <a:ext cx="4170530" cy="2775298"/>
          </a:xfrm>
          <a:prstGeom prst="rect">
            <a:avLst/>
          </a:prstGeom>
        </p:spPr>
      </p:pic>
    </p:spTree>
    <p:extLst>
      <p:ext uri="{BB962C8B-B14F-4D97-AF65-F5344CB8AC3E}">
        <p14:creationId xmlns:p14="http://schemas.microsoft.com/office/powerpoint/2010/main" val="12673783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alpha val="57000"/>
          </a:schemeClr>
        </a:solidFill>
        <a:effectLst/>
      </p:bgPr>
    </p:bg>
    <p:spTree>
      <p:nvGrpSpPr>
        <p:cNvPr id="1" name="">
          <a:extLst>
            <a:ext uri="{FF2B5EF4-FFF2-40B4-BE49-F238E27FC236}">
              <a16:creationId xmlns:a16="http://schemas.microsoft.com/office/drawing/2014/main" id="{698C0EDC-2F56-167A-5EDA-BE38FB3542A2}"/>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erson with hands on their head surrounded by arrows&#10;&#10;AI-generated content may be incorrect.">
            <a:extLst>
              <a:ext uri="{FF2B5EF4-FFF2-40B4-BE49-F238E27FC236}">
                <a16:creationId xmlns:a16="http://schemas.microsoft.com/office/drawing/2014/main" id="{4D71026C-7D58-8751-9BA8-C91A765587F1}"/>
              </a:ext>
            </a:extLst>
          </p:cNvPr>
          <p:cNvPicPr>
            <a:picLocks noChangeAspect="1"/>
          </p:cNvPicPr>
          <p:nvPr/>
        </p:nvPicPr>
        <p:blipFill>
          <a:blip r:embed="rId2"/>
          <a:stretch>
            <a:fillRect/>
          </a:stretch>
        </p:blipFill>
        <p:spPr>
          <a:xfrm>
            <a:off x="6541053" y="1553434"/>
            <a:ext cx="4777381" cy="357842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9" name="Arc 28">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284071-CFBA-2178-D5D2-B361E6D30080}"/>
              </a:ext>
            </a:extLst>
          </p:cNvPr>
          <p:cNvSpPr>
            <a:spLocks noGrp="1"/>
          </p:cNvSpPr>
          <p:nvPr>
            <p:ph type="title"/>
          </p:nvPr>
        </p:nvSpPr>
        <p:spPr>
          <a:xfrm>
            <a:off x="838201" y="479493"/>
            <a:ext cx="5257800" cy="1325563"/>
          </a:xfrm>
        </p:spPr>
        <p:txBody>
          <a:bodyPr>
            <a:normAutofit/>
          </a:bodyPr>
          <a:lstStyle/>
          <a:p>
            <a:r>
              <a:rPr lang="en-US"/>
              <a:t>Basil’s Bakery is facing a problem</a:t>
            </a:r>
          </a:p>
        </p:txBody>
      </p:sp>
      <p:sp>
        <p:nvSpPr>
          <p:cNvPr id="3" name="Content Placeholder 2">
            <a:extLst>
              <a:ext uri="{FF2B5EF4-FFF2-40B4-BE49-F238E27FC236}">
                <a16:creationId xmlns:a16="http://schemas.microsoft.com/office/drawing/2014/main" id="{AE55D494-D05D-336A-021B-3BA01F2F4930}"/>
              </a:ext>
            </a:extLst>
          </p:cNvPr>
          <p:cNvSpPr>
            <a:spLocks noGrp="1"/>
          </p:cNvSpPr>
          <p:nvPr>
            <p:ph idx="1"/>
          </p:nvPr>
        </p:nvSpPr>
        <p:spPr>
          <a:xfrm>
            <a:off x="838201" y="1984443"/>
            <a:ext cx="5257800" cy="4192520"/>
          </a:xfrm>
        </p:spPr>
        <p:txBody>
          <a:bodyPr>
            <a:normAutofit/>
          </a:bodyPr>
          <a:lstStyle/>
          <a:p>
            <a:pPr>
              <a:buNone/>
            </a:pPr>
            <a:endParaRPr lang="en-GB" sz="2600" b="0" i="0">
              <a:effectLst/>
            </a:endParaRPr>
          </a:p>
          <a:p>
            <a:pPr marL="0" indent="0">
              <a:buNone/>
            </a:pPr>
            <a:r>
              <a:rPr lang="en-GB" sz="2600"/>
              <a:t>The B</a:t>
            </a:r>
            <a:r>
              <a:rPr lang="en-GB" sz="2600" b="0" i="0">
                <a:effectLst/>
              </a:rPr>
              <a:t>akery experienced a major drop in sales during the 2020 lockdown. Although Basil expected sales to recover after restrictions ended, they remained low because fewer people visited shops, nearby businesses closed, and many regular customers either lost their jobs or began working from home.</a:t>
            </a:r>
          </a:p>
        </p:txBody>
      </p:sp>
    </p:spTree>
    <p:extLst>
      <p:ext uri="{BB962C8B-B14F-4D97-AF65-F5344CB8AC3E}">
        <p14:creationId xmlns:p14="http://schemas.microsoft.com/office/powerpoint/2010/main" val="435150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alpha val="57000"/>
          </a:schemeClr>
        </a:solidFill>
        <a:effectLst/>
      </p:bgPr>
    </p:bg>
    <p:spTree>
      <p:nvGrpSpPr>
        <p:cNvPr id="1" name="">
          <a:extLst>
            <a:ext uri="{FF2B5EF4-FFF2-40B4-BE49-F238E27FC236}">
              <a16:creationId xmlns:a16="http://schemas.microsoft.com/office/drawing/2014/main" id="{6DBC4A7D-D113-64B7-A6D1-70BC4181BD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935B61-B795-DA05-F20D-CC29473F0856}"/>
              </a:ext>
            </a:extLst>
          </p:cNvPr>
          <p:cNvSpPr>
            <a:spLocks noGrp="1"/>
          </p:cNvSpPr>
          <p:nvPr>
            <p:ph type="title"/>
          </p:nvPr>
        </p:nvSpPr>
        <p:spPr/>
        <p:txBody>
          <a:bodyPr/>
          <a:lstStyle/>
          <a:p>
            <a:r>
              <a:rPr lang="en-US" dirty="0"/>
              <a:t>PESTEL Framework</a:t>
            </a:r>
          </a:p>
        </p:txBody>
      </p:sp>
      <p:graphicFrame>
        <p:nvGraphicFramePr>
          <p:cNvPr id="5" name="Content Placeholder 2">
            <a:extLst>
              <a:ext uri="{FF2B5EF4-FFF2-40B4-BE49-F238E27FC236}">
                <a16:creationId xmlns:a16="http://schemas.microsoft.com/office/drawing/2014/main" id="{C059AB12-7944-22B0-201A-758DD98678A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9059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alpha val="57000"/>
          </a:schemeClr>
        </a:solidFill>
        <a:effectLst/>
      </p:bgPr>
    </p:bg>
    <p:spTree>
      <p:nvGrpSpPr>
        <p:cNvPr id="1" name="">
          <a:extLst>
            <a:ext uri="{FF2B5EF4-FFF2-40B4-BE49-F238E27FC236}">
              <a16:creationId xmlns:a16="http://schemas.microsoft.com/office/drawing/2014/main" id="{DF9C220E-D907-7FAC-15FD-6512F47516CC}"/>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C844EA-8E4A-747A-8111-D02BC58F4F51}"/>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PESTLE FRAMEWORK</a:t>
            </a:r>
          </a:p>
        </p:txBody>
      </p:sp>
      <p:graphicFrame>
        <p:nvGraphicFramePr>
          <p:cNvPr id="4" name="Content Placeholder 3">
            <a:extLst>
              <a:ext uri="{FF2B5EF4-FFF2-40B4-BE49-F238E27FC236}">
                <a16:creationId xmlns:a16="http://schemas.microsoft.com/office/drawing/2014/main" id="{3A5A3A1D-3037-FF8D-43B1-F159F59078A2}"/>
              </a:ext>
            </a:extLst>
          </p:cNvPr>
          <p:cNvGraphicFramePr>
            <a:graphicFrameLocks noGrp="1"/>
          </p:cNvGraphicFramePr>
          <p:nvPr>
            <p:ph idx="1"/>
            <p:extLst>
              <p:ext uri="{D42A27DB-BD31-4B8C-83A1-F6EECF244321}">
                <p14:modId xmlns:p14="http://schemas.microsoft.com/office/powerpoint/2010/main" val="3267231618"/>
              </p:ext>
            </p:extLst>
          </p:nvPr>
        </p:nvGraphicFramePr>
        <p:xfrm>
          <a:off x="1641635" y="2112579"/>
          <a:ext cx="8932675" cy="4192809"/>
        </p:xfrm>
        <a:graphic>
          <a:graphicData uri="http://schemas.openxmlformats.org/drawingml/2006/table">
            <a:tbl>
              <a:tblPr firstRow="1" bandRow="1">
                <a:tableStyleId>{5C22544A-7EE6-4342-B048-85BDC9FD1C3A}</a:tableStyleId>
              </a:tblPr>
              <a:tblGrid>
                <a:gridCol w="1440181">
                  <a:extLst>
                    <a:ext uri="{9D8B030D-6E8A-4147-A177-3AD203B41FA5}">
                      <a16:colId xmlns:a16="http://schemas.microsoft.com/office/drawing/2014/main" val="2596366225"/>
                    </a:ext>
                  </a:extLst>
                </a:gridCol>
                <a:gridCol w="1454010">
                  <a:extLst>
                    <a:ext uri="{9D8B030D-6E8A-4147-A177-3AD203B41FA5}">
                      <a16:colId xmlns:a16="http://schemas.microsoft.com/office/drawing/2014/main" val="1725364593"/>
                    </a:ext>
                  </a:extLst>
                </a:gridCol>
                <a:gridCol w="1524975">
                  <a:extLst>
                    <a:ext uri="{9D8B030D-6E8A-4147-A177-3AD203B41FA5}">
                      <a16:colId xmlns:a16="http://schemas.microsoft.com/office/drawing/2014/main" val="2348488743"/>
                    </a:ext>
                  </a:extLst>
                </a:gridCol>
                <a:gridCol w="1530715">
                  <a:extLst>
                    <a:ext uri="{9D8B030D-6E8A-4147-A177-3AD203B41FA5}">
                      <a16:colId xmlns:a16="http://schemas.microsoft.com/office/drawing/2014/main" val="3395498699"/>
                    </a:ext>
                  </a:extLst>
                </a:gridCol>
                <a:gridCol w="1463820">
                  <a:extLst>
                    <a:ext uri="{9D8B030D-6E8A-4147-A177-3AD203B41FA5}">
                      <a16:colId xmlns:a16="http://schemas.microsoft.com/office/drawing/2014/main" val="3586163013"/>
                    </a:ext>
                  </a:extLst>
                </a:gridCol>
                <a:gridCol w="1518974">
                  <a:extLst>
                    <a:ext uri="{9D8B030D-6E8A-4147-A177-3AD203B41FA5}">
                      <a16:colId xmlns:a16="http://schemas.microsoft.com/office/drawing/2014/main" val="4177216783"/>
                    </a:ext>
                  </a:extLst>
                </a:gridCol>
              </a:tblGrid>
              <a:tr h="556036">
                <a:tc>
                  <a:txBody>
                    <a:bodyPr/>
                    <a:lstStyle/>
                    <a:p>
                      <a:r>
                        <a:rPr lang="en-US" sz="1500"/>
                        <a:t>Political Factors</a:t>
                      </a:r>
                    </a:p>
                  </a:txBody>
                  <a:tcPr marL="75140" marR="75140" marT="37570" marB="37570"/>
                </a:tc>
                <a:tc>
                  <a:txBody>
                    <a:bodyPr/>
                    <a:lstStyle/>
                    <a:p>
                      <a:r>
                        <a:rPr lang="en-US" sz="1500"/>
                        <a:t>Economic Factors</a:t>
                      </a:r>
                    </a:p>
                  </a:txBody>
                  <a:tcPr marL="75140" marR="75140" marT="37570" marB="37570"/>
                </a:tc>
                <a:tc>
                  <a:txBody>
                    <a:bodyPr/>
                    <a:lstStyle/>
                    <a:p>
                      <a:r>
                        <a:rPr lang="en-US" sz="1500"/>
                        <a:t>Social </a:t>
                      </a:r>
                    </a:p>
                    <a:p>
                      <a:r>
                        <a:rPr lang="en-US" sz="1500"/>
                        <a:t>Factors </a:t>
                      </a:r>
                    </a:p>
                  </a:txBody>
                  <a:tcPr marL="75140" marR="75140" marT="37570" marB="37570"/>
                </a:tc>
                <a:tc>
                  <a:txBody>
                    <a:bodyPr/>
                    <a:lstStyle/>
                    <a:p>
                      <a:r>
                        <a:rPr lang="en-US" sz="1500"/>
                        <a:t>Technological Factors</a:t>
                      </a:r>
                    </a:p>
                  </a:txBody>
                  <a:tcPr marL="75140" marR="75140" marT="37570" marB="37570"/>
                </a:tc>
                <a:tc>
                  <a:txBody>
                    <a:bodyPr/>
                    <a:lstStyle/>
                    <a:p>
                      <a:r>
                        <a:rPr lang="en-US" sz="1500"/>
                        <a:t>Legal </a:t>
                      </a:r>
                    </a:p>
                    <a:p>
                      <a:r>
                        <a:rPr lang="en-US" sz="1500"/>
                        <a:t>Factors</a:t>
                      </a:r>
                    </a:p>
                  </a:txBody>
                  <a:tcPr marL="75140" marR="75140" marT="37570" marB="37570"/>
                </a:tc>
                <a:tc>
                  <a:txBody>
                    <a:bodyPr/>
                    <a:lstStyle/>
                    <a:p>
                      <a:r>
                        <a:rPr lang="en-US" sz="1500"/>
                        <a:t>Environmental</a:t>
                      </a:r>
                    </a:p>
                    <a:p>
                      <a:r>
                        <a:rPr lang="en-US" sz="1500"/>
                        <a:t>Factors</a:t>
                      </a:r>
                    </a:p>
                  </a:txBody>
                  <a:tcPr marL="75140" marR="75140" marT="37570" marB="37570"/>
                </a:tc>
                <a:extLst>
                  <a:ext uri="{0D108BD9-81ED-4DB2-BD59-A6C34878D82A}">
                    <a16:rowId xmlns:a16="http://schemas.microsoft.com/office/drawing/2014/main" val="734930116"/>
                  </a:ext>
                </a:extLst>
              </a:tr>
              <a:tr h="2133973">
                <a:tc>
                  <a:txBody>
                    <a:bodyPr/>
                    <a:lstStyle/>
                    <a:p>
                      <a:r>
                        <a:rPr lang="en-US" sz="1500"/>
                        <a:t>Lockdown restrictions forced the business to close reducing customer access to the bakery</a:t>
                      </a:r>
                    </a:p>
                  </a:txBody>
                  <a:tcPr marL="75140" marR="75140" marT="37570" marB="37570"/>
                </a:tc>
                <a:tc>
                  <a:txBody>
                    <a:bodyPr/>
                    <a:lstStyle/>
                    <a:p>
                      <a:r>
                        <a:rPr lang="en-US" sz="1500"/>
                        <a:t>Many regular customers lost their jobs, leaving them with less disposable income to spend at the bakery.</a:t>
                      </a:r>
                    </a:p>
                  </a:txBody>
                  <a:tcPr marL="75140" marR="75140" marT="37570" marB="37570"/>
                </a:tc>
                <a:tc>
                  <a:txBody>
                    <a:bodyPr/>
                    <a:lstStyle/>
                    <a:p>
                      <a:r>
                        <a:rPr lang="en-US" sz="1500"/>
                        <a:t>Customers became less willing to visit shops in person after the pandemic</a:t>
                      </a:r>
                    </a:p>
                  </a:txBody>
                  <a:tcPr marL="75140" marR="75140" marT="37570" marB="37570"/>
                </a:tc>
                <a:tc>
                  <a:txBody>
                    <a:bodyPr/>
                    <a:lstStyle/>
                    <a:p>
                      <a:r>
                        <a:rPr lang="en-US" sz="1500"/>
                        <a:t>The growth of online shopping and food delivery changed how customers purchased food</a:t>
                      </a:r>
                    </a:p>
                  </a:txBody>
                  <a:tcPr marL="75140" marR="75140" marT="37570" marB="37570"/>
                </a:tc>
                <a:tc>
                  <a:txBody>
                    <a:bodyPr/>
                    <a:lstStyle/>
                    <a:p>
                      <a:r>
                        <a:rPr lang="en-US" sz="1500"/>
                        <a:t>The bakery had to abide with government regulations on lockdowns, hygiene and social distancing</a:t>
                      </a:r>
                    </a:p>
                  </a:txBody>
                  <a:tcPr marL="75140" marR="75140" marT="37570" marB="37570"/>
                </a:tc>
                <a:tc>
                  <a:txBody>
                    <a:bodyPr/>
                    <a:lstStyle/>
                    <a:p>
                      <a:r>
                        <a:rPr lang="en-US" sz="1500"/>
                        <a:t>Reduced commuting and travel meant fewer customers passing through the retail park, lowering customer traffic</a:t>
                      </a:r>
                    </a:p>
                  </a:txBody>
                  <a:tcPr marL="75140" marR="75140" marT="37570" marB="37570"/>
                </a:tc>
                <a:extLst>
                  <a:ext uri="{0D108BD9-81ED-4DB2-BD59-A6C34878D82A}">
                    <a16:rowId xmlns:a16="http://schemas.microsoft.com/office/drawing/2014/main" val="587022219"/>
                  </a:ext>
                </a:extLst>
              </a:tr>
              <a:tr h="375700">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extLst>
                  <a:ext uri="{0D108BD9-81ED-4DB2-BD59-A6C34878D82A}">
                    <a16:rowId xmlns:a16="http://schemas.microsoft.com/office/drawing/2014/main" val="3244862550"/>
                  </a:ext>
                </a:extLst>
              </a:tr>
              <a:tr h="375700">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extLst>
                  <a:ext uri="{0D108BD9-81ED-4DB2-BD59-A6C34878D82A}">
                    <a16:rowId xmlns:a16="http://schemas.microsoft.com/office/drawing/2014/main" val="1292243706"/>
                  </a:ext>
                </a:extLst>
              </a:tr>
              <a:tr h="375700">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extLst>
                  <a:ext uri="{0D108BD9-81ED-4DB2-BD59-A6C34878D82A}">
                    <a16:rowId xmlns:a16="http://schemas.microsoft.com/office/drawing/2014/main" val="4190239870"/>
                  </a:ext>
                </a:extLst>
              </a:tr>
              <a:tr h="375700">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tc>
                  <a:txBody>
                    <a:bodyPr/>
                    <a:lstStyle/>
                    <a:p>
                      <a:endParaRPr lang="en-US" sz="1500"/>
                    </a:p>
                  </a:txBody>
                  <a:tcPr marL="75140" marR="75140" marT="37570" marB="37570"/>
                </a:tc>
                <a:extLst>
                  <a:ext uri="{0D108BD9-81ED-4DB2-BD59-A6C34878D82A}">
                    <a16:rowId xmlns:a16="http://schemas.microsoft.com/office/drawing/2014/main" val="4174700648"/>
                  </a:ext>
                </a:extLst>
              </a:tr>
            </a:tbl>
          </a:graphicData>
        </a:graphic>
      </p:graphicFrame>
    </p:spTree>
    <p:extLst>
      <p:ext uri="{BB962C8B-B14F-4D97-AF65-F5344CB8AC3E}">
        <p14:creationId xmlns:p14="http://schemas.microsoft.com/office/powerpoint/2010/main" val="2786245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alpha val="57000"/>
          </a:schemeClr>
        </a:solidFill>
        <a:effectLst/>
      </p:bgPr>
    </p:bg>
    <p:spTree>
      <p:nvGrpSpPr>
        <p:cNvPr id="1" name="">
          <a:extLst>
            <a:ext uri="{FF2B5EF4-FFF2-40B4-BE49-F238E27FC236}">
              <a16:creationId xmlns:a16="http://schemas.microsoft.com/office/drawing/2014/main" id="{5662798A-0565-6F3F-1070-1F37CB4E95D4}"/>
            </a:ext>
          </a:extLst>
        </p:cNvPr>
        <p:cNvGrpSpPr/>
        <p:nvPr/>
      </p:nvGrpSpPr>
      <p:grpSpPr>
        <a:xfrm>
          <a:off x="0" y="0"/>
          <a:ext cx="0" cy="0"/>
          <a:chOff x="0" y="0"/>
          <a:chExt cx="0" cy="0"/>
        </a:xfrm>
      </p:grpSpPr>
      <p:sp>
        <p:nvSpPr>
          <p:cNvPr id="53" name="Rectangle 52">
            <a:extLst>
              <a:ext uri="{FF2B5EF4-FFF2-40B4-BE49-F238E27FC236}">
                <a16:creationId xmlns:a16="http://schemas.microsoft.com/office/drawing/2014/main" id="{B4C4EC46-EC6F-A0A9-36BF-531F5C82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 y="-5"/>
            <a:ext cx="5197641" cy="6857997"/>
          </a:xfrm>
          <a:prstGeom prst="rect">
            <a:avLst/>
          </a:prstGeom>
          <a:gradFill>
            <a:gsLst>
              <a:gs pos="0">
                <a:srgbClr val="215F9A"/>
              </a:gs>
              <a:gs pos="97899">
                <a:schemeClr val="accent3">
                  <a:lumMod val="60000"/>
                  <a:lumOff val="40000"/>
                </a:schemeClr>
              </a:gs>
              <a:gs pos="74000">
                <a:schemeClr val="accent3"/>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F13763C0-6092-3B3C-822A-21E174E3A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 y="0"/>
            <a:ext cx="4608950" cy="6872675"/>
          </a:xfrm>
          <a:prstGeom prst="rect">
            <a:avLst/>
          </a:prstGeom>
          <a:gradFill flip="none" rotWithShape="1">
            <a:gsLst>
              <a:gs pos="0">
                <a:srgbClr val="163E64">
                  <a:alpha val="59000"/>
                </a:srgbClr>
              </a:gs>
              <a:gs pos="69000">
                <a:srgbClr val="215F9A">
                  <a:alpha val="0"/>
                </a:srgbClr>
              </a:gs>
            </a:gsLst>
            <a:lin ang="20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up of a keyboard with a few keys&#10;&#10;AI-generated content may be incorrect.">
            <a:extLst>
              <a:ext uri="{FF2B5EF4-FFF2-40B4-BE49-F238E27FC236}">
                <a16:creationId xmlns:a16="http://schemas.microsoft.com/office/drawing/2014/main" id="{8FA19481-5146-7875-A3CC-D5EFF520FBE4}"/>
              </a:ext>
            </a:extLst>
          </p:cNvPr>
          <p:cNvPicPr>
            <a:picLocks noChangeAspect="1"/>
          </p:cNvPicPr>
          <p:nvPr/>
        </p:nvPicPr>
        <p:blipFill>
          <a:blip r:embed="rId2">
            <a:alphaModFix amt="80000"/>
          </a:blip>
          <a:srcRect l="9604" r="14607"/>
          <a:stretch>
            <a:fillRect/>
          </a:stretch>
        </p:blipFill>
        <p:spPr>
          <a:xfrm>
            <a:off x="20" y="-14687"/>
            <a:ext cx="5197615" cy="6857998"/>
          </a:xfrm>
          <a:prstGeom prst="rect">
            <a:avLst/>
          </a:prstGeom>
        </p:spPr>
      </p:pic>
      <p:sp>
        <p:nvSpPr>
          <p:cNvPr id="55" name="Rectangle 54">
            <a:extLst>
              <a:ext uri="{FF2B5EF4-FFF2-40B4-BE49-F238E27FC236}">
                <a16:creationId xmlns:a16="http://schemas.microsoft.com/office/drawing/2014/main" id="{D4ECF21D-729A-005C-E880-CA278A4F4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6570"/>
            <a:ext cx="5197642" cy="4486105"/>
          </a:xfrm>
          <a:prstGeom prst="rect">
            <a:avLst/>
          </a:prstGeom>
          <a:gradFill flip="none" rotWithShape="1">
            <a:gsLst>
              <a:gs pos="11000">
                <a:schemeClr val="accent2"/>
              </a:gs>
              <a:gs pos="71000">
                <a:schemeClr val="accent2">
                  <a:alpha val="0"/>
                </a:schemeClr>
              </a:gs>
            </a:gsLst>
            <a:lin ang="15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0BEDAEA2-865D-E67C-A774-2FD2DD4A2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13227"/>
            <a:ext cx="5197642" cy="4259448"/>
          </a:xfrm>
          <a:prstGeom prst="rect">
            <a:avLst/>
          </a:prstGeom>
          <a:gradFill flip="none" rotWithShape="1">
            <a:gsLst>
              <a:gs pos="2101">
                <a:schemeClr val="accent5">
                  <a:lumMod val="75000"/>
                </a:schemeClr>
              </a:gs>
              <a:gs pos="31000">
                <a:schemeClr val="accent5">
                  <a:alpha val="66000"/>
                </a:schemeClr>
              </a:gs>
              <a:gs pos="71000">
                <a:schemeClr val="accent2">
                  <a:alpha val="0"/>
                </a:schemeClr>
              </a:gs>
            </a:gsLst>
            <a:lin ang="17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7E65E8-88C8-4D3C-BFC7-9CAD8F7FED13}"/>
              </a:ext>
            </a:extLst>
          </p:cNvPr>
          <p:cNvSpPr>
            <a:spLocks noGrp="1"/>
          </p:cNvSpPr>
          <p:nvPr>
            <p:ph type="title"/>
          </p:nvPr>
        </p:nvSpPr>
        <p:spPr>
          <a:xfrm>
            <a:off x="515815" y="4021743"/>
            <a:ext cx="3999542" cy="2235074"/>
          </a:xfrm>
        </p:spPr>
        <p:txBody>
          <a:bodyPr anchor="b">
            <a:normAutofit/>
          </a:bodyPr>
          <a:lstStyle/>
          <a:p>
            <a:r>
              <a:rPr lang="en-US" sz="4000">
                <a:solidFill>
                  <a:srgbClr val="FFFFFF"/>
                </a:solidFill>
              </a:rPr>
              <a:t>Cause and Effect</a:t>
            </a:r>
          </a:p>
        </p:txBody>
      </p:sp>
      <p:sp>
        <p:nvSpPr>
          <p:cNvPr id="3" name="Content Placeholder 2">
            <a:extLst>
              <a:ext uri="{FF2B5EF4-FFF2-40B4-BE49-F238E27FC236}">
                <a16:creationId xmlns:a16="http://schemas.microsoft.com/office/drawing/2014/main" id="{1FB683B0-5D4B-9540-F71D-C193144F9CD3}"/>
              </a:ext>
            </a:extLst>
          </p:cNvPr>
          <p:cNvSpPr>
            <a:spLocks noGrp="1"/>
          </p:cNvSpPr>
          <p:nvPr>
            <p:ph idx="1"/>
          </p:nvPr>
        </p:nvSpPr>
        <p:spPr>
          <a:xfrm>
            <a:off x="6104092" y="923680"/>
            <a:ext cx="5197637" cy="5169623"/>
          </a:xfrm>
        </p:spPr>
        <p:txBody>
          <a:bodyPr anchor="t">
            <a:normAutofit/>
          </a:bodyPr>
          <a:lstStyle/>
          <a:p>
            <a:pPr marL="0" indent="0">
              <a:buNone/>
            </a:pPr>
            <a:r>
              <a:rPr lang="en-US" sz="1100"/>
              <a:t>A cause and effect model is a problem solving tool used to identify and organize the possible causes of a specific problem or effect. The model helps businesses understand why an issue has occurred by breaking it down into different categories of causes.</a:t>
            </a:r>
          </a:p>
          <a:p>
            <a:pPr>
              <a:buNone/>
            </a:pPr>
            <a:r>
              <a:rPr lang="en-GB" sz="1100" b="1" i="0">
                <a:effectLst/>
              </a:rPr>
              <a:t>How and where is it used?</a:t>
            </a:r>
            <a:endParaRPr lang="en-GB" sz="1100" b="0" i="0">
              <a:effectLst/>
            </a:endParaRPr>
          </a:p>
          <a:p>
            <a:pPr>
              <a:buFont typeface="Arial" panose="020B0604020202020204" pitchFamily="34" charset="0"/>
              <a:buChar char="•"/>
            </a:pPr>
            <a:r>
              <a:rPr lang="en-GB" sz="1100" b="0" i="0">
                <a:effectLst/>
              </a:rPr>
              <a:t>Used in businesses, manufacturing, healthcare, IT, and education.</a:t>
            </a:r>
          </a:p>
          <a:p>
            <a:pPr>
              <a:buFont typeface="Arial" panose="020B0604020202020204" pitchFamily="34" charset="0"/>
              <a:buChar char="•"/>
            </a:pPr>
            <a:r>
              <a:rPr lang="en-GB" sz="1100" b="0" i="0">
                <a:effectLst/>
              </a:rPr>
              <a:t>The problem (effect) is identified first, then possible causes are grouped into categories and analysed.</a:t>
            </a:r>
          </a:p>
          <a:p>
            <a:pPr>
              <a:buNone/>
            </a:pPr>
            <a:r>
              <a:rPr lang="en-GB" sz="1100" b="1" i="0">
                <a:effectLst/>
              </a:rPr>
              <a:t>Benefits</a:t>
            </a:r>
            <a:endParaRPr lang="en-GB" sz="1100" b="0" i="0">
              <a:effectLst/>
            </a:endParaRPr>
          </a:p>
          <a:p>
            <a:pPr>
              <a:buFont typeface="Arial" panose="020B0604020202020204" pitchFamily="34" charset="0"/>
              <a:buChar char="•"/>
            </a:pPr>
            <a:r>
              <a:rPr lang="en-GB" sz="1100" b="0" i="0">
                <a:effectLst/>
              </a:rPr>
              <a:t>Identifies root causes of problems.</a:t>
            </a:r>
          </a:p>
          <a:p>
            <a:pPr>
              <a:buFont typeface="Arial" panose="020B0604020202020204" pitchFamily="34" charset="0"/>
              <a:buChar char="•"/>
            </a:pPr>
            <a:r>
              <a:rPr lang="en-GB" sz="1100" b="0" i="0">
                <a:effectLst/>
              </a:rPr>
              <a:t>Easy to understand and organise information.</a:t>
            </a:r>
          </a:p>
          <a:p>
            <a:pPr>
              <a:buFont typeface="Arial" panose="020B0604020202020204" pitchFamily="34" charset="0"/>
              <a:buChar char="•"/>
            </a:pPr>
            <a:r>
              <a:rPr lang="en-GB" sz="1100" b="0" i="0">
                <a:effectLst/>
              </a:rPr>
              <a:t>Encourages teamwork and discussion.</a:t>
            </a:r>
          </a:p>
          <a:p>
            <a:pPr>
              <a:buFont typeface="Arial" panose="020B0604020202020204" pitchFamily="34" charset="0"/>
              <a:buChar char="•"/>
            </a:pPr>
            <a:r>
              <a:rPr lang="en-GB" sz="1100" b="0" i="0">
                <a:effectLst/>
              </a:rPr>
              <a:t>Helps businesses make informed decisions and improve performance.</a:t>
            </a:r>
          </a:p>
          <a:p>
            <a:pPr>
              <a:buNone/>
            </a:pPr>
            <a:r>
              <a:rPr lang="en-GB" sz="1100" b="1" i="0">
                <a:effectLst/>
              </a:rPr>
              <a:t>Example: Basil's Bakery</a:t>
            </a:r>
            <a:endParaRPr lang="en-GB" sz="1100" b="0" i="0">
              <a:effectLst/>
            </a:endParaRPr>
          </a:p>
          <a:p>
            <a:pPr>
              <a:buFont typeface="Arial" panose="020B0604020202020204" pitchFamily="34" charset="0"/>
              <a:buChar char="•"/>
            </a:pPr>
            <a:r>
              <a:rPr lang="en-GB" sz="1100" b="1" i="0">
                <a:effectLst/>
              </a:rPr>
              <a:t>Effect:</a:t>
            </a:r>
            <a:r>
              <a:rPr lang="en-GB" sz="1100" b="0" i="0">
                <a:effectLst/>
              </a:rPr>
              <a:t> Low sales after the 2020 lockdown.</a:t>
            </a:r>
          </a:p>
          <a:p>
            <a:pPr>
              <a:buFont typeface="Arial" panose="020B0604020202020204" pitchFamily="34" charset="0"/>
              <a:buChar char="•"/>
            </a:pPr>
            <a:r>
              <a:rPr lang="en-GB" sz="1100" b="1" i="0">
                <a:effectLst/>
              </a:rPr>
              <a:t>Causes:</a:t>
            </a:r>
            <a:r>
              <a:rPr lang="en-GB" sz="1100" b="0" i="0">
                <a:effectLst/>
              </a:rPr>
              <a:t> Customers working from home, job losses, nearby business closures, reduced footfall, economic difficulties, and increased online shopping.</a:t>
            </a:r>
          </a:p>
          <a:p>
            <a:r>
              <a:rPr lang="en-GB" sz="1100" b="1" i="0">
                <a:effectLst/>
              </a:rPr>
              <a:t>Conclusion:</a:t>
            </a:r>
            <a:r>
              <a:rPr lang="en-GB" sz="1100" b="0" i="0">
                <a:effectLst/>
              </a:rPr>
              <a:t> The Cause and Effect Model helps Basil's Bakery understand why sales remained low and identify solutions such as online ordering, marketing campaigns, and attracting new customers.</a:t>
            </a:r>
          </a:p>
          <a:p>
            <a:pPr marL="0" indent="0">
              <a:buNone/>
            </a:pPr>
            <a:endParaRPr lang="en-US" sz="1100" b="1"/>
          </a:p>
        </p:txBody>
      </p:sp>
    </p:spTree>
    <p:extLst>
      <p:ext uri="{BB962C8B-B14F-4D97-AF65-F5344CB8AC3E}">
        <p14:creationId xmlns:p14="http://schemas.microsoft.com/office/powerpoint/2010/main" val="4223382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alpha val="57000"/>
          </a:schemeClr>
        </a:solidFill>
        <a:effectLst/>
      </p:bgPr>
    </p:bg>
    <p:spTree>
      <p:nvGrpSpPr>
        <p:cNvPr id="1" name="">
          <a:extLst>
            <a:ext uri="{FF2B5EF4-FFF2-40B4-BE49-F238E27FC236}">
              <a16:creationId xmlns:a16="http://schemas.microsoft.com/office/drawing/2014/main" id="{45D23739-3002-286F-822A-6DBB64510865}"/>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6C07BB-DF82-042F-0F25-6C4B78D65C76}"/>
              </a:ext>
            </a:extLst>
          </p:cNvPr>
          <p:cNvSpPr>
            <a:spLocks noGrp="1"/>
          </p:cNvSpPr>
          <p:nvPr>
            <p:ph type="title"/>
          </p:nvPr>
        </p:nvSpPr>
        <p:spPr>
          <a:xfrm>
            <a:off x="1136397" y="502020"/>
            <a:ext cx="5323715" cy="1642970"/>
          </a:xfrm>
        </p:spPr>
        <p:txBody>
          <a:bodyPr anchor="b">
            <a:normAutofit/>
          </a:bodyPr>
          <a:lstStyle/>
          <a:p>
            <a:r>
              <a:rPr lang="en-US" sz="4000"/>
              <a:t>Key findings</a:t>
            </a:r>
          </a:p>
        </p:txBody>
      </p:sp>
      <p:sp>
        <p:nvSpPr>
          <p:cNvPr id="3" name="Content Placeholder 2">
            <a:extLst>
              <a:ext uri="{FF2B5EF4-FFF2-40B4-BE49-F238E27FC236}">
                <a16:creationId xmlns:a16="http://schemas.microsoft.com/office/drawing/2014/main" id="{D4DA4AAD-AAFD-FD5F-7D95-DCFA907336E1}"/>
              </a:ext>
            </a:extLst>
          </p:cNvPr>
          <p:cNvSpPr>
            <a:spLocks noGrp="1"/>
          </p:cNvSpPr>
          <p:nvPr>
            <p:ph idx="1"/>
          </p:nvPr>
        </p:nvSpPr>
        <p:spPr>
          <a:xfrm>
            <a:off x="1144923" y="2405894"/>
            <a:ext cx="5315189" cy="3535083"/>
          </a:xfrm>
        </p:spPr>
        <p:txBody>
          <a:bodyPr anchor="t">
            <a:normAutofit/>
          </a:bodyPr>
          <a:lstStyle/>
          <a:p>
            <a:pPr marL="0" indent="0">
              <a:buNone/>
            </a:pPr>
            <a:r>
              <a:rPr lang="en-US" sz="1100"/>
              <a:t>From everything taken into consideration. I have come to a conclusion that:</a:t>
            </a:r>
          </a:p>
          <a:p>
            <a:r>
              <a:rPr lang="en-GB" sz="1100" b="1"/>
              <a:t>Strong early customer demand due to location and product appeal</a:t>
            </a:r>
            <a:br>
              <a:rPr lang="en-GB" sz="1100"/>
            </a:br>
            <a:r>
              <a:rPr lang="en-GB" sz="1100"/>
              <a:t>Basil’s Bakery initially performed well because it was located in a busy retail park in Coventry, attracting shoppers, office workers, and warehouse employees. Its popularity was driven by both convenience and the quality of its baked goods.</a:t>
            </a:r>
            <a:r>
              <a:rPr lang="en-GB" sz="1100" b="1"/>
              <a:t>Heavy reliance on footfall from nearby businesses</a:t>
            </a:r>
            <a:br>
              <a:rPr lang="en-GB" sz="1100"/>
            </a:br>
            <a:r>
              <a:rPr lang="en-GB" sz="1100"/>
              <a:t>A significant portion of Basil’s Bakery’s customers came from surrounding workplaces. This meant the business was highly dependent on local employment levels and nearby business activity.</a:t>
            </a:r>
            <a:r>
              <a:rPr lang="en-GB" sz="1100" b="1"/>
              <a:t>Significant decline in sales during and after COVID-19 lockdowns</a:t>
            </a:r>
            <a:br>
              <a:rPr lang="en-GB" sz="1100"/>
            </a:br>
            <a:r>
              <a:rPr lang="en-GB" sz="1100"/>
              <a:t>The bakery experienced a major drop in sales during the 2020 lockdown as customer visits stopped. This shows how vulnerable the business was to disruptions in physical customer traffic.</a:t>
            </a:r>
            <a:r>
              <a:rPr lang="en-GB" sz="1100" b="1"/>
              <a:t>Slow recovery due to long-term changes in customer behaviour and local economy</a:t>
            </a:r>
            <a:br>
              <a:rPr lang="en-GB" sz="1100"/>
            </a:br>
            <a:r>
              <a:rPr lang="en-GB" sz="1100"/>
              <a:t>Even after restrictions ended, sales did not return to previous levels because fewer people were visiting shops, some nearby businesses closed permanently, and many customers began working from home or lost jobs.</a:t>
            </a:r>
            <a:endParaRPr lang="en-US" sz="1100"/>
          </a:p>
        </p:txBody>
      </p:sp>
      <p:sp>
        <p:nvSpPr>
          <p:cNvPr id="18" name="Rectangle 1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yellow figure holding a magnifying glass&#10;&#10;AI-generated content may be incorrect.">
            <a:extLst>
              <a:ext uri="{FF2B5EF4-FFF2-40B4-BE49-F238E27FC236}">
                <a16:creationId xmlns:a16="http://schemas.microsoft.com/office/drawing/2014/main" id="{1F80CDAA-3590-9FF2-5DAE-65A12A666F3F}"/>
              </a:ext>
            </a:extLst>
          </p:cNvPr>
          <p:cNvPicPr>
            <a:picLocks noChangeAspect="1"/>
          </p:cNvPicPr>
          <p:nvPr/>
        </p:nvPicPr>
        <p:blipFill>
          <a:blip r:embed="rId2"/>
          <a:stretch>
            <a:fillRect/>
          </a:stretch>
        </p:blipFill>
        <p:spPr>
          <a:xfrm>
            <a:off x="8021470" y="1873059"/>
            <a:ext cx="4170530" cy="3111857"/>
          </a:xfrm>
          <a:prstGeom prst="rect">
            <a:avLst/>
          </a:prstGeom>
        </p:spPr>
      </p:pic>
    </p:spTree>
    <p:extLst>
      <p:ext uri="{BB962C8B-B14F-4D97-AF65-F5344CB8AC3E}">
        <p14:creationId xmlns:p14="http://schemas.microsoft.com/office/powerpoint/2010/main" val="1707974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alpha val="57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B66D9-F56C-A0BD-A7A0-60ABA019E17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DA7A345-2E66-0D1C-9E45-FCAD078D690D}"/>
              </a:ext>
            </a:extLst>
          </p:cNvPr>
          <p:cNvSpPr>
            <a:spLocks noGrp="1"/>
          </p:cNvSpPr>
          <p:nvPr>
            <p:ph idx="1"/>
          </p:nvPr>
        </p:nvSpPr>
        <p:spPr/>
        <p:txBody>
          <a:bodyPr>
            <a:normAutofit fontScale="77500" lnSpcReduction="20000"/>
          </a:bodyPr>
          <a:lstStyle/>
          <a:p>
            <a:r>
              <a:rPr lang="en-GB" dirty="0"/>
              <a:t>UK Government (2026) </a:t>
            </a:r>
            <a:r>
              <a:rPr lang="en-GB" i="1" dirty="0"/>
              <a:t>Food labelling and packaging</a:t>
            </a:r>
            <a:r>
              <a:rPr lang="en-GB" dirty="0"/>
              <a:t>. Available at: </a:t>
            </a:r>
            <a:r>
              <a:rPr lang="en-GB" dirty="0">
                <a:hlinkClick r:id="rId2"/>
              </a:rPr>
              <a:t>https://www.gov.uk/food-labelling-and-packaging</a:t>
            </a:r>
            <a:r>
              <a:rPr lang="en-GB" dirty="0"/>
              <a:t>(Accessed: 19 June 2026).</a:t>
            </a:r>
            <a:br>
              <a:rPr lang="en-GB" dirty="0"/>
            </a:br>
            <a:r>
              <a:rPr lang="en-GB" i="1" dirty="0"/>
              <a:t>(Political/Legal – food regulations and allergen requirements)</a:t>
            </a:r>
            <a:r>
              <a:rPr lang="en-GB" dirty="0"/>
              <a:t>Office for National Statistics (2026) </a:t>
            </a:r>
            <a:r>
              <a:rPr lang="en-GB" i="1" dirty="0"/>
              <a:t>Consumer price inflation, UK</a:t>
            </a:r>
            <a:r>
              <a:rPr lang="en-GB" dirty="0"/>
              <a:t>. Available at: </a:t>
            </a:r>
            <a:r>
              <a:rPr lang="en-GB" dirty="0">
                <a:hlinkClick r:id="rId3"/>
              </a:rPr>
              <a:t>https://www.ons.gov.uk/economy/inflationandpriceindices</a:t>
            </a:r>
            <a:r>
              <a:rPr lang="en-GB" dirty="0"/>
              <a:t> (Accessed: 19 June 2026).</a:t>
            </a:r>
            <a:br>
              <a:rPr lang="en-GB" dirty="0"/>
            </a:br>
            <a:r>
              <a:rPr lang="en-GB" i="1" dirty="0"/>
              <a:t>(Economic – inflation and rising costs)</a:t>
            </a:r>
            <a:r>
              <a:rPr lang="en-GB" dirty="0"/>
              <a:t>Food Standards Agency (2026) </a:t>
            </a:r>
            <a:r>
              <a:rPr lang="en-GB" i="1" dirty="0"/>
              <a:t>Packaging and labelling requirements</a:t>
            </a:r>
            <a:r>
              <a:rPr lang="en-GB" dirty="0"/>
              <a:t>. Available at: </a:t>
            </a:r>
            <a:r>
              <a:rPr lang="en-GB" dirty="0">
                <a:hlinkClick r:id="rId4"/>
              </a:rPr>
              <a:t>https://www.food.gov.uk/business-guidance/packaging-and-labelling</a:t>
            </a:r>
            <a:r>
              <a:rPr lang="en-GB" dirty="0"/>
              <a:t> (Accessed: 19 June 2026).</a:t>
            </a:r>
            <a:br>
              <a:rPr lang="en-GB" dirty="0"/>
            </a:br>
            <a:r>
              <a:rPr lang="en-GB" i="1" dirty="0"/>
              <a:t>(Legal – food safety and labelling rules)</a:t>
            </a:r>
            <a:r>
              <a:rPr lang="en-GB" dirty="0"/>
              <a:t>Department for Environment, Food &amp; Rural Affairs (2026) </a:t>
            </a:r>
            <a:r>
              <a:rPr lang="en-GB" i="1" dirty="0"/>
              <a:t>Extended Producer Responsibility for packaging</a:t>
            </a:r>
            <a:r>
              <a:rPr lang="en-GB" dirty="0"/>
              <a:t>. Available at: </a:t>
            </a:r>
            <a:r>
              <a:rPr lang="en-GB" dirty="0">
                <a:hlinkClick r:id="rId5"/>
              </a:rPr>
              <a:t>https://www.gov.uk</a:t>
            </a:r>
            <a:r>
              <a:rPr lang="en-GB" dirty="0"/>
              <a:t> (Accessed: 19 June 2026).</a:t>
            </a:r>
            <a:br>
              <a:rPr lang="en-GB" dirty="0"/>
            </a:br>
            <a:r>
              <a:rPr lang="en-GB" i="1" dirty="0"/>
              <a:t>(Environmental – sustainability and packaging)</a:t>
            </a:r>
            <a:r>
              <a:rPr lang="en-GB" dirty="0"/>
              <a:t>Porter, M.E. (1985) </a:t>
            </a:r>
            <a:r>
              <a:rPr lang="en-GB" i="1" dirty="0"/>
              <a:t>Competitive Advantage: Creating and Sustaining Superior Performance</a:t>
            </a:r>
            <a:r>
              <a:rPr lang="en-GB" dirty="0"/>
              <a:t>. New York: Free Press.</a:t>
            </a:r>
            <a:br>
              <a:rPr lang="en-GB" dirty="0"/>
            </a:br>
            <a:r>
              <a:rPr lang="en-GB" i="1"/>
              <a:t>(Conclusion – adapting to competition and external factors)</a:t>
            </a:r>
            <a:endParaRPr lang="en-US" dirty="0"/>
          </a:p>
        </p:txBody>
      </p:sp>
    </p:spTree>
    <p:extLst>
      <p:ext uri="{BB962C8B-B14F-4D97-AF65-F5344CB8AC3E}">
        <p14:creationId xmlns:p14="http://schemas.microsoft.com/office/powerpoint/2010/main" val="979774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alpha val="57000"/>
          </a:schemeClr>
        </a:solidFill>
        <a:effectLst/>
      </p:bgPr>
    </p:bg>
    <p:spTree>
      <p:nvGrpSpPr>
        <p:cNvPr id="1" name="">
          <a:extLst>
            <a:ext uri="{FF2B5EF4-FFF2-40B4-BE49-F238E27FC236}">
              <a16:creationId xmlns:a16="http://schemas.microsoft.com/office/drawing/2014/main" id="{1B9DD4A0-717B-AB24-44AB-6773D094CCB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A680443-8CD3-4188-D2C2-E37974E70A73}"/>
              </a:ext>
            </a:extLst>
          </p:cNvPr>
          <p:cNvSpPr>
            <a:spLocks noGrp="1"/>
          </p:cNvSpPr>
          <p:nvPr>
            <p:ph type="title"/>
          </p:nvPr>
        </p:nvSpPr>
        <p:spPr>
          <a:xfrm>
            <a:off x="1184744" y="5198168"/>
            <a:ext cx="9859618" cy="642797"/>
          </a:xfrm>
        </p:spPr>
        <p:txBody>
          <a:bodyPr vert="horz" lIns="91440" tIns="45720" rIns="91440" bIns="45720" rtlCol="0" anchor="b">
            <a:normAutofit/>
          </a:bodyPr>
          <a:lstStyle/>
          <a:p>
            <a:pPr algn="ctr"/>
            <a:r>
              <a:rPr lang="en-US" sz="3600"/>
              <a:t>THANK YOU FOR LISTENING!</a:t>
            </a:r>
          </a:p>
        </p:txBody>
      </p:sp>
      <p:sp>
        <p:nvSpPr>
          <p:cNvPr id="13" name="Freeform: Shape 12">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6D2FC7DA-D502-D16C-CD80-5A67350E0904}"/>
              </a:ext>
            </a:extLst>
          </p:cNvPr>
          <p:cNvPicPr>
            <a:picLocks noChangeAspect="1"/>
          </p:cNvPicPr>
          <p:nvPr/>
        </p:nvPicPr>
        <p:blipFill>
          <a:blip r:embed="rId2"/>
          <a:srcRect r="-1" b="11686"/>
          <a:stretch>
            <a:fillRect/>
          </a:stretch>
        </p:blipFill>
        <p:spPr>
          <a:xfrm>
            <a:off x="2079812" y="805516"/>
            <a:ext cx="8032376" cy="4074026"/>
          </a:xfrm>
          <a:prstGeom prst="rect">
            <a:avLst/>
          </a:prstGeom>
        </p:spPr>
      </p:pic>
    </p:spTree>
    <p:extLst>
      <p:ext uri="{BB962C8B-B14F-4D97-AF65-F5344CB8AC3E}">
        <p14:creationId xmlns:p14="http://schemas.microsoft.com/office/powerpoint/2010/main" val="295479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295</TotalTime>
  <Words>1002</Words>
  <Application>Microsoft Macintosh PowerPoint</Application>
  <PresentationFormat>Widescreen</PresentationFormat>
  <Paragraphs>61</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-apple-system</vt:lpstr>
      <vt:lpstr>Aptos</vt:lpstr>
      <vt:lpstr>Aptos Display</vt:lpstr>
      <vt:lpstr>Arial</vt:lpstr>
      <vt:lpstr>Calibri</vt:lpstr>
      <vt:lpstr>Office Theme</vt:lpstr>
      <vt:lpstr>PROBLEM SOLVING &amp; DECISION MAKING</vt:lpstr>
      <vt:lpstr>Overview</vt:lpstr>
      <vt:lpstr>What is Basil’s Bakery?</vt:lpstr>
      <vt:lpstr>Basil’s Bakery is facing a problem</vt:lpstr>
      <vt:lpstr>PESTEL Framework</vt:lpstr>
      <vt:lpstr>PESTLE FRAMEWORK</vt:lpstr>
      <vt:lpstr>Cause and Effect</vt:lpstr>
      <vt:lpstr>Key findings</vt:lpstr>
      <vt:lpstr>References</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Obehi Amedu</dc:creator>
  <cp:lastModifiedBy>Obehi Amedu</cp:lastModifiedBy>
  <cp:revision>6</cp:revision>
  <cp:lastPrinted>2026-06-10T23:15:53Z</cp:lastPrinted>
  <dcterms:created xsi:type="dcterms:W3CDTF">2026-06-10T22:51:28Z</dcterms:created>
  <dcterms:modified xsi:type="dcterms:W3CDTF">2026-06-19T15:20:09Z</dcterms:modified>
</cp:coreProperties>
</file>