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4" r:id="rId26"/>
    <p:sldId id="305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1" d="100"/>
          <a:sy n="71" d="100"/>
        </p:scale>
        <p:origin x="-184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E9C6FC8-C42B-454D-BD58-5593225F07A8}" type="datetimeFigureOut">
              <a:rPr lang="en-US" smtClean="0"/>
              <a:t>16/11/2013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03C5E26D-9379-204A-82EE-B790569D1B0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Judaism and Christianity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 overview of Christian History</a:t>
            </a:r>
          </a:p>
          <a:p>
            <a:r>
              <a:rPr lang="en-US" dirty="0" smtClean="0"/>
              <a:t>Reformation to the Nineteenth Century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9514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253" y="228915"/>
            <a:ext cx="4552413" cy="601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8149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Johan Gutenberg (1398-1468)</a:t>
            </a:r>
          </a:p>
          <a:p>
            <a:r>
              <a:rPr lang="en-US" i="1" dirty="0" smtClean="0"/>
              <a:t>Diamond Sutra</a:t>
            </a:r>
            <a:r>
              <a:rPr lang="en-US" dirty="0" smtClean="0"/>
              <a:t> (868)</a:t>
            </a:r>
          </a:p>
          <a:p>
            <a:r>
              <a:rPr lang="en-US" i="1" dirty="0" smtClean="0"/>
              <a:t>Bible</a:t>
            </a:r>
            <a:r>
              <a:rPr lang="en-US" dirty="0" smtClean="0"/>
              <a:t> (1450s)</a:t>
            </a:r>
          </a:p>
          <a:p>
            <a:r>
              <a:rPr lang="en-US" dirty="0" smtClean="0"/>
              <a:t>Medieval spirituality</a:t>
            </a:r>
          </a:p>
          <a:p>
            <a:r>
              <a:rPr lang="en-US" dirty="0" smtClean="0"/>
              <a:t>Calls for Reform: abuses in papacy</a:t>
            </a:r>
          </a:p>
          <a:p>
            <a:r>
              <a:rPr lang="en-US" dirty="0" err="1" smtClean="0"/>
              <a:t>Lollards</a:t>
            </a:r>
            <a:r>
              <a:rPr lang="en-US" dirty="0" smtClean="0"/>
              <a:t>, </a:t>
            </a:r>
            <a:r>
              <a:rPr lang="en-US" dirty="0" err="1" smtClean="0"/>
              <a:t>Hussites</a:t>
            </a:r>
            <a:r>
              <a:rPr lang="en-US" dirty="0" smtClean="0"/>
              <a:t>, </a:t>
            </a:r>
            <a:r>
              <a:rPr lang="en-US" dirty="0" err="1" smtClean="0"/>
              <a:t>Waldensians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2156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Martin Luther (1483-1546)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Sale of Indulgences</a:t>
            </a: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17" y="1838263"/>
            <a:ext cx="4105338" cy="4105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245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31 October 1517</a:t>
            </a:r>
          </a:p>
          <a:p>
            <a:r>
              <a:rPr lang="en-US" dirty="0" smtClean="0"/>
              <a:t>95 Theses</a:t>
            </a:r>
          </a:p>
          <a:p>
            <a:r>
              <a:rPr lang="en-US" dirty="0" smtClean="0"/>
              <a:t>Denied unique authority of the Pope</a:t>
            </a:r>
          </a:p>
          <a:p>
            <a:r>
              <a:rPr lang="en-US" dirty="0" smtClean="0"/>
              <a:t>Pre-eminence of Grace in salvation</a:t>
            </a:r>
          </a:p>
          <a:p>
            <a:r>
              <a:rPr lang="en-US" dirty="0" smtClean="0"/>
              <a:t>Cast doubt on the profit motive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564" y="1798009"/>
            <a:ext cx="3814026" cy="3727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2735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Leo X, </a:t>
            </a:r>
            <a:r>
              <a:rPr lang="en-US" i="1" dirty="0" err="1" smtClean="0"/>
              <a:t>Exsurge</a:t>
            </a:r>
            <a:r>
              <a:rPr lang="en-US" i="1" dirty="0" smtClean="0"/>
              <a:t> </a:t>
            </a:r>
            <a:r>
              <a:rPr lang="en-US" i="1" dirty="0" err="1" smtClean="0"/>
              <a:t>Domine</a:t>
            </a:r>
            <a:r>
              <a:rPr lang="en-US" dirty="0" smtClean="0"/>
              <a:t> (1520), excommunicated Luther</a:t>
            </a:r>
          </a:p>
          <a:p>
            <a:r>
              <a:rPr lang="en-US" dirty="0" smtClean="0"/>
              <a:t>Diet of Worms (1521), condemned Luther as a heretic and outlaw</a:t>
            </a:r>
          </a:p>
          <a:p>
            <a:r>
              <a:rPr lang="en-US" dirty="0" smtClean="0"/>
              <a:t>Priests should marry; Luther married Katharina von Bora (1499-1552) in June 1525</a:t>
            </a:r>
          </a:p>
          <a:p>
            <a:r>
              <a:rPr lang="en-US" i="1" dirty="0" smtClean="0"/>
              <a:t>Sola Scriptura; Sola </a:t>
            </a:r>
            <a:r>
              <a:rPr lang="en-US" i="1" dirty="0" err="1" smtClean="0"/>
              <a:t>Fidei</a:t>
            </a:r>
            <a:r>
              <a:rPr lang="en-US" i="1" dirty="0" smtClean="0"/>
              <a:t>, Sola Gratia</a:t>
            </a:r>
            <a:r>
              <a:rPr lang="en-US" dirty="0" smtClean="0"/>
              <a:t>; priesthood of all believers; ubiquity of Christ</a:t>
            </a:r>
          </a:p>
          <a:p>
            <a:r>
              <a:rPr lang="en-US" i="1" dirty="0" err="1" smtClean="0"/>
              <a:t>Cuius</a:t>
            </a:r>
            <a:r>
              <a:rPr lang="en-US" i="1" dirty="0" smtClean="0"/>
              <a:t> </a:t>
            </a:r>
            <a:r>
              <a:rPr lang="en-US" i="1" dirty="0" err="1" smtClean="0"/>
              <a:t>regio</a:t>
            </a:r>
            <a:r>
              <a:rPr lang="en-US" i="1" dirty="0" smtClean="0"/>
              <a:t>, </a:t>
            </a:r>
            <a:r>
              <a:rPr lang="en-US" i="1" dirty="0" err="1" smtClean="0"/>
              <a:t>eius</a:t>
            </a:r>
            <a:r>
              <a:rPr lang="en-US" i="1" dirty="0" smtClean="0"/>
              <a:t> </a:t>
            </a:r>
            <a:r>
              <a:rPr lang="en-US" i="1" dirty="0" err="1" smtClean="0"/>
              <a:t>religio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0083127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</a:t>
            </a:r>
            <a:r>
              <a:rPr lang="en-US" dirty="0" err="1" smtClean="0"/>
              <a:t>Refomers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Huldrych</a:t>
            </a:r>
            <a:r>
              <a:rPr lang="en-US" dirty="0" smtClean="0"/>
              <a:t> Zwingli (1484-1531)</a:t>
            </a:r>
          </a:p>
          <a:p>
            <a:r>
              <a:rPr lang="en-US" dirty="0" smtClean="0"/>
              <a:t>Martin </a:t>
            </a:r>
            <a:r>
              <a:rPr lang="en-US" dirty="0" err="1" smtClean="0"/>
              <a:t>Bucer</a:t>
            </a:r>
            <a:r>
              <a:rPr lang="en-US" dirty="0" smtClean="0"/>
              <a:t> (1491-1551) – 1549 in England</a:t>
            </a:r>
          </a:p>
          <a:p>
            <a:r>
              <a:rPr lang="en-US" dirty="0" smtClean="0"/>
              <a:t>Philip Melanchthon (1497-1560) – </a:t>
            </a:r>
            <a:r>
              <a:rPr lang="en-US" i="1" dirty="0" smtClean="0"/>
              <a:t>Augsburg Confession</a:t>
            </a:r>
          </a:p>
          <a:p>
            <a:endParaRPr lang="en-US" dirty="0" smtClean="0"/>
          </a:p>
          <a:p>
            <a:r>
              <a:rPr lang="en-US" dirty="0" smtClean="0"/>
              <a:t>William </a:t>
            </a:r>
            <a:r>
              <a:rPr lang="en-US" dirty="0" err="1" smtClean="0"/>
              <a:t>Farel</a:t>
            </a:r>
            <a:r>
              <a:rPr lang="en-US" dirty="0" smtClean="0"/>
              <a:t> (1489-1565)</a:t>
            </a:r>
          </a:p>
          <a:p>
            <a:r>
              <a:rPr lang="en-US" dirty="0" smtClean="0"/>
              <a:t>Theodore </a:t>
            </a:r>
            <a:r>
              <a:rPr lang="en-US" dirty="0" err="1" smtClean="0"/>
              <a:t>Beza</a:t>
            </a:r>
            <a:r>
              <a:rPr lang="en-US" dirty="0" smtClean="0"/>
              <a:t> (1519-1605)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7242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Calvin (1509-1564)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err="1" smtClean="0"/>
              <a:t>Institutio</a:t>
            </a:r>
            <a:r>
              <a:rPr lang="en-US" i="1" dirty="0" smtClean="0"/>
              <a:t> </a:t>
            </a:r>
            <a:r>
              <a:rPr lang="en-US" dirty="0" smtClean="0"/>
              <a:t>(Institutes of the Christian Religion, 1536)</a:t>
            </a:r>
          </a:p>
          <a:p>
            <a:r>
              <a:rPr lang="en-US" dirty="0" smtClean="0"/>
              <a:t>Sovereignty of God</a:t>
            </a:r>
          </a:p>
          <a:p>
            <a:r>
              <a:rPr lang="en-US" dirty="0" smtClean="0"/>
              <a:t>High doctrine of the Church and of ministry within the Church</a:t>
            </a:r>
          </a:p>
          <a:p>
            <a:r>
              <a:rPr lang="en-US" dirty="0" smtClean="0"/>
              <a:t>Double predestination</a:t>
            </a:r>
          </a:p>
          <a:p>
            <a:r>
              <a:rPr lang="en-US" dirty="0" smtClean="0"/>
              <a:t>Geneva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077" y="1600201"/>
            <a:ext cx="4123734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50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Calvinism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Synod of Dort (1618-19)</a:t>
            </a:r>
          </a:p>
          <a:p>
            <a:r>
              <a:rPr lang="en-US" dirty="0" smtClean="0"/>
              <a:t>TULIP</a:t>
            </a:r>
          </a:p>
          <a:p>
            <a:r>
              <a:rPr lang="en-US" dirty="0" smtClean="0"/>
              <a:t>Total Depravity</a:t>
            </a:r>
          </a:p>
          <a:p>
            <a:r>
              <a:rPr lang="en-US" dirty="0" smtClean="0"/>
              <a:t>Unconditional Election</a:t>
            </a:r>
          </a:p>
          <a:p>
            <a:r>
              <a:rPr lang="en-US" dirty="0" smtClean="0"/>
              <a:t>Limited Atonement</a:t>
            </a:r>
          </a:p>
          <a:p>
            <a:r>
              <a:rPr lang="en-US" dirty="0" smtClean="0"/>
              <a:t>Irresistible Grace</a:t>
            </a:r>
          </a:p>
          <a:p>
            <a:r>
              <a:rPr lang="en-US" dirty="0" smtClean="0"/>
              <a:t>Perseverance of the Saints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67" y="1722004"/>
            <a:ext cx="4465089" cy="373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3544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Anabaptists – Radical Reformation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Apocalypse</a:t>
            </a:r>
          </a:p>
          <a:p>
            <a:r>
              <a:rPr lang="en-US" dirty="0" smtClean="0"/>
              <a:t>Melchior Hoffman (c.1495-c.1543)</a:t>
            </a:r>
          </a:p>
          <a:p>
            <a:r>
              <a:rPr lang="en-US" dirty="0" smtClean="0"/>
              <a:t>Jan van </a:t>
            </a:r>
            <a:r>
              <a:rPr lang="en-US" dirty="0" err="1" smtClean="0"/>
              <a:t>Matthijs</a:t>
            </a:r>
            <a:r>
              <a:rPr lang="en-US" dirty="0" smtClean="0"/>
              <a:t> (1500-1534)</a:t>
            </a:r>
          </a:p>
          <a:p>
            <a:r>
              <a:rPr lang="en-US" dirty="0" smtClean="0"/>
              <a:t>Jan can Leiden (c.1509-1536)</a:t>
            </a:r>
          </a:p>
          <a:p>
            <a:r>
              <a:rPr lang="en-US" dirty="0" err="1" smtClean="0"/>
              <a:t>Münster</a:t>
            </a:r>
            <a:r>
              <a:rPr lang="en-US" dirty="0" smtClean="0"/>
              <a:t> (1534)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2142947"/>
            <a:ext cx="3557660" cy="311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6353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Menno Simons (1496-1561)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Rejected Catholicism and the Priesthood</a:t>
            </a:r>
          </a:p>
          <a:p>
            <a:r>
              <a:rPr lang="en-US" dirty="0" smtClean="0"/>
              <a:t>Received adult baptism</a:t>
            </a:r>
          </a:p>
          <a:p>
            <a:r>
              <a:rPr lang="en-US" dirty="0" smtClean="0"/>
              <a:t>Pacifist – no participation with the State</a:t>
            </a:r>
          </a:p>
          <a:p>
            <a:r>
              <a:rPr lang="en-US" dirty="0" smtClean="0"/>
              <a:t>Otherwise Reformation principles – </a:t>
            </a:r>
            <a:r>
              <a:rPr lang="en-US" i="1" dirty="0" smtClean="0"/>
              <a:t>Sola Scriptura</a:t>
            </a:r>
            <a:r>
              <a:rPr lang="en-US" dirty="0" smtClean="0"/>
              <a:t>, </a:t>
            </a:r>
            <a:r>
              <a:rPr lang="en-US" i="1" dirty="0" smtClean="0"/>
              <a:t>Sola </a:t>
            </a:r>
            <a:r>
              <a:rPr lang="en-US" i="1" dirty="0" err="1" smtClean="0"/>
              <a:t>Fidei</a:t>
            </a:r>
            <a:r>
              <a:rPr lang="en-US" i="1" dirty="0" smtClean="0"/>
              <a:t>, Sola Gratia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65" y="1444532"/>
            <a:ext cx="4040085" cy="4947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7980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Reformation in England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Henry VIII (1491 [1509]-1547)</a:t>
            </a:r>
          </a:p>
          <a:p>
            <a:r>
              <a:rPr lang="en-US" dirty="0" smtClean="0"/>
              <a:t>Catherine of Aragon</a:t>
            </a:r>
          </a:p>
          <a:p>
            <a:r>
              <a:rPr lang="en-US" dirty="0" smtClean="0"/>
              <a:t>Anne Boleyn</a:t>
            </a:r>
          </a:p>
          <a:p>
            <a:r>
              <a:rPr lang="en-US" dirty="0" smtClean="0"/>
              <a:t>Jane Seymour</a:t>
            </a:r>
          </a:p>
          <a:p>
            <a:r>
              <a:rPr lang="en-US" dirty="0" smtClean="0"/>
              <a:t>Anne of Cleves</a:t>
            </a:r>
          </a:p>
          <a:p>
            <a:r>
              <a:rPr lang="en-US" dirty="0" smtClean="0"/>
              <a:t>Catherine Howard</a:t>
            </a:r>
          </a:p>
          <a:p>
            <a:r>
              <a:rPr lang="en-US" dirty="0" smtClean="0"/>
              <a:t>Catherine Parr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789" y="1600201"/>
            <a:ext cx="3910966" cy="468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255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Architects of Reformation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Thomas Cromwell</a:t>
            </a:r>
          </a:p>
          <a:p>
            <a:r>
              <a:rPr lang="en-US" dirty="0" smtClean="0"/>
              <a:t>(c.1485-1540)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Thomas Cranmer (1489-1556)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100" y="2347415"/>
            <a:ext cx="3170800" cy="37939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550" y="2347415"/>
            <a:ext cx="3019092" cy="3923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893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Thomas Cranmer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Forty-two and then Thirty-nine Articles of Faith</a:t>
            </a:r>
          </a:p>
          <a:p>
            <a:r>
              <a:rPr lang="en-US" dirty="0" smtClean="0"/>
              <a:t>Book of Common Prayer (1549, 1552, 1662) </a:t>
            </a:r>
          </a:p>
          <a:p>
            <a:r>
              <a:rPr lang="en-US" dirty="0" smtClean="0"/>
              <a:t>Martyrdom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20" y="1949095"/>
            <a:ext cx="4298582" cy="450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5376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Seventeenth Century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024" y="1635099"/>
            <a:ext cx="3117136" cy="43085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1071" y="1635098"/>
            <a:ext cx="3840480" cy="4308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1559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Divine Right of Kings</a:t>
            </a:r>
          </a:p>
          <a:p>
            <a:r>
              <a:rPr lang="en-US" dirty="0" smtClean="0"/>
              <a:t>Appointment of William Laud as Archbishop of </a:t>
            </a:r>
            <a:r>
              <a:rPr lang="en-US" smtClean="0"/>
              <a:t>Canterbury (1573 [1633]-1645)</a:t>
            </a:r>
            <a:endParaRPr lang="en-US" dirty="0" smtClean="0"/>
          </a:p>
          <a:p>
            <a:r>
              <a:rPr lang="en-US" dirty="0" smtClean="0"/>
              <a:t>Suspension of Parliament, eventually recalled (1640) to finance wars with Scotland</a:t>
            </a:r>
          </a:p>
          <a:p>
            <a:r>
              <a:rPr lang="en-US" dirty="0" smtClean="0"/>
              <a:t>Parliament increasingly </a:t>
            </a:r>
            <a:r>
              <a:rPr lang="en-US" dirty="0" err="1" smtClean="0"/>
              <a:t>Purtian</a:t>
            </a:r>
            <a:endParaRPr lang="en-US" dirty="0" smtClean="0"/>
          </a:p>
          <a:p>
            <a:r>
              <a:rPr lang="en-US" dirty="0" smtClean="0"/>
              <a:t>Civil Wars (1642-1646; 1648-1649)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7227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Charles indicted for treason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3563" y="1668492"/>
            <a:ext cx="6548217" cy="427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7726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Oliver Cromwell (1599-1658)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Puritan (probably Congregational)</a:t>
            </a:r>
          </a:p>
          <a:p>
            <a:r>
              <a:rPr lang="en-US" dirty="0" smtClean="0"/>
              <a:t>Fine army commander</a:t>
            </a:r>
          </a:p>
          <a:p>
            <a:r>
              <a:rPr lang="en-US" dirty="0" smtClean="0"/>
              <a:t>New Model Army</a:t>
            </a:r>
          </a:p>
          <a:p>
            <a:r>
              <a:rPr lang="en-US" dirty="0" smtClean="0"/>
              <a:t>‘Lord Protector’</a:t>
            </a:r>
          </a:p>
          <a:p>
            <a:r>
              <a:rPr lang="en-US" dirty="0" smtClean="0"/>
              <a:t>Upheld idea of Parliament to establish a Godly Nation</a:t>
            </a:r>
          </a:p>
          <a:p>
            <a:r>
              <a:rPr lang="en-US" dirty="0" smtClean="0"/>
              <a:t>In terms of the time, relatively tolerant (but not in Ireland)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878258"/>
            <a:ext cx="3896495" cy="406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7505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Restoration 1660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Charles II returned</a:t>
            </a:r>
          </a:p>
          <a:p>
            <a:r>
              <a:rPr lang="en-US" dirty="0" smtClean="0"/>
              <a:t>Church of England reconstituted along Episcopalian lines</a:t>
            </a:r>
          </a:p>
          <a:p>
            <a:r>
              <a:rPr lang="en-US" dirty="0" smtClean="0"/>
              <a:t>Clarendon Code</a:t>
            </a:r>
          </a:p>
          <a:p>
            <a:r>
              <a:rPr lang="en-US" dirty="0" smtClean="0"/>
              <a:t>Corporation Act 1661</a:t>
            </a:r>
          </a:p>
          <a:p>
            <a:r>
              <a:rPr lang="en-US" dirty="0" smtClean="0"/>
              <a:t>Act of Uniformity 1662</a:t>
            </a:r>
          </a:p>
          <a:p>
            <a:r>
              <a:rPr lang="en-US" dirty="0" smtClean="0"/>
              <a:t>Conventicle Act 1664</a:t>
            </a:r>
          </a:p>
          <a:p>
            <a:r>
              <a:rPr lang="en-US" dirty="0" smtClean="0"/>
              <a:t>Five Mile Act 1665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868" y="1600201"/>
            <a:ext cx="3130355" cy="482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8296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Revivalism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George Whitefield (1714-70)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Anglican</a:t>
            </a:r>
          </a:p>
          <a:p>
            <a:r>
              <a:rPr lang="en-US" dirty="0" smtClean="0"/>
              <a:t>Calvinistic Methodism</a:t>
            </a:r>
          </a:p>
          <a:p>
            <a:r>
              <a:rPr lang="en-US" dirty="0" smtClean="0"/>
              <a:t>Predestination of the Elect to Salvation</a:t>
            </a:r>
          </a:p>
          <a:p>
            <a:r>
              <a:rPr lang="en-US" dirty="0" smtClean="0"/>
              <a:t>No </a:t>
            </a:r>
            <a:r>
              <a:rPr lang="en-US" dirty="0" err="1" smtClean="0"/>
              <a:t>organiser</a:t>
            </a:r>
            <a:r>
              <a:rPr lang="en-US" dirty="0" smtClean="0"/>
              <a:t>; too busy in mission work in the American colonies</a:t>
            </a:r>
          </a:p>
          <a:p>
            <a:r>
              <a:rPr lang="en-US" dirty="0" smtClean="0"/>
              <a:t>EXPERIENCE (alongside scripture, tradition and reason).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4" y="2347415"/>
            <a:ext cx="38100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1256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Wesleyan Methodism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John Wesley (1703-1791)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Charles Wesley (1707-1788)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585" y="2347415"/>
            <a:ext cx="3119517" cy="41593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1070" y="2347415"/>
            <a:ext cx="3645974" cy="3990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4047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Organisation</a:t>
            </a:r>
            <a:r>
              <a:rPr lang="en-US" dirty="0" smtClean="0"/>
              <a:t> of Methodist Societies</a:t>
            </a:r>
          </a:p>
          <a:p>
            <a:r>
              <a:rPr lang="en-US" dirty="0" smtClean="0"/>
              <a:t>Repudiation of predestination</a:t>
            </a:r>
          </a:p>
          <a:p>
            <a:r>
              <a:rPr lang="en-US" dirty="0" smtClean="0"/>
              <a:t>‘Arminian’, meaning that Christians were saved and thus elected, rather than elected to salvation</a:t>
            </a:r>
          </a:p>
          <a:p>
            <a:r>
              <a:rPr lang="en-US" dirty="0" smtClean="0"/>
              <a:t>Wesley was a good propagandist</a:t>
            </a:r>
          </a:p>
          <a:p>
            <a:r>
              <a:rPr lang="en-US" dirty="0" err="1" smtClean="0"/>
              <a:t>Connexion</a:t>
            </a:r>
            <a:endParaRPr lang="en-US" dirty="0" smtClean="0"/>
          </a:p>
          <a:p>
            <a:r>
              <a:rPr lang="en-US" dirty="0" smtClean="0"/>
              <a:t>Final ordination of ministers (1784)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8442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Thomas Coke (1747-1814)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BA, MA, DCL Oxford</a:t>
            </a:r>
          </a:p>
          <a:p>
            <a:r>
              <a:rPr lang="en-US" dirty="0" smtClean="0"/>
              <a:t>1772, Mayor of </a:t>
            </a:r>
            <a:r>
              <a:rPr lang="en-US" dirty="0" err="1" smtClean="0"/>
              <a:t>Brecon</a:t>
            </a:r>
            <a:r>
              <a:rPr lang="en-US" dirty="0" smtClean="0"/>
              <a:t> and Curate of South </a:t>
            </a:r>
            <a:r>
              <a:rPr lang="en-US" dirty="0" err="1" smtClean="0"/>
              <a:t>Petherton</a:t>
            </a:r>
            <a:endParaRPr lang="en-US" dirty="0" smtClean="0"/>
          </a:p>
          <a:p>
            <a:r>
              <a:rPr lang="en-US" dirty="0" smtClean="0"/>
              <a:t>Wesley asked Bishop of London to consecrate priests for USA following War of Independence</a:t>
            </a:r>
          </a:p>
          <a:p>
            <a:r>
              <a:rPr lang="en-US" dirty="0" smtClean="0"/>
              <a:t>September 1784, consecrated Coke Superintendent</a:t>
            </a:r>
          </a:p>
          <a:p>
            <a:r>
              <a:rPr lang="en-US" dirty="0" smtClean="0"/>
              <a:t>27 December 1784 Coke ordained deacons and priests</a:t>
            </a:r>
          </a:p>
          <a:p>
            <a:r>
              <a:rPr lang="en-US" dirty="0" smtClean="0"/>
              <a:t>1787 American Methodist Conference endorsed title of bishop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107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Wales: Calvinistic Methodism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Daniel Rowland (1713-1790)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err="1" smtClean="0"/>
              <a:t>Howel</a:t>
            </a:r>
            <a:r>
              <a:rPr lang="en-US" dirty="0" smtClean="0"/>
              <a:t> Harris (1714-1773)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234" y="2347415"/>
            <a:ext cx="2991397" cy="398852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1149" y="2204111"/>
            <a:ext cx="2790563" cy="445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1672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  <a:ea typeface="ＭＳ Ｐゴシック" charset="0"/>
              </a:rPr>
              <a:t>Friedrich Schleiermacher (1768-1834)</a:t>
            </a:r>
            <a:endParaRPr lang="en-GB" dirty="0">
              <a:latin typeface="Arial" charset="0"/>
              <a:ea typeface="ＭＳ Ｐゴシック" charset="0"/>
            </a:endParaRPr>
          </a:p>
        </p:txBody>
      </p:sp>
      <p:pic>
        <p:nvPicPr>
          <p:cNvPr id="32770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93" b="8693"/>
          <a:stretch>
            <a:fillRect/>
          </a:stretch>
        </p:blipFill>
        <p:spPr>
          <a:xfrm>
            <a:off x="900113" y="2147888"/>
            <a:ext cx="3565525" cy="3927475"/>
          </a:xfrm>
        </p:spPr>
      </p:pic>
      <p:sp>
        <p:nvSpPr>
          <p:cNvPr id="1331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2147888"/>
            <a:ext cx="3565525" cy="3927475"/>
          </a:xfrm>
        </p:spPr>
        <p:txBody>
          <a:bodyPr/>
          <a:lstStyle/>
          <a:p>
            <a:pPr eaLnBrk="1" hangingPunct="1"/>
            <a:r>
              <a:rPr lang="en-GB" i="1">
                <a:latin typeface="Arial" charset="0"/>
                <a:ea typeface="ＭＳ Ｐゴシック" charset="0"/>
              </a:rPr>
              <a:t>On Religion: Speeches to its Cultured Despisers</a:t>
            </a:r>
            <a:endParaRPr lang="en-GB">
              <a:latin typeface="Arial" charset="0"/>
              <a:ea typeface="ＭＳ Ｐゴシック" charset="0"/>
            </a:endParaRPr>
          </a:p>
          <a:p>
            <a:pPr eaLnBrk="1" hangingPunct="1"/>
            <a:r>
              <a:rPr lang="ja-JP" altLang="en-GB">
                <a:latin typeface="Arial" charset="0"/>
                <a:ea typeface="MS Mincho" charset="0"/>
                <a:cs typeface="MS Mincho" charset="0"/>
              </a:rPr>
              <a:t>‘</a:t>
            </a:r>
            <a:r>
              <a:rPr lang="en-GB" altLang="ja-JP">
                <a:latin typeface="Arial" charset="0"/>
                <a:ea typeface="ＭＳ Ｐゴシック" charset="0"/>
              </a:rPr>
              <a:t>Feeling</a:t>
            </a:r>
            <a:r>
              <a:rPr lang="ja-JP" altLang="en-GB">
                <a:latin typeface="Arial" charset="0"/>
                <a:ea typeface="MS Mincho" charset="0"/>
                <a:cs typeface="MS Mincho" charset="0"/>
              </a:rPr>
              <a:t>’</a:t>
            </a:r>
            <a:r>
              <a:rPr lang="en-GB" altLang="ja-JP">
                <a:latin typeface="Arial" charset="0"/>
                <a:ea typeface="ＭＳ Ｐゴシック" charset="0"/>
              </a:rPr>
              <a:t> rather than morality or reason</a:t>
            </a:r>
          </a:p>
          <a:p>
            <a:pPr eaLnBrk="1" hangingPunct="1"/>
            <a:r>
              <a:rPr lang="ja-JP" altLang="en-GB">
                <a:latin typeface="Arial" charset="0"/>
                <a:ea typeface="MS Mincho" charset="0"/>
                <a:cs typeface="MS Mincho" charset="0"/>
              </a:rPr>
              <a:t>‘</a:t>
            </a:r>
            <a:r>
              <a:rPr lang="en-GB" altLang="ja-JP">
                <a:latin typeface="Arial" charset="0"/>
                <a:ea typeface="ＭＳ Ｐゴシック" charset="0"/>
              </a:rPr>
              <a:t>Feeling of Absolute Dependence</a:t>
            </a:r>
            <a:r>
              <a:rPr lang="ja-JP" altLang="en-GB">
                <a:latin typeface="Arial" charset="0"/>
                <a:ea typeface="MS Mincho" charset="0"/>
                <a:cs typeface="MS Mincho" charset="0"/>
              </a:rPr>
              <a:t>’</a:t>
            </a:r>
            <a:endParaRPr lang="en-GB" altLang="ja-JP">
              <a:latin typeface="Arial" charset="0"/>
              <a:ea typeface="ＭＳ Ｐゴシック" charset="0"/>
            </a:endParaRPr>
          </a:p>
          <a:p>
            <a:pPr eaLnBrk="1" hangingPunct="1"/>
            <a:r>
              <a:rPr lang="en-GB">
                <a:latin typeface="Arial" charset="0"/>
                <a:ea typeface="ＭＳ Ｐゴシック" charset="0"/>
              </a:rPr>
              <a:t>Religious Experience</a:t>
            </a:r>
            <a:endParaRPr lang="en-US"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1172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7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William Booth (1829-1912)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Founder of Salvation Army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43" y="1600201"/>
            <a:ext cx="31750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6540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445</TotalTime>
  <Words>723</Words>
  <Application>Microsoft Macintosh PowerPoint</Application>
  <PresentationFormat>On-screen Show (4:3)</PresentationFormat>
  <Paragraphs>124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Breeze</vt:lpstr>
      <vt:lpstr>Judaism and Christianity</vt:lpstr>
      <vt:lpstr>PowerPoint Presentation</vt:lpstr>
      <vt:lpstr>PowerPoint Presentation</vt:lpstr>
      <vt:lpstr>Martin Luther (1483-1546)</vt:lpstr>
      <vt:lpstr>PowerPoint Presentation</vt:lpstr>
      <vt:lpstr>PowerPoint Presentation</vt:lpstr>
      <vt:lpstr>Other Refomers</vt:lpstr>
      <vt:lpstr>John Calvin (1509-1564)</vt:lpstr>
      <vt:lpstr>Calvinism</vt:lpstr>
      <vt:lpstr>Anabaptists – Radical Reformation</vt:lpstr>
      <vt:lpstr>Menno Simons (1496-1561)</vt:lpstr>
      <vt:lpstr>Reformation in England</vt:lpstr>
      <vt:lpstr>Architects of Reformation</vt:lpstr>
      <vt:lpstr>Thomas Cranmer</vt:lpstr>
      <vt:lpstr>Seventeenth Century</vt:lpstr>
      <vt:lpstr>PowerPoint Presentation</vt:lpstr>
      <vt:lpstr>Charles indicted for treason</vt:lpstr>
      <vt:lpstr>Oliver Cromwell (1599-1658)</vt:lpstr>
      <vt:lpstr>Restoration 1660</vt:lpstr>
      <vt:lpstr>Revivalism</vt:lpstr>
      <vt:lpstr>Wesleyan Methodism</vt:lpstr>
      <vt:lpstr>PowerPoint Presentation</vt:lpstr>
      <vt:lpstr>Thomas Coke (1747-1814)</vt:lpstr>
      <vt:lpstr>Wales: Calvinistic Methodism</vt:lpstr>
      <vt:lpstr>Friedrich Schleiermacher (1768-1834)</vt:lpstr>
      <vt:lpstr>William Booth (1829-1912)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33</cp:revision>
  <dcterms:created xsi:type="dcterms:W3CDTF">2013-11-12T19:30:12Z</dcterms:created>
  <dcterms:modified xsi:type="dcterms:W3CDTF">2013-11-16T16:45:27Z</dcterms:modified>
</cp:coreProperties>
</file>