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71" r:id="rId3"/>
    <p:sldId id="257" r:id="rId4"/>
    <p:sldId id="279" r:id="rId5"/>
    <p:sldId id="281" r:id="rId6"/>
    <p:sldId id="280" r:id="rId7"/>
    <p:sldId id="288" r:id="rId8"/>
    <p:sldId id="284" r:id="rId9"/>
    <p:sldId id="285" r:id="rId10"/>
    <p:sldId id="291" r:id="rId11"/>
    <p:sldId id="294" r:id="rId12"/>
    <p:sldId id="293" r:id="rId13"/>
    <p:sldId id="286" r:id="rId14"/>
    <p:sldId id="292" r:id="rId15"/>
    <p:sldId id="282" r:id="rId16"/>
    <p:sldId id="28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1" d="100"/>
          <a:sy n="121" d="100"/>
        </p:scale>
        <p:origin x="13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DCE067-FB8F-4DD8-A046-792E4BA69EE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90FE86C-D224-4D7E-8C94-CF7EF15ADEB4}">
      <dgm:prSet/>
      <dgm:spPr/>
      <dgm:t>
        <a:bodyPr/>
        <a:lstStyle/>
        <a:p>
          <a:r>
            <a:rPr lang="en-US" b="0" i="0" baseline="0"/>
            <a:t>According to </a:t>
          </a:r>
          <a:r>
            <a:rPr lang="en-US" b="0" i="1" baseline="0"/>
            <a:t>The Facts on Loneliness</a:t>
          </a:r>
          <a:r>
            <a:rPr lang="en-US" b="0" i="0" baseline="0"/>
            <a:t> (no date) “loneliness is a big health concern , and it is likely to increase death rates 26% . Living alone with poor social network is very bad for your health just as smoking 15 cigarettes a day.</a:t>
          </a:r>
          <a:endParaRPr lang="en-US"/>
        </a:p>
      </dgm:t>
    </dgm:pt>
    <dgm:pt modelId="{E308F03C-B8D0-4637-8908-E2BC5694DD10}" type="parTrans" cxnId="{F7D82AD7-CD7F-4E38-BB22-071DF84955D6}">
      <dgm:prSet/>
      <dgm:spPr/>
      <dgm:t>
        <a:bodyPr/>
        <a:lstStyle/>
        <a:p>
          <a:endParaRPr lang="en-US"/>
        </a:p>
      </dgm:t>
    </dgm:pt>
    <dgm:pt modelId="{F89F930B-D1EB-4972-B750-67AACE1EDF8D}" type="sibTrans" cxnId="{F7D82AD7-CD7F-4E38-BB22-071DF84955D6}">
      <dgm:prSet/>
      <dgm:spPr/>
      <dgm:t>
        <a:bodyPr/>
        <a:lstStyle/>
        <a:p>
          <a:endParaRPr lang="en-US"/>
        </a:p>
      </dgm:t>
    </dgm:pt>
    <dgm:pt modelId="{BC87DCD1-3FBA-4B20-BCC3-A2D0C4D8BE29}">
      <dgm:prSet/>
      <dgm:spPr/>
      <dgm:t>
        <a:bodyPr/>
        <a:lstStyle/>
        <a:p>
          <a:r>
            <a:rPr lang="en-US" b="0" i="0" baseline="0"/>
            <a:t>“Loneliness among the older adults over 50s is set to reach two million by 2025 to 2026”. This will compare to around 1.4 million in 2016-2017 this is a 49% increase in 10 years.</a:t>
          </a:r>
          <a:endParaRPr lang="en-US"/>
        </a:p>
      </dgm:t>
    </dgm:pt>
    <dgm:pt modelId="{B84B714F-1742-41F3-8B09-111EA4CBF5AD}" type="parTrans" cxnId="{6DD87632-C963-45B2-BBE6-1A3E7A53F1B7}">
      <dgm:prSet/>
      <dgm:spPr/>
      <dgm:t>
        <a:bodyPr/>
        <a:lstStyle/>
        <a:p>
          <a:endParaRPr lang="en-US"/>
        </a:p>
      </dgm:t>
    </dgm:pt>
    <dgm:pt modelId="{0861DBC2-CDBA-4486-A48C-D6E78240BE5A}" type="sibTrans" cxnId="{6DD87632-C963-45B2-BBE6-1A3E7A53F1B7}">
      <dgm:prSet/>
      <dgm:spPr/>
      <dgm:t>
        <a:bodyPr/>
        <a:lstStyle/>
        <a:p>
          <a:endParaRPr lang="en-US"/>
        </a:p>
      </dgm:t>
    </dgm:pt>
    <dgm:pt modelId="{0FF3CE17-592D-4E6A-A803-2E2B217D356D}">
      <dgm:prSet/>
      <dgm:spPr/>
      <dgm:t>
        <a:bodyPr/>
        <a:lstStyle/>
        <a:p>
          <a:r>
            <a:rPr lang="en-US" b="0" i="0" baseline="0"/>
            <a:t>“ Half a Million of older people goes at least five to six days a week with no interaction or speaking to anyone.  Over 59% of the older person are age 85 and over, 38% of those is age 75 to 85 who lives alone.</a:t>
          </a:r>
          <a:endParaRPr lang="en-US"/>
        </a:p>
      </dgm:t>
    </dgm:pt>
    <dgm:pt modelId="{B9AB29F9-103D-4A62-991C-07220304695E}" type="parTrans" cxnId="{7E5023D4-AACF-45E4-AE79-B0887BA4A742}">
      <dgm:prSet/>
      <dgm:spPr/>
      <dgm:t>
        <a:bodyPr/>
        <a:lstStyle/>
        <a:p>
          <a:endParaRPr lang="en-US"/>
        </a:p>
      </dgm:t>
    </dgm:pt>
    <dgm:pt modelId="{82AD4D15-321E-42F8-8993-41B30CAA04E2}" type="sibTrans" cxnId="{7E5023D4-AACF-45E4-AE79-B0887BA4A742}">
      <dgm:prSet/>
      <dgm:spPr/>
      <dgm:t>
        <a:bodyPr/>
        <a:lstStyle/>
        <a:p>
          <a:endParaRPr lang="en-US"/>
        </a:p>
      </dgm:t>
    </dgm:pt>
    <dgm:pt modelId="{84BF7F0C-8F4A-40C0-B1B8-ECDE3B5FD8AE}">
      <dgm:prSet/>
      <dgm:spPr/>
      <dgm:t>
        <a:bodyPr/>
        <a:lstStyle/>
        <a:p>
          <a:r>
            <a:rPr lang="en-US" b="0" i="0" baseline="0"/>
            <a:t>“Two fifth of all older adults which is 3.9 million say television is their main company”</a:t>
          </a:r>
          <a:r>
            <a:rPr lang="en-US" b="0" i="1" baseline="0"/>
            <a:t> (The Facts on Loneliness</a:t>
          </a:r>
          <a:r>
            <a:rPr lang="en-US" b="0" i="0" baseline="0"/>
            <a:t> (no date) </a:t>
          </a:r>
          <a:r>
            <a:rPr lang="en-US" b="0" i="1" baseline="0"/>
            <a:t>The facts on Loneliness</a:t>
          </a:r>
          <a:r>
            <a:rPr lang="en-US" b="0" i="0" baseline="0"/>
            <a:t>.)</a:t>
          </a:r>
          <a:endParaRPr lang="en-US"/>
        </a:p>
      </dgm:t>
    </dgm:pt>
    <dgm:pt modelId="{04328F0E-404E-46DC-9E52-5538FBE65F7D}" type="parTrans" cxnId="{7597B344-4A1F-4B62-A0C9-5C2CB31FA92F}">
      <dgm:prSet/>
      <dgm:spPr/>
      <dgm:t>
        <a:bodyPr/>
        <a:lstStyle/>
        <a:p>
          <a:endParaRPr lang="en-US"/>
        </a:p>
      </dgm:t>
    </dgm:pt>
    <dgm:pt modelId="{20DC6501-A6DC-4FFC-AA50-5829C24DE42D}" type="sibTrans" cxnId="{7597B344-4A1F-4B62-A0C9-5C2CB31FA92F}">
      <dgm:prSet/>
      <dgm:spPr/>
      <dgm:t>
        <a:bodyPr/>
        <a:lstStyle/>
        <a:p>
          <a:endParaRPr lang="en-US"/>
        </a:p>
      </dgm:t>
    </dgm:pt>
    <dgm:pt modelId="{6F467D3C-3076-4397-A7B7-1D5BE3AB64E1}" type="pres">
      <dgm:prSet presAssocID="{B2DCE067-FB8F-4DD8-A046-792E4BA69EEE}" presName="vert0" presStyleCnt="0">
        <dgm:presLayoutVars>
          <dgm:dir/>
          <dgm:animOne val="branch"/>
          <dgm:animLvl val="lvl"/>
        </dgm:presLayoutVars>
      </dgm:prSet>
      <dgm:spPr/>
    </dgm:pt>
    <dgm:pt modelId="{E065DC24-B819-410D-8F33-DEA3E9A640C0}" type="pres">
      <dgm:prSet presAssocID="{B90FE86C-D224-4D7E-8C94-CF7EF15ADEB4}" presName="thickLine" presStyleLbl="alignNode1" presStyleIdx="0" presStyleCnt="4"/>
      <dgm:spPr/>
    </dgm:pt>
    <dgm:pt modelId="{984598E6-CDAA-418C-A13B-FD7856FAB090}" type="pres">
      <dgm:prSet presAssocID="{B90FE86C-D224-4D7E-8C94-CF7EF15ADEB4}" presName="horz1" presStyleCnt="0"/>
      <dgm:spPr/>
    </dgm:pt>
    <dgm:pt modelId="{07C1E568-A788-4F1A-8854-EEC2244D96FC}" type="pres">
      <dgm:prSet presAssocID="{B90FE86C-D224-4D7E-8C94-CF7EF15ADEB4}" presName="tx1" presStyleLbl="revTx" presStyleIdx="0" presStyleCnt="4"/>
      <dgm:spPr/>
    </dgm:pt>
    <dgm:pt modelId="{505C2758-85F4-4AD2-8A4E-39FE98E83E23}" type="pres">
      <dgm:prSet presAssocID="{B90FE86C-D224-4D7E-8C94-CF7EF15ADEB4}" presName="vert1" presStyleCnt="0"/>
      <dgm:spPr/>
    </dgm:pt>
    <dgm:pt modelId="{3E0CAA82-1AF4-45F3-8AA8-5BA14A5DDE74}" type="pres">
      <dgm:prSet presAssocID="{BC87DCD1-3FBA-4B20-BCC3-A2D0C4D8BE29}" presName="thickLine" presStyleLbl="alignNode1" presStyleIdx="1" presStyleCnt="4"/>
      <dgm:spPr/>
    </dgm:pt>
    <dgm:pt modelId="{417119F6-D9C5-44C5-8966-D844EDBEB2CA}" type="pres">
      <dgm:prSet presAssocID="{BC87DCD1-3FBA-4B20-BCC3-A2D0C4D8BE29}" presName="horz1" presStyleCnt="0"/>
      <dgm:spPr/>
    </dgm:pt>
    <dgm:pt modelId="{5DDF196B-A2A1-4813-85D5-84A00CC5A910}" type="pres">
      <dgm:prSet presAssocID="{BC87DCD1-3FBA-4B20-BCC3-A2D0C4D8BE29}" presName="tx1" presStyleLbl="revTx" presStyleIdx="1" presStyleCnt="4"/>
      <dgm:spPr/>
    </dgm:pt>
    <dgm:pt modelId="{2FDA0325-2FA6-4E29-9CD6-807162952DE8}" type="pres">
      <dgm:prSet presAssocID="{BC87DCD1-3FBA-4B20-BCC3-A2D0C4D8BE29}" presName="vert1" presStyleCnt="0"/>
      <dgm:spPr/>
    </dgm:pt>
    <dgm:pt modelId="{439C65C2-C91D-4C31-A4A2-C5E78F8894EC}" type="pres">
      <dgm:prSet presAssocID="{0FF3CE17-592D-4E6A-A803-2E2B217D356D}" presName="thickLine" presStyleLbl="alignNode1" presStyleIdx="2" presStyleCnt="4"/>
      <dgm:spPr/>
    </dgm:pt>
    <dgm:pt modelId="{E1EF857C-1474-4DB0-949D-C20B2D583FA0}" type="pres">
      <dgm:prSet presAssocID="{0FF3CE17-592D-4E6A-A803-2E2B217D356D}" presName="horz1" presStyleCnt="0"/>
      <dgm:spPr/>
    </dgm:pt>
    <dgm:pt modelId="{29988D81-D038-4229-9875-4EE632F70A58}" type="pres">
      <dgm:prSet presAssocID="{0FF3CE17-592D-4E6A-A803-2E2B217D356D}" presName="tx1" presStyleLbl="revTx" presStyleIdx="2" presStyleCnt="4"/>
      <dgm:spPr/>
    </dgm:pt>
    <dgm:pt modelId="{86285DBA-67C0-41FE-9CBD-F41B0CB5D508}" type="pres">
      <dgm:prSet presAssocID="{0FF3CE17-592D-4E6A-A803-2E2B217D356D}" presName="vert1" presStyleCnt="0"/>
      <dgm:spPr/>
    </dgm:pt>
    <dgm:pt modelId="{008E02AA-A9C7-40A1-A921-8E75955CAAB7}" type="pres">
      <dgm:prSet presAssocID="{84BF7F0C-8F4A-40C0-B1B8-ECDE3B5FD8AE}" presName="thickLine" presStyleLbl="alignNode1" presStyleIdx="3" presStyleCnt="4"/>
      <dgm:spPr/>
    </dgm:pt>
    <dgm:pt modelId="{D1BC88C9-4F2A-4AE5-A8FD-EDD52DFF1153}" type="pres">
      <dgm:prSet presAssocID="{84BF7F0C-8F4A-40C0-B1B8-ECDE3B5FD8AE}" presName="horz1" presStyleCnt="0"/>
      <dgm:spPr/>
    </dgm:pt>
    <dgm:pt modelId="{7FB6B768-0F25-416E-B03D-734D96D3AAD7}" type="pres">
      <dgm:prSet presAssocID="{84BF7F0C-8F4A-40C0-B1B8-ECDE3B5FD8AE}" presName="tx1" presStyleLbl="revTx" presStyleIdx="3" presStyleCnt="4"/>
      <dgm:spPr/>
    </dgm:pt>
    <dgm:pt modelId="{EA53188B-8F99-4AA3-A311-555B5D373F5A}" type="pres">
      <dgm:prSet presAssocID="{84BF7F0C-8F4A-40C0-B1B8-ECDE3B5FD8AE}" presName="vert1" presStyleCnt="0"/>
      <dgm:spPr/>
    </dgm:pt>
  </dgm:ptLst>
  <dgm:cxnLst>
    <dgm:cxn modelId="{5C4D3E21-BC72-4B8B-B452-BED650AE7D7C}" type="presOf" srcId="{BC87DCD1-3FBA-4B20-BCC3-A2D0C4D8BE29}" destId="{5DDF196B-A2A1-4813-85D5-84A00CC5A910}" srcOrd="0" destOrd="0" presId="urn:microsoft.com/office/officeart/2008/layout/LinedList"/>
    <dgm:cxn modelId="{6DD87632-C963-45B2-BBE6-1A3E7A53F1B7}" srcId="{B2DCE067-FB8F-4DD8-A046-792E4BA69EEE}" destId="{BC87DCD1-3FBA-4B20-BCC3-A2D0C4D8BE29}" srcOrd="1" destOrd="0" parTransId="{B84B714F-1742-41F3-8B09-111EA4CBF5AD}" sibTransId="{0861DBC2-CDBA-4486-A48C-D6E78240BE5A}"/>
    <dgm:cxn modelId="{7597B344-4A1F-4B62-A0C9-5C2CB31FA92F}" srcId="{B2DCE067-FB8F-4DD8-A046-792E4BA69EEE}" destId="{84BF7F0C-8F4A-40C0-B1B8-ECDE3B5FD8AE}" srcOrd="3" destOrd="0" parTransId="{04328F0E-404E-46DC-9E52-5538FBE65F7D}" sibTransId="{20DC6501-A6DC-4FFC-AA50-5829C24DE42D}"/>
    <dgm:cxn modelId="{FED13465-4F69-41CE-81E7-1FBAC6563C94}" type="presOf" srcId="{0FF3CE17-592D-4E6A-A803-2E2B217D356D}" destId="{29988D81-D038-4229-9875-4EE632F70A58}" srcOrd="0" destOrd="0" presId="urn:microsoft.com/office/officeart/2008/layout/LinedList"/>
    <dgm:cxn modelId="{071DEEA5-D76C-44D5-8874-4BAF2BE23A6E}" type="presOf" srcId="{84BF7F0C-8F4A-40C0-B1B8-ECDE3B5FD8AE}" destId="{7FB6B768-0F25-416E-B03D-734D96D3AAD7}" srcOrd="0" destOrd="0" presId="urn:microsoft.com/office/officeart/2008/layout/LinedList"/>
    <dgm:cxn modelId="{7CB2D2AF-F7A2-4DE9-9C27-E79890F386FF}" type="presOf" srcId="{B90FE86C-D224-4D7E-8C94-CF7EF15ADEB4}" destId="{07C1E568-A788-4F1A-8854-EEC2244D96FC}" srcOrd="0" destOrd="0" presId="urn:microsoft.com/office/officeart/2008/layout/LinedList"/>
    <dgm:cxn modelId="{7E5023D4-AACF-45E4-AE79-B0887BA4A742}" srcId="{B2DCE067-FB8F-4DD8-A046-792E4BA69EEE}" destId="{0FF3CE17-592D-4E6A-A803-2E2B217D356D}" srcOrd="2" destOrd="0" parTransId="{B9AB29F9-103D-4A62-991C-07220304695E}" sibTransId="{82AD4D15-321E-42F8-8993-41B30CAA04E2}"/>
    <dgm:cxn modelId="{F7D82AD7-CD7F-4E38-BB22-071DF84955D6}" srcId="{B2DCE067-FB8F-4DD8-A046-792E4BA69EEE}" destId="{B90FE86C-D224-4D7E-8C94-CF7EF15ADEB4}" srcOrd="0" destOrd="0" parTransId="{E308F03C-B8D0-4637-8908-E2BC5694DD10}" sibTransId="{F89F930B-D1EB-4972-B750-67AACE1EDF8D}"/>
    <dgm:cxn modelId="{BDC6EFDE-EF59-4B23-9F90-2669B00799B1}" type="presOf" srcId="{B2DCE067-FB8F-4DD8-A046-792E4BA69EEE}" destId="{6F467D3C-3076-4397-A7B7-1D5BE3AB64E1}" srcOrd="0" destOrd="0" presId="urn:microsoft.com/office/officeart/2008/layout/LinedList"/>
    <dgm:cxn modelId="{F8C42A37-ADF3-4989-9699-CEAB2C1E8926}" type="presParOf" srcId="{6F467D3C-3076-4397-A7B7-1D5BE3AB64E1}" destId="{E065DC24-B819-410D-8F33-DEA3E9A640C0}" srcOrd="0" destOrd="0" presId="urn:microsoft.com/office/officeart/2008/layout/LinedList"/>
    <dgm:cxn modelId="{55A2590B-3143-4848-A803-CBC94B5906AB}" type="presParOf" srcId="{6F467D3C-3076-4397-A7B7-1D5BE3AB64E1}" destId="{984598E6-CDAA-418C-A13B-FD7856FAB090}" srcOrd="1" destOrd="0" presId="urn:microsoft.com/office/officeart/2008/layout/LinedList"/>
    <dgm:cxn modelId="{C014F58E-A7B3-4C1D-994E-FDDEA0BF1179}" type="presParOf" srcId="{984598E6-CDAA-418C-A13B-FD7856FAB090}" destId="{07C1E568-A788-4F1A-8854-EEC2244D96FC}" srcOrd="0" destOrd="0" presId="urn:microsoft.com/office/officeart/2008/layout/LinedList"/>
    <dgm:cxn modelId="{8E5ACF5D-F17D-4C3C-BF5F-C05567E0ED45}" type="presParOf" srcId="{984598E6-CDAA-418C-A13B-FD7856FAB090}" destId="{505C2758-85F4-4AD2-8A4E-39FE98E83E23}" srcOrd="1" destOrd="0" presId="urn:microsoft.com/office/officeart/2008/layout/LinedList"/>
    <dgm:cxn modelId="{ED29FD0B-718C-4C11-A58C-073408B06D25}" type="presParOf" srcId="{6F467D3C-3076-4397-A7B7-1D5BE3AB64E1}" destId="{3E0CAA82-1AF4-45F3-8AA8-5BA14A5DDE74}" srcOrd="2" destOrd="0" presId="urn:microsoft.com/office/officeart/2008/layout/LinedList"/>
    <dgm:cxn modelId="{1D7ECBB8-F17C-4437-B7E1-887043A83039}" type="presParOf" srcId="{6F467D3C-3076-4397-A7B7-1D5BE3AB64E1}" destId="{417119F6-D9C5-44C5-8966-D844EDBEB2CA}" srcOrd="3" destOrd="0" presId="urn:microsoft.com/office/officeart/2008/layout/LinedList"/>
    <dgm:cxn modelId="{7185E731-0F9C-43E6-ACA3-39E353C5684E}" type="presParOf" srcId="{417119F6-D9C5-44C5-8966-D844EDBEB2CA}" destId="{5DDF196B-A2A1-4813-85D5-84A00CC5A910}" srcOrd="0" destOrd="0" presId="urn:microsoft.com/office/officeart/2008/layout/LinedList"/>
    <dgm:cxn modelId="{240A8148-C716-491F-AC9B-472483F76912}" type="presParOf" srcId="{417119F6-D9C5-44C5-8966-D844EDBEB2CA}" destId="{2FDA0325-2FA6-4E29-9CD6-807162952DE8}" srcOrd="1" destOrd="0" presId="urn:microsoft.com/office/officeart/2008/layout/LinedList"/>
    <dgm:cxn modelId="{275740E3-09A6-4F2D-B08B-62C014CF6437}" type="presParOf" srcId="{6F467D3C-3076-4397-A7B7-1D5BE3AB64E1}" destId="{439C65C2-C91D-4C31-A4A2-C5E78F8894EC}" srcOrd="4" destOrd="0" presId="urn:microsoft.com/office/officeart/2008/layout/LinedList"/>
    <dgm:cxn modelId="{BC2F6A61-1E44-4126-81BB-64C075754722}" type="presParOf" srcId="{6F467D3C-3076-4397-A7B7-1D5BE3AB64E1}" destId="{E1EF857C-1474-4DB0-949D-C20B2D583FA0}" srcOrd="5" destOrd="0" presId="urn:microsoft.com/office/officeart/2008/layout/LinedList"/>
    <dgm:cxn modelId="{7EEB40F2-A2DC-4EBE-B935-CAC88C47815D}" type="presParOf" srcId="{E1EF857C-1474-4DB0-949D-C20B2D583FA0}" destId="{29988D81-D038-4229-9875-4EE632F70A58}" srcOrd="0" destOrd="0" presId="urn:microsoft.com/office/officeart/2008/layout/LinedList"/>
    <dgm:cxn modelId="{09201919-0E8D-49D5-8451-DB2475C9C24A}" type="presParOf" srcId="{E1EF857C-1474-4DB0-949D-C20B2D583FA0}" destId="{86285DBA-67C0-41FE-9CBD-F41B0CB5D508}" srcOrd="1" destOrd="0" presId="urn:microsoft.com/office/officeart/2008/layout/LinedList"/>
    <dgm:cxn modelId="{A8CBFC15-84EE-4324-9543-A0D8E8A81A90}" type="presParOf" srcId="{6F467D3C-3076-4397-A7B7-1D5BE3AB64E1}" destId="{008E02AA-A9C7-40A1-A921-8E75955CAAB7}" srcOrd="6" destOrd="0" presId="urn:microsoft.com/office/officeart/2008/layout/LinedList"/>
    <dgm:cxn modelId="{456DEE20-B0CC-4C69-883D-3F2FF34B8A2F}" type="presParOf" srcId="{6F467D3C-3076-4397-A7B7-1D5BE3AB64E1}" destId="{D1BC88C9-4F2A-4AE5-A8FD-EDD52DFF1153}" srcOrd="7" destOrd="0" presId="urn:microsoft.com/office/officeart/2008/layout/LinedList"/>
    <dgm:cxn modelId="{7811F19B-6912-4E10-B404-CF217BE28399}" type="presParOf" srcId="{D1BC88C9-4F2A-4AE5-A8FD-EDD52DFF1153}" destId="{7FB6B768-0F25-416E-B03D-734D96D3AAD7}" srcOrd="0" destOrd="0" presId="urn:microsoft.com/office/officeart/2008/layout/LinedList"/>
    <dgm:cxn modelId="{D259C936-84BF-4E83-AC83-62DC764BF16F}" type="presParOf" srcId="{D1BC88C9-4F2A-4AE5-A8FD-EDD52DFF1153}" destId="{EA53188B-8F99-4AA3-A311-555B5D373F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DC24-B819-410D-8F33-DEA3E9A640C0}">
      <dsp:nvSpPr>
        <dsp:cNvPr id="0" name=""/>
        <dsp:cNvSpPr/>
      </dsp:nvSpPr>
      <dsp:spPr>
        <a:xfrm>
          <a:off x="0" y="0"/>
          <a:ext cx="556401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C1E568-A788-4F1A-8854-EEC2244D96FC}">
      <dsp:nvSpPr>
        <dsp:cNvPr id="0" name=""/>
        <dsp:cNvSpPr/>
      </dsp:nvSpPr>
      <dsp:spPr>
        <a:xfrm>
          <a:off x="0" y="0"/>
          <a:ext cx="5564018" cy="1272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t>According to </a:t>
          </a:r>
          <a:r>
            <a:rPr lang="en-US" sz="1800" b="0" i="1" kern="1200" baseline="0"/>
            <a:t>The Facts on Loneliness</a:t>
          </a:r>
          <a:r>
            <a:rPr lang="en-US" sz="1800" b="0" i="0" kern="1200" baseline="0"/>
            <a:t> (no date) “loneliness is a big health concern , and it is likely to increase death rates 26% . Living alone with poor social network is very bad for your health just as smoking 15 cigarettes a day.</a:t>
          </a:r>
          <a:endParaRPr lang="en-US" sz="1800" kern="1200"/>
        </a:p>
      </dsp:txBody>
      <dsp:txXfrm>
        <a:off x="0" y="0"/>
        <a:ext cx="5564018" cy="1272611"/>
      </dsp:txXfrm>
    </dsp:sp>
    <dsp:sp modelId="{3E0CAA82-1AF4-45F3-8AA8-5BA14A5DDE74}">
      <dsp:nvSpPr>
        <dsp:cNvPr id="0" name=""/>
        <dsp:cNvSpPr/>
      </dsp:nvSpPr>
      <dsp:spPr>
        <a:xfrm>
          <a:off x="0" y="1272611"/>
          <a:ext cx="556401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F196B-A2A1-4813-85D5-84A00CC5A910}">
      <dsp:nvSpPr>
        <dsp:cNvPr id="0" name=""/>
        <dsp:cNvSpPr/>
      </dsp:nvSpPr>
      <dsp:spPr>
        <a:xfrm>
          <a:off x="0" y="1272611"/>
          <a:ext cx="5564018" cy="1272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t>“Loneliness among the older adults over 50s is set to reach two million by 2025 to 2026”. This will compare to around 1.4 million in 2016-2017 this is a 49% increase in 10 years.</a:t>
          </a:r>
          <a:endParaRPr lang="en-US" sz="1800" kern="1200"/>
        </a:p>
      </dsp:txBody>
      <dsp:txXfrm>
        <a:off x="0" y="1272611"/>
        <a:ext cx="5564018" cy="1272611"/>
      </dsp:txXfrm>
    </dsp:sp>
    <dsp:sp modelId="{439C65C2-C91D-4C31-A4A2-C5E78F8894EC}">
      <dsp:nvSpPr>
        <dsp:cNvPr id="0" name=""/>
        <dsp:cNvSpPr/>
      </dsp:nvSpPr>
      <dsp:spPr>
        <a:xfrm>
          <a:off x="0" y="2545223"/>
          <a:ext cx="556401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88D81-D038-4229-9875-4EE632F70A58}">
      <dsp:nvSpPr>
        <dsp:cNvPr id="0" name=""/>
        <dsp:cNvSpPr/>
      </dsp:nvSpPr>
      <dsp:spPr>
        <a:xfrm>
          <a:off x="0" y="2545223"/>
          <a:ext cx="5564018" cy="1272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t>“ Half a Million of older people goes at least five to six days a week with no interaction or speaking to anyone.  Over 59% of the older person are age 85 and over, 38% of those is age 75 to 85 who lives alone.</a:t>
          </a:r>
          <a:endParaRPr lang="en-US" sz="1800" kern="1200"/>
        </a:p>
      </dsp:txBody>
      <dsp:txXfrm>
        <a:off x="0" y="2545223"/>
        <a:ext cx="5564018" cy="1272611"/>
      </dsp:txXfrm>
    </dsp:sp>
    <dsp:sp modelId="{008E02AA-A9C7-40A1-A921-8E75955CAAB7}">
      <dsp:nvSpPr>
        <dsp:cNvPr id="0" name=""/>
        <dsp:cNvSpPr/>
      </dsp:nvSpPr>
      <dsp:spPr>
        <a:xfrm>
          <a:off x="0" y="3817835"/>
          <a:ext cx="556401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B6B768-0F25-416E-B03D-734D96D3AAD7}">
      <dsp:nvSpPr>
        <dsp:cNvPr id="0" name=""/>
        <dsp:cNvSpPr/>
      </dsp:nvSpPr>
      <dsp:spPr>
        <a:xfrm>
          <a:off x="0" y="3817835"/>
          <a:ext cx="5564018" cy="1272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baseline="0"/>
            <a:t>“Two fifth of all older adults which is 3.9 million say television is their main company”</a:t>
          </a:r>
          <a:r>
            <a:rPr lang="en-US" sz="1800" b="0" i="1" kern="1200" baseline="0"/>
            <a:t> (The Facts on Loneliness</a:t>
          </a:r>
          <a:r>
            <a:rPr lang="en-US" sz="1800" b="0" i="0" kern="1200" baseline="0"/>
            <a:t> (no date) </a:t>
          </a:r>
          <a:r>
            <a:rPr lang="en-US" sz="1800" b="0" i="1" kern="1200" baseline="0"/>
            <a:t>The facts on Loneliness</a:t>
          </a:r>
          <a:r>
            <a:rPr lang="en-US" sz="1800" b="0" i="0" kern="1200" baseline="0"/>
            <a:t>.)</a:t>
          </a:r>
          <a:endParaRPr lang="en-US" sz="1800" kern="1200"/>
        </a:p>
      </dsp:txBody>
      <dsp:txXfrm>
        <a:off x="0" y="3817835"/>
        <a:ext cx="5564018" cy="12726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A8FFDAB-1763-B785-AAAF-F07385E013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20E6074-20EE-B2A2-F040-42C83F4703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CF90BC-AE7B-4B72-89D9-9B0055D92FD2}" type="datetimeFigureOut">
              <a:t>1/16/2023</a:t>
            </a:fld>
            <a:endParaRPr lang="en-US"/>
          </a:p>
        </p:txBody>
      </p:sp>
      <p:sp>
        <p:nvSpPr>
          <p:cNvPr id="4" name="Footer Placeholder 3">
            <a:extLst>
              <a:ext uri="{FF2B5EF4-FFF2-40B4-BE49-F238E27FC236}">
                <a16:creationId xmlns:a16="http://schemas.microsoft.com/office/drawing/2014/main" id="{38664A9F-620D-F821-D1FA-5026A7BCB9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D8EBA86-4AEF-419B-7386-1A36AED547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B94E2B0-A8A0-45BC-9102-857C1BEDD7EE}" type="slidenum">
              <a:t>‹#›</a:t>
            </a:fld>
            <a:endParaRPr lang="en-US"/>
          </a:p>
        </p:txBody>
      </p:sp>
      <p:sp>
        <p:nvSpPr>
          <p:cNvPr id="6" name="Header Placeholder 1">
            <a:extLst>
              <a:ext uri="{FF2B5EF4-FFF2-40B4-BE49-F238E27FC236}">
                <a16:creationId xmlns:a16="http://schemas.microsoft.com/office/drawing/2014/main" id="{44B01B8C-F99B-37BC-3312-2A24B75E101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7" name="Date Placeholder 2">
            <a:extLst>
              <a:ext uri="{FF2B5EF4-FFF2-40B4-BE49-F238E27FC236}">
                <a16:creationId xmlns:a16="http://schemas.microsoft.com/office/drawing/2014/main" id="{F8769716-F29A-6A84-20D6-5B119C937B83}"/>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9722B8-8959-4CF1-A90C-90393E904098}"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1/16/2023</a:t>
            </a:fld>
            <a:endParaRPr lang="en-US" sz="1200" b="0" i="0" u="none" strike="noStrike" kern="1200" cap="none" spc="0" baseline="0">
              <a:solidFill>
                <a:srgbClr val="000000"/>
              </a:solidFill>
              <a:uFillTx/>
              <a:latin typeface="Calibri"/>
            </a:endParaRPr>
          </a:p>
        </p:txBody>
      </p:sp>
      <p:sp>
        <p:nvSpPr>
          <p:cNvPr id="8" name="Footer Placeholder 3">
            <a:extLst>
              <a:ext uri="{FF2B5EF4-FFF2-40B4-BE49-F238E27FC236}">
                <a16:creationId xmlns:a16="http://schemas.microsoft.com/office/drawing/2014/main" id="{0B61BFDE-FABB-5442-B27F-31C19BA40BD5}"/>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9" name="Slide Number Placeholder 4">
            <a:extLst>
              <a:ext uri="{FF2B5EF4-FFF2-40B4-BE49-F238E27FC236}">
                <a16:creationId xmlns:a16="http://schemas.microsoft.com/office/drawing/2014/main" id="{C607CC93-EE49-E951-489E-2585E71AA31F}"/>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76E9B8-8F2D-4FE6-8407-E3BFD3AD48DC}"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583234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83A157FF-F459-6CA0-5442-88F542154F3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EE07C7C7-B22F-C4FC-6ADB-821EFFE9E33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A82EDA24-0DAF-43D6-A539-E96EAF0632B5}" type="datetime1">
              <a:rPr lang="en-US"/>
              <a:pPr lvl="0"/>
              <a:t>1/16/2023</a:t>
            </a:fld>
            <a:endParaRPr lang="en-US"/>
          </a:p>
        </p:txBody>
      </p:sp>
      <p:sp>
        <p:nvSpPr>
          <p:cNvPr id="10" name="Slide Image Placeholder 3">
            <a:extLst>
              <a:ext uri="{FF2B5EF4-FFF2-40B4-BE49-F238E27FC236}">
                <a16:creationId xmlns:a16="http://schemas.microsoft.com/office/drawing/2014/main" id="{A7BDF45A-953D-CFD0-2059-799ADAE8F44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8013D4E0-FD90-0588-8270-B803CC34338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00132806-E15E-9F57-F538-D58F28CAA0A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15478621-AD5D-E022-B87E-6EB7ABA58A3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7C380CF-BD94-4D61-AE57-F7937CB753A8}"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20B54B-DFB9-4518-93C4-BC68DD056640}" type="datetimeFigureOut">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8D223-95BE-44EE-AD1B-B7F5B09216F4}" type="slidenum">
              <a:t>‹#›</a:t>
            </a:fld>
            <a:endParaRPr lang="en-US"/>
          </a:p>
        </p:txBody>
      </p:sp>
    </p:spTree>
    <p:extLst>
      <p:ext uri="{BB962C8B-B14F-4D97-AF65-F5344CB8AC3E}">
        <p14:creationId xmlns:p14="http://schemas.microsoft.com/office/powerpoint/2010/main" val="315169084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62AF2F-64A8-6749-EF55-D558F806330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074084E-CF85-A92B-B667-47E2971E445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725EEDE-56D4-F552-1B55-33B13F45071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C1EC88-2D54-4929-B789-B8D903735855}"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lvl="0"/>
            <a:fld id="{F7C380CF-BD94-4D61-AE57-F7937CB753A8}" type="slidenum">
              <a:rPr lang="en-GB" smtClean="0"/>
              <a:t>4</a:t>
            </a:fld>
            <a:endParaRPr lang="en-GB"/>
          </a:p>
        </p:txBody>
      </p:sp>
      <p:sp>
        <p:nvSpPr>
          <p:cNvPr id="5" name="Slide Number Placeholder 4"/>
          <p:cNvSpPr>
            <a:spLocks noGrp="1"/>
          </p:cNvSpPr>
          <p:nvPr>
            <p:ph type="sldNum" sz="quarter" idx="5"/>
          </p:nvPr>
        </p:nvSpPr>
        <p:spPr/>
        <p:txBody>
          <a:bodyPr/>
          <a:lstStyle/>
          <a:p>
            <a:fld id="{DE58D223-95BE-44EE-AD1B-B7F5B09216F4}" type="slidenum">
              <a:rPr lang="en-GB" smtClean="0"/>
              <a:t>4</a:t>
            </a:fld>
            <a:endParaRPr lang="en-GB"/>
          </a:p>
        </p:txBody>
      </p:sp>
    </p:spTree>
    <p:extLst>
      <p:ext uri="{BB962C8B-B14F-4D97-AF65-F5344CB8AC3E}">
        <p14:creationId xmlns:p14="http://schemas.microsoft.com/office/powerpoint/2010/main" val="2403670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C7EC43-C8A8-7E42-578B-9FD5FAE9307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75BF30A-3D03-39EC-A53F-9B4E60C7B4E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2A559408-C1A2-37DD-C081-81CB47A4529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AD7017-D3C6-4450-BF1D-A9AC8C6E9155}" type="slidenum">
              <a:t>15</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7B47FF2A-6B9D-4956-B33A-243A05841FA6}"/>
              </a:ext>
            </a:extLst>
          </p:cNvPr>
          <p:cNvSpPr/>
          <p:nvPr/>
        </p:nvSpPr>
        <p:spPr>
          <a:xfrm>
            <a:off x="256032" y="265176"/>
            <a:ext cx="11683051" cy="6332430"/>
          </a:xfrm>
          <a:prstGeom prst="rect">
            <a:avLst/>
          </a:prstGeom>
          <a:solidFill>
            <a:srgbClr val="F5F5F5"/>
          </a:solidFill>
          <a:ln cap="flat">
            <a:noFill/>
            <a:prstDash val="solid"/>
          </a:ln>
        </p:spPr>
        <p:txBody>
          <a:bodyPr vert="horz" wrap="square" lIns="91440" tIns="45720" rIns="91440" bIns="45720" anchor="b"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cxnSp>
        <p:nvCxnSpPr>
          <p:cNvPr id="5" name="Straight Connector 7">
            <a:extLst>
              <a:ext uri="{FF2B5EF4-FFF2-40B4-BE49-F238E27FC236}">
                <a16:creationId xmlns:a16="http://schemas.microsoft.com/office/drawing/2014/main" id="{2A92F932-A7AA-B727-6842-EF85C5E605B3}"/>
              </a:ext>
            </a:extLst>
          </p:cNvPr>
          <p:cNvCxnSpPr/>
          <p:nvPr/>
        </p:nvCxnSpPr>
        <p:spPr>
          <a:xfrm>
            <a:off x="604436" y="1196391"/>
            <a:ext cx="10983133" cy="0"/>
          </a:xfrm>
          <a:prstGeom prst="straightConnector1">
            <a:avLst/>
          </a:prstGeom>
          <a:noFill/>
          <a:ln w="25402" cap="flat">
            <a:solidFill>
              <a:srgbClr val="D24726"/>
            </a:solidFill>
            <a:prstDash val="solid"/>
            <a:miter/>
          </a:ln>
        </p:spPr>
      </p:cxnSp>
      <p:sp>
        <p:nvSpPr>
          <p:cNvPr id="2" name="Rectangle 6">
            <a:extLst>
              <a:ext uri="{FF2B5EF4-FFF2-40B4-BE49-F238E27FC236}">
                <a16:creationId xmlns:a16="http://schemas.microsoft.com/office/drawing/2014/main" id="{7792C3B7-7884-448B-325F-83245C6B29B9}"/>
              </a:ext>
            </a:extLst>
          </p:cNvPr>
          <p:cNvSpPr/>
          <p:nvPr/>
        </p:nvSpPr>
        <p:spPr>
          <a:xfrm>
            <a:off x="254953" y="262780"/>
            <a:ext cx="11682100" cy="6332430"/>
          </a:xfrm>
          <a:prstGeom prst="rect">
            <a:avLst/>
          </a:prstGeom>
          <a:solidFill>
            <a:srgbClr val="D247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itle 1">
            <a:extLst>
              <a:ext uri="{FF2B5EF4-FFF2-40B4-BE49-F238E27FC236}">
                <a16:creationId xmlns:a16="http://schemas.microsoft.com/office/drawing/2014/main" id="{457F1921-FCD1-C3E7-ED1D-52A8258B9AD7}"/>
              </a:ext>
            </a:extLst>
          </p:cNvPr>
          <p:cNvSpPr txBox="1">
            <a:spLocks noGrp="1"/>
          </p:cNvSpPr>
          <p:nvPr>
            <p:ph type="title"/>
          </p:nvPr>
        </p:nvSpPr>
        <p:spPr>
          <a:xfrm>
            <a:off x="521208" y="448056"/>
            <a:ext cx="6876288" cy="640080"/>
          </a:xfrm>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9536104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7DDCEA2C-1022-BEF2-ABE3-587DDC2C0611}"/>
              </a:ext>
            </a:extLst>
          </p:cNvPr>
          <p:cNvSpPr/>
          <p:nvPr/>
        </p:nvSpPr>
        <p:spPr>
          <a:xfrm>
            <a:off x="256032" y="265176"/>
            <a:ext cx="11683051" cy="6332430"/>
          </a:xfrm>
          <a:prstGeom prst="rect">
            <a:avLst/>
          </a:prstGeom>
          <a:solidFill>
            <a:srgbClr val="F5F5F5"/>
          </a:solidFill>
          <a:ln cap="flat">
            <a:noFill/>
            <a:prstDash val="solid"/>
          </a:ln>
        </p:spPr>
        <p:txBody>
          <a:bodyPr vert="horz" wrap="square" lIns="91440" tIns="45720" rIns="91440" bIns="45720" anchor="b"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cxnSp>
        <p:nvCxnSpPr>
          <p:cNvPr id="10" name="Straight Connector 7">
            <a:extLst>
              <a:ext uri="{FF2B5EF4-FFF2-40B4-BE49-F238E27FC236}">
                <a16:creationId xmlns:a16="http://schemas.microsoft.com/office/drawing/2014/main" id="{F137F966-3B60-2823-3ABB-932F335B1D79}"/>
              </a:ext>
            </a:extLst>
          </p:cNvPr>
          <p:cNvCxnSpPr/>
          <p:nvPr/>
        </p:nvCxnSpPr>
        <p:spPr>
          <a:xfrm>
            <a:off x="604436" y="1196391"/>
            <a:ext cx="10983133" cy="0"/>
          </a:xfrm>
          <a:prstGeom prst="straightConnector1">
            <a:avLst/>
          </a:prstGeom>
          <a:noFill/>
          <a:ln w="25402" cap="flat">
            <a:solidFill>
              <a:srgbClr val="D24726"/>
            </a:solidFill>
            <a:prstDash val="solid"/>
            <a:miter/>
          </a:ln>
        </p:spPr>
      </p:cxnSp>
      <p:sp>
        <p:nvSpPr>
          <p:cNvPr id="2" name="Rectangle 8">
            <a:extLst>
              <a:ext uri="{FF2B5EF4-FFF2-40B4-BE49-F238E27FC236}">
                <a16:creationId xmlns:a16="http://schemas.microsoft.com/office/drawing/2014/main" id="{692EC38F-65C4-28D1-0254-789F16FA7819}"/>
              </a:ext>
            </a:extLst>
          </p:cNvPr>
          <p:cNvSpPr/>
          <p:nvPr/>
        </p:nvSpPr>
        <p:spPr>
          <a:xfrm>
            <a:off x="256032" y="265176"/>
            <a:ext cx="11683051" cy="6332430"/>
          </a:xfrm>
          <a:prstGeom prst="rect">
            <a:avLst/>
          </a:prstGeom>
          <a:solidFill>
            <a:srgbClr val="F5F5F5"/>
          </a:solidFill>
          <a:ln cap="flat">
            <a:noFill/>
            <a:prstDash val="solid"/>
          </a:ln>
        </p:spPr>
        <p:txBody>
          <a:bodyPr vert="horz" wrap="square" lIns="91440" tIns="45720" rIns="91440" bIns="45720" anchor="b"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cxnSp>
        <p:nvCxnSpPr>
          <p:cNvPr id="3" name="Straight Connector 11">
            <a:extLst>
              <a:ext uri="{FF2B5EF4-FFF2-40B4-BE49-F238E27FC236}">
                <a16:creationId xmlns:a16="http://schemas.microsoft.com/office/drawing/2014/main" id="{A549AE7A-23E7-4186-1F25-A71EB29B5FD5}"/>
              </a:ext>
            </a:extLst>
          </p:cNvPr>
          <p:cNvCxnSpPr/>
          <p:nvPr/>
        </p:nvCxnSpPr>
        <p:spPr>
          <a:xfrm>
            <a:off x="604436" y="1196391"/>
            <a:ext cx="10983133" cy="0"/>
          </a:xfrm>
          <a:prstGeom prst="straightConnector1">
            <a:avLst/>
          </a:prstGeom>
          <a:noFill/>
          <a:ln w="25402" cap="flat">
            <a:solidFill>
              <a:srgbClr val="D24726"/>
            </a:solidFill>
            <a:prstDash val="solid"/>
            <a:miter/>
          </a:ln>
        </p:spPr>
      </p:cxnSp>
      <p:sp>
        <p:nvSpPr>
          <p:cNvPr id="4" name="Title 3">
            <a:extLst>
              <a:ext uri="{FF2B5EF4-FFF2-40B4-BE49-F238E27FC236}">
                <a16:creationId xmlns:a16="http://schemas.microsoft.com/office/drawing/2014/main" id="{D79F5962-7184-26F0-26D2-8748360D41F0}"/>
              </a:ext>
            </a:extLst>
          </p:cNvPr>
          <p:cNvSpPr txBox="1">
            <a:spLocks noGrp="1"/>
          </p:cNvSpPr>
          <p:nvPr>
            <p:ph type="title"/>
          </p:nvPr>
        </p:nvSpPr>
        <p:spPr>
          <a:xfrm>
            <a:off x="521208" y="448056"/>
            <a:ext cx="6877120" cy="640080"/>
          </a:xfrm>
        </p:spPr>
        <p:txBody>
          <a:bodyPr/>
          <a:lstStyle>
            <a:lvl1pPr>
              <a:defRPr>
                <a:solidFill>
                  <a:srgbClr val="3B3838"/>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586DB3C2-B477-7216-5FAE-2A63A7E41DC2}"/>
              </a:ext>
            </a:extLst>
          </p:cNvPr>
          <p:cNvSpPr txBox="1">
            <a:spLocks noGrp="1"/>
          </p:cNvSpPr>
          <p:nvPr>
            <p:ph idx="4294967295"/>
          </p:nvPr>
        </p:nvSpPr>
        <p:spPr>
          <a:xfrm>
            <a:off x="539496" y="1435608"/>
            <a:ext cx="4416552" cy="3977639"/>
          </a:xfrm>
        </p:spPr>
        <p:txBody>
          <a:bodyPr/>
          <a:lstStyle>
            <a:lvl1pPr>
              <a:defRPr>
                <a:solidFill>
                  <a:srgbClr val="404040"/>
                </a:solidFill>
              </a:defRPr>
            </a:lvl1pPr>
            <a:lvl2pPr marL="0" indent="0">
              <a:buNone/>
              <a:defRPr>
                <a:solidFill>
                  <a:srgbClr val="404040"/>
                </a:solidFill>
              </a:defRPr>
            </a:lvl2pPr>
            <a:lvl3pPr marL="0" indent="0">
              <a:buNone/>
              <a:defRPr>
                <a:solidFill>
                  <a:srgbClr val="404040"/>
                </a:solidFill>
              </a:defRPr>
            </a:lvl3pPr>
            <a:lvl4pPr marL="0" indent="0">
              <a:buNone/>
              <a:defRPr>
                <a:solidFill>
                  <a:srgbClr val="404040"/>
                </a:solidFill>
              </a:defRPr>
            </a:lvl4pPr>
            <a:lvl5pPr marL="0" indent="0">
              <a:buNone/>
              <a:defRPr>
                <a:solidFill>
                  <a:srgbClr val="40404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206E3609-21E1-CDFE-9C4D-9108DB0D5CD9}"/>
              </a:ext>
            </a:extLst>
          </p:cNvPr>
          <p:cNvSpPr txBox="1">
            <a:spLocks noGrp="1"/>
          </p:cNvSpPr>
          <p:nvPr>
            <p:ph type="dt" sz="half" idx="7"/>
          </p:nvPr>
        </p:nvSpPr>
        <p:spPr>
          <a:xfrm>
            <a:off x="539496" y="6203947"/>
            <a:ext cx="3276596" cy="365129"/>
          </a:xfrm>
        </p:spPr>
        <p:txBody>
          <a:bodyPr/>
          <a:lstStyle>
            <a:lvl1pPr>
              <a:defRPr/>
            </a:lvl1pPr>
          </a:lstStyle>
          <a:p>
            <a:pPr lvl="0"/>
            <a:fld id="{1DA152CA-B198-4FFC-B62A-2AE3DFD215D5}" type="datetime1">
              <a:rPr lang="en-US"/>
              <a:pPr lvl="0"/>
              <a:t>1/16/2023</a:t>
            </a:fld>
            <a:endParaRPr lang="en-US"/>
          </a:p>
        </p:txBody>
      </p:sp>
      <p:sp>
        <p:nvSpPr>
          <p:cNvPr id="7" name="Footer Placeholder 4">
            <a:extLst>
              <a:ext uri="{FF2B5EF4-FFF2-40B4-BE49-F238E27FC236}">
                <a16:creationId xmlns:a16="http://schemas.microsoft.com/office/drawing/2014/main" id="{65C24F59-4FC0-13F5-884C-4624288B61FE}"/>
              </a:ext>
            </a:extLst>
          </p:cNvPr>
          <p:cNvSpPr txBox="1">
            <a:spLocks noGrp="1"/>
          </p:cNvSpPr>
          <p:nvPr>
            <p:ph type="ftr" sz="quarter" idx="9"/>
          </p:nvPr>
        </p:nvSpPr>
        <p:spPr>
          <a:xfrm>
            <a:off x="4648196" y="6203947"/>
            <a:ext cx="2895603" cy="365129"/>
          </a:xfrm>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AD9A8E1E-AB1F-7EB0-2F26-F9A674A060C7}"/>
              </a:ext>
            </a:extLst>
          </p:cNvPr>
          <p:cNvSpPr txBox="1">
            <a:spLocks noGrp="1"/>
          </p:cNvSpPr>
          <p:nvPr>
            <p:ph type="sldNum" sz="quarter" idx="8"/>
          </p:nvPr>
        </p:nvSpPr>
        <p:spPr>
          <a:xfrm>
            <a:off x="8371926" y="6203947"/>
            <a:ext cx="3276596" cy="365129"/>
          </a:xfrm>
        </p:spPr>
        <p:txBody>
          <a:bodyPr/>
          <a:lstStyle>
            <a:lvl1pPr>
              <a:defRPr/>
            </a:lvl1pPr>
          </a:lstStyle>
          <a:p>
            <a:pPr lvl="0"/>
            <a:fld id="{53EC653F-FE10-4CC3-8036-2A5ACDD1BC04}" type="slidenum">
              <a:t>‹#›</a:t>
            </a:fld>
            <a:endParaRPr lang="en-US"/>
          </a:p>
        </p:txBody>
      </p:sp>
    </p:spTree>
    <p:extLst>
      <p:ext uri="{BB962C8B-B14F-4D97-AF65-F5344CB8AC3E}">
        <p14:creationId xmlns:p14="http://schemas.microsoft.com/office/powerpoint/2010/main" val="284002639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6" name="Rectangle 6">
            <a:extLst>
              <a:ext uri="{FF2B5EF4-FFF2-40B4-BE49-F238E27FC236}">
                <a16:creationId xmlns:a16="http://schemas.microsoft.com/office/drawing/2014/main" id="{CE128AAD-26CC-3897-BB3E-A762E296D4A6}"/>
              </a:ext>
            </a:extLst>
          </p:cNvPr>
          <p:cNvSpPr/>
          <p:nvPr/>
        </p:nvSpPr>
        <p:spPr>
          <a:xfrm>
            <a:off x="256032" y="265176"/>
            <a:ext cx="11683051" cy="6332430"/>
          </a:xfrm>
          <a:prstGeom prst="rect">
            <a:avLst/>
          </a:prstGeom>
          <a:solidFill>
            <a:srgbClr val="F5F5F5"/>
          </a:solidFill>
          <a:ln cap="flat">
            <a:noFill/>
            <a:prstDash val="solid"/>
          </a:ln>
        </p:spPr>
        <p:txBody>
          <a:bodyPr vert="horz" wrap="square" lIns="91440" tIns="45720" rIns="91440" bIns="45720" anchor="b"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cxnSp>
        <p:nvCxnSpPr>
          <p:cNvPr id="7" name="Straight Connector 7">
            <a:extLst>
              <a:ext uri="{FF2B5EF4-FFF2-40B4-BE49-F238E27FC236}">
                <a16:creationId xmlns:a16="http://schemas.microsoft.com/office/drawing/2014/main" id="{3600BBA9-8357-6213-6C7F-36EDA170F753}"/>
              </a:ext>
            </a:extLst>
          </p:cNvPr>
          <p:cNvCxnSpPr/>
          <p:nvPr/>
        </p:nvCxnSpPr>
        <p:spPr>
          <a:xfrm>
            <a:off x="604436" y="1196391"/>
            <a:ext cx="10983133" cy="0"/>
          </a:xfrm>
          <a:prstGeom prst="straightConnector1">
            <a:avLst/>
          </a:prstGeom>
          <a:noFill/>
          <a:ln w="25402" cap="flat">
            <a:solidFill>
              <a:srgbClr val="D24726"/>
            </a:solidFill>
            <a:prstDash val="solid"/>
            <a:miter/>
          </a:ln>
        </p:spPr>
      </p:cxnSp>
      <p:sp>
        <p:nvSpPr>
          <p:cNvPr id="2" name="Rectangle 8">
            <a:extLst>
              <a:ext uri="{FF2B5EF4-FFF2-40B4-BE49-F238E27FC236}">
                <a16:creationId xmlns:a16="http://schemas.microsoft.com/office/drawing/2014/main" id="{51063E59-AF57-D438-0227-5F61FFC58AF9}"/>
              </a:ext>
            </a:extLst>
          </p:cNvPr>
          <p:cNvSpPr/>
          <p:nvPr/>
        </p:nvSpPr>
        <p:spPr>
          <a:xfrm>
            <a:off x="254953" y="262780"/>
            <a:ext cx="11683051" cy="6332430"/>
          </a:xfrm>
          <a:prstGeom prst="rect">
            <a:avLst/>
          </a:prstGeom>
          <a:solidFill>
            <a:srgbClr val="F5F5F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Rectangle 9">
            <a:extLst>
              <a:ext uri="{FF2B5EF4-FFF2-40B4-BE49-F238E27FC236}">
                <a16:creationId xmlns:a16="http://schemas.microsoft.com/office/drawing/2014/main" id="{FFEE91D7-5602-D2FD-48F5-DCA9A6F89940}"/>
              </a:ext>
            </a:extLst>
          </p:cNvPr>
          <p:cNvSpPr/>
          <p:nvPr/>
        </p:nvSpPr>
        <p:spPr>
          <a:xfrm>
            <a:off x="254953" y="262780"/>
            <a:ext cx="11682100" cy="2072643"/>
          </a:xfrm>
          <a:prstGeom prst="rect">
            <a:avLst/>
          </a:prstGeom>
          <a:solidFill>
            <a:srgbClr val="D247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4" name="Title 1">
            <a:extLst>
              <a:ext uri="{FF2B5EF4-FFF2-40B4-BE49-F238E27FC236}">
                <a16:creationId xmlns:a16="http://schemas.microsoft.com/office/drawing/2014/main" id="{81DA2865-31AC-A7F3-757D-9F8B729EE8FD}"/>
              </a:ext>
            </a:extLst>
          </p:cNvPr>
          <p:cNvSpPr txBox="1">
            <a:spLocks noGrp="1"/>
          </p:cNvSpPr>
          <p:nvPr>
            <p:ph type="title"/>
          </p:nvPr>
        </p:nvSpPr>
        <p:spPr>
          <a:xfrm>
            <a:off x="521208" y="1536192"/>
            <a:ext cx="6876288" cy="640080"/>
          </a:xfrm>
        </p:spPr>
        <p:txBody>
          <a:bodyPr/>
          <a:lstStyle>
            <a:lvl1pPr>
              <a:defRPr sz="3600">
                <a:solidFill>
                  <a:srgbClr val="FFFFFF"/>
                </a:solidFill>
              </a:defRPr>
            </a:lvl1pPr>
          </a:lstStyle>
          <a:p>
            <a:pPr lvl="0"/>
            <a:r>
              <a:rPr lang="en-US"/>
              <a:t>Click to edit Master title style</a:t>
            </a:r>
          </a:p>
        </p:txBody>
      </p:sp>
      <p:sp>
        <p:nvSpPr>
          <p:cNvPr id="5" name="Content Placeholder 6">
            <a:extLst>
              <a:ext uri="{FF2B5EF4-FFF2-40B4-BE49-F238E27FC236}">
                <a16:creationId xmlns:a16="http://schemas.microsoft.com/office/drawing/2014/main" id="{42CE9FBE-2121-19AA-4B98-1AC0590F4932}"/>
              </a:ext>
            </a:extLst>
          </p:cNvPr>
          <p:cNvSpPr txBox="1">
            <a:spLocks noGrp="1"/>
          </p:cNvSpPr>
          <p:nvPr>
            <p:ph idx="4294967295"/>
          </p:nvPr>
        </p:nvSpPr>
        <p:spPr>
          <a:xfrm>
            <a:off x="539496" y="2560320"/>
            <a:ext cx="9445752" cy="3977639"/>
          </a:xfrm>
        </p:spPr>
        <p:txBody>
          <a:bodyPr/>
          <a:lstStyle>
            <a:lvl1pPr>
              <a:defRPr sz="2400">
                <a:solidFill>
                  <a:srgbClr val="404040"/>
                </a:solidFill>
                <a:latin typeface="Segoe UI Light"/>
              </a:defRPr>
            </a:lvl1pPr>
            <a:lvl2pPr marL="0" indent="0">
              <a:buNone/>
              <a:defRPr>
                <a:solidFill>
                  <a:srgbClr val="404040"/>
                </a:solidFill>
              </a:defRPr>
            </a:lvl2pPr>
            <a:lvl3pPr marL="0" indent="0">
              <a:buNone/>
              <a:defRPr>
                <a:solidFill>
                  <a:srgbClr val="404040"/>
                </a:solidFill>
              </a:defRPr>
            </a:lvl3pPr>
            <a:lvl4pPr marL="0" indent="0">
              <a:buNone/>
              <a:defRPr>
                <a:solidFill>
                  <a:srgbClr val="404040"/>
                </a:solidFill>
              </a:defRPr>
            </a:lvl4pPr>
            <a:lvl5pPr marL="0" indent="0">
              <a:buNone/>
              <a:defRPr>
                <a:solidFill>
                  <a:srgbClr val="40404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256186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9FA61E0-4703-A079-45C4-879177C5693B}"/>
              </a:ext>
            </a:extLst>
          </p:cNvPr>
          <p:cNvSpPr/>
          <p:nvPr/>
        </p:nvSpPr>
        <p:spPr>
          <a:xfrm>
            <a:off x="256032" y="265176"/>
            <a:ext cx="11683051" cy="6332430"/>
          </a:xfrm>
          <a:prstGeom prst="rect">
            <a:avLst/>
          </a:prstGeom>
          <a:solidFill>
            <a:srgbClr val="F5F5F5"/>
          </a:solidFill>
          <a:ln cap="flat">
            <a:noFill/>
            <a:prstDash val="solid"/>
          </a:ln>
        </p:spPr>
        <p:txBody>
          <a:bodyPr vert="horz" wrap="square" lIns="91440" tIns="45720" rIns="91440" bIns="45720" anchor="b"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3" name="Title Placeholder 1">
            <a:extLst>
              <a:ext uri="{FF2B5EF4-FFF2-40B4-BE49-F238E27FC236}">
                <a16:creationId xmlns:a16="http://schemas.microsoft.com/office/drawing/2014/main" id="{E373BD87-3604-4C4B-C7A3-7594A1AC3B36}"/>
              </a:ext>
            </a:extLst>
          </p:cNvPr>
          <p:cNvSpPr txBox="1">
            <a:spLocks noGrp="1"/>
          </p:cNvSpPr>
          <p:nvPr>
            <p:ph type="title"/>
          </p:nvPr>
        </p:nvSpPr>
        <p:spPr>
          <a:xfrm>
            <a:off x="521208" y="448056"/>
            <a:ext cx="6876288" cy="64008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2F3889AA-F599-5E7E-61EF-CD2675FC80FE}"/>
              </a:ext>
            </a:extLst>
          </p:cNvPr>
          <p:cNvSpPr txBox="1">
            <a:spLocks noGrp="1"/>
          </p:cNvSpPr>
          <p:nvPr>
            <p:ph type="body" idx="1"/>
          </p:nvPr>
        </p:nvSpPr>
        <p:spPr>
          <a:xfrm>
            <a:off x="539496" y="1435608"/>
            <a:ext cx="4416552" cy="397763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0BD03BB-D70B-D9A8-30AC-91FDB7E64FC3}"/>
              </a:ext>
            </a:extLst>
          </p:cNvPr>
          <p:cNvSpPr txBox="1">
            <a:spLocks noGrp="1"/>
          </p:cNvSpPr>
          <p:nvPr>
            <p:ph type="dt" sz="half" idx="2"/>
          </p:nvPr>
        </p:nvSpPr>
        <p:spPr>
          <a:xfrm>
            <a:off x="539496" y="6203947"/>
            <a:ext cx="327659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Segoe UI"/>
              </a:defRPr>
            </a:lvl1pPr>
          </a:lstStyle>
          <a:p>
            <a:pPr lvl="0"/>
            <a:fld id="{94A12A4D-A94C-4428-A241-409DF5FDDC2F}" type="datetime1">
              <a:rPr lang="en-US"/>
              <a:pPr lvl="0"/>
              <a:t>1/16/2023</a:t>
            </a:fld>
            <a:endParaRPr lang="en-US"/>
          </a:p>
        </p:txBody>
      </p:sp>
      <p:sp>
        <p:nvSpPr>
          <p:cNvPr id="6" name="Footer Placeholder 4">
            <a:extLst>
              <a:ext uri="{FF2B5EF4-FFF2-40B4-BE49-F238E27FC236}">
                <a16:creationId xmlns:a16="http://schemas.microsoft.com/office/drawing/2014/main" id="{CBA7B0D9-6668-2BCD-924D-E58A05E8C532}"/>
              </a:ext>
            </a:extLst>
          </p:cNvPr>
          <p:cNvSpPr txBox="1">
            <a:spLocks noGrp="1"/>
          </p:cNvSpPr>
          <p:nvPr>
            <p:ph type="ftr" sz="quarter" idx="3"/>
          </p:nvPr>
        </p:nvSpPr>
        <p:spPr>
          <a:xfrm>
            <a:off x="4648196" y="6203947"/>
            <a:ext cx="2895603"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Segoe UI"/>
              </a:defRPr>
            </a:lvl1pPr>
          </a:lstStyle>
          <a:p>
            <a:pPr lvl="0"/>
            <a:endParaRPr lang="en-US"/>
          </a:p>
        </p:txBody>
      </p:sp>
      <p:sp>
        <p:nvSpPr>
          <p:cNvPr id="7" name="Slide Number Placeholder 5">
            <a:extLst>
              <a:ext uri="{FF2B5EF4-FFF2-40B4-BE49-F238E27FC236}">
                <a16:creationId xmlns:a16="http://schemas.microsoft.com/office/drawing/2014/main" id="{490104C5-D8E0-4123-7AC6-45DC90948937}"/>
              </a:ext>
            </a:extLst>
          </p:cNvPr>
          <p:cNvSpPr txBox="1">
            <a:spLocks noGrp="1"/>
          </p:cNvSpPr>
          <p:nvPr>
            <p:ph type="sldNum" sz="quarter" idx="4"/>
          </p:nvPr>
        </p:nvSpPr>
        <p:spPr>
          <a:xfrm>
            <a:off x="8375904" y="6203947"/>
            <a:ext cx="32765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Segoe UI"/>
              </a:defRPr>
            </a:lvl1pPr>
          </a:lstStyle>
          <a:p>
            <a:pPr lvl="0"/>
            <a:fld id="{11DB5BC3-EB50-40C5-ABB8-CE16BE34A3B4}" type="slidenum">
              <a:t>‹#›</a:t>
            </a:fld>
            <a:endParaRPr lang="en-US"/>
          </a:p>
        </p:txBody>
      </p:sp>
      <p:cxnSp>
        <p:nvCxnSpPr>
          <p:cNvPr id="8" name="Straight Connector 7">
            <a:extLst>
              <a:ext uri="{FF2B5EF4-FFF2-40B4-BE49-F238E27FC236}">
                <a16:creationId xmlns:a16="http://schemas.microsoft.com/office/drawing/2014/main" id="{BC607401-1E46-9584-EC2B-6342097F6158}"/>
              </a:ext>
            </a:extLst>
          </p:cNvPr>
          <p:cNvCxnSpPr/>
          <p:nvPr/>
        </p:nvCxnSpPr>
        <p:spPr>
          <a:xfrm>
            <a:off x="604436" y="1196391"/>
            <a:ext cx="10983133" cy="0"/>
          </a:xfrm>
          <a:prstGeom prst="straightConnector1">
            <a:avLst/>
          </a:prstGeom>
          <a:noFill/>
          <a:ln w="25402" cap="flat">
            <a:solidFill>
              <a:srgbClr val="D24726"/>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marL="0" marR="0" lvl="0" indent="0" algn="l" defTabSz="914400" rtl="0" fontAlgn="auto" hangingPunct="1">
        <a:lnSpc>
          <a:spcPct val="100000"/>
        </a:lnSpc>
        <a:spcBef>
          <a:spcPts val="0"/>
        </a:spcBef>
        <a:spcAft>
          <a:spcPts val="0"/>
        </a:spcAft>
        <a:buNone/>
        <a:tabLst/>
        <a:defRPr lang="en-US" sz="2800" b="0" i="0" u="none" strike="noStrike" kern="1200" cap="none" spc="0" baseline="0">
          <a:solidFill>
            <a:srgbClr val="000000"/>
          </a:solidFill>
          <a:uFillTx/>
          <a:latin typeface="Segoe UI Light"/>
        </a:defRPr>
      </a:lvl1pPr>
    </p:titleStyle>
    <p:bodyStyle>
      <a:lvl1pPr marL="0" marR="0" lvl="0" indent="0" algn="l" defTabSz="914400" rtl="0" fontAlgn="auto" hangingPunct="1">
        <a:lnSpc>
          <a:spcPct val="150000"/>
        </a:lnSpc>
        <a:spcBef>
          <a:spcPts val="1000"/>
        </a:spcBef>
        <a:spcAft>
          <a:spcPts val="1200"/>
        </a:spcAft>
        <a:buNone/>
        <a:tabLst/>
        <a:defRPr lang="en-US" sz="1200" b="0" i="0" u="none" strike="noStrike" kern="1200" cap="none" spc="0" baseline="0">
          <a:solidFill>
            <a:srgbClr val="000000"/>
          </a:solidFill>
          <a:uFillTx/>
          <a:latin typeface="Segoe UI"/>
        </a:defRPr>
      </a:lvl1pPr>
      <a:lvl2pPr marL="228600" marR="0" lvl="1" indent="-228600" algn="l" defTabSz="914400" rtl="0" fontAlgn="auto" hangingPunct="1">
        <a:lnSpc>
          <a:spcPct val="150000"/>
        </a:lnSpc>
        <a:spcBef>
          <a:spcPts val="1000"/>
        </a:spcBef>
        <a:spcAft>
          <a:spcPts val="1200"/>
        </a:spcAft>
        <a:buSzPct val="100000"/>
        <a:buFont typeface="Arial" pitchFamily="34"/>
        <a:buChar char="•"/>
        <a:tabLst/>
        <a:defRPr lang="en-US" sz="1200" b="0" i="0" u="none" strike="noStrike" kern="1200" cap="none" spc="0" baseline="0">
          <a:solidFill>
            <a:srgbClr val="000000"/>
          </a:solidFill>
          <a:uFillTx/>
          <a:latin typeface="Segoe UI"/>
        </a:defRPr>
      </a:lvl2pPr>
      <a:lvl3pPr marL="685800" marR="0" lvl="2" indent="-228600" algn="l" defTabSz="914400" rtl="0" fontAlgn="auto" hangingPunct="1">
        <a:lnSpc>
          <a:spcPct val="150000"/>
        </a:lnSpc>
        <a:spcBef>
          <a:spcPts val="1000"/>
        </a:spcBef>
        <a:spcAft>
          <a:spcPts val="1200"/>
        </a:spcAft>
        <a:buSzPct val="100000"/>
        <a:buFont typeface="Arial" pitchFamily="34"/>
        <a:buChar char="•"/>
        <a:tabLst/>
        <a:defRPr lang="en-US" sz="1200" b="0" i="0" u="none" strike="noStrike" kern="1200" cap="none" spc="0" baseline="0">
          <a:solidFill>
            <a:srgbClr val="000000"/>
          </a:solidFill>
          <a:uFillTx/>
          <a:latin typeface="Segoe UI"/>
        </a:defRPr>
      </a:lvl3pPr>
      <a:lvl4pPr marL="1143000" marR="0" lvl="3" indent="-228600" algn="l" defTabSz="914400" rtl="0" fontAlgn="auto" hangingPunct="1">
        <a:lnSpc>
          <a:spcPct val="150000"/>
        </a:lnSpc>
        <a:spcBef>
          <a:spcPts val="1000"/>
        </a:spcBef>
        <a:spcAft>
          <a:spcPts val="1200"/>
        </a:spcAft>
        <a:buSzPct val="100000"/>
        <a:buFont typeface="Arial" pitchFamily="34"/>
        <a:buChar char="•"/>
        <a:tabLst/>
        <a:defRPr lang="en-US" sz="1200" b="0" i="0" u="none" strike="noStrike" kern="1200" cap="none" spc="0" baseline="0">
          <a:solidFill>
            <a:srgbClr val="000000"/>
          </a:solidFill>
          <a:uFillTx/>
          <a:latin typeface="Segoe UI"/>
        </a:defRPr>
      </a:lvl4pPr>
      <a:lvl5pPr marL="1600200" marR="0" lvl="4" indent="-228600" algn="l" defTabSz="914400" rtl="0" fontAlgn="auto" hangingPunct="1">
        <a:lnSpc>
          <a:spcPct val="150000"/>
        </a:lnSpc>
        <a:spcBef>
          <a:spcPts val="1000"/>
        </a:spcBef>
        <a:spcAft>
          <a:spcPts val="1200"/>
        </a:spcAft>
        <a:buSzPct val="100000"/>
        <a:buFont typeface="Arial" pitchFamily="34"/>
        <a:buChar char="•"/>
        <a:tabLst/>
        <a:defRPr lang="en-US" sz="1200" b="0" i="0" u="none" strike="noStrike" kern="1200" cap="none" spc="0" baseline="0">
          <a:solidFill>
            <a:srgbClr val="000000"/>
          </a:solidFill>
          <a:uFillTx/>
          <a:latin typeface="Segoe U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zh.wikipedia.org/wiki/%E5%A8%81%E7%88%BE%E6%96%AF%E4%B8%89%E4%B8%80%E8%81%96%E5%A4%A7%E8%A1%9B%E5%A4%A7%E5%AD%B8"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pixabay.com/vectors/target-aim-arrow-hit-297399/"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www.newindianexpress.com/opinions/2020/apr/11/elderly-and-the-covid-19-pandemic-2128545.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27D15F9-FBA9-45B6-A1EE-7E2610907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549D845D-9A57-49AC-9523-BB0D6DA6FE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2" name="Freeform 44">
              <a:extLst>
                <a:ext uri="{FF2B5EF4-FFF2-40B4-BE49-F238E27FC236}">
                  <a16:creationId xmlns:a16="http://schemas.microsoft.com/office/drawing/2014/main" id="{3348EFE1-9D21-4DC0-8EC9-C88767061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5">
              <a:extLst>
                <a:ext uri="{FF2B5EF4-FFF2-40B4-BE49-F238E27FC236}">
                  <a16:creationId xmlns:a16="http://schemas.microsoft.com/office/drawing/2014/main" id="{D9CD0CF4-76F6-470E-A8EF-DD74FC196C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6">
              <a:extLst>
                <a:ext uri="{FF2B5EF4-FFF2-40B4-BE49-F238E27FC236}">
                  <a16:creationId xmlns:a16="http://schemas.microsoft.com/office/drawing/2014/main" id="{71645EB6-7E0C-491E-9A5B-C25E80A64A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7">
              <a:extLst>
                <a:ext uri="{FF2B5EF4-FFF2-40B4-BE49-F238E27FC236}">
                  <a16:creationId xmlns:a16="http://schemas.microsoft.com/office/drawing/2014/main" id="{D20E5CAC-62A4-48E1-9F9F-1F81766831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Rectangle 45">
              <a:extLst>
                <a:ext uri="{FF2B5EF4-FFF2-40B4-BE49-F238E27FC236}">
                  <a16:creationId xmlns:a16="http://schemas.microsoft.com/office/drawing/2014/main" id="{053A11D2-F06B-447E-96A7-27A21A8FA6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812E82-C977-8810-AECB-0475D292E620}"/>
              </a:ext>
            </a:extLst>
          </p:cNvPr>
          <p:cNvSpPr txBox="1">
            <a:spLocks noGrp="1"/>
          </p:cNvSpPr>
          <p:nvPr>
            <p:ph type="title"/>
          </p:nvPr>
        </p:nvSpPr>
        <p:spPr>
          <a:xfrm>
            <a:off x="1047280" y="759805"/>
            <a:ext cx="10306520" cy="1325563"/>
          </a:xfrm>
        </p:spPr>
        <p:txBody>
          <a:bodyPr vert="horz" lIns="91440" tIns="45720" rIns="91440" bIns="45720" rtlCol="0" anchor="ctr">
            <a:normAutofit/>
          </a:bodyPr>
          <a:lstStyle/>
          <a:p>
            <a:pPr lvl="0">
              <a:lnSpc>
                <a:spcPct val="90000"/>
              </a:lnSpc>
              <a:spcBef>
                <a:spcPct val="0"/>
              </a:spcBef>
            </a:pPr>
            <a:r>
              <a:rPr lang="en-US" sz="4000" b="1" kern="1200">
                <a:solidFill>
                  <a:srgbClr val="FFFFFF"/>
                </a:solidFill>
                <a:latin typeface="+mj-lt"/>
                <a:ea typeface="+mj-ea"/>
                <a:cs typeface="+mj-cs"/>
              </a:rPr>
              <a:t>The impact of Covid 19 Pandemic among older adults with the UK </a:t>
            </a:r>
          </a:p>
        </p:txBody>
      </p:sp>
      <p:pic>
        <p:nvPicPr>
          <p:cNvPr id="5" name="Picture 4" descr="Text&#10;&#10;Description automatically generated">
            <a:extLst>
              <a:ext uri="{FF2B5EF4-FFF2-40B4-BE49-F238E27FC236}">
                <a16:creationId xmlns:a16="http://schemas.microsoft.com/office/drawing/2014/main" id="{78C181DE-2954-46E5-46F0-2EB87CDB13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24902" y="3629885"/>
            <a:ext cx="3209779" cy="1288354"/>
          </a:xfrm>
          <a:prstGeom prst="rect">
            <a:avLst/>
          </a:prstGeom>
        </p:spPr>
      </p:pic>
      <p:sp>
        <p:nvSpPr>
          <p:cNvPr id="3" name="Subtitle 2">
            <a:extLst>
              <a:ext uri="{FF2B5EF4-FFF2-40B4-BE49-F238E27FC236}">
                <a16:creationId xmlns:a16="http://schemas.microsoft.com/office/drawing/2014/main" id="{1AB5AA50-544F-C460-D9D9-D641D04C977F}"/>
              </a:ext>
            </a:extLst>
          </p:cNvPr>
          <p:cNvSpPr txBox="1">
            <a:spLocks noGrp="1"/>
          </p:cNvSpPr>
          <p:nvPr>
            <p:ph type="subTitle" idx="4294967295"/>
          </p:nvPr>
        </p:nvSpPr>
        <p:spPr>
          <a:xfrm>
            <a:off x="5295569" y="2494450"/>
            <a:ext cx="5471529" cy="3563159"/>
          </a:xfrm>
        </p:spPr>
        <p:txBody>
          <a:bodyPr vert="horz" lIns="91440" tIns="45720" rIns="91440" bIns="45720" rtlCol="0">
            <a:normAutofit/>
          </a:bodyPr>
          <a:lstStyle/>
          <a:p>
            <a:pPr lvl="0" indent="-228600">
              <a:lnSpc>
                <a:spcPct val="90000"/>
              </a:lnSpc>
              <a:spcBef>
                <a:spcPts val="0"/>
              </a:spcBef>
              <a:spcAft>
                <a:spcPts val="0"/>
              </a:spcAft>
              <a:buFont typeface="Arial" panose="020B0604020202020204" pitchFamily="34" charset="0"/>
              <a:buChar char="•"/>
            </a:pPr>
            <a:r>
              <a:rPr lang="en-US" sz="2000" b="1" dirty="0">
                <a:solidFill>
                  <a:schemeClr val="tx1"/>
                </a:solidFill>
                <a:latin typeface="+mn-lt"/>
                <a:ea typeface="+mn-ea"/>
                <a:cs typeface="+mn-cs"/>
              </a:rPr>
              <a:t>By Charmaine Roach</a:t>
            </a:r>
          </a:p>
          <a:p>
            <a:pPr lvl="0" indent="-228600">
              <a:lnSpc>
                <a:spcPct val="90000"/>
              </a:lnSpc>
              <a:spcBef>
                <a:spcPts val="0"/>
              </a:spcBef>
              <a:spcAft>
                <a:spcPts val="0"/>
              </a:spcAft>
              <a:buFont typeface="Arial" panose="020B0604020202020204" pitchFamily="34" charset="0"/>
              <a:buChar char="•"/>
            </a:pPr>
            <a:r>
              <a:rPr lang="en-US" sz="2000" b="1" dirty="0">
                <a:solidFill>
                  <a:schemeClr val="tx1"/>
                </a:solidFill>
                <a:latin typeface="+mn-lt"/>
                <a:ea typeface="+mn-ea"/>
                <a:cs typeface="+mn-cs"/>
              </a:rPr>
              <a:t>ID: 1913890 </a:t>
            </a:r>
          </a:p>
          <a:p>
            <a:pPr lvl="0" indent="-228600">
              <a:lnSpc>
                <a:spcPct val="90000"/>
              </a:lnSpc>
              <a:spcBef>
                <a:spcPts val="0"/>
              </a:spcBef>
              <a:spcAft>
                <a:spcPts val="0"/>
              </a:spcAft>
              <a:buFont typeface="Arial" panose="020B0604020202020204" pitchFamily="34" charset="0"/>
              <a:buChar char="•"/>
            </a:pPr>
            <a:r>
              <a:rPr lang="en-US" sz="2000" b="1" dirty="0">
                <a:solidFill>
                  <a:schemeClr val="tx1"/>
                </a:solidFill>
                <a:latin typeface="+mn-lt"/>
                <a:ea typeface="+mn-ea"/>
                <a:cs typeface="+mn-cs"/>
              </a:rPr>
              <a:t>Tutor: Dr Eleni </a:t>
            </a:r>
            <a:r>
              <a:rPr lang="en-US" sz="2000" b="1" dirty="0" err="1">
                <a:solidFill>
                  <a:schemeClr val="tx1"/>
                </a:solidFill>
                <a:latin typeface="+mn-lt"/>
                <a:ea typeface="+mn-ea"/>
                <a:cs typeface="+mn-cs"/>
              </a:rPr>
              <a:t>Koutsogeorgou</a:t>
            </a:r>
            <a:r>
              <a:rPr lang="en-US" sz="2000" b="1" dirty="0">
                <a:solidFill>
                  <a:schemeClr val="tx1"/>
                </a:solidFill>
                <a:latin typeface="+mn-lt"/>
                <a:ea typeface="+mn-ea"/>
                <a:cs typeface="+mn-cs"/>
              </a:rPr>
              <a:t> 		</a:t>
            </a:r>
          </a:p>
          <a:p>
            <a:pPr lvl="0" indent="-228600">
              <a:lnSpc>
                <a:spcPct val="90000"/>
              </a:lnSpc>
              <a:spcBef>
                <a:spcPts val="0"/>
              </a:spcBef>
              <a:spcAft>
                <a:spcPts val="0"/>
              </a:spcAft>
              <a:buFont typeface="Arial" panose="020B0604020202020204" pitchFamily="34" charset="0"/>
              <a:buChar char="•"/>
            </a:pPr>
            <a:r>
              <a:rPr lang="en-US" sz="2000" b="1" dirty="0">
                <a:solidFill>
                  <a:schemeClr val="tx1"/>
                </a:solidFill>
                <a:latin typeface="+mn-lt"/>
                <a:ea typeface="+mn-ea"/>
                <a:cs typeface="+mn-cs"/>
              </a:rPr>
              <a:t>Module code:(BMHP6020_LON)</a:t>
            </a:r>
          </a:p>
          <a:p>
            <a:pPr indent="-228600">
              <a:lnSpc>
                <a:spcPct val="90000"/>
              </a:lnSpc>
              <a:buFont typeface="Arial" panose="020B0604020202020204" pitchFamily="34" charset="0"/>
              <a:buChar char="•"/>
            </a:pPr>
            <a:endParaRPr lang="en-US" sz="2000" dirty="0">
              <a:solidFill>
                <a:schemeClr val="tx1"/>
              </a:solidFill>
              <a:effectLst/>
              <a:latin typeface="+mn-lt"/>
              <a:ea typeface="+mn-ea"/>
              <a:cs typeface="+mn-cs"/>
            </a:endParaRPr>
          </a:p>
          <a:p>
            <a:pPr>
              <a:lnSpc>
                <a:spcPct val="90000"/>
              </a:lnSpc>
            </a:pPr>
            <a:r>
              <a:rPr lang="en-US" sz="2000" dirty="0">
                <a:solidFill>
                  <a:schemeClr val="tx1"/>
                </a:solidFill>
                <a:effectLst/>
                <a:latin typeface="+mn-lt"/>
                <a:ea typeface="+mn-ea"/>
                <a:cs typeface="+mn-cs"/>
              </a:rPr>
              <a:t>Dissertation submitted as part of the requirements for the award B.Sc. (Hons) Health and Social Care </a:t>
            </a:r>
          </a:p>
          <a:p>
            <a:pPr>
              <a:lnSpc>
                <a:spcPct val="9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000" b="1" dirty="0">
                <a:solidFill>
                  <a:schemeClr val="tx1"/>
                </a:solidFill>
                <a:effectLst/>
                <a:latin typeface="+mn-lt"/>
                <a:ea typeface="+mn-ea"/>
                <a:cs typeface="+mn-cs"/>
              </a:rPr>
              <a:t>JANUARY 2023</a:t>
            </a:r>
            <a:endParaRPr lang="en-US" sz="2000" dirty="0">
              <a:solidFill>
                <a:schemeClr val="tx1"/>
              </a:solidFill>
              <a:effectLst/>
              <a:latin typeface="+mn-lt"/>
              <a:ea typeface="+mn-ea"/>
              <a:cs typeface="+mn-cs"/>
            </a:endParaRPr>
          </a:p>
          <a:p>
            <a:pPr lvl="0" indent="-228600">
              <a:lnSpc>
                <a:spcPct val="90000"/>
              </a:lnSpc>
              <a:buFont typeface="Arial" panose="020B0604020202020204" pitchFamily="34" charset="0"/>
              <a:buChar char="•"/>
            </a:pPr>
            <a:endParaRPr lang="en-US" sz="2000" b="1" dirty="0">
              <a:solidFill>
                <a:schemeClr val="tx1"/>
              </a:solidFill>
              <a:latin typeface="+mn-lt"/>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7" name="Rectangle 10">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2" name="Title 7">
            <a:extLst>
              <a:ext uri="{FF2B5EF4-FFF2-40B4-BE49-F238E27FC236}">
                <a16:creationId xmlns:a16="http://schemas.microsoft.com/office/drawing/2014/main" id="{78812C52-40A6-5FBE-0B60-876398759B9B}"/>
              </a:ext>
            </a:extLst>
          </p:cNvPr>
          <p:cNvSpPr txBox="1">
            <a:spLocks noGrp="1"/>
          </p:cNvSpPr>
          <p:nvPr>
            <p:ph type="title"/>
          </p:nvPr>
        </p:nvSpPr>
        <p:spPr>
          <a:xfrm>
            <a:off x="8016641" y="662400"/>
            <a:ext cx="3410309" cy="1492132"/>
          </a:xfrm>
        </p:spPr>
        <p:txBody>
          <a:bodyPr vert="horz" lIns="91440" tIns="45720" rIns="91440" bIns="45720" rtlCol="0" anchor="t">
            <a:normAutofit/>
          </a:bodyPr>
          <a:lstStyle/>
          <a:p>
            <a:pPr lvl="0">
              <a:lnSpc>
                <a:spcPct val="90000"/>
              </a:lnSpc>
              <a:spcBef>
                <a:spcPct val="0"/>
              </a:spcBef>
            </a:pPr>
            <a:r>
              <a:rPr lang="en-US" sz="4400" kern="1200" dirty="0">
                <a:solidFill>
                  <a:schemeClr val="tx1"/>
                </a:solidFill>
                <a:latin typeface="Arial" panose="020B0604020202020204" pitchFamily="34" charset="0"/>
                <a:ea typeface="+mj-ea"/>
                <a:cs typeface="Arial" panose="020B0604020202020204" pitchFamily="34" charset="0"/>
              </a:rPr>
              <a:t>Chapter 1: Introduction</a:t>
            </a:r>
            <a:endParaRPr lang="en-US" sz="4400" b="1" kern="1200" dirty="0">
              <a:solidFill>
                <a:schemeClr val="tx1"/>
              </a:solidFill>
              <a:latin typeface="Arial" panose="020B0604020202020204" pitchFamily="34" charset="0"/>
              <a:ea typeface="+mj-ea"/>
              <a:cs typeface="Arial" panose="020B0604020202020204" pitchFamily="34" charset="0"/>
            </a:endParaRPr>
          </a:p>
        </p:txBody>
      </p:sp>
      <p:sp>
        <p:nvSpPr>
          <p:cNvPr id="15" name="Freeform: Shape 14">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262689CB-7869-679A-3773-078F30BBEF33}"/>
              </a:ext>
            </a:extLst>
          </p:cNvPr>
          <p:cNvPicPr>
            <a:picLocks noChangeAspect="1"/>
          </p:cNvPicPr>
          <p:nvPr/>
        </p:nvPicPr>
        <p:blipFill>
          <a:blip r:embed="rId2"/>
          <a:stretch>
            <a:fillRect/>
          </a:stretch>
        </p:blipFill>
        <p:spPr>
          <a:xfrm>
            <a:off x="765050" y="1421194"/>
            <a:ext cx="6015897" cy="4015611"/>
          </a:xfrm>
          <a:prstGeom prst="rect">
            <a:avLst/>
          </a:prstGeom>
          <a:noFill/>
        </p:spPr>
      </p:pic>
      <p:sp>
        <p:nvSpPr>
          <p:cNvPr id="3" name="Content Placeholder 17">
            <a:extLst>
              <a:ext uri="{FF2B5EF4-FFF2-40B4-BE49-F238E27FC236}">
                <a16:creationId xmlns:a16="http://schemas.microsoft.com/office/drawing/2014/main" id="{3BA9D61D-579F-F746-F968-B9406F26CC0F}"/>
              </a:ext>
            </a:extLst>
          </p:cNvPr>
          <p:cNvSpPr txBox="1"/>
          <p:nvPr/>
        </p:nvSpPr>
        <p:spPr>
          <a:xfrm>
            <a:off x="8016641" y="2286000"/>
            <a:ext cx="3410309" cy="3844800"/>
          </a:xfrm>
          <a:prstGeom prst="rect">
            <a:avLst/>
          </a:prstGeom>
        </p:spPr>
        <p:txBody>
          <a:bodyPr vert="horz" lIns="91440" tIns="45720" rIns="91440" bIns="45720" rtlCol="0" anchorCtr="0" compatLnSpc="1">
            <a:normAutofit/>
          </a:bodyPr>
          <a:lstStyle/>
          <a:p>
            <a:pPr marR="0" lvl="0" fontAlgn="auto">
              <a:lnSpc>
                <a:spcPct val="90000"/>
              </a:lnSpc>
              <a:spcBef>
                <a:spcPts val="1000"/>
              </a:spcBef>
              <a:spcAft>
                <a:spcPts val="600"/>
              </a:spcAft>
              <a:tabLst/>
              <a:defRPr sz="1800" b="0" i="0" u="none" strike="noStrike" kern="0" cap="none" spc="0" baseline="0">
                <a:solidFill>
                  <a:srgbClr val="000000"/>
                </a:solidFill>
                <a:uFillTx/>
              </a:defRPr>
            </a:pPr>
            <a:r>
              <a:rPr lang="en-US" sz="1900" b="0" i="0" u="none" strike="noStrike" cap="none" spc="0" baseline="0" dirty="0">
                <a:solidFill>
                  <a:schemeClr val="tx1">
                    <a:alpha val="60000"/>
                  </a:schemeClr>
                </a:solidFill>
                <a:uFillTx/>
              </a:rPr>
              <a:t>The impact of Covid-19 pandemic </a:t>
            </a:r>
            <a:r>
              <a:rPr lang="en-US" sz="1900" dirty="0">
                <a:solidFill>
                  <a:schemeClr val="tx1">
                    <a:alpha val="60000"/>
                  </a:schemeClr>
                </a:solidFill>
              </a:rPr>
              <a:t>had a huge impact among the</a:t>
            </a:r>
            <a:r>
              <a:rPr lang="en-US" sz="1900" b="0" i="0" u="none" strike="noStrike" cap="none" spc="0" baseline="0" dirty="0">
                <a:solidFill>
                  <a:schemeClr val="tx1">
                    <a:alpha val="60000"/>
                  </a:schemeClr>
                </a:solidFill>
                <a:uFillTx/>
              </a:rPr>
              <a:t> older. This caused the elderly to suffer from loneliness due to social distancing measures and a majority was left to look after themselves. The elderly’s wellbeing was affected and their quality of live was decreased due to depression, anxiety, high blood pressure, fear, feeling vulnerable and most of all feeling very lonely and isolated.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FDF2D-F617-942A-827D-2FF0DA59E03A}"/>
              </a:ext>
            </a:extLst>
          </p:cNvPr>
          <p:cNvSpPr txBox="1">
            <a:spLocks noGrp="1"/>
          </p:cNvSpPr>
          <p:nvPr>
            <p:ph type="title"/>
          </p:nvPr>
        </p:nvSpPr>
        <p:spPr>
          <a:xfrm>
            <a:off x="521208" y="448056"/>
            <a:ext cx="6877120" cy="640080"/>
          </a:xfrm>
        </p:spPr>
        <p:txBody>
          <a:bodyPr>
            <a:normAutofit/>
          </a:bodyPr>
          <a:lstStyle/>
          <a:p>
            <a:pPr lvl="0"/>
            <a:r>
              <a:rPr lang="en-US" sz="2400" b="1" dirty="0">
                <a:latin typeface="Arial" panose="020B0604020202020204" pitchFamily="34" charset="0"/>
                <a:cs typeface="Arial" panose="020B0604020202020204" pitchFamily="34" charset="0"/>
              </a:rPr>
              <a:t>Definition of elderly</a:t>
            </a:r>
          </a:p>
        </p:txBody>
      </p:sp>
      <p:sp>
        <p:nvSpPr>
          <p:cNvPr id="3" name="Content Placeholder 4">
            <a:extLst>
              <a:ext uri="{FF2B5EF4-FFF2-40B4-BE49-F238E27FC236}">
                <a16:creationId xmlns:a16="http://schemas.microsoft.com/office/drawing/2014/main" id="{4E5CC4B9-4684-9FFE-7091-E0B0E397C61D}"/>
              </a:ext>
            </a:extLst>
          </p:cNvPr>
          <p:cNvSpPr txBox="1">
            <a:spLocks noGrp="1"/>
          </p:cNvSpPr>
          <p:nvPr>
            <p:ph type="body" idx="4294967295"/>
          </p:nvPr>
        </p:nvSpPr>
        <p:spPr>
          <a:xfrm>
            <a:off x="418040" y="1309039"/>
            <a:ext cx="11091667" cy="4843228"/>
          </a:xfrm>
        </p:spPr>
        <p:txBody>
          <a:bodyPr>
            <a:normAutofit/>
          </a:bodyPr>
          <a:lstStyle/>
          <a:p>
            <a:pPr>
              <a:lnSpc>
                <a:spcPts val="1800"/>
              </a:lnSpc>
              <a:spcAft>
                <a:spcPts val="2000"/>
              </a:spcAft>
            </a:pPr>
            <a:r>
              <a:rPr lang="en-US" sz="2000" dirty="0">
                <a:solidFill>
                  <a:srgbClr val="404040"/>
                </a:solidFill>
                <a:latin typeface="Calibri" panose="020F0502020204030204" pitchFamily="34" charset="0"/>
                <a:cs typeface="Calibri" panose="020F0502020204030204" pitchFamily="34" charset="0"/>
              </a:rPr>
              <a:t>Defining elderly means an older person aging which could be from the age 65 onwards. However according to the NHS</a:t>
            </a:r>
            <a:r>
              <a:rPr lang="en-US" sz="2000" i="1" dirty="0">
                <a:effectLst/>
                <a:latin typeface="Calibri" panose="020F0502020204030204" pitchFamily="34" charset="0"/>
                <a:cs typeface="Calibri" panose="020F0502020204030204" pitchFamily="34" charset="0"/>
              </a:rPr>
              <a:t> Our Ageing Population</a:t>
            </a:r>
            <a:r>
              <a:rPr lang="en-US" sz="2000" dirty="0">
                <a:effectLst/>
                <a:latin typeface="Calibri" panose="020F0502020204030204" pitchFamily="34" charset="0"/>
                <a:cs typeface="Calibri" panose="020F0502020204030204" pitchFamily="34" charset="0"/>
              </a:rPr>
              <a:t> (no date) “ one in five of us are already over 60 years old and the number is still yet to increase from 14.9 million in 2014 to 18.5 million in 2025”.</a:t>
            </a:r>
          </a:p>
          <a:p>
            <a:pPr>
              <a:lnSpc>
                <a:spcPts val="1800"/>
              </a:lnSpc>
              <a:spcAft>
                <a:spcPts val="2000"/>
              </a:spcAft>
            </a:pPr>
            <a:r>
              <a:rPr lang="en-US" sz="2000" dirty="0">
                <a:effectLst/>
                <a:latin typeface="Calibri" panose="020F0502020204030204" pitchFamily="34" charset="0"/>
                <a:cs typeface="Calibri" panose="020F0502020204030204" pitchFamily="34" charset="0"/>
              </a:rPr>
              <a:t>“Some one over the age of 65 might be considered as some one who is older, nevertheless  a definition cannot apply reason </a:t>
            </a:r>
            <a:r>
              <a:rPr lang="en-US" sz="2000" dirty="0">
                <a:latin typeface="Calibri" panose="020F0502020204030204" pitchFamily="34" charset="0"/>
                <a:cs typeface="Calibri" panose="020F0502020204030204" pitchFamily="34" charset="0"/>
              </a:rPr>
              <a:t>that</a:t>
            </a:r>
            <a:r>
              <a:rPr lang="en-US" sz="2000" dirty="0">
                <a:effectLst/>
                <a:latin typeface="Calibri" panose="020F0502020204030204" pitchFamily="34" charset="0"/>
                <a:cs typeface="Calibri" panose="020F0502020204030204" pitchFamily="34" charset="0"/>
              </a:rPr>
              <a:t> an individual can age biologically at different rate, for instance someone aged 75 may be healthier than some one in their 60s”. (</a:t>
            </a:r>
            <a:r>
              <a:rPr lang="en-US" sz="2000" i="1" dirty="0">
                <a:effectLst/>
                <a:latin typeface="Calibri" panose="020F0502020204030204" pitchFamily="34" charset="0"/>
                <a:cs typeface="Calibri" panose="020F0502020204030204" pitchFamily="34" charset="0"/>
              </a:rPr>
              <a:t>NHS England Our Ageing Population</a:t>
            </a:r>
            <a:r>
              <a:rPr lang="en-US" sz="2000" i="1" dirty="0">
                <a:latin typeface="Calibri" panose="020F0502020204030204" pitchFamily="34" charset="0"/>
                <a:cs typeface="Calibri" panose="020F0502020204030204" pitchFamily="34" charset="0"/>
              </a:rPr>
              <a:t>)</a:t>
            </a:r>
            <a:endParaRPr lang="en-US" sz="2000" dirty="0">
              <a:effectLst/>
              <a:latin typeface="Calibri" panose="020F0502020204030204" pitchFamily="34" charset="0"/>
              <a:cs typeface="Calibri" panose="020F0502020204030204" pitchFamily="34" charset="0"/>
            </a:endParaRPr>
          </a:p>
          <a:p>
            <a:pPr>
              <a:lnSpc>
                <a:spcPts val="1800"/>
              </a:lnSpc>
              <a:spcAft>
                <a:spcPts val="2000"/>
              </a:spcAft>
            </a:pPr>
            <a:r>
              <a:rPr lang="en-US" sz="2000" dirty="0">
                <a:effectLst/>
                <a:latin typeface="Calibri" panose="020F0502020204030204" pitchFamily="34" charset="0"/>
                <a:cs typeface="Calibri" panose="020F0502020204030204" pitchFamily="34" charset="0"/>
              </a:rPr>
              <a:t>Ageing is an unavoidable process; this can be a positive or a negative for some individuals. Nevertheless, ageing is a positive for lot </a:t>
            </a:r>
            <a:r>
              <a:rPr lang="en-US" sz="2000" dirty="0">
                <a:latin typeface="Calibri" panose="020F0502020204030204" pitchFamily="34" charset="0"/>
                <a:cs typeface="Calibri" panose="020F0502020204030204" pitchFamily="34" charset="0"/>
              </a:rPr>
              <a:t>of</a:t>
            </a:r>
            <a:r>
              <a:rPr lang="en-US" sz="2000" dirty="0">
                <a:effectLst/>
                <a:latin typeface="Calibri" panose="020F0502020204030204" pitchFamily="34" charset="0"/>
                <a:cs typeface="Calibri" panose="020F0502020204030204" pitchFamily="34" charset="0"/>
              </a:rPr>
              <a:t> individuals, which is respected by others or different cultures.</a:t>
            </a:r>
          </a:p>
          <a:p>
            <a:pPr>
              <a:lnSpc>
                <a:spcPts val="1800"/>
              </a:lnSpc>
              <a:spcAft>
                <a:spcPts val="2000"/>
              </a:spcAft>
            </a:pPr>
            <a:r>
              <a:rPr lang="en-US" sz="2000" dirty="0">
                <a:effectLst/>
                <a:latin typeface="Arial" panose="020B0604020202020204" pitchFamily="34" charset="0"/>
                <a:cs typeface="Arial" panose="020B0604020202020204" pitchFamily="34" charset="0"/>
              </a:rPr>
              <a:t> </a:t>
            </a:r>
          </a:p>
          <a:p>
            <a:pPr>
              <a:lnSpc>
                <a:spcPts val="1800"/>
              </a:lnSpc>
              <a:spcAft>
                <a:spcPts val="2000"/>
              </a:spcAft>
            </a:pPr>
            <a:endParaRPr lang="en-US" sz="2000" dirty="0">
              <a:effectLst/>
              <a:latin typeface="Arial" panose="020B0604020202020204" pitchFamily="34" charset="0"/>
              <a:cs typeface="Arial" panose="020B0604020202020204" pitchFamily="34" charset="0"/>
            </a:endParaRPr>
          </a:p>
          <a:p>
            <a:pPr lvl="0">
              <a:lnSpc>
                <a:spcPts val="1800"/>
              </a:lnSpc>
              <a:spcAft>
                <a:spcPts val="2000"/>
              </a:spcAft>
            </a:pPr>
            <a:endParaRPr lang="en-US" sz="1800" dirty="0">
              <a:solidFill>
                <a:srgbClr val="404040"/>
              </a:solidFill>
              <a:latin typeface="Arial" panose="020B0604020202020204" pitchFamily="34" charset="0"/>
              <a:cs typeface="Arial" panose="020B0604020202020204" pitchFamily="34" charset="0"/>
            </a:endParaRPr>
          </a:p>
        </p:txBody>
      </p:sp>
      <p:pic>
        <p:nvPicPr>
          <p:cNvPr id="4" name="Picture 10" descr="Share icon showing number of people  working on the presentation ">
            <a:extLst>
              <a:ext uri="{FF2B5EF4-FFF2-40B4-BE49-F238E27FC236}">
                <a16:creationId xmlns:a16="http://schemas.microsoft.com/office/drawing/2014/main" id="{66219AF5-3F89-87DF-B1C4-07332AC1EA16}"/>
              </a:ext>
            </a:extLst>
          </p:cNvPr>
          <p:cNvPicPr>
            <a:picLocks noChangeAspect="1"/>
          </p:cNvPicPr>
          <p:nvPr/>
        </p:nvPicPr>
        <p:blipFill>
          <a:blip r:embed="rId2"/>
          <a:stretch>
            <a:fillRect/>
          </a:stretch>
        </p:blipFill>
        <p:spPr>
          <a:xfrm>
            <a:off x="13677067" y="3320011"/>
            <a:ext cx="3262551" cy="1475658"/>
          </a:xfrm>
          <a:prstGeom prst="rect">
            <a:avLst/>
          </a:prstGeom>
          <a:noFill/>
          <a:ln cap="flat">
            <a:noFill/>
          </a:ln>
        </p:spPr>
      </p:pic>
      <p:grpSp>
        <p:nvGrpSpPr>
          <p:cNvPr id="5" name="Group 32" descr="Small circle with number 1 inside indicating step 1">
            <a:extLst>
              <a:ext uri="{FF2B5EF4-FFF2-40B4-BE49-F238E27FC236}">
                <a16:creationId xmlns:a16="http://schemas.microsoft.com/office/drawing/2014/main" id="{313B389E-0B58-9B81-F88C-0B140667A9F5}"/>
              </a:ext>
            </a:extLst>
          </p:cNvPr>
          <p:cNvGrpSpPr/>
          <p:nvPr/>
        </p:nvGrpSpPr>
        <p:grpSpPr>
          <a:xfrm>
            <a:off x="558725" y="4531629"/>
            <a:ext cx="558177" cy="409834"/>
            <a:chOff x="558725" y="4531629"/>
            <a:chExt cx="558177" cy="409834"/>
          </a:xfrm>
        </p:grpSpPr>
        <p:sp>
          <p:nvSpPr>
            <p:cNvPr id="6" name="Oval 33" descr="Small circle">
              <a:extLst>
                <a:ext uri="{FF2B5EF4-FFF2-40B4-BE49-F238E27FC236}">
                  <a16:creationId xmlns:a16="http://schemas.microsoft.com/office/drawing/2014/main" id="{6A29AFE0-7CD1-53C1-ABB9-2E2470A44387}"/>
                </a:ext>
              </a:extLst>
            </p:cNvPr>
            <p:cNvSpPr/>
            <p:nvPr/>
          </p:nvSpPr>
          <p:spPr>
            <a:xfrm>
              <a:off x="630369" y="4531629"/>
              <a:ext cx="409834" cy="4098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D247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7" name="TextBox 34" descr="Number 1">
              <a:extLst>
                <a:ext uri="{FF2B5EF4-FFF2-40B4-BE49-F238E27FC236}">
                  <a16:creationId xmlns:a16="http://schemas.microsoft.com/office/drawing/2014/main" id="{A65D1278-E156-A3A5-7E36-E1993AE3EDB1}"/>
                </a:ext>
              </a:extLst>
            </p:cNvPr>
            <p:cNvSpPr txBox="1"/>
            <p:nvPr/>
          </p:nvSpPr>
          <p:spPr>
            <a:xfrm>
              <a:off x="558725" y="4547923"/>
              <a:ext cx="558177"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Semibold" pitchFamily="34"/>
                  <a:cs typeface="Segoe UI Semibold" pitchFamily="34"/>
                </a:rPr>
                <a:t>1</a:t>
              </a:r>
            </a:p>
          </p:txBody>
        </p:sp>
      </p:grpSp>
      <p:sp>
        <p:nvSpPr>
          <p:cNvPr id="8" name="Content Placeholder 17">
            <a:extLst>
              <a:ext uri="{FF2B5EF4-FFF2-40B4-BE49-F238E27FC236}">
                <a16:creationId xmlns:a16="http://schemas.microsoft.com/office/drawing/2014/main" id="{19D3D42E-E765-FAE1-490F-83C2F0FAC938}"/>
              </a:ext>
            </a:extLst>
          </p:cNvPr>
          <p:cNvSpPr txBox="1"/>
          <p:nvPr/>
        </p:nvSpPr>
        <p:spPr>
          <a:xfrm>
            <a:off x="1066034" y="4571826"/>
            <a:ext cx="2696775" cy="992581"/>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r>
              <a:rPr lang="en-US" sz="2000" b="0" i="0" u="none" strike="noStrike" kern="1200" cap="none" spc="0" baseline="0" dirty="0">
                <a:solidFill>
                  <a:srgbClr val="404040"/>
                </a:solidFill>
                <a:uFillTx/>
                <a:latin typeface="Arial" panose="020B0604020202020204" pitchFamily="34" charset="0"/>
                <a:cs typeface="Arial" panose="020B0604020202020204" pitchFamily="34" charset="0"/>
              </a:rPr>
              <a:t>People are expected to live longer.</a:t>
            </a:r>
          </a:p>
        </p:txBody>
      </p:sp>
      <p:pic>
        <p:nvPicPr>
          <p:cNvPr id="9" name="Picture 8" descr="Marker showing who is working on a slide">
            <a:extLst>
              <a:ext uri="{FF2B5EF4-FFF2-40B4-BE49-F238E27FC236}">
                <a16:creationId xmlns:a16="http://schemas.microsoft.com/office/drawing/2014/main" id="{9413F641-61C5-A9BD-2C8E-7BF6441B1EA8}"/>
              </a:ext>
            </a:extLst>
          </p:cNvPr>
          <p:cNvPicPr>
            <a:picLocks noChangeAspect="1"/>
          </p:cNvPicPr>
          <p:nvPr/>
        </p:nvPicPr>
        <p:blipFill>
          <a:blip r:embed="rId3"/>
          <a:stretch>
            <a:fillRect/>
          </a:stretch>
        </p:blipFill>
        <p:spPr>
          <a:xfrm>
            <a:off x="13761212" y="768096"/>
            <a:ext cx="3841696" cy="2512926"/>
          </a:xfrm>
          <a:prstGeom prst="rect">
            <a:avLst/>
          </a:prstGeom>
          <a:noFill/>
          <a:ln cap="flat">
            <a:noFill/>
          </a:ln>
        </p:spPr>
      </p:pic>
      <p:grpSp>
        <p:nvGrpSpPr>
          <p:cNvPr id="10" name="Group 35" descr="Small circle with number 2 inside indicating step 2">
            <a:extLst>
              <a:ext uri="{FF2B5EF4-FFF2-40B4-BE49-F238E27FC236}">
                <a16:creationId xmlns:a16="http://schemas.microsoft.com/office/drawing/2014/main" id="{51728A91-32C3-E754-D7D0-CC12CEAD5AA2}"/>
              </a:ext>
            </a:extLst>
          </p:cNvPr>
          <p:cNvGrpSpPr/>
          <p:nvPr/>
        </p:nvGrpSpPr>
        <p:grpSpPr>
          <a:xfrm>
            <a:off x="4249097" y="4531629"/>
            <a:ext cx="558177" cy="409834"/>
            <a:chOff x="4249097" y="4531629"/>
            <a:chExt cx="558177" cy="409834"/>
          </a:xfrm>
        </p:grpSpPr>
        <p:sp>
          <p:nvSpPr>
            <p:cNvPr id="11" name="Oval 36" descr="Small circle">
              <a:extLst>
                <a:ext uri="{FF2B5EF4-FFF2-40B4-BE49-F238E27FC236}">
                  <a16:creationId xmlns:a16="http://schemas.microsoft.com/office/drawing/2014/main" id="{F66A3751-12BE-EEBC-715E-D633667A3354}"/>
                </a:ext>
              </a:extLst>
            </p:cNvPr>
            <p:cNvSpPr/>
            <p:nvPr/>
          </p:nvSpPr>
          <p:spPr>
            <a:xfrm>
              <a:off x="4320741" y="4531629"/>
              <a:ext cx="409834" cy="4098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D247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2" name="TextBox 37" descr="Number 2">
              <a:extLst>
                <a:ext uri="{FF2B5EF4-FFF2-40B4-BE49-F238E27FC236}">
                  <a16:creationId xmlns:a16="http://schemas.microsoft.com/office/drawing/2014/main" id="{73BF5D6E-9883-8A19-47F6-9CF658369222}"/>
                </a:ext>
              </a:extLst>
            </p:cNvPr>
            <p:cNvSpPr txBox="1"/>
            <p:nvPr/>
          </p:nvSpPr>
          <p:spPr>
            <a:xfrm>
              <a:off x="4249097" y="4547923"/>
              <a:ext cx="558177"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Semibold" pitchFamily="34"/>
                  <a:cs typeface="Segoe UI Semibold" pitchFamily="34"/>
                </a:rPr>
                <a:t>2</a:t>
              </a:r>
            </a:p>
          </p:txBody>
        </p:sp>
      </p:grpSp>
      <p:sp>
        <p:nvSpPr>
          <p:cNvPr id="13" name="Content Placeholder 17">
            <a:extLst>
              <a:ext uri="{FF2B5EF4-FFF2-40B4-BE49-F238E27FC236}">
                <a16:creationId xmlns:a16="http://schemas.microsoft.com/office/drawing/2014/main" id="{02DE9AFC-2DA1-558F-7DFC-883E5441AAF8}"/>
              </a:ext>
            </a:extLst>
          </p:cNvPr>
          <p:cNvSpPr txBox="1"/>
          <p:nvPr/>
        </p:nvSpPr>
        <p:spPr>
          <a:xfrm>
            <a:off x="4747857" y="4571826"/>
            <a:ext cx="3106363" cy="132405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anose="020B0604020202020204" pitchFamily="34" charset="0"/>
                <a:cs typeface="Arial" panose="020B0604020202020204" pitchFamily="34" charset="0"/>
              </a:rPr>
              <a:t>Ageing with good health is a benefit. It increases quialty of life</a:t>
            </a:r>
          </a:p>
        </p:txBody>
      </p:sp>
      <p:pic>
        <p:nvPicPr>
          <p:cNvPr id="14" name="Picture 11" descr="Maker showing the part of the slide being edited">
            <a:extLst>
              <a:ext uri="{FF2B5EF4-FFF2-40B4-BE49-F238E27FC236}">
                <a16:creationId xmlns:a16="http://schemas.microsoft.com/office/drawing/2014/main" id="{9FC59AF9-26BB-6E4E-B8B0-AB6D978093C3}"/>
              </a:ext>
            </a:extLst>
          </p:cNvPr>
          <p:cNvPicPr>
            <a:picLocks noChangeAspect="1"/>
          </p:cNvPicPr>
          <p:nvPr/>
        </p:nvPicPr>
        <p:blipFill>
          <a:blip r:embed="rId4"/>
          <a:stretch>
            <a:fillRect/>
          </a:stretch>
        </p:blipFill>
        <p:spPr>
          <a:xfrm>
            <a:off x="13900169" y="1629213"/>
            <a:ext cx="3563782" cy="2305339"/>
          </a:xfrm>
          <a:prstGeom prst="rect">
            <a:avLst/>
          </a:prstGeom>
          <a:noFill/>
          <a:ln cap="flat">
            <a:noFill/>
          </a:ln>
        </p:spPr>
      </p:pic>
      <p:grpSp>
        <p:nvGrpSpPr>
          <p:cNvPr id="15" name="Group 38" descr="Small circle with number 3 inside  indicating step 3">
            <a:extLst>
              <a:ext uri="{FF2B5EF4-FFF2-40B4-BE49-F238E27FC236}">
                <a16:creationId xmlns:a16="http://schemas.microsoft.com/office/drawing/2014/main" id="{D44DE310-9E4B-5EE4-9F52-B650AACF45EE}"/>
              </a:ext>
            </a:extLst>
          </p:cNvPr>
          <p:cNvGrpSpPr/>
          <p:nvPr/>
        </p:nvGrpSpPr>
        <p:grpSpPr>
          <a:xfrm>
            <a:off x="7930920" y="4531629"/>
            <a:ext cx="558177" cy="409834"/>
            <a:chOff x="7930920" y="4531629"/>
            <a:chExt cx="558177" cy="409834"/>
          </a:xfrm>
        </p:grpSpPr>
        <p:sp>
          <p:nvSpPr>
            <p:cNvPr id="16" name="Oval 39" descr="Small circle">
              <a:extLst>
                <a:ext uri="{FF2B5EF4-FFF2-40B4-BE49-F238E27FC236}">
                  <a16:creationId xmlns:a16="http://schemas.microsoft.com/office/drawing/2014/main" id="{D7289C2E-21A6-424A-FC9B-675956B6C3F1}"/>
                </a:ext>
              </a:extLst>
            </p:cNvPr>
            <p:cNvSpPr/>
            <p:nvPr/>
          </p:nvSpPr>
          <p:spPr>
            <a:xfrm>
              <a:off x="8002563" y="4531629"/>
              <a:ext cx="409834" cy="4098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D247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a:endParaRPr>
            </a:p>
          </p:txBody>
        </p:sp>
        <p:sp>
          <p:nvSpPr>
            <p:cNvPr id="17" name="TextBox 40" descr="Number 3">
              <a:extLst>
                <a:ext uri="{FF2B5EF4-FFF2-40B4-BE49-F238E27FC236}">
                  <a16:creationId xmlns:a16="http://schemas.microsoft.com/office/drawing/2014/main" id="{160F652C-25B2-F4AB-E6B7-14EC2B98A13A}"/>
                </a:ext>
              </a:extLst>
            </p:cNvPr>
            <p:cNvSpPr txBox="1"/>
            <p:nvPr/>
          </p:nvSpPr>
          <p:spPr>
            <a:xfrm>
              <a:off x="7930920" y="4547923"/>
              <a:ext cx="558177"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Semibold" pitchFamily="34"/>
                  <a:cs typeface="Segoe UI Semibold" pitchFamily="34"/>
                </a:rPr>
                <a:t>3</a:t>
              </a:r>
            </a:p>
          </p:txBody>
        </p:sp>
      </p:grpSp>
      <p:sp>
        <p:nvSpPr>
          <p:cNvPr id="18" name="Content Placeholder 17">
            <a:extLst>
              <a:ext uri="{FF2B5EF4-FFF2-40B4-BE49-F238E27FC236}">
                <a16:creationId xmlns:a16="http://schemas.microsoft.com/office/drawing/2014/main" id="{FC94D66F-C077-6F1C-5981-0CAD951D17F0}"/>
              </a:ext>
            </a:extLst>
          </p:cNvPr>
          <p:cNvSpPr txBox="1"/>
          <p:nvPr/>
        </p:nvSpPr>
        <p:spPr>
          <a:xfrm>
            <a:off x="8429670" y="4571826"/>
            <a:ext cx="2658636" cy="69776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r>
              <a:rPr lang="en-US" sz="2000" b="0" i="0" u="none" strike="noStrike" kern="1200" cap="none" spc="0" baseline="0">
                <a:solidFill>
                  <a:srgbClr val="404040"/>
                </a:solidFill>
                <a:uFillTx/>
                <a:latin typeface="Arial" panose="020B0604020202020204" pitchFamily="34" charset="0"/>
                <a:cs typeface="Arial" panose="020B0604020202020204" pitchFamily="34" charset="0"/>
              </a:rPr>
              <a:t>Community support, family support and interaction will lower the risk of depression and any physical health problem from ageing</a:t>
            </a:r>
            <a:r>
              <a:rPr lang="en-US" b="0" i="0" u="none" strike="noStrike" kern="1200" cap="none" spc="0" baseline="0">
                <a:solidFill>
                  <a:srgbClr val="404040"/>
                </a:solidFill>
                <a:uFillTx/>
                <a:latin typeface="Arial" panose="020B0604020202020204" pitchFamily="34" charset="0"/>
                <a:cs typeface="Arial" panose="020B0604020202020204" pitchFamily="34"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6">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3">
            <a:extLst>
              <a:ext uri="{FF2B5EF4-FFF2-40B4-BE49-F238E27FC236}">
                <a16:creationId xmlns:a16="http://schemas.microsoft.com/office/drawing/2014/main" id="{3E257818-47E9-6525-9F2B-F66654B58893}"/>
              </a:ext>
            </a:extLst>
          </p:cNvPr>
          <p:cNvSpPr txBox="1">
            <a:spLocks noGrp="1"/>
          </p:cNvSpPr>
          <p:nvPr>
            <p:ph type="title"/>
          </p:nvPr>
        </p:nvSpPr>
        <p:spPr>
          <a:xfrm>
            <a:off x="5526156" y="365125"/>
            <a:ext cx="5827643" cy="1511300"/>
          </a:xfrm>
        </p:spPr>
        <p:txBody>
          <a:bodyPr vert="horz" lIns="91440" tIns="45720" rIns="91440" bIns="45720" rtlCol="0" anchor="b">
            <a:normAutofit/>
          </a:bodyPr>
          <a:lstStyle/>
          <a:p>
            <a:pPr lvl="0">
              <a:lnSpc>
                <a:spcPct val="90000"/>
              </a:lnSpc>
              <a:spcBef>
                <a:spcPct val="0"/>
              </a:spcBef>
            </a:pPr>
            <a:r>
              <a:rPr lang="en-US" sz="4400" b="1">
                <a:solidFill>
                  <a:schemeClr val="tx1"/>
                </a:solidFill>
                <a:latin typeface="+mj-lt"/>
                <a:ea typeface="+mj-ea"/>
                <a:cs typeface="+mj-cs"/>
              </a:rPr>
              <a:t>Aims &amp; objectives </a:t>
            </a:r>
          </a:p>
        </p:txBody>
      </p:sp>
      <p:pic>
        <p:nvPicPr>
          <p:cNvPr id="10" name="Picture 9" descr="Logo&#10;&#10;Description automatically generated">
            <a:extLst>
              <a:ext uri="{FF2B5EF4-FFF2-40B4-BE49-F238E27FC236}">
                <a16:creationId xmlns:a16="http://schemas.microsoft.com/office/drawing/2014/main" id="{8645D328-A10D-8823-D9B6-8EC369045D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264" y="821250"/>
            <a:ext cx="4045639" cy="2306013"/>
          </a:xfrm>
          <a:prstGeom prst="rect">
            <a:avLst/>
          </a:prstGeom>
        </p:spPr>
      </p:pic>
      <p:pic>
        <p:nvPicPr>
          <p:cNvPr id="8" name="Picture 1">
            <a:extLst>
              <a:ext uri="{FF2B5EF4-FFF2-40B4-BE49-F238E27FC236}">
                <a16:creationId xmlns:a16="http://schemas.microsoft.com/office/drawing/2014/main" id="{FBECC832-AB2E-EC3D-F243-1D68FFBF9CE7}"/>
              </a:ext>
            </a:extLst>
          </p:cNvPr>
          <p:cNvPicPr>
            <a:picLocks noChangeAspect="1"/>
          </p:cNvPicPr>
          <p:nvPr/>
        </p:nvPicPr>
        <p:blipFill>
          <a:blip r:embed="rId5"/>
          <a:stretch>
            <a:fillRect/>
          </a:stretch>
        </p:blipFill>
        <p:spPr>
          <a:xfrm>
            <a:off x="542264" y="3872228"/>
            <a:ext cx="4045639" cy="2022819"/>
          </a:xfrm>
          <a:prstGeom prst="rect">
            <a:avLst/>
          </a:prstGeom>
          <a:noFill/>
        </p:spPr>
      </p:pic>
      <p:sp>
        <p:nvSpPr>
          <p:cNvPr id="5" name="Content Placeholder 17">
            <a:extLst>
              <a:ext uri="{FF2B5EF4-FFF2-40B4-BE49-F238E27FC236}">
                <a16:creationId xmlns:a16="http://schemas.microsoft.com/office/drawing/2014/main" id="{E4A0EA93-8E0C-A54C-1136-EB8B2BC227C0}"/>
              </a:ext>
            </a:extLst>
          </p:cNvPr>
          <p:cNvSpPr txBox="1"/>
          <p:nvPr/>
        </p:nvSpPr>
        <p:spPr>
          <a:xfrm>
            <a:off x="5526156" y="2055813"/>
            <a:ext cx="5827644" cy="4121149"/>
          </a:xfrm>
          <a:prstGeom prst="rect">
            <a:avLst/>
          </a:prstGeom>
        </p:spPr>
        <p:txBody>
          <a:bodyPr vert="horz" lIns="91440" tIns="45720" rIns="91440" bIns="45720" rtlCol="0" anchor="t" anchorCtr="0" compatLnSpc="1">
            <a:normAutofit/>
          </a:bodyPr>
          <a:lstStyle/>
          <a:p>
            <a:pPr marL="285750" marR="0" lvl="0" indent="-285750" fontAlgn="auto">
              <a:lnSpc>
                <a:spcPct val="90000"/>
              </a:lnSpc>
              <a:spcBef>
                <a:spcPts val="1000"/>
              </a:spcBef>
              <a:spcAft>
                <a:spcPts val="2000"/>
              </a:spcAft>
              <a:buFont typeface="Wingdings" panose="05000000000000000000" pitchFamily="2" charset="2"/>
              <a:buChar char="§"/>
              <a:tabLst/>
              <a:defRPr sz="1800" b="0" i="0" u="none" strike="noStrike" kern="0" cap="none" spc="0" baseline="0">
                <a:solidFill>
                  <a:srgbClr val="000000"/>
                </a:solidFill>
                <a:uFillTx/>
              </a:defRPr>
            </a:pPr>
            <a:r>
              <a:rPr lang="en-US" sz="1600" dirty="0"/>
              <a:t>The aim and objective is to identify the impact of loneliness of the Covid-19 pandemic among the older adults living in the UK..</a:t>
            </a:r>
          </a:p>
          <a:p>
            <a:pPr marL="285750" marR="0" lvl="0" indent="-285750" fontAlgn="auto">
              <a:lnSpc>
                <a:spcPct val="90000"/>
              </a:lnSpc>
              <a:spcBef>
                <a:spcPts val="1000"/>
              </a:spcBef>
              <a:spcAft>
                <a:spcPts val="2000"/>
              </a:spcAft>
              <a:buFont typeface="Wingdings" panose="05000000000000000000" pitchFamily="2" charset="2"/>
              <a:buChar char="§"/>
              <a:tabLst/>
              <a:defRPr sz="1800" b="0" i="0" u="none" strike="noStrike" kern="0" cap="none" spc="0" baseline="0">
                <a:solidFill>
                  <a:srgbClr val="000000"/>
                </a:solidFill>
                <a:uFillTx/>
              </a:defRPr>
            </a:pPr>
            <a:r>
              <a:rPr lang="en-US" sz="1600" dirty="0"/>
              <a:t>To understand the impact of Covid-19 among the older adults within the UK. </a:t>
            </a:r>
          </a:p>
          <a:p>
            <a:pPr marL="285750" marR="0" lvl="0" indent="-285750" fontAlgn="auto">
              <a:lnSpc>
                <a:spcPct val="90000"/>
              </a:lnSpc>
              <a:spcBef>
                <a:spcPts val="1000"/>
              </a:spcBef>
              <a:spcAft>
                <a:spcPts val="2000"/>
              </a:spcAft>
              <a:buFont typeface="Wingdings" panose="05000000000000000000" pitchFamily="2" charset="2"/>
              <a:buChar char="§"/>
              <a:tabLst/>
              <a:defRPr sz="1800" b="0" i="0" u="none" strike="noStrike" kern="0" cap="none" spc="0" baseline="0">
                <a:solidFill>
                  <a:srgbClr val="000000"/>
                </a:solidFill>
                <a:uFillTx/>
              </a:defRPr>
            </a:pPr>
            <a:r>
              <a:rPr lang="en-US" sz="1600" dirty="0"/>
              <a:t>To explore the difference issues that affected the older adults.</a:t>
            </a:r>
          </a:p>
          <a:p>
            <a:pPr marL="285750" marR="0" lvl="0" indent="-285750" fontAlgn="auto">
              <a:lnSpc>
                <a:spcPct val="90000"/>
              </a:lnSpc>
              <a:spcBef>
                <a:spcPts val="1000"/>
              </a:spcBef>
              <a:spcAft>
                <a:spcPts val="2000"/>
              </a:spcAft>
              <a:buFont typeface="Wingdings" panose="05000000000000000000" pitchFamily="2" charset="2"/>
              <a:buChar char="§"/>
              <a:tabLst/>
              <a:defRPr sz="1800" b="0" i="0" u="none" strike="noStrike" kern="0" cap="none" spc="0" baseline="0">
                <a:solidFill>
                  <a:srgbClr val="000000"/>
                </a:solidFill>
                <a:uFillTx/>
              </a:defRPr>
            </a:pPr>
            <a:r>
              <a:rPr lang="en-US" sz="1600" dirty="0"/>
              <a:t>To provide different recommendation on how to combat loneliness.</a:t>
            </a:r>
          </a:p>
          <a:p>
            <a:pPr marL="285750" marR="0" lvl="0" indent="-285750" fontAlgn="auto">
              <a:lnSpc>
                <a:spcPct val="90000"/>
              </a:lnSpc>
              <a:spcBef>
                <a:spcPts val="1000"/>
              </a:spcBef>
              <a:spcAft>
                <a:spcPts val="2000"/>
              </a:spcAft>
              <a:buFont typeface="Wingdings" panose="05000000000000000000" pitchFamily="2" charset="2"/>
              <a:buChar char="§"/>
              <a:tabLst/>
              <a:defRPr sz="1800" b="0" i="0" u="none" strike="noStrike" kern="0" cap="none" spc="0" baseline="0">
                <a:solidFill>
                  <a:srgbClr val="000000"/>
                </a:solidFill>
                <a:uFillTx/>
              </a:defRPr>
            </a:pPr>
            <a:r>
              <a:rPr lang="en-US" sz="1600" dirty="0"/>
              <a:t>What the Government and the community has in place to support the elderly presently.</a:t>
            </a:r>
          </a:p>
          <a:p>
            <a:pPr marL="0" marR="0" lvl="0" indent="-228600" fontAlgn="auto">
              <a:lnSpc>
                <a:spcPct val="90000"/>
              </a:lnSpc>
              <a:spcBef>
                <a:spcPts val="1000"/>
              </a:spcBef>
              <a:spcAft>
                <a:spcPts val="2000"/>
              </a:spcAft>
              <a:buFont typeface="Arial" panose="020B0604020202020204" pitchFamily="34" charset="0"/>
              <a:buChar char="•"/>
              <a:tabLst/>
              <a:defRPr sz="1800" b="0" i="0" u="none" strike="noStrike" kern="0" cap="none" spc="0" baseline="0">
                <a:solidFill>
                  <a:srgbClr val="000000"/>
                </a:solidFill>
                <a:uFillTx/>
              </a:defRPr>
            </a:pPr>
            <a:endParaRPr lang="en-US" sz="1600" dirty="0"/>
          </a:p>
          <a:p>
            <a:pPr marL="0" marR="0" lvl="0" indent="-228600" fontAlgn="auto">
              <a:lnSpc>
                <a:spcPct val="90000"/>
              </a:lnSpc>
              <a:spcBef>
                <a:spcPts val="1000"/>
              </a:spcBef>
              <a:spcAft>
                <a:spcPts val="2000"/>
              </a:spcAft>
              <a:buFont typeface="Arial" panose="020B0604020202020204" pitchFamily="34" charset="0"/>
              <a:buChar char="•"/>
              <a:tabLst/>
              <a:defRPr sz="1800" b="0" i="0" u="none" strike="noStrike" kern="0" cap="none" spc="0" baseline="0">
                <a:solidFill>
                  <a:srgbClr val="000000"/>
                </a:solidFill>
                <a:uFillTx/>
              </a:defRPr>
            </a:pPr>
            <a:endParaRPr lang="en-US" sz="1600" dirty="0"/>
          </a:p>
          <a:p>
            <a:pPr marL="0" marR="0" lvl="0" indent="-228600" fontAlgn="auto">
              <a:lnSpc>
                <a:spcPct val="90000"/>
              </a:lnSpc>
              <a:spcBef>
                <a:spcPts val="1000"/>
              </a:spcBef>
              <a:spcAft>
                <a:spcPts val="2000"/>
              </a:spcAft>
              <a:buFont typeface="Arial" panose="020B0604020202020204" pitchFamily="34" charset="0"/>
              <a:buChar char="•"/>
              <a:tabLst/>
              <a:defRPr sz="1800" b="0" i="0" u="none" strike="noStrike" kern="0" cap="none" spc="0" baseline="0">
                <a:solidFill>
                  <a:srgbClr val="000000"/>
                </a:solidFill>
                <a:uFillTx/>
              </a:defRPr>
            </a:pPr>
            <a:endParaRPr lang="en-US" sz="1600" b="0" i="0" u="none" strike="noStrike" cap="none" spc="0" baseline="0" dirty="0">
              <a:uFillTx/>
            </a:endParaRPr>
          </a:p>
        </p:txBody>
      </p:sp>
      <p:sp>
        <p:nvSpPr>
          <p:cNvPr id="3" name="Content Placeholder 17">
            <a:extLst>
              <a:ext uri="{FF2B5EF4-FFF2-40B4-BE49-F238E27FC236}">
                <a16:creationId xmlns:a16="http://schemas.microsoft.com/office/drawing/2014/main" id="{D7A69004-91A4-64B3-0EB4-127449A34FBA}"/>
              </a:ext>
            </a:extLst>
          </p:cNvPr>
          <p:cNvSpPr txBox="1"/>
          <p:nvPr/>
        </p:nvSpPr>
        <p:spPr>
          <a:xfrm>
            <a:off x="732293" y="1308269"/>
            <a:ext cx="5409900" cy="540005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endParaRPr lang="en-US" sz="1200" b="0" i="0" u="none" strike="noStrike" kern="1200" cap="none" spc="0" baseline="0">
              <a:solidFill>
                <a:srgbClr val="404040"/>
              </a:solidFill>
              <a:uFillTx/>
              <a:latin typeface="Segoe UI" pitchFamily="34"/>
              <a:cs typeface="Segoe UI" pitchFamily="34"/>
            </a:endParaRPr>
          </a:p>
        </p:txBody>
      </p:sp>
      <p:sp>
        <p:nvSpPr>
          <p:cNvPr id="4" name="Content Placeholder 17">
            <a:extLst>
              <a:ext uri="{FF2B5EF4-FFF2-40B4-BE49-F238E27FC236}">
                <a16:creationId xmlns:a16="http://schemas.microsoft.com/office/drawing/2014/main" id="{EDFCBAC6-E6D9-4DBC-FB08-D46122AC80E6}"/>
              </a:ext>
            </a:extLst>
          </p:cNvPr>
          <p:cNvSpPr txBox="1"/>
          <p:nvPr/>
        </p:nvSpPr>
        <p:spPr>
          <a:xfrm>
            <a:off x="1056516" y="1958187"/>
            <a:ext cx="4585734" cy="59655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600"/>
              </a:spcAft>
              <a:buNone/>
              <a:tabLst/>
              <a:defRPr sz="1800" b="0" i="0" u="none" strike="noStrike" kern="0" cap="none" spc="0" baseline="0">
                <a:solidFill>
                  <a:srgbClr val="000000"/>
                </a:solidFill>
                <a:uFillTx/>
              </a:defRPr>
            </a:pPr>
            <a:endParaRPr lang="en-US" sz="1200" b="0" i="0" u="none" strike="noStrike" kern="1200" cap="none" spc="0" baseline="0">
              <a:solidFill>
                <a:srgbClr val="404040"/>
              </a:solidFill>
              <a:uFillTx/>
              <a:latin typeface="Segoe UI"/>
              <a:cs typeface="Segoe UI"/>
            </a:endParaRPr>
          </a:p>
        </p:txBody>
      </p:sp>
      <p:sp>
        <p:nvSpPr>
          <p:cNvPr id="6" name="Content Placeholder 17">
            <a:extLst>
              <a:ext uri="{FF2B5EF4-FFF2-40B4-BE49-F238E27FC236}">
                <a16:creationId xmlns:a16="http://schemas.microsoft.com/office/drawing/2014/main" id="{0A03CC4C-0781-67B8-A22B-AD0ED1DBA337}"/>
              </a:ext>
            </a:extLst>
          </p:cNvPr>
          <p:cNvSpPr txBox="1"/>
          <p:nvPr/>
        </p:nvSpPr>
        <p:spPr>
          <a:xfrm>
            <a:off x="686099" y="5360532"/>
            <a:ext cx="4504252" cy="761146"/>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600"/>
              </a:spcAft>
              <a:buNone/>
              <a:tabLst/>
              <a:defRPr sz="1800" b="0" i="0" u="none" strike="noStrike" kern="0" cap="none" spc="0" baseline="0">
                <a:solidFill>
                  <a:srgbClr val="000000"/>
                </a:solidFill>
                <a:uFillTx/>
              </a:defRPr>
            </a:pPr>
            <a:endParaRPr lang="en-US" sz="1200" b="0" i="0" u="none" strike="noStrike" kern="1200" cap="none" spc="0" baseline="0">
              <a:solidFill>
                <a:srgbClr val="404040"/>
              </a:solidFill>
              <a:uFillTx/>
              <a:latin typeface="Segoe UI"/>
              <a:cs typeface="Segoe UI"/>
            </a:endParaRPr>
          </a:p>
        </p:txBody>
      </p:sp>
      <p:sp>
        <p:nvSpPr>
          <p:cNvPr id="7" name="Content Placeholder 17">
            <a:extLst>
              <a:ext uri="{FF2B5EF4-FFF2-40B4-BE49-F238E27FC236}">
                <a16:creationId xmlns:a16="http://schemas.microsoft.com/office/drawing/2014/main" id="{FE656FCE-559D-58B9-3C01-803893391F97}"/>
              </a:ext>
            </a:extLst>
          </p:cNvPr>
          <p:cNvSpPr txBox="1"/>
          <p:nvPr/>
        </p:nvSpPr>
        <p:spPr>
          <a:xfrm>
            <a:off x="1056516" y="5177570"/>
            <a:ext cx="4504252" cy="563535"/>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endParaRPr lang="en-US" sz="1200" b="0" i="0" u="none" strike="noStrike" kern="1200" cap="none" spc="0" baseline="0">
              <a:solidFill>
                <a:srgbClr val="404040"/>
              </a:solidFill>
              <a:uFillTx/>
              <a:latin typeface="Segoe UI" pitchFamily="34"/>
              <a:cs typeface="Segoe UI"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24F022CE-0C1F-FCCB-4C99-5C1B578BCD60}"/>
              </a:ext>
            </a:extLst>
          </p:cNvPr>
          <p:cNvPicPr>
            <a:picLocks noChangeAspect="1"/>
          </p:cNvPicPr>
          <p:nvPr/>
        </p:nvPicPr>
        <p:blipFill rotWithShape="1">
          <a:blip r:embed="rId2"/>
          <a:srcRect l="21482" r="16929"/>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2">
            <a:extLst>
              <a:ext uri="{FF2B5EF4-FFF2-40B4-BE49-F238E27FC236}">
                <a16:creationId xmlns:a16="http://schemas.microsoft.com/office/drawing/2014/main" id="{3DFD74C0-3183-A873-BF73-2D04A76658B9}"/>
              </a:ext>
            </a:extLst>
          </p:cNvPr>
          <p:cNvSpPr txBox="1">
            <a:spLocks noGrp="1"/>
          </p:cNvSpPr>
          <p:nvPr>
            <p:ph type="title"/>
          </p:nvPr>
        </p:nvSpPr>
        <p:spPr>
          <a:xfrm>
            <a:off x="1137034" y="609600"/>
            <a:ext cx="6831188" cy="1322887"/>
          </a:xfrm>
        </p:spPr>
        <p:txBody>
          <a:bodyPr vert="horz" lIns="91440" tIns="45720" rIns="91440" bIns="45720" rtlCol="0" anchor="ctr">
            <a:normAutofit/>
          </a:bodyPr>
          <a:lstStyle/>
          <a:p>
            <a:pPr>
              <a:lnSpc>
                <a:spcPct val="90000"/>
              </a:lnSpc>
              <a:spcBef>
                <a:spcPct val="0"/>
              </a:spcBef>
            </a:pPr>
            <a:r>
              <a:rPr lang="en-US" sz="4400">
                <a:solidFill>
                  <a:schemeClr val="tx1"/>
                </a:solidFill>
                <a:latin typeface="+mj-lt"/>
                <a:ea typeface="+mj-ea"/>
                <a:cs typeface="+mj-cs"/>
              </a:rPr>
              <a:t>Chapter 2: Background</a:t>
            </a:r>
            <a:br>
              <a:rPr lang="en-US" sz="4400" b="1">
                <a:solidFill>
                  <a:schemeClr val="tx1"/>
                </a:solidFill>
                <a:latin typeface="+mj-lt"/>
                <a:ea typeface="+mj-ea"/>
                <a:cs typeface="+mj-cs"/>
              </a:rPr>
            </a:br>
            <a:endParaRPr lang="en-US" sz="4400" b="1">
              <a:solidFill>
                <a:schemeClr val="tx1"/>
              </a:solidFill>
              <a:latin typeface="+mj-lt"/>
              <a:ea typeface="+mj-ea"/>
              <a:cs typeface="+mj-cs"/>
            </a:endParaRPr>
          </a:p>
        </p:txBody>
      </p:sp>
      <p:sp>
        <p:nvSpPr>
          <p:cNvPr id="3" name="Content Placeholder 4">
            <a:extLst>
              <a:ext uri="{FF2B5EF4-FFF2-40B4-BE49-F238E27FC236}">
                <a16:creationId xmlns:a16="http://schemas.microsoft.com/office/drawing/2014/main" id="{809BBD75-7D0D-4D8C-E816-CB12FCE48204}"/>
              </a:ext>
            </a:extLst>
          </p:cNvPr>
          <p:cNvSpPr txBox="1">
            <a:spLocks noGrp="1"/>
          </p:cNvSpPr>
          <p:nvPr>
            <p:ph type="body" idx="4294967295"/>
          </p:nvPr>
        </p:nvSpPr>
        <p:spPr>
          <a:xfrm>
            <a:off x="1137035" y="1414464"/>
            <a:ext cx="6516216" cy="4688224"/>
          </a:xfrm>
        </p:spPr>
        <p:txBody>
          <a:bodyPr vert="horz" lIns="91440" tIns="45720" rIns="91440" bIns="45720" rtlCol="0">
            <a:normAutofit lnSpcReduction="10000"/>
          </a:bodyPr>
          <a:lstStyle/>
          <a:p>
            <a:pPr>
              <a:lnSpc>
                <a:spcPct val="90000"/>
              </a:lnSpc>
            </a:pPr>
            <a:endParaRPr lang="en-US" sz="1400" b="1" dirty="0">
              <a:solidFill>
                <a:schemeClr val="tx1"/>
              </a:solidFill>
              <a:latin typeface="+mn-lt"/>
              <a:ea typeface="+mn-ea"/>
              <a:cs typeface="+mn-cs"/>
            </a:endParaRPr>
          </a:p>
          <a:p>
            <a:pPr indent="-228600">
              <a:lnSpc>
                <a:spcPct val="90000"/>
              </a:lnSpc>
              <a:buFont typeface="Arial" panose="020B0604020202020204" pitchFamily="34" charset="0"/>
              <a:buChar char="•"/>
            </a:pPr>
            <a:r>
              <a:rPr lang="en-US" sz="1400" b="1" dirty="0">
                <a:solidFill>
                  <a:schemeClr val="tx1"/>
                </a:solidFill>
                <a:latin typeface="+mn-lt"/>
                <a:ea typeface="+mn-ea"/>
                <a:cs typeface="+mn-cs"/>
              </a:rPr>
              <a:t>The impact of Covid -19 among the older Adults within the UK </a:t>
            </a:r>
          </a:p>
          <a:p>
            <a:pPr marL="285750" indent="-228600">
              <a:lnSpc>
                <a:spcPct val="90000"/>
              </a:lnSpc>
              <a:buFont typeface="Arial" panose="020B0604020202020204" pitchFamily="34" charset="0"/>
              <a:buChar char="•"/>
            </a:pPr>
            <a:r>
              <a:rPr lang="en-US" sz="1400" dirty="0">
                <a:solidFill>
                  <a:schemeClr val="tx1"/>
                </a:solidFill>
                <a:latin typeface="+mn-lt"/>
                <a:ea typeface="+mn-ea"/>
                <a:cs typeface="+mn-cs"/>
              </a:rPr>
              <a:t>The pandemic have caused a negative impact on the older adults living within the United Kingdom.  Due to the restriction and social measures the elderly felt extremely lonely and isolated. </a:t>
            </a:r>
          </a:p>
          <a:p>
            <a:pPr marL="285750" indent="-228600">
              <a:lnSpc>
                <a:spcPct val="90000"/>
              </a:lnSpc>
              <a:buFont typeface="Arial" panose="020B0604020202020204" pitchFamily="34" charset="0"/>
              <a:buChar char="•"/>
            </a:pPr>
            <a:r>
              <a:rPr lang="en-US" sz="1400" dirty="0">
                <a:solidFill>
                  <a:schemeClr val="tx1"/>
                </a:solidFill>
                <a:latin typeface="+mn-lt"/>
                <a:ea typeface="+mn-ea"/>
                <a:cs typeface="+mn-cs"/>
              </a:rPr>
              <a:t>According to Lebrasseur (2023) “Covid pandemic has  dramatically change the lives of countless members of the general population, the older adults are known to experience loneliness, age, and discrimination and excessive worry.”</a:t>
            </a:r>
          </a:p>
          <a:p>
            <a:pPr marL="285750" indent="-228600">
              <a:lnSpc>
                <a:spcPct val="90000"/>
              </a:lnSpc>
              <a:buFont typeface="Arial" panose="020B0604020202020204" pitchFamily="34" charset="0"/>
              <a:buChar char="•"/>
            </a:pPr>
            <a:r>
              <a:rPr lang="en-US" sz="1400" dirty="0">
                <a:solidFill>
                  <a:schemeClr val="tx1"/>
                </a:solidFill>
                <a:latin typeface="+mn-lt"/>
                <a:ea typeface="+mn-ea"/>
                <a:cs typeface="+mn-cs"/>
              </a:rPr>
              <a:t>According to Su et al., (2022) “ The pandemic and their public health control estimated, had a considerably large rise of loneliness and social isolation in the general inhabitants. Due to the situation of aging, the older adults are more likely to encounter loneliness and isolation.</a:t>
            </a:r>
          </a:p>
          <a:p>
            <a:pPr marL="285750" indent="-228600">
              <a:lnSpc>
                <a:spcPct val="90000"/>
              </a:lnSpc>
              <a:buFont typeface="Arial" panose="020B0604020202020204" pitchFamily="34" charset="0"/>
              <a:buChar char="•"/>
            </a:pPr>
            <a:r>
              <a:rPr lang="en-US" sz="1400" dirty="0">
                <a:solidFill>
                  <a:schemeClr val="tx1"/>
                </a:solidFill>
                <a:latin typeface="+mn-lt"/>
                <a:ea typeface="+mn-ea"/>
                <a:cs typeface="+mn-cs"/>
              </a:rPr>
              <a:t>Loneliness among the older adults can devastating and put older adults at high risk, this can affect their mental health, physical health and they're well being. Older adults can develop, heart disease, anxiety, high blood pressure, depression, Alzheimer’s and eventually can cause mortality.</a:t>
            </a:r>
          </a:p>
          <a:p>
            <a:pPr indent="-228600">
              <a:lnSpc>
                <a:spcPct val="90000"/>
              </a:lnSpc>
              <a:buFont typeface="Arial" panose="020B0604020202020204" pitchFamily="34" charset="0"/>
              <a:buChar char="•"/>
            </a:pPr>
            <a:endParaRPr lang="en-US" sz="10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0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000" dirty="0">
              <a:solidFill>
                <a:schemeClr val="tx1"/>
              </a:solidFill>
              <a:latin typeface="+mn-lt"/>
              <a:ea typeface="+mn-ea"/>
              <a:cs typeface="+mn-cs"/>
            </a:endParaRPr>
          </a:p>
        </p:txBody>
      </p:sp>
      <p:sp>
        <p:nvSpPr>
          <p:cNvPr id="5" name="TextBox 4">
            <a:extLst>
              <a:ext uri="{FF2B5EF4-FFF2-40B4-BE49-F238E27FC236}">
                <a16:creationId xmlns:a16="http://schemas.microsoft.com/office/drawing/2014/main" id="{FF42C40C-9632-9345-811A-63D63B12CE01}"/>
              </a:ext>
            </a:extLst>
          </p:cNvPr>
          <p:cNvSpPr txBox="1"/>
          <p:nvPr/>
        </p:nvSpPr>
        <p:spPr>
          <a:xfrm>
            <a:off x="3048000" y="2828835"/>
            <a:ext cx="6096000" cy="369332"/>
          </a:xfrm>
          <a:prstGeom prst="rect">
            <a:avLst/>
          </a:prstGeom>
          <a:noFill/>
        </p:spPr>
        <p:txBody>
          <a:bodyPr wrap="square">
            <a:spAutoFit/>
          </a:bodyPr>
          <a:lstStyle/>
          <a:p>
            <a:pPr>
              <a:spcAft>
                <a:spcPts val="600"/>
              </a:spcAft>
            </a:pPr>
            <a:r>
              <a:rPr lang="en-US" i="1">
                <a:effectLst/>
              </a:rPr>
              <a:t> </a:t>
            </a:r>
            <a:endParaRPr lang="en-US">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F10ACAC-B595-A19E-3DF7-096A6F9F05A9}"/>
              </a:ext>
            </a:extLst>
          </p:cNvPr>
          <p:cNvSpPr txBox="1">
            <a:spLocks noGrp="1"/>
          </p:cNvSpPr>
          <p:nvPr>
            <p:ph type="title"/>
          </p:nvPr>
        </p:nvSpPr>
        <p:spPr>
          <a:xfrm>
            <a:off x="521208" y="448056"/>
            <a:ext cx="6877120" cy="640080"/>
          </a:xfrm>
        </p:spPr>
        <p:txBody>
          <a:bodyPr>
            <a:normAutofit/>
          </a:bodyPr>
          <a:lstStyle/>
          <a:p>
            <a:pPr lvl="0"/>
            <a:r>
              <a:rPr lang="en-US" sz="2400" b="1" dirty="0">
                <a:latin typeface="Arial" panose="020B0604020202020204" pitchFamily="34" charset="0"/>
                <a:cs typeface="Arial" panose="020B0604020202020204" pitchFamily="34" charset="0"/>
              </a:rPr>
              <a:t>Statistics of Loneliness</a:t>
            </a:r>
          </a:p>
        </p:txBody>
      </p:sp>
      <p:sp>
        <p:nvSpPr>
          <p:cNvPr id="19" name="Content Placeholder 17">
            <a:extLst>
              <a:ext uri="{FF2B5EF4-FFF2-40B4-BE49-F238E27FC236}">
                <a16:creationId xmlns:a16="http://schemas.microsoft.com/office/drawing/2014/main" id="{5C3574A7-FF92-AE8E-EE2A-CE2D49F9174D}"/>
              </a:ext>
            </a:extLst>
          </p:cNvPr>
          <p:cNvSpPr txBox="1"/>
          <p:nvPr/>
        </p:nvSpPr>
        <p:spPr>
          <a:xfrm>
            <a:off x="628960" y="5832235"/>
            <a:ext cx="3449875" cy="69290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ts val="1800"/>
              </a:lnSpc>
              <a:spcBef>
                <a:spcPts val="1000"/>
              </a:spcBef>
              <a:spcAft>
                <a:spcPts val="2000"/>
              </a:spcAft>
              <a:buNone/>
              <a:tabLst/>
              <a:defRPr sz="1800" b="0" i="0" u="none" strike="noStrike" kern="0" cap="none" spc="0" baseline="0">
                <a:solidFill>
                  <a:srgbClr val="000000"/>
                </a:solidFill>
                <a:uFillTx/>
              </a:defRPr>
            </a:pPr>
            <a:endParaRPr lang="en-US" sz="1200" b="0" i="0" u="none" strike="noStrike" kern="1200" cap="none" spc="0" baseline="0">
              <a:solidFill>
                <a:srgbClr val="404040"/>
              </a:solidFill>
              <a:uFillTx/>
              <a:latin typeface="Segoe UI"/>
            </a:endParaRPr>
          </a:p>
        </p:txBody>
      </p:sp>
      <p:cxnSp>
        <p:nvCxnSpPr>
          <p:cNvPr id="20" name="Straight Connector 19" descr="Light grey line separating Morph text and images">
            <a:extLst>
              <a:ext uri="{FF2B5EF4-FFF2-40B4-BE49-F238E27FC236}">
                <a16:creationId xmlns:a16="http://schemas.microsoft.com/office/drawing/2014/main" id="{602D8145-5CAC-F1BF-F41D-CAAF7EDB13AC}"/>
              </a:ext>
            </a:extLst>
          </p:cNvPr>
          <p:cNvCxnSpPr/>
          <p:nvPr/>
        </p:nvCxnSpPr>
        <p:spPr>
          <a:xfrm>
            <a:off x="6296869" y="1472430"/>
            <a:ext cx="0" cy="4892635"/>
          </a:xfrm>
          <a:prstGeom prst="straightConnector1">
            <a:avLst/>
          </a:prstGeom>
          <a:noFill/>
          <a:ln w="9528" cap="flat">
            <a:solidFill>
              <a:srgbClr val="D0CECE"/>
            </a:solidFill>
            <a:prstDash val="solid"/>
            <a:miter/>
          </a:ln>
        </p:spPr>
      </p:cxnSp>
      <p:sp>
        <p:nvSpPr>
          <p:cNvPr id="21" name="Oval 9" descr="Large, blue circle with a small light blue circle inside">
            <a:extLst>
              <a:ext uri="{FF2B5EF4-FFF2-40B4-BE49-F238E27FC236}">
                <a16:creationId xmlns:a16="http://schemas.microsoft.com/office/drawing/2014/main" id="{A6D6AFC3-7D14-8CFE-6FD6-0DAC287B59F3}"/>
              </a:ext>
            </a:extLst>
          </p:cNvPr>
          <p:cNvSpPr/>
          <p:nvPr/>
        </p:nvSpPr>
        <p:spPr>
          <a:xfrm>
            <a:off x="7236525" y="1944864"/>
            <a:ext cx="3827239" cy="37432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E75B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Segoe UI"/>
            </a:endParaRPr>
          </a:p>
        </p:txBody>
      </p:sp>
      <p:sp>
        <p:nvSpPr>
          <p:cNvPr id="22" name="Oval 10" descr="Small light blue circle inside a large dark blue circle">
            <a:extLst>
              <a:ext uri="{FF2B5EF4-FFF2-40B4-BE49-F238E27FC236}">
                <a16:creationId xmlns:a16="http://schemas.microsoft.com/office/drawing/2014/main" id="{B708DA6C-DD3F-D0EF-05ED-6FBF4DEFE2DB}"/>
              </a:ext>
            </a:extLst>
          </p:cNvPr>
          <p:cNvSpPr/>
          <p:nvPr/>
        </p:nvSpPr>
        <p:spPr>
          <a:xfrm>
            <a:off x="8086222" y="2796637"/>
            <a:ext cx="2148931" cy="210175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BDD7E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kern="0" dirty="0">
                <a:solidFill>
                  <a:srgbClr val="000000"/>
                </a:solidFill>
                <a:latin typeface="Segoe UI"/>
              </a:rPr>
              <a:t>Death rate by 26%</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kern="0" dirty="0">
                <a:solidFill>
                  <a:srgbClr val="000000"/>
                </a:solidFill>
                <a:latin typeface="Segoe UI"/>
              </a:rPr>
              <a:t>Increase of loneliness in 10 years by 49%</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Segoe UI"/>
              </a:rPr>
              <a:t>59% is age 85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kern="0" dirty="0">
                <a:solidFill>
                  <a:srgbClr val="000000"/>
                </a:solidFill>
                <a:latin typeface="Segoe UI"/>
              </a:rPr>
              <a:t>38% is age 75-85.</a:t>
            </a:r>
            <a:endParaRPr lang="en-US" sz="1800" b="0" i="0" u="none" strike="noStrike" kern="0" cap="none" spc="0" baseline="0" dirty="0">
              <a:solidFill>
                <a:srgbClr val="000000"/>
              </a:solidFill>
              <a:uFillTx/>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kern="0" dirty="0">
              <a:solidFill>
                <a:srgbClr val="000000"/>
              </a:solidFill>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Segoe U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dirty="0">
              <a:solidFill>
                <a:srgbClr val="000000"/>
              </a:solidFill>
              <a:uFillTx/>
              <a:latin typeface="Segoe UI"/>
            </a:endParaRPr>
          </a:p>
        </p:txBody>
      </p:sp>
      <p:graphicFrame>
        <p:nvGraphicFramePr>
          <p:cNvPr id="25" name="Content Placeholder 17">
            <a:extLst>
              <a:ext uri="{FF2B5EF4-FFF2-40B4-BE49-F238E27FC236}">
                <a16:creationId xmlns:a16="http://schemas.microsoft.com/office/drawing/2014/main" id="{D3AEF472-6CDB-95D6-DE42-8212F798C060}"/>
              </a:ext>
            </a:extLst>
          </p:cNvPr>
          <p:cNvGraphicFramePr/>
          <p:nvPr/>
        </p:nvGraphicFramePr>
        <p:xfrm>
          <a:off x="628961" y="1274618"/>
          <a:ext cx="5564018" cy="509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68AA8-0B96-4C4C-A83A-365D88F5F8AD}"/>
              </a:ext>
            </a:extLst>
          </p:cNvPr>
          <p:cNvSpPr>
            <a:spLocks noGrp="1"/>
          </p:cNvSpPr>
          <p:nvPr>
            <p:ph type="title"/>
          </p:nvPr>
        </p:nvSpPr>
        <p:spPr>
          <a:xfrm>
            <a:off x="836679" y="723898"/>
            <a:ext cx="6002110" cy="1495425"/>
          </a:xfrm>
        </p:spPr>
        <p:txBody>
          <a:bodyPr vert="horz" lIns="91440" tIns="45720" rIns="91440" bIns="45720" rtlCol="0" anchor="ctr">
            <a:normAutofit/>
          </a:bodyPr>
          <a:lstStyle/>
          <a:p>
            <a:pPr>
              <a:lnSpc>
                <a:spcPct val="90000"/>
              </a:lnSpc>
              <a:spcBef>
                <a:spcPct val="0"/>
              </a:spcBef>
            </a:pPr>
            <a:r>
              <a:rPr lang="en-US" sz="4000" dirty="0">
                <a:solidFill>
                  <a:schemeClr val="tx1"/>
                </a:solidFill>
                <a:latin typeface="+mj-lt"/>
                <a:ea typeface="+mj-ea"/>
                <a:cs typeface="+mj-cs"/>
              </a:rPr>
              <a:t>Chapter 3: Methods</a:t>
            </a:r>
            <a:endParaRPr lang="en-US" sz="4000" b="1"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06E39570-4011-A643-8853-B7CBC45ED7BA}"/>
              </a:ext>
            </a:extLst>
          </p:cNvPr>
          <p:cNvSpPr>
            <a:spLocks noGrp="1"/>
          </p:cNvSpPr>
          <p:nvPr>
            <p:ph idx="4294967295"/>
          </p:nvPr>
        </p:nvSpPr>
        <p:spPr>
          <a:xfrm>
            <a:off x="836680" y="2405067"/>
            <a:ext cx="6002110" cy="3729034"/>
          </a:xfrm>
        </p:spPr>
        <p:txBody>
          <a:bodyPr vert="horz" lIns="91440" tIns="45720" rIns="91440" bIns="45720" rtlCol="0">
            <a:normAutofit/>
          </a:bodyPr>
          <a:lstStyle/>
          <a:p>
            <a:pPr>
              <a:lnSpc>
                <a:spcPct val="90000"/>
              </a:lnSpc>
            </a:pPr>
            <a:r>
              <a:rPr lang="en-US" sz="2000" b="1" dirty="0">
                <a:solidFill>
                  <a:schemeClr val="tx1"/>
                </a:solidFill>
                <a:latin typeface="+mn-lt"/>
                <a:ea typeface="+mn-ea"/>
                <a:cs typeface="+mn-cs"/>
              </a:rPr>
              <a:t>Search strategy </a:t>
            </a:r>
          </a:p>
          <a:p>
            <a:pPr marL="342900" indent="-342900">
              <a:lnSpc>
                <a:spcPct val="90000"/>
              </a:lnSpc>
              <a:buFont typeface="Wingdings" panose="05000000000000000000" pitchFamily="2" charset="2"/>
              <a:buChar char="§"/>
            </a:pPr>
            <a:r>
              <a:rPr lang="en-US" sz="2000" dirty="0">
                <a:solidFill>
                  <a:schemeClr val="tx1"/>
                </a:solidFill>
                <a:latin typeface="+mn-lt"/>
                <a:ea typeface="+mn-ea"/>
                <a:cs typeface="+mn-cs"/>
              </a:rPr>
              <a:t>The Search Strategy which was used to gather information in order to write the dissertation are as follows.</a:t>
            </a:r>
          </a:p>
          <a:p>
            <a:pPr marL="342900" indent="-342900">
              <a:lnSpc>
                <a:spcPct val="90000"/>
              </a:lnSpc>
              <a:buFont typeface="Wingdings" panose="05000000000000000000" pitchFamily="2" charset="2"/>
              <a:buChar char="§"/>
            </a:pPr>
            <a:r>
              <a:rPr lang="en-US" sz="2000" dirty="0">
                <a:solidFill>
                  <a:schemeClr val="tx1"/>
                </a:solidFill>
                <a:latin typeface="+mn-lt"/>
                <a:ea typeface="+mn-ea"/>
                <a:cs typeface="+mn-cs"/>
              </a:rPr>
              <a:t>Google Scholar, PubMed, Age UK, Seminars, you tube, journals, systematic researches, NHS, GOV.UK, University library, ProQuest, PMC, Online resources. These sources have enabled me to explore the Impact of loneliness of the COVID-19 pandemic among the older Adults in the UK Population</a:t>
            </a:r>
          </a:p>
          <a:p>
            <a:pPr indent="-228600">
              <a:lnSpc>
                <a:spcPct val="90000"/>
              </a:lnSpc>
              <a:buFont typeface="Arial" panose="020B0604020202020204" pitchFamily="34" charset="0"/>
              <a:buChar char="•"/>
            </a:pPr>
            <a:endParaRPr lang="en-US" sz="20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2000" dirty="0">
              <a:solidFill>
                <a:schemeClr val="tx1"/>
              </a:solidFill>
              <a:latin typeface="+mn-lt"/>
              <a:ea typeface="+mn-ea"/>
              <a:cs typeface="+mn-cs"/>
            </a:endParaRPr>
          </a:p>
        </p:txBody>
      </p:sp>
      <p:pic>
        <p:nvPicPr>
          <p:cNvPr id="5" name="Picture 4">
            <a:extLst>
              <a:ext uri="{FF2B5EF4-FFF2-40B4-BE49-F238E27FC236}">
                <a16:creationId xmlns:a16="http://schemas.microsoft.com/office/drawing/2014/main" id="{6A5B3811-246F-239B-FF38-D2B04403ACFF}"/>
              </a:ext>
            </a:extLst>
          </p:cNvPr>
          <p:cNvPicPr>
            <a:picLocks noChangeAspect="1"/>
          </p:cNvPicPr>
          <p:nvPr/>
        </p:nvPicPr>
        <p:blipFill rotWithShape="1">
          <a:blip r:embed="rId2"/>
          <a:srcRect l="12207" r="14993"/>
          <a:stretch/>
        </p:blipFill>
        <p:spPr>
          <a:xfrm>
            <a:off x="7199440" y="10"/>
            <a:ext cx="4992560" cy="6857990"/>
          </a:xfrm>
          <a:prstGeom prst="rect">
            <a:avLst/>
          </a:prstGeom>
          <a:effectLst/>
        </p:spPr>
      </p:pic>
    </p:spTree>
    <p:extLst>
      <p:ext uri="{BB962C8B-B14F-4D97-AF65-F5344CB8AC3E}">
        <p14:creationId xmlns:p14="http://schemas.microsoft.com/office/powerpoint/2010/main" val="289703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57B4F-EFEE-274E-B465-795EBA355906}"/>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spcBef>
                <a:spcPct val="0"/>
              </a:spcBef>
            </a:pPr>
            <a:r>
              <a:rPr lang="en-US" sz="4400" kern="1200">
                <a:solidFill>
                  <a:srgbClr val="FFFFFF"/>
                </a:solidFill>
                <a:latin typeface="+mj-lt"/>
                <a:ea typeface="+mj-ea"/>
                <a:cs typeface="+mj-cs"/>
              </a:rPr>
              <a:t>Chapter 4: Results and Discussion</a:t>
            </a:r>
            <a:br>
              <a:rPr lang="en-US" sz="4400" b="1" kern="1200">
                <a:solidFill>
                  <a:srgbClr val="FFFFFF"/>
                </a:solidFill>
                <a:latin typeface="+mj-lt"/>
                <a:ea typeface="+mj-ea"/>
                <a:cs typeface="+mj-cs"/>
              </a:rPr>
            </a:br>
            <a:endParaRPr lang="en-US" sz="4400" b="1" kern="120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52D5D3-4643-624F-8921-88662858FC81}"/>
              </a:ext>
            </a:extLst>
          </p:cNvPr>
          <p:cNvSpPr>
            <a:spLocks noGrp="1"/>
          </p:cNvSpPr>
          <p:nvPr>
            <p:ph idx="4294967295"/>
          </p:nvPr>
        </p:nvSpPr>
        <p:spPr>
          <a:xfrm>
            <a:off x="4447308" y="457200"/>
            <a:ext cx="6906491" cy="5719763"/>
          </a:xfrm>
        </p:spPr>
        <p:txBody>
          <a:bodyPr vert="horz" lIns="91440" tIns="45720" rIns="91440" bIns="45720" rtlCol="0" anchor="ctr">
            <a:normAutofit/>
          </a:bodyPr>
          <a:lstStyle/>
          <a:p>
            <a:pPr>
              <a:lnSpc>
                <a:spcPct val="90000"/>
              </a:lnSpc>
            </a:pPr>
            <a:endParaRPr lang="en-US" b="1" dirty="0">
              <a:solidFill>
                <a:schemeClr val="tx1"/>
              </a:solidFill>
              <a:latin typeface="+mn-lt"/>
              <a:ea typeface="+mn-ea"/>
              <a:cs typeface="+mn-cs"/>
            </a:endParaRPr>
          </a:p>
          <a:p>
            <a:pPr>
              <a:lnSpc>
                <a:spcPct val="90000"/>
              </a:lnSpc>
            </a:pPr>
            <a:endParaRPr lang="en-US" sz="1600" b="1" dirty="0">
              <a:solidFill>
                <a:schemeClr val="tx1"/>
              </a:solidFill>
              <a:latin typeface="+mn-lt"/>
              <a:ea typeface="+mn-ea"/>
              <a:cs typeface="+mn-cs"/>
            </a:endParaRPr>
          </a:p>
          <a:p>
            <a:pPr>
              <a:lnSpc>
                <a:spcPct val="90000"/>
              </a:lnSpc>
            </a:pPr>
            <a:endParaRPr lang="en-US" sz="1600" b="1" dirty="0">
              <a:solidFill>
                <a:schemeClr val="tx1"/>
              </a:solidFill>
              <a:latin typeface="+mn-lt"/>
              <a:ea typeface="+mn-ea"/>
              <a:cs typeface="+mn-cs"/>
            </a:endParaRPr>
          </a:p>
          <a:p>
            <a:pPr>
              <a:lnSpc>
                <a:spcPct val="90000"/>
              </a:lnSpc>
            </a:pPr>
            <a:r>
              <a:rPr lang="en-US" sz="1600" b="1" dirty="0">
                <a:solidFill>
                  <a:schemeClr val="tx1"/>
                </a:solidFill>
                <a:latin typeface="+mn-lt"/>
                <a:ea typeface="+mn-ea"/>
                <a:cs typeface="+mn-cs"/>
              </a:rPr>
              <a:t>Theory on Loneliness </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“Loneliness is defined as a distressing feeling that goes with the perception that individuals needs are not being met”.</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According to “</a:t>
            </a:r>
            <a:r>
              <a:rPr lang="en-US" sz="1600" dirty="0">
                <a:solidFill>
                  <a:schemeClr val="tx1"/>
                </a:solidFill>
                <a:effectLst/>
                <a:latin typeface="+mn-lt"/>
                <a:ea typeface="+mn-ea"/>
                <a:cs typeface="+mn-cs"/>
              </a:rPr>
              <a:t>Hawkley, L.C. and Cacioppo, J.T. (no date) Loneliness is a regular experience; as many as 80% under 18 years of age and 40% od adults over 65 years of age reported being lonely at least sometimes”.</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“With the level of loneliness slowly reducing through the middle adult years and increasing in older age  for example 70 years plus. Loneliness is identified with social isolation not with objective social isolation”. </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According to Su et al., (2022) “Emotional loneliness results from absence of a close intimate attachment such as a lover or a spouse. An emotional lonely person should feel something akin to the separation, anxiety of a child, anxiety, restlessness, and emptiness”.</a:t>
            </a:r>
          </a:p>
          <a:p>
            <a:pPr indent="-228600">
              <a:lnSpc>
                <a:spcPct val="90000"/>
              </a:lnSpc>
              <a:buFont typeface="Arial" panose="020B0604020202020204" pitchFamily="34" charset="0"/>
              <a:buChar char="•"/>
            </a:pPr>
            <a:endParaRPr lang="en-US" sz="1600"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p:txBody>
      </p:sp>
    </p:spTree>
    <p:extLst>
      <p:ext uri="{BB962C8B-B14F-4D97-AF65-F5344CB8AC3E}">
        <p14:creationId xmlns:p14="http://schemas.microsoft.com/office/powerpoint/2010/main" val="1329223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05AE4-C576-2748-8FD7-57766D7F28DD}"/>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spcBef>
                <a:spcPct val="0"/>
              </a:spcBef>
            </a:pPr>
            <a:r>
              <a:rPr lang="en-US" sz="4400" b="1" kern="1200" dirty="0">
                <a:solidFill>
                  <a:srgbClr val="FFFFFF"/>
                </a:solidFill>
                <a:latin typeface="+mj-lt"/>
                <a:ea typeface="+mj-ea"/>
                <a:cs typeface="+mj-cs"/>
              </a:rPr>
              <a:t>The loneliness in aging population during Covid globally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04E99F1-F938-D440-9FC0-2C9C4667F70D}"/>
              </a:ext>
            </a:extLst>
          </p:cNvPr>
          <p:cNvSpPr>
            <a:spLocks noGrp="1"/>
          </p:cNvSpPr>
          <p:nvPr>
            <p:ph idx="4294967295"/>
          </p:nvPr>
        </p:nvSpPr>
        <p:spPr>
          <a:xfrm>
            <a:off x="4447308" y="185738"/>
            <a:ext cx="6906491" cy="5991225"/>
          </a:xfrm>
        </p:spPr>
        <p:txBody>
          <a:bodyPr vert="horz" lIns="91440" tIns="45720" rIns="91440" bIns="45720" rtlCol="0" anchor="ctr">
            <a:normAutofit fontScale="92500" lnSpcReduction="10000"/>
          </a:bodyPr>
          <a:lstStyle/>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6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6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6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sz="1600" dirty="0">
              <a:solidFill>
                <a:schemeClr val="tx1"/>
              </a:solidFill>
              <a:latin typeface="+mn-lt"/>
              <a:ea typeface="+mn-ea"/>
              <a:cs typeface="+mn-cs"/>
            </a:endParaRP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Global pandemic was declared in 2020 where all the countries was implemented a firm lockdown. The lockdown and social restrictions created an issue among the older persons where their lives have affected or have change. Some was affected by the trauma, or stress they have encountered.</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Some of the older adults who were valuable was affected the most. According to the “</a:t>
            </a:r>
            <a:r>
              <a:rPr lang="en-US" sz="1600" i="1" dirty="0">
                <a:solidFill>
                  <a:schemeClr val="tx1"/>
                </a:solidFill>
                <a:effectLst/>
                <a:latin typeface="+mn-lt"/>
                <a:ea typeface="+mn-ea"/>
                <a:cs typeface="+mn-cs"/>
              </a:rPr>
              <a:t>Social Isolation and Loneliness</a:t>
            </a:r>
            <a:r>
              <a:rPr lang="en-US" sz="1600" dirty="0">
                <a:solidFill>
                  <a:schemeClr val="tx1"/>
                </a:solidFill>
                <a:effectLst/>
                <a:latin typeface="+mn-lt"/>
                <a:ea typeface="+mn-ea"/>
                <a:cs typeface="+mn-cs"/>
              </a:rPr>
              <a:t>. (no date) social isolation and loneliness are widespread, with some countries reporting that up to one in three older people feels lonely. This also have a serious impact on their mental health, wellbeing, quality of life”.</a:t>
            </a:r>
          </a:p>
          <a:p>
            <a:pPr marL="285750" indent="-285750">
              <a:lnSpc>
                <a:spcPct val="90000"/>
              </a:lnSpc>
              <a:buFont typeface="Wingdings" panose="05000000000000000000" pitchFamily="2" charset="2"/>
              <a:buChar char="§"/>
            </a:pPr>
            <a:r>
              <a:rPr lang="en-US" sz="1600" dirty="0">
                <a:solidFill>
                  <a:schemeClr val="tx1"/>
                </a:solidFill>
                <a:latin typeface="+mn-lt"/>
                <a:ea typeface="+mn-ea"/>
                <a:cs typeface="+mn-cs"/>
              </a:rPr>
              <a:t>“Social isolation and loneliness are increasingly being recognized as a priority public health problem and policy issue for the older adults. However, the United Nation of Healthy Ageing (2021-2030) the Demographic of Change and Healthy Ageing Unit will be addressing social isolation”.</a:t>
            </a:r>
          </a:p>
          <a:p>
            <a:pPr indent="-228600">
              <a:lnSpc>
                <a:spcPct val="90000"/>
              </a:lnSpc>
              <a:buFont typeface="Arial" panose="020B0604020202020204" pitchFamily="34" charset="0"/>
              <a:buChar char="•"/>
            </a:pPr>
            <a:endParaRPr lang="en-US" sz="1600" dirty="0">
              <a:solidFill>
                <a:schemeClr val="tx1"/>
              </a:solidFill>
              <a:effectLst/>
              <a:latin typeface="+mn-lt"/>
              <a:ea typeface="+mn-ea"/>
              <a:cs typeface="+mn-cs"/>
            </a:endParaRPr>
          </a:p>
          <a:p>
            <a:pPr>
              <a:lnSpc>
                <a:spcPct val="90000"/>
              </a:lnSpc>
            </a:pPr>
            <a:endParaRPr lang="en-US"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effectLst/>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p:txBody>
      </p:sp>
    </p:spTree>
    <p:extLst>
      <p:ext uri="{BB962C8B-B14F-4D97-AF65-F5344CB8AC3E}">
        <p14:creationId xmlns:p14="http://schemas.microsoft.com/office/powerpoint/2010/main" val="2815116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07B46-3963-484C-85ED-E8E9BFCDDBB6}"/>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spcBef>
                <a:spcPct val="0"/>
              </a:spcBef>
            </a:pPr>
            <a:r>
              <a:rPr lang="en-US" sz="4400" b="1" kern="1200" dirty="0">
                <a:solidFill>
                  <a:srgbClr val="FFFFFF"/>
                </a:solidFill>
                <a:latin typeface="+mj-lt"/>
                <a:ea typeface="+mj-ea"/>
                <a:cs typeface="+mj-cs"/>
              </a:rPr>
              <a:t>Results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F1CBDC-5AE5-F64E-A51A-06E903911595}"/>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1800" b="1" dirty="0">
                <a:solidFill>
                  <a:schemeClr val="tx1"/>
                </a:solidFill>
                <a:latin typeface="+mn-lt"/>
                <a:ea typeface="+mn-ea"/>
                <a:cs typeface="+mn-cs"/>
              </a:rPr>
              <a:t>Articles use to enable results</a:t>
            </a:r>
          </a:p>
          <a:p>
            <a:pPr indent="-228600">
              <a:lnSpc>
                <a:spcPct val="90000"/>
              </a:lnSpc>
              <a:buFont typeface="Arial" panose="020B0604020202020204" pitchFamily="34" charset="0"/>
              <a:buChar char="•"/>
            </a:pPr>
            <a:r>
              <a:rPr lang="en-US" sz="1800" b="1" dirty="0">
                <a:solidFill>
                  <a:schemeClr val="tx1"/>
                </a:solidFill>
                <a:latin typeface="+mn-lt"/>
                <a:ea typeface="+mn-ea"/>
                <a:cs typeface="+mn-cs"/>
              </a:rPr>
              <a:t>Over 40 articles was identified from data based,</a:t>
            </a:r>
          </a:p>
          <a:p>
            <a:pPr indent="-228600">
              <a:lnSpc>
                <a:spcPct val="90000"/>
              </a:lnSpc>
              <a:buFont typeface="Arial" panose="020B0604020202020204" pitchFamily="34" charset="0"/>
              <a:buChar char="•"/>
            </a:pPr>
            <a:r>
              <a:rPr lang="en-US" sz="1800" b="1" dirty="0">
                <a:solidFill>
                  <a:schemeClr val="tx1"/>
                </a:solidFill>
                <a:latin typeface="+mn-lt"/>
                <a:ea typeface="+mn-ea"/>
                <a:cs typeface="+mn-cs"/>
              </a:rPr>
              <a:t>30 was assessed for eligibility</a:t>
            </a:r>
          </a:p>
          <a:p>
            <a:pPr indent="-228600">
              <a:lnSpc>
                <a:spcPct val="90000"/>
              </a:lnSpc>
              <a:buFont typeface="Arial" panose="020B0604020202020204" pitchFamily="34" charset="0"/>
              <a:buChar char="•"/>
            </a:pPr>
            <a:r>
              <a:rPr lang="en-US" sz="1800" b="1" dirty="0">
                <a:solidFill>
                  <a:schemeClr val="tx1"/>
                </a:solidFill>
                <a:latin typeface="+mn-lt"/>
                <a:ea typeface="+mn-ea"/>
                <a:cs typeface="+mn-cs"/>
              </a:rPr>
              <a:t>Journals used assessed for edibility 10</a:t>
            </a:r>
          </a:p>
          <a:p>
            <a:pPr indent="-228600">
              <a:lnSpc>
                <a:spcPct val="90000"/>
              </a:lnSpc>
              <a:buFont typeface="Arial" panose="020B0604020202020204" pitchFamily="34" charset="0"/>
              <a:buChar char="•"/>
            </a:pPr>
            <a:r>
              <a:rPr lang="en-US" sz="1800" b="1" dirty="0">
                <a:solidFill>
                  <a:schemeClr val="tx1"/>
                </a:solidFill>
                <a:latin typeface="+mn-lt"/>
                <a:ea typeface="+mn-ea"/>
                <a:cs typeface="+mn-cs"/>
              </a:rPr>
              <a:t>Journals excluded was 10 </a:t>
            </a:r>
          </a:p>
          <a:p>
            <a:pPr indent="-228600">
              <a:lnSpc>
                <a:spcPct val="90000"/>
              </a:lnSpc>
              <a:buFont typeface="Arial" panose="020B0604020202020204" pitchFamily="34" charset="0"/>
              <a:buChar char="•"/>
            </a:pPr>
            <a:r>
              <a:rPr lang="en-US" sz="1800" b="1" dirty="0">
                <a:solidFill>
                  <a:schemeClr val="tx1"/>
                </a:solidFill>
                <a:latin typeface="+mn-lt"/>
                <a:ea typeface="+mn-ea"/>
                <a:cs typeface="+mn-cs"/>
              </a:rPr>
              <a:t>Journals not retrieved was 20</a:t>
            </a:r>
          </a:p>
          <a:p>
            <a:pPr indent="-228600">
              <a:lnSpc>
                <a:spcPct val="90000"/>
              </a:lnSpc>
              <a:buFont typeface="Arial" panose="020B0604020202020204" pitchFamily="34" charset="0"/>
              <a:buChar char="•"/>
            </a:pPr>
            <a:endParaRPr lang="en-US" sz="1800" dirty="0">
              <a:solidFill>
                <a:schemeClr val="tx1"/>
              </a:solidFill>
              <a:latin typeface="+mn-lt"/>
              <a:ea typeface="+mn-ea"/>
              <a:cs typeface="+mn-cs"/>
            </a:endParaRP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p:txBody>
      </p:sp>
    </p:spTree>
    <p:extLst>
      <p:ext uri="{BB962C8B-B14F-4D97-AF65-F5344CB8AC3E}">
        <p14:creationId xmlns:p14="http://schemas.microsoft.com/office/powerpoint/2010/main" val="1524593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13549-C411-2254-8362-175BFFF0554B}"/>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spcBef>
                <a:spcPct val="0"/>
              </a:spcBef>
            </a:pPr>
            <a:r>
              <a:rPr lang="en-US" sz="4400" kern="1200">
                <a:latin typeface="+mj-lt"/>
                <a:ea typeface="+mj-ea"/>
                <a:cs typeface="+mj-cs"/>
              </a:rPr>
              <a:t>Theme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0FB55B-C885-0BDA-C67A-E2D8680AEB17}"/>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a:lnSpc>
                <a:spcPct val="90000"/>
              </a:lnSpc>
            </a:pPr>
            <a:endParaRPr lang="en-US" sz="1400" dirty="0">
              <a:solidFill>
                <a:schemeClr val="tx1"/>
              </a:solidFill>
              <a:latin typeface="+mn-lt"/>
              <a:ea typeface="+mn-ea"/>
              <a:cs typeface="+mn-cs"/>
            </a:endParaRPr>
          </a:p>
          <a:p>
            <a:pPr indent="-228600">
              <a:lnSpc>
                <a:spcPct val="90000"/>
              </a:lnSpc>
              <a:buFont typeface="Arial" panose="020B0604020202020204" pitchFamily="34" charset="0"/>
              <a:buChar char="•"/>
            </a:pPr>
            <a:r>
              <a:rPr lang="en-US" sz="1400" dirty="0">
                <a:solidFill>
                  <a:schemeClr val="tx1"/>
                </a:solidFill>
                <a:latin typeface="+mn-lt"/>
                <a:ea typeface="+mn-ea"/>
                <a:cs typeface="+mn-cs"/>
              </a:rPr>
              <a:t>1. Theme:  Support for the elderly</a:t>
            </a:r>
          </a:p>
          <a:p>
            <a:pPr indent="-228600">
              <a:lnSpc>
                <a:spcPct val="90000"/>
              </a:lnSpc>
              <a:buFont typeface="Arial" panose="020B0604020202020204" pitchFamily="34" charset="0"/>
              <a:buChar char="•"/>
            </a:pPr>
            <a:r>
              <a:rPr lang="en-US" sz="1400" dirty="0">
                <a:solidFill>
                  <a:schemeClr val="tx1"/>
                </a:solidFill>
                <a:latin typeface="+mn-lt"/>
                <a:ea typeface="+mn-ea"/>
                <a:cs typeface="+mn-cs"/>
              </a:rPr>
              <a:t>2. Theme: There need to be more awareness among the elderly </a:t>
            </a:r>
          </a:p>
          <a:p>
            <a:pPr indent="-228600">
              <a:lnSpc>
                <a:spcPct val="90000"/>
              </a:lnSpc>
              <a:buFont typeface="Arial" panose="020B0604020202020204" pitchFamily="34" charset="0"/>
              <a:buChar char="•"/>
            </a:pPr>
            <a:r>
              <a:rPr lang="en-US" sz="1400" dirty="0">
                <a:solidFill>
                  <a:schemeClr val="tx1"/>
                </a:solidFill>
                <a:latin typeface="+mn-lt"/>
                <a:ea typeface="+mn-ea"/>
                <a:cs typeface="+mn-cs"/>
              </a:rPr>
              <a:t>3. Theme: Government have launched a let's talk scheme for the elderly </a:t>
            </a:r>
          </a:p>
          <a:p>
            <a:pPr indent="-228600">
              <a:lnSpc>
                <a:spcPct val="90000"/>
              </a:lnSpc>
              <a:buFont typeface="Arial" panose="020B0604020202020204" pitchFamily="34" charset="0"/>
              <a:buChar char="•"/>
            </a:pPr>
            <a:r>
              <a:rPr lang="en-US" sz="1400" dirty="0">
                <a:solidFill>
                  <a:schemeClr val="tx1"/>
                </a:solidFill>
                <a:latin typeface="+mn-lt"/>
                <a:ea typeface="+mn-ea"/>
                <a:cs typeface="+mn-cs"/>
              </a:rPr>
              <a:t>4. Caregivers should have full training to ensure the needs of the elderly</a:t>
            </a:r>
          </a:p>
          <a:p>
            <a:pPr indent="-228600">
              <a:lnSpc>
                <a:spcPct val="90000"/>
              </a:lnSpc>
              <a:buFont typeface="Arial" panose="020B0604020202020204" pitchFamily="34" charset="0"/>
              <a:buChar char="•"/>
            </a:pPr>
            <a:r>
              <a:rPr lang="en-US" sz="1400" dirty="0">
                <a:solidFill>
                  <a:schemeClr val="tx1"/>
                </a:solidFill>
                <a:latin typeface="+mn-lt"/>
                <a:ea typeface="+mn-ea"/>
                <a:cs typeface="+mn-cs"/>
              </a:rPr>
              <a:t>5. Understanding why loneliness matters.  </a:t>
            </a:r>
          </a:p>
        </p:txBody>
      </p:sp>
    </p:spTree>
    <p:extLst>
      <p:ext uri="{BB962C8B-B14F-4D97-AF65-F5344CB8AC3E}">
        <p14:creationId xmlns:p14="http://schemas.microsoft.com/office/powerpoint/2010/main" val="1679034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C6030-B650-9842-8120-B393EEBA6403}"/>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spcBef>
                <a:spcPct val="0"/>
              </a:spcBef>
            </a:pPr>
            <a:r>
              <a:rPr lang="en-US" sz="4400" b="1" kern="1200" dirty="0">
                <a:solidFill>
                  <a:srgbClr val="FFFFFF"/>
                </a:solidFill>
                <a:latin typeface="+mj-lt"/>
                <a:ea typeface="+mj-ea"/>
                <a:cs typeface="+mj-cs"/>
              </a:rPr>
              <a:t> 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EB5859-EE3D-1446-BD84-1481DB30CBD2}"/>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a:lnSpc>
                <a:spcPct val="90000"/>
              </a:lnSpc>
            </a:pPr>
            <a:r>
              <a:rPr lang="en-US" sz="1400" dirty="0">
                <a:solidFill>
                  <a:schemeClr val="tx1"/>
                </a:solidFill>
                <a:latin typeface="+mn-lt"/>
                <a:ea typeface="+mn-ea"/>
                <a:cs typeface="+mn-cs"/>
              </a:rPr>
              <a:t>My findings was based on analysis of the data base that was collected. The impact of loneliness within the United Kingdom including globally  has caused a traumatic increase of loneliness among the older adults the lack of social connection have caused anxiety, stress, and have a huge impact on their wellbeing.  </a:t>
            </a:r>
          </a:p>
          <a:p>
            <a:pPr indent="-228600">
              <a:lnSpc>
                <a:spcPct val="90000"/>
              </a:lnSpc>
              <a:buFont typeface="Arial" panose="020B0604020202020204" pitchFamily="34" charset="0"/>
              <a:buChar char="•"/>
            </a:pPr>
            <a:endParaRPr lang="en-US" dirty="0">
              <a:solidFill>
                <a:schemeClr val="tx1"/>
              </a:solidFill>
              <a:latin typeface="+mn-lt"/>
              <a:ea typeface="+mn-ea"/>
              <a:cs typeface="+mn-cs"/>
            </a:endParaRPr>
          </a:p>
        </p:txBody>
      </p:sp>
    </p:spTree>
    <p:extLst>
      <p:ext uri="{BB962C8B-B14F-4D97-AF65-F5344CB8AC3E}">
        <p14:creationId xmlns:p14="http://schemas.microsoft.com/office/powerpoint/2010/main" val="1420833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4779CD-4E6F-E61F-7993-7B4DB604CF1A}"/>
              </a:ext>
            </a:extLst>
          </p:cNvPr>
          <p:cNvPicPr>
            <a:picLocks noChangeAspect="1"/>
          </p:cNvPicPr>
          <p:nvPr/>
        </p:nvPicPr>
        <p:blipFill rotWithShape="1">
          <a:blip r:embed="rId2"/>
          <a:srcRect l="3841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5EF898-089A-7E4E-84D6-9F62F5E8A0B0}"/>
              </a:ext>
            </a:extLst>
          </p:cNvPr>
          <p:cNvSpPr>
            <a:spLocks noGrp="1"/>
          </p:cNvSpPr>
          <p:nvPr>
            <p:ph type="title"/>
          </p:nvPr>
        </p:nvSpPr>
        <p:spPr>
          <a:xfrm>
            <a:off x="1137034" y="609600"/>
            <a:ext cx="6831188" cy="1322887"/>
          </a:xfrm>
        </p:spPr>
        <p:txBody>
          <a:bodyPr vert="horz" lIns="91440" tIns="45720" rIns="91440" bIns="45720" rtlCol="0" anchor="ctr">
            <a:normAutofit/>
          </a:bodyPr>
          <a:lstStyle/>
          <a:p>
            <a:pPr>
              <a:lnSpc>
                <a:spcPct val="90000"/>
              </a:lnSpc>
              <a:spcBef>
                <a:spcPct val="0"/>
              </a:spcBef>
            </a:pPr>
            <a:r>
              <a:rPr lang="en-US" sz="4400" b="1" dirty="0">
                <a:solidFill>
                  <a:schemeClr val="tx1"/>
                </a:solidFill>
                <a:latin typeface="+mj-lt"/>
                <a:ea typeface="+mj-ea"/>
                <a:cs typeface="+mj-cs"/>
              </a:rPr>
              <a:t>Chapter 5. Recommendation and Conclusion </a:t>
            </a:r>
          </a:p>
        </p:txBody>
      </p:sp>
      <p:sp>
        <p:nvSpPr>
          <p:cNvPr id="3" name="Content Placeholder 2">
            <a:extLst>
              <a:ext uri="{FF2B5EF4-FFF2-40B4-BE49-F238E27FC236}">
                <a16:creationId xmlns:a16="http://schemas.microsoft.com/office/drawing/2014/main" id="{DA731C06-7253-C240-B42E-FCDEFAD7C32B}"/>
              </a:ext>
            </a:extLst>
          </p:cNvPr>
          <p:cNvSpPr>
            <a:spLocks noGrp="1"/>
          </p:cNvSpPr>
          <p:nvPr>
            <p:ph idx="4294967295"/>
          </p:nvPr>
        </p:nvSpPr>
        <p:spPr>
          <a:xfrm>
            <a:off x="1137035" y="2194102"/>
            <a:ext cx="6516216" cy="3908585"/>
          </a:xfrm>
        </p:spPr>
        <p:txBody>
          <a:bodyPr vert="horz" lIns="91440" tIns="45720" rIns="91440" bIns="45720" rtlCol="0">
            <a:normAutofit lnSpcReduction="10000"/>
          </a:bodyPr>
          <a:lstStyle/>
          <a:p>
            <a:pPr>
              <a:lnSpc>
                <a:spcPct val="90000"/>
              </a:lnSpc>
            </a:pPr>
            <a:r>
              <a:rPr lang="en-US" sz="1700" dirty="0">
                <a:solidFill>
                  <a:schemeClr val="tx1"/>
                </a:solidFill>
                <a:latin typeface="+mn-lt"/>
                <a:ea typeface="+mn-ea"/>
                <a:cs typeface="+mn-cs"/>
              </a:rPr>
              <a:t>The impact of COVID-19 pandemic among the elderly have had a serious effect of loneliness among the elderly. Exploring many article showed how serious loneliness is among the older adult and how it has affected their health and wellbeing. Some felt very scared, felt very vulnerable and isolated. Some older adults have no children, no family to communicate with, and no community support. However, things could be have been put in place to help prevent the older adults from loneliness and isolation. The community should be more involved with the elderly by putting the older adults at the top of the priority and creating a more friendly community where there is more access to information and transport when needed. the government should be more involved in supporting loneliness caused by the Covid-19 pandemic and policies should be reviewed regularly and face to face contacted with the community should be consistent. Training given to the care providers within the community, improving on more communication skills. Technology should be taught to help reduce loneliness among the older adults where they can interact with others. </a:t>
            </a:r>
          </a:p>
        </p:txBody>
      </p:sp>
    </p:spTree>
    <p:extLst>
      <p:ext uri="{BB962C8B-B14F-4D97-AF65-F5344CB8AC3E}">
        <p14:creationId xmlns:p14="http://schemas.microsoft.com/office/powerpoint/2010/main" val="403064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FC4ED44-5EFA-C88A-AA10-8BE99D00308F}"/>
              </a:ext>
            </a:extLst>
          </p:cNvPr>
          <p:cNvPicPr>
            <a:picLocks noChangeAspect="1"/>
          </p:cNvPicPr>
          <p:nvPr/>
        </p:nvPicPr>
        <p:blipFill rotWithShape="1">
          <a:blip r:embed="rId2"/>
          <a:srcRect l="3841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AF05F38-0417-8543-80FB-337061C29E0D}"/>
              </a:ext>
            </a:extLst>
          </p:cNvPr>
          <p:cNvSpPr>
            <a:spLocks noGrp="1"/>
          </p:cNvSpPr>
          <p:nvPr>
            <p:ph type="title"/>
          </p:nvPr>
        </p:nvSpPr>
        <p:spPr>
          <a:xfrm>
            <a:off x="1137034" y="609600"/>
            <a:ext cx="6831188" cy="1322887"/>
          </a:xfrm>
        </p:spPr>
        <p:txBody>
          <a:bodyPr vert="horz" lIns="91440" tIns="45720" rIns="91440" bIns="45720" rtlCol="0" anchor="ctr">
            <a:normAutofit/>
          </a:bodyPr>
          <a:lstStyle/>
          <a:p>
            <a:pPr>
              <a:lnSpc>
                <a:spcPct val="90000"/>
              </a:lnSpc>
              <a:spcBef>
                <a:spcPct val="0"/>
              </a:spcBef>
            </a:pPr>
            <a:r>
              <a:rPr lang="en-US" sz="4400" b="1" dirty="0">
                <a:solidFill>
                  <a:schemeClr val="tx1"/>
                </a:solidFill>
                <a:latin typeface="+mj-lt"/>
                <a:ea typeface="+mj-ea"/>
                <a:cs typeface="+mj-cs"/>
              </a:rPr>
              <a:t>Conclusion</a:t>
            </a:r>
          </a:p>
        </p:txBody>
      </p:sp>
      <p:sp>
        <p:nvSpPr>
          <p:cNvPr id="3" name="Content Placeholder 2">
            <a:extLst>
              <a:ext uri="{FF2B5EF4-FFF2-40B4-BE49-F238E27FC236}">
                <a16:creationId xmlns:a16="http://schemas.microsoft.com/office/drawing/2014/main" id="{58169B82-45CC-594E-9644-A4DF37ABC679}"/>
              </a:ext>
            </a:extLst>
          </p:cNvPr>
          <p:cNvSpPr>
            <a:spLocks noGrp="1"/>
          </p:cNvSpPr>
          <p:nvPr>
            <p:ph idx="4294967295"/>
          </p:nvPr>
        </p:nvSpPr>
        <p:spPr>
          <a:xfrm>
            <a:off x="1137035" y="2194102"/>
            <a:ext cx="6516216" cy="3908585"/>
          </a:xfrm>
        </p:spPr>
        <p:txBody>
          <a:bodyPr vert="horz" lIns="91440" tIns="45720" rIns="91440" bIns="45720" rtlCol="0">
            <a:normAutofit/>
          </a:bodyPr>
          <a:lstStyle/>
          <a:p>
            <a:pPr>
              <a:lnSpc>
                <a:spcPct val="90000"/>
              </a:lnSpc>
            </a:pPr>
            <a:r>
              <a:rPr lang="en-US" sz="1700" dirty="0">
                <a:solidFill>
                  <a:schemeClr val="tx1"/>
                </a:solidFill>
                <a:latin typeface="+mn-lt"/>
                <a:ea typeface="+mn-ea"/>
                <a:cs typeface="+mn-cs"/>
              </a:rPr>
              <a:t>The impact of loneliness and isolation  has a joint relationship the two combination are link and can affect one's health.  Social distancing or measures which was put in place was to protect the elderly,  has caused a huge impact on their health and wellbeing, and have increase loneliness, technology would have played a dramatic role among the elderly, however, some elderly do not know or understand technology, and therefore became very isolated from their loved ones during the pandemic of covid-19. According to GOV.UK (2020) the government have lunch  public campaign “Let talk loneliness” to help tackle loneliness. With the launching of “Lets talk Loneliness”, more elderly will be speaking up more about their loneliness which could bring an improvement to help combat loneliness among the older adults. this will help their mental state of mind, their wellbeing, and prolong long life spam among the elderly.  </a:t>
            </a:r>
          </a:p>
          <a:p>
            <a:pPr>
              <a:lnSpc>
                <a:spcPct val="90000"/>
              </a:lnSpc>
            </a:pPr>
            <a:endParaRPr lang="en-US" sz="1700" dirty="0">
              <a:solidFill>
                <a:schemeClr val="tx1"/>
              </a:solidFill>
              <a:latin typeface="+mn-lt"/>
              <a:ea typeface="+mn-ea"/>
              <a:cs typeface="+mn-cs"/>
            </a:endParaRPr>
          </a:p>
        </p:txBody>
      </p:sp>
    </p:spTree>
    <p:extLst>
      <p:ext uri="{BB962C8B-B14F-4D97-AF65-F5344CB8AC3E}">
        <p14:creationId xmlns:p14="http://schemas.microsoft.com/office/powerpoint/2010/main" val="1869936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D969B8CE-6AC5-5770-C49B-B64FBEFD12DC}"/>
              </a:ext>
            </a:extLst>
          </p:cNvPr>
          <p:cNvSpPr txBox="1">
            <a:spLocks noGrp="1"/>
          </p:cNvSpPr>
          <p:nvPr>
            <p:ph type="title"/>
          </p:nvPr>
        </p:nvSpPr>
        <p:spPr>
          <a:xfrm>
            <a:off x="521208" y="1536192"/>
            <a:ext cx="6876288" cy="640080"/>
          </a:xfrm>
        </p:spPr>
        <p:txBody>
          <a:bodyPr/>
          <a:lstStyle/>
          <a:p>
            <a:pPr lvl="0"/>
            <a:r>
              <a:rPr lang="en-US" b="1">
                <a:latin typeface="Arial" panose="020B0604020202020204" pitchFamily="34" charset="0"/>
                <a:cs typeface="Arial" panose="020B0604020202020204" pitchFamily="34" charset="0"/>
              </a:rPr>
              <a:t>References </a:t>
            </a:r>
          </a:p>
        </p:txBody>
      </p:sp>
      <p:sp>
        <p:nvSpPr>
          <p:cNvPr id="3" name="TextBox 2">
            <a:extLst>
              <a:ext uri="{FF2B5EF4-FFF2-40B4-BE49-F238E27FC236}">
                <a16:creationId xmlns:a16="http://schemas.microsoft.com/office/drawing/2014/main" id="{E5BC08EF-D3DA-6D67-B112-8552E17C5D9F}"/>
              </a:ext>
            </a:extLst>
          </p:cNvPr>
          <p:cNvSpPr txBox="1"/>
          <p:nvPr/>
        </p:nvSpPr>
        <p:spPr>
          <a:xfrm>
            <a:off x="521208" y="2554659"/>
            <a:ext cx="97068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egoe UI"/>
                <a:hlinkClick r:id="rId3"/>
              </a:rPr>
              <a:t>https://www.bing.com</a:t>
            </a:r>
            <a:r>
              <a:rPr lang="en-GB" sz="1800" b="0" i="0" u="none" strike="noStrike" kern="1200" cap="none" spc="0" baseline="0">
                <a:solidFill>
                  <a:srgbClr val="000000"/>
                </a:solidFill>
                <a:uFillTx/>
                <a:latin typeface="Segoe UI"/>
              </a:rPr>
              <a:t> – elderly image </a:t>
            </a:r>
          </a:p>
        </p:txBody>
      </p:sp>
      <p:sp>
        <p:nvSpPr>
          <p:cNvPr id="4" name="TextBox 5">
            <a:extLst>
              <a:ext uri="{FF2B5EF4-FFF2-40B4-BE49-F238E27FC236}">
                <a16:creationId xmlns:a16="http://schemas.microsoft.com/office/drawing/2014/main" id="{31AD79EF-B85F-1E2B-130D-6F5F4E6B62CA}"/>
              </a:ext>
            </a:extLst>
          </p:cNvPr>
          <p:cNvSpPr txBox="1"/>
          <p:nvPr/>
        </p:nvSpPr>
        <p:spPr>
          <a:xfrm>
            <a:off x="436369" y="3059664"/>
            <a:ext cx="9706877" cy="5632311"/>
          </a:xfrm>
          <a:prstGeom prst="rect">
            <a:avLst/>
          </a:prstGeom>
          <a:noFill/>
          <a:ln cap="flat">
            <a:noFill/>
          </a:ln>
        </p:spPr>
        <p:txBody>
          <a:bodyPr vert="horz" wrap="square" lIns="91440" tIns="45720" rIns="91440" bIns="45720" anchor="t" anchorCtr="0" compatLnSpc="1">
            <a:spAutoFit/>
          </a:bodyPr>
          <a:lstStyle/>
          <a:p>
            <a:pPr>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hlinkClick r:id="rId4"/>
              </a:rPr>
              <a:t>Elderly and the COVID-19 pandemic- The New Indian Express</a:t>
            </a: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 – image of chair on top of germ </a:t>
            </a:r>
            <a:r>
              <a:rPr lang="en-US" dirty="0">
                <a:solidFill>
                  <a:srgbClr val="1A0DAB"/>
                </a:solidFill>
                <a:latin typeface="Arial" panose="020B060402020202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 NHS England Our Ageing Population</a:t>
            </a:r>
            <a:r>
              <a:rPr lang="en-US" dirty="0">
                <a:effectLst/>
                <a:latin typeface="Arial" panose="020B0604020202020204" pitchFamily="34" charset="0"/>
                <a:cs typeface="Arial" panose="020B0604020202020204" pitchFamily="34" charset="0"/>
              </a:rPr>
              <a:t> (no date) </a:t>
            </a:r>
            <a:r>
              <a:rPr lang="en-US" i="1" dirty="0">
                <a:effectLst/>
                <a:latin typeface="Arial" panose="020B0604020202020204" pitchFamily="34" charset="0"/>
                <a:cs typeface="Arial" panose="020B0604020202020204" pitchFamily="34" charset="0"/>
              </a:rPr>
              <a:t>NHS England Our ageing population</a:t>
            </a:r>
            <a:r>
              <a:rPr lang="en-US" dirty="0">
                <a:effectLst/>
                <a:latin typeface="Arial" panose="020B0604020202020204" pitchFamily="34" charset="0"/>
                <a:cs typeface="Arial" panose="020B0604020202020204" pitchFamily="34" charset="0"/>
              </a:rPr>
              <a:t>. NHS England. Available at: https://www.england.nhs.uk (Accessed: January 3, 2023). </a:t>
            </a:r>
            <a:endParaRPr lang="en-US" b="0" i="0" dirty="0">
              <a:solidFill>
                <a:srgbClr val="101518"/>
              </a:solidFill>
              <a:effectLst/>
              <a:latin typeface="Arial" panose="020B0604020202020204" pitchFamily="34" charset="0"/>
              <a:cs typeface="Arial" panose="020B0604020202020204" pitchFamily="34" charset="0"/>
            </a:endParaRPr>
          </a:p>
          <a:p>
            <a:pPr>
              <a:defRPr sz="1800" b="0" i="0" u="none" strike="noStrike" kern="0" cap="none" spc="0" baseline="0">
                <a:solidFill>
                  <a:srgbClr val="000000"/>
                </a:solidFill>
                <a:uFillTx/>
              </a:defRPr>
            </a:pPr>
            <a:endParaRPr lang="en-US" dirty="0">
              <a:effectLst/>
              <a:latin typeface="Arial" panose="020B0604020202020204" pitchFamily="34" charset="0"/>
              <a:cs typeface="Arial" panose="020B0604020202020204" pitchFamily="34" charset="0"/>
            </a:endParaRPr>
          </a:p>
          <a:p>
            <a:pPr>
              <a:defRPr sz="1800" b="0" i="0" u="none" strike="noStrike" kern="0" cap="none" spc="0" baseline="0">
                <a:solidFill>
                  <a:srgbClr val="000000"/>
                </a:solidFill>
                <a:uFillTx/>
              </a:defRPr>
            </a:pPr>
            <a:r>
              <a:rPr lang="en-US" dirty="0">
                <a:effectLst/>
                <a:latin typeface="Arial" panose="020B0604020202020204" pitchFamily="34" charset="0"/>
                <a:cs typeface="Arial" panose="020B0604020202020204" pitchFamily="34" charset="0"/>
              </a:rPr>
              <a:t>Lebrasseur, A. (no date) </a:t>
            </a:r>
            <a:r>
              <a:rPr lang="en-US" i="1" dirty="0">
                <a:effectLst/>
                <a:latin typeface="Arial" panose="020B0604020202020204" pitchFamily="34" charset="0"/>
                <a:cs typeface="Arial" panose="020B0604020202020204" pitchFamily="34" charset="0"/>
              </a:rPr>
              <a:t>The impact of Covid-19 pandemic on Older Adults Rapid Review</a:t>
            </a:r>
            <a:r>
              <a:rPr lang="en-US" dirty="0">
                <a:effectLst/>
                <a:latin typeface="Arial" panose="020B060402020202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The Impact of Covid -19 Pandemic on Older Adults Rapid Review</a:t>
            </a:r>
            <a:r>
              <a:rPr lang="en-US" dirty="0">
                <a:effectLst/>
                <a:latin typeface="Arial" panose="020B0604020202020204" pitchFamily="34" charset="0"/>
                <a:cs typeface="Arial" panose="020B0604020202020204" pitchFamily="34" charset="0"/>
              </a:rPr>
              <a:t>. Available at: https://www.ncbi.nlm.nih.gov (Accessed: January 3, 2023).</a:t>
            </a:r>
          </a:p>
          <a:p>
            <a:pPr>
              <a:defRPr sz="1800" b="0" i="0" u="none" strike="noStrike" kern="0" cap="none" spc="0" baseline="0">
                <a:solidFill>
                  <a:srgbClr val="000000"/>
                </a:solidFill>
                <a:uFillTx/>
              </a:defRPr>
            </a:pPr>
            <a:r>
              <a:rPr lang="en-US" dirty="0">
                <a:effectLst/>
                <a:latin typeface="Arial" panose="020B0604020202020204" pitchFamily="34" charset="0"/>
                <a:cs typeface="Arial" panose="020B0604020202020204" pitchFamily="34" charset="0"/>
              </a:rPr>
              <a:t> </a:t>
            </a:r>
          </a:p>
          <a:p>
            <a:pPr>
              <a:defRPr sz="1800" b="0" i="0" u="none" strike="noStrike" kern="0" cap="none" spc="0" baseline="0">
                <a:solidFill>
                  <a:srgbClr val="000000"/>
                </a:solidFill>
                <a:uFillTx/>
              </a:defRPr>
            </a:pPr>
            <a:r>
              <a:rPr lang="en-US" dirty="0">
                <a:effectLst/>
                <a:latin typeface="Arial" panose="020B0604020202020204" pitchFamily="34" charset="0"/>
                <a:cs typeface="Arial" panose="020B0604020202020204" pitchFamily="34" charset="0"/>
              </a:rPr>
              <a:t>Su, Y. </a:t>
            </a:r>
            <a:r>
              <a:rPr lang="en-US" i="1" dirty="0">
                <a:effectLst/>
                <a:latin typeface="Arial" panose="020B0604020202020204" pitchFamily="34" charset="0"/>
                <a:cs typeface="Arial" panose="020B0604020202020204" pitchFamily="34" charset="0"/>
              </a:rPr>
              <a:t>et al.</a:t>
            </a:r>
            <a:r>
              <a:rPr lang="en-US" dirty="0">
                <a:effectLst/>
                <a:latin typeface="Arial" panose="020B0604020202020204" pitchFamily="34" charset="0"/>
                <a:cs typeface="Arial" panose="020B0604020202020204" pitchFamily="34" charset="0"/>
              </a:rPr>
              <a:t> (2022) </a:t>
            </a:r>
            <a:r>
              <a:rPr lang="en-US" i="1" dirty="0">
                <a:effectLst/>
                <a:latin typeface="Arial" panose="020B0604020202020204" pitchFamily="34" charset="0"/>
                <a:cs typeface="Arial" panose="020B0604020202020204" pitchFamily="34" charset="0"/>
              </a:rPr>
              <a:t>prevalence of loneliness </a:t>
            </a:r>
            <a:r>
              <a:rPr lang="en-US" i="1" dirty="0" err="1">
                <a:effectLst/>
                <a:latin typeface="Arial" panose="020B0604020202020204" pitchFamily="34" charset="0"/>
                <a:cs typeface="Arial" panose="020B0604020202020204" pitchFamily="34" charset="0"/>
              </a:rPr>
              <a:t>ans</a:t>
            </a:r>
            <a:r>
              <a:rPr lang="en-US" i="1" dirty="0">
                <a:effectLst/>
                <a:latin typeface="Arial" panose="020B0604020202020204" pitchFamily="34" charset="0"/>
                <a:cs typeface="Arial" panose="020B0604020202020204" pitchFamily="34" charset="0"/>
              </a:rPr>
              <a:t> social isolation among older adults during the Covid -19 Pandemic.</a:t>
            </a:r>
            <a:r>
              <a:rPr lang="en-US" dirty="0">
                <a:effectLst/>
                <a:latin typeface="Arial" panose="020B0604020202020204" pitchFamily="34" charset="0"/>
                <a:cs typeface="Arial" panose="020B0604020202020204" pitchFamily="34" charset="0"/>
              </a:rPr>
              <a:t>, Cambridge University Press. Available at: https://www.cambridge.org (Accessed: January 3, 2022). </a:t>
            </a:r>
          </a:p>
          <a:p>
            <a:pPr>
              <a:defRPr sz="1800" b="0" i="0" u="none" strike="noStrike" kern="0" cap="none" spc="0" baseline="0">
                <a:solidFill>
                  <a:srgbClr val="000000"/>
                </a:solidFill>
                <a:uFillTx/>
              </a:defRPr>
            </a:pPr>
            <a:endParaRPr lang="en-US" i="1" dirty="0">
              <a:effectLst/>
              <a:latin typeface="Arial" panose="020B0604020202020204" pitchFamily="34" charset="0"/>
              <a:cs typeface="Arial" panose="020B0604020202020204" pitchFamily="34" charset="0"/>
            </a:endParaRPr>
          </a:p>
          <a:p>
            <a:pPr>
              <a:defRPr sz="1800" b="0" i="0" u="none" strike="noStrike" kern="0" cap="none" spc="0" baseline="0">
                <a:solidFill>
                  <a:srgbClr val="000000"/>
                </a:solidFill>
                <a:uFillTx/>
              </a:defRPr>
            </a:pPr>
            <a:r>
              <a:rPr lang="en-US" i="1" dirty="0">
                <a:effectLst/>
                <a:latin typeface="Arial" panose="020B0604020202020204" pitchFamily="34" charset="0"/>
                <a:cs typeface="Arial" panose="020B0604020202020204" pitchFamily="34" charset="0"/>
              </a:rPr>
              <a:t>The Facts on Loneliness</a:t>
            </a:r>
            <a:r>
              <a:rPr lang="en-US" dirty="0">
                <a:effectLst/>
                <a:latin typeface="Arial" panose="020B0604020202020204" pitchFamily="34" charset="0"/>
                <a:cs typeface="Arial" panose="020B0604020202020204" pitchFamily="34" charset="0"/>
              </a:rPr>
              <a:t> (no date) </a:t>
            </a:r>
            <a:r>
              <a:rPr lang="en-US" i="1" dirty="0">
                <a:effectLst/>
                <a:latin typeface="Arial" panose="020B0604020202020204" pitchFamily="34" charset="0"/>
                <a:cs typeface="Arial" panose="020B0604020202020204" pitchFamily="34" charset="0"/>
              </a:rPr>
              <a:t>The facts on Loneliness</a:t>
            </a:r>
            <a:r>
              <a:rPr lang="en-US" dirty="0">
                <a:effectLst/>
                <a:latin typeface="Arial" panose="020B0604020202020204" pitchFamily="34" charset="0"/>
                <a:cs typeface="Arial" panose="020B0604020202020204" pitchFamily="34" charset="0"/>
              </a:rPr>
              <a:t>. Campaign to end loneliness. Available at: https://www.campaigntoendloneliness.org (Accessed: January 3, 2022). </a:t>
            </a:r>
          </a:p>
          <a:p>
            <a:pPr>
              <a:defRPr sz="1800" b="0" i="0" u="none" strike="noStrike" kern="0" cap="none" spc="0" baseline="0">
                <a:solidFill>
                  <a:srgbClr val="000000"/>
                </a:solidFill>
                <a:uFillTx/>
              </a:defRPr>
            </a:pPr>
            <a:endParaRPr lang="en-US" dirty="0">
              <a:effectLst/>
            </a:endParaRPr>
          </a:p>
          <a:p>
            <a:pPr>
              <a:defRPr sz="1800" b="0" i="0" u="none" strike="noStrike" kern="0" cap="none" spc="0" baseline="0">
                <a:solidFill>
                  <a:srgbClr val="000000"/>
                </a:solidFill>
                <a:uFillTx/>
              </a:defRPr>
            </a:pPr>
            <a:endParaRPr lang="en-US" dirty="0">
              <a:effectLst/>
            </a:endParaRPr>
          </a:p>
          <a:p>
            <a:pPr>
              <a:defRPr sz="1800" b="0" i="0" u="none" strike="noStrike" kern="0" cap="none" spc="0" baseline="0">
                <a:solidFill>
                  <a:srgbClr val="000000"/>
                </a:solidFill>
                <a:uFillTx/>
              </a:defRPr>
            </a:pPr>
            <a:endParaRPr lang="en-US" dirty="0">
              <a:effectLst/>
            </a:endParaRPr>
          </a:p>
          <a:p>
            <a:pPr>
              <a:defRPr sz="1800" b="0" i="0" u="none" strike="noStrike" kern="0" cap="none" spc="0" baseline="0">
                <a:solidFill>
                  <a:srgbClr val="000000"/>
                </a:solidFill>
                <a:uFillTx/>
              </a:defRPr>
            </a:pPr>
            <a:endParaRPr lang="en-US" dirty="0">
              <a:effectLst/>
            </a:endParaRPr>
          </a:p>
          <a:p>
            <a:pPr>
              <a:defRPr sz="1800" b="0" i="0" u="none" strike="noStrike" kern="0" cap="none" spc="0" baseline="0">
                <a:solidFill>
                  <a:srgbClr val="000000"/>
                </a:solidFill>
                <a:uFillTx/>
              </a:defRPr>
            </a:pPr>
            <a:endParaRPr lang="en-US" dirty="0">
              <a:effectLs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Segoe UI"/>
            </a:endParaRPr>
          </a:p>
        </p:txBody>
      </p:sp>
    </p:spTree>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CDB4-6882-304C-9737-42FA187A6B9B}"/>
              </a:ext>
            </a:extLst>
          </p:cNvPr>
          <p:cNvSpPr>
            <a:spLocks noGrp="1"/>
          </p:cNvSpPr>
          <p:nvPr>
            <p:ph type="title"/>
          </p:nvPr>
        </p:nvSpPr>
        <p:spPr/>
        <p:txBody>
          <a:bodyPr/>
          <a:lstStyle/>
          <a:p>
            <a:r>
              <a:rPr lang="en-US" b="1">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449490F-3EC6-1442-970C-047AECFC4973}"/>
              </a:ext>
            </a:extLst>
          </p:cNvPr>
          <p:cNvSpPr>
            <a:spLocks noGrp="1"/>
          </p:cNvSpPr>
          <p:nvPr>
            <p:ph idx="4294967295"/>
          </p:nvPr>
        </p:nvSpPr>
        <p:spPr>
          <a:xfrm>
            <a:off x="0" y="2152301"/>
            <a:ext cx="9461198" cy="4860158"/>
          </a:xfrm>
        </p:spPr>
        <p:txBody>
          <a:bodyPr>
            <a:noAutofit/>
          </a:bodyPr>
          <a:lstStyle/>
          <a:p>
            <a:r>
              <a:rPr lang="en-US" sz="1800" dirty="0">
                <a:effectLst/>
                <a:latin typeface="Arial" panose="020B0604020202020204" pitchFamily="34" charset="0"/>
                <a:cs typeface="Arial" panose="020B0604020202020204" pitchFamily="34" charset="0"/>
              </a:rPr>
              <a:t>Hawkley, L.C. and Cacioppo, J.T. (no date) </a:t>
            </a:r>
            <a:r>
              <a:rPr lang="en-US" sz="1800" i="1" dirty="0">
                <a:effectLst/>
                <a:latin typeface="Arial" panose="020B0604020202020204" pitchFamily="34" charset="0"/>
                <a:cs typeface="Arial" panose="020B0604020202020204" pitchFamily="34" charset="0"/>
              </a:rPr>
              <a:t>Loneliness Matters: Theoretical and Empirical Review of Consequences and Mechanisms</a:t>
            </a:r>
            <a:r>
              <a:rPr lang="en-US" sz="1800" dirty="0">
                <a:effectLst/>
                <a:latin typeface="Arial" panose="020B0604020202020204" pitchFamily="34" charset="0"/>
                <a:cs typeface="Arial" panose="020B0604020202020204" pitchFamily="34" charset="0"/>
              </a:rPr>
              <a:t>, </a:t>
            </a:r>
            <a:r>
              <a:rPr lang="en-US" sz="1800" i="1" dirty="0">
                <a:effectLst/>
                <a:latin typeface="Arial" panose="020B0604020202020204" pitchFamily="34" charset="0"/>
                <a:cs typeface="Arial" panose="020B0604020202020204" pitchFamily="34" charset="0"/>
              </a:rPr>
              <a:t>Loneliness Matters: A Theoretical and Empirical Review of Consequences and Mechanisms</a:t>
            </a:r>
            <a:r>
              <a:rPr lang="en-US" sz="1800" dirty="0">
                <a:effectLst/>
                <a:latin typeface="Arial" panose="020B0604020202020204" pitchFamily="34" charset="0"/>
                <a:cs typeface="Arial" panose="020B0604020202020204" pitchFamily="34" charset="0"/>
              </a:rPr>
              <a:t>. Available at: https://ncbi.nlm.nih.gov (Accessed: January 8, 2023).</a:t>
            </a:r>
          </a:p>
          <a:p>
            <a:r>
              <a:rPr lang="en-US" sz="1800" dirty="0">
                <a:effectLst/>
                <a:latin typeface="Arial" panose="020B0604020202020204" pitchFamily="34" charset="0"/>
                <a:cs typeface="Arial" panose="020B0604020202020204" pitchFamily="34" charset="0"/>
              </a:rPr>
              <a:t>Perlman, D. and Peplau, L.A. (2022) </a:t>
            </a:r>
            <a:r>
              <a:rPr lang="en-US" sz="1800" i="1" dirty="0">
                <a:effectLst/>
                <a:latin typeface="Arial" panose="020B0604020202020204" pitchFamily="34" charset="0"/>
                <a:cs typeface="Arial" panose="020B0604020202020204" pitchFamily="34" charset="0"/>
              </a:rPr>
              <a:t>Theoretical approaches to loneliness</a:t>
            </a:r>
            <a:r>
              <a:rPr lang="en-US" sz="1800" dirty="0">
                <a:effectLst/>
                <a:latin typeface="Arial" panose="020B0604020202020204" pitchFamily="34" charset="0"/>
                <a:cs typeface="Arial" panose="020B0604020202020204" pitchFamily="34" charset="0"/>
              </a:rPr>
              <a:t>. Available at: https://www.researchgate.net.&gt;2846 (Accessed: January 8, 2023)</a:t>
            </a:r>
          </a:p>
          <a:p>
            <a:r>
              <a:rPr lang="en-US" sz="1800" dirty="0">
                <a:effectLst/>
                <a:latin typeface="Arial" panose="020B0604020202020204" pitchFamily="34" charset="0"/>
                <a:cs typeface="Arial" panose="020B0604020202020204" pitchFamily="34" charset="0"/>
              </a:rPr>
              <a:t> </a:t>
            </a:r>
            <a:r>
              <a:rPr lang="en-US" sz="1800" i="1" dirty="0">
                <a:effectLst/>
                <a:latin typeface="Arial" panose="020B0604020202020204" pitchFamily="34" charset="0"/>
                <a:cs typeface="Arial" panose="020B0604020202020204" pitchFamily="34" charset="0"/>
              </a:rPr>
              <a:t>Social Isolation and Loneliness</a:t>
            </a:r>
            <a:r>
              <a:rPr lang="en-US" sz="1800" dirty="0">
                <a:effectLst/>
                <a:latin typeface="Arial" panose="020B0604020202020204" pitchFamily="34" charset="0"/>
                <a:cs typeface="Arial" panose="020B0604020202020204" pitchFamily="34" charset="0"/>
              </a:rPr>
              <a:t>. (no date) World Health Organization. Available at: https//www.who.int (Accessed: January 9, 2023). </a:t>
            </a:r>
          </a:p>
          <a:p>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endParaRPr lang="en-US" sz="1800" dirty="0">
              <a:effectLst/>
            </a:endParaRPr>
          </a:p>
          <a:p>
            <a:endParaRPr lang="en-US" sz="1800" dirty="0">
              <a:effectLst/>
              <a:latin typeface="Arial" panose="020B0604020202020204" pitchFamily="34" charset="0"/>
              <a:cs typeface="Arial" panose="020B0604020202020204" pitchFamily="34" charset="0"/>
            </a:endParaRPr>
          </a:p>
          <a:p>
            <a:endParaRPr lang="en-US" sz="1800" dirty="0">
              <a:effectLst/>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463943"/>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Welcome%20to%20PowerPoint</Template>
  <TotalTime>200</TotalTime>
  <Words>2089</Words>
  <Application>Microsoft Office PowerPoint</Application>
  <PresentationFormat>Widescreen</PresentationFormat>
  <Paragraphs>135</Paragraphs>
  <Slides>16</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Segoe UI</vt:lpstr>
      <vt:lpstr>Segoe UI Light</vt:lpstr>
      <vt:lpstr>Segoe UI Semibold</vt:lpstr>
      <vt:lpstr>Wingdings</vt:lpstr>
      <vt:lpstr>WelcomeDoc</vt:lpstr>
      <vt:lpstr>The impact of Covid 19 Pandemic among older adults with the UK </vt:lpstr>
      <vt:lpstr>Chapter 1: Introduction</vt:lpstr>
      <vt:lpstr>Definition of elderly</vt:lpstr>
      <vt:lpstr>Aims &amp; objectives </vt:lpstr>
      <vt:lpstr>Chapter 2: Background </vt:lpstr>
      <vt:lpstr>Statistics of Loneliness</vt:lpstr>
      <vt:lpstr>Chapter 3: Methods</vt:lpstr>
      <vt:lpstr>Chapter 4: Results and Discussion </vt:lpstr>
      <vt:lpstr>The loneliness in aging population during Covid globally</vt:lpstr>
      <vt:lpstr>Results</vt:lpstr>
      <vt:lpstr>Theme</vt:lpstr>
      <vt:lpstr> Discussion</vt:lpstr>
      <vt:lpstr>Chapter 5. Recommendation and Conclusion </vt:lpstr>
      <vt:lpstr>Conclusion</vt:lpstr>
      <vt:lpstr>References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Covid 19 Pandemic among older adults with the UK </dc:title>
  <dc:creator>CHARMAINE ROACH</dc:creator>
  <cp:lastModifiedBy>CHARMAINE ROACH</cp:lastModifiedBy>
  <cp:revision>37</cp:revision>
  <dcterms:created xsi:type="dcterms:W3CDTF">2022-11-02T19:56:38Z</dcterms:created>
  <dcterms:modified xsi:type="dcterms:W3CDTF">2023-01-16T22:29:54Z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