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1073" r:id="rId3"/>
    <p:sldId id="1076" r:id="rId4"/>
    <p:sldId id="552" r:id="rId5"/>
    <p:sldId id="1067" r:id="rId6"/>
    <p:sldId id="1517" r:id="rId7"/>
    <p:sldId id="1114" r:id="rId8"/>
    <p:sldId id="1115" r:id="rId9"/>
    <p:sldId id="1120" r:id="rId10"/>
    <p:sldId id="1116" r:id="rId11"/>
    <p:sldId id="1117" r:id="rId12"/>
    <p:sldId id="1121" r:id="rId13"/>
    <p:sldId id="1122" r:id="rId14"/>
    <p:sldId id="1118" r:id="rId15"/>
    <p:sldId id="1119" r:id="rId16"/>
    <p:sldId id="1123" r:id="rId17"/>
    <p:sldId id="299" r:id="rId18"/>
    <p:sldId id="1519" r:id="rId19"/>
    <p:sldId id="1523" r:id="rId20"/>
    <p:sldId id="1527" r:id="rId21"/>
    <p:sldId id="1112" r:id="rId22"/>
    <p:sldId id="1550" r:id="rId23"/>
    <p:sldId id="1551" r:id="rId24"/>
    <p:sldId id="1552" r:id="rId25"/>
    <p:sldId id="1553" r:id="rId26"/>
    <p:sldId id="1554" r:id="rId27"/>
    <p:sldId id="1555" r:id="rId28"/>
    <p:sldId id="1556" r:id="rId29"/>
    <p:sldId id="1557" r:id="rId30"/>
    <p:sldId id="1558" r:id="rId31"/>
    <p:sldId id="1559" r:id="rId32"/>
    <p:sldId id="1560" r:id="rId33"/>
    <p:sldId id="1561" r:id="rId34"/>
    <p:sldId id="1562" r:id="rId35"/>
    <p:sldId id="1563" r:id="rId36"/>
    <p:sldId id="1564" r:id="rId37"/>
    <p:sldId id="1565" r:id="rId38"/>
    <p:sldId id="1566" r:id="rId39"/>
    <p:sldId id="1567" r:id="rId40"/>
    <p:sldId id="1568" r:id="rId41"/>
    <p:sldId id="1569" r:id="rId42"/>
    <p:sldId id="1570" r:id="rId43"/>
    <p:sldId id="1549" r:id="rId44"/>
    <p:sldId id="276" r:id="rId45"/>
    <p:sldId id="1574" r:id="rId46"/>
    <p:sldId id="1571" r:id="rId47"/>
    <p:sldId id="1572" r:id="rId48"/>
    <p:sldId id="1425" r:id="rId49"/>
    <p:sldId id="1575" r:id="rId50"/>
    <p:sldId id="1576" r:id="rId51"/>
    <p:sldId id="1577" r:id="rId52"/>
    <p:sldId id="1578" r:id="rId53"/>
    <p:sldId id="1579" r:id="rId54"/>
    <p:sldId id="1580" r:id="rId55"/>
    <p:sldId id="1581" r:id="rId56"/>
    <p:sldId id="1582" r:id="rId57"/>
    <p:sldId id="1583" r:id="rId58"/>
    <p:sldId id="1584" r:id="rId59"/>
    <p:sldId id="1585" r:id="rId60"/>
    <p:sldId id="1586" r:id="rId61"/>
    <p:sldId id="1587" r:id="rId62"/>
    <p:sldId id="1588" r:id="rId63"/>
    <p:sldId id="1589" r:id="rId64"/>
    <p:sldId id="1590" r:id="rId65"/>
    <p:sldId id="1591" r:id="rId66"/>
    <p:sldId id="1592" r:id="rId67"/>
    <p:sldId id="1593" r:id="rId68"/>
    <p:sldId id="1594" r:id="rId69"/>
    <p:sldId id="1573" r:id="rId70"/>
    <p:sldId id="1595" r:id="rId71"/>
    <p:sldId id="1596" r:id="rId72"/>
    <p:sldId id="1597" r:id="rId73"/>
    <p:sldId id="1598" r:id="rId74"/>
    <p:sldId id="1599" r:id="rId75"/>
    <p:sldId id="1601" r:id="rId76"/>
    <p:sldId id="1546" r:id="rId77"/>
    <p:sldId id="1600" r:id="rId78"/>
    <p:sldId id="1063" r:id="rId79"/>
    <p:sldId id="488" r:id="rId8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/>
    <p:restoredTop sz="95878"/>
  </p:normalViewPr>
  <p:slideViewPr>
    <p:cSldViewPr snapToGrid="0" snapToObjects="1">
      <p:cViewPr varScale="1">
        <p:scale>
          <a:sx n="111" d="100"/>
          <a:sy n="111" d="100"/>
        </p:scale>
        <p:origin x="31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AA7CD-C082-2A40-8661-C00D82625C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5491D2-85D5-2948-8A9D-88AB94CA57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8AEF1-67F8-A04B-A71A-1623DB77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9A065-FEED-7741-9C61-1B0671A3C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A415E0-0DF7-A845-A59C-9CFA8CB9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6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64415-525E-FD4C-A325-E5D9E85A9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61705-D769-8D47-A80F-38D8F3B47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378C2-5E97-6B41-96C7-16EB964C4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0DE78-8A5E-FA4A-B1F0-998CFD64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C4D7D-4E56-D949-AE7A-0C3716487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136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E7985-90C4-0E4C-80F7-7DADA8B8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AB6B8A-75CF-B549-8097-B3D34F0EF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09455-2C26-D442-A9DC-5955F832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D6210-6A59-CB43-906E-A294BE686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85962-7B1B-9C48-B278-98CABD37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54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00B85-8A99-EC48-9C46-58A585F30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7E532-F4FD-4345-9754-4273DA072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0D4A8-3514-0846-A3E9-9605A799F3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4E6267-F195-324B-B613-58A4926D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6FD61B-D069-1445-8013-50A480018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769E5-DD03-D14D-8C7C-886619BC1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56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D2B7B-E2CE-F84A-B7D3-06D658F3E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314A1C-A9E5-AC49-ACD3-5CA7AD64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E9BC29-B9C9-3541-BE0C-109243163F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5B021A-E6ED-E64A-AE1E-8020F6CA9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7F7DF0-9B3B-8C4C-98A9-3AAC8553E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D11E4A-3948-A54C-B92D-9067FE045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2EEEE-C451-4C45-9D40-CEC0BDE14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7C21F2-D2E7-B546-8C06-D50F726E5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A6E9B-3A95-554C-ADA0-EA34A8BDF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A54A23-37A5-854D-9F2E-B204BDD10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93648D-B5B4-F041-9EB2-64E379623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B3EE2F-6C70-BA4A-9152-9A9CC0D6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874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83F03E-FE56-1D44-B9B3-A2685BBF3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7E250-A78B-DA49-A524-310D9BE14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74763-C28C-BB40-8181-C42AC7FC6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0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B52CE-D713-E84F-92DF-7BEFB5245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A2013-7EE3-E64B-B78C-8ED9A118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B7D8C5-AA4D-FD49-B131-94B69BC82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66504-7350-134A-AC20-B4293B8EB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DC644-BAAA-C243-A78A-2FCF3F79D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61194F-F0B9-E848-82B4-20F20A36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92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DF53D-3B39-9E4E-9DD6-C5E220DB3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01EEC0-17C6-124D-98F9-E25FEF8CD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F33B07-DF29-DE49-A7AE-02136C40C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E1854D-11EA-AA49-9FD8-78FAE63AF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634688-4C46-7346-BCFA-995A49C4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0BB69-BEAB-174E-B40E-01E84ABC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701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06CD-DF21-6642-B270-61176A52C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A5A54-3DB5-FE48-A3E2-C25C10998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1A5A5-B149-114E-8E23-D558BFEF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BD344-788C-7547-8005-527E2902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14997-2251-324B-B120-797CAF2E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37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30312C-598C-1346-BAA6-B858070ADA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841978-C8D6-E248-AA12-3AFB7BC66E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DBB3F-C24F-C84C-B0ED-AD7C87F3B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B1247-0D07-8641-94F8-1BF97FA9E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6E3234-AA76-4447-A533-D6C05B6FA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73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04855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415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569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521A5C-2574-C740-ADAB-E6E4262F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60C5C-3B7E-E443-9D72-F9F0C66D6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B5422-B9BA-4945-B784-0E1129C74E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18360-06FD-4C4B-83C3-E6560E9BE63F}" type="datetimeFigureOut">
              <a:rPr lang="en-US" smtClean="0"/>
              <a:t>2/1/22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61561-E4B0-4049-9344-386AD77B3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30223-249C-1846-A007-C9B8E11593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72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40FF">
                <a:alpha val="88828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C45D08-2EA8-BA46-B491-6AE548A488F0}"/>
              </a:ext>
            </a:extLst>
          </p:cNvPr>
          <p:cNvSpPr/>
          <p:nvPr/>
        </p:nvSpPr>
        <p:spPr>
          <a:xfrm>
            <a:off x="2097044" y="1277743"/>
            <a:ext cx="7894533" cy="14157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Llwybr</a:t>
            </a:r>
            <a:r>
              <a:rPr lang="en-US" sz="54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</a:t>
            </a:r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Datblygu’r</a:t>
            </a:r>
            <a:r>
              <a:rPr lang="en-US" sz="54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</a:t>
            </a:r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Gymraeg</a:t>
            </a:r>
            <a:endParaRPr lang="en-US" sz="5400" dirty="0">
              <a:solidFill>
                <a:srgbClr val="002060"/>
              </a:solidFill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2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Welsh Language Development Pathway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4094741" y="2722238"/>
            <a:ext cx="3899145" cy="29238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endParaRPr lang="en-US" sz="2800" b="1" dirty="0">
              <a:latin typeface="Courier" pitchFamily="2" charset="0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6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Chwefror</a:t>
            </a:r>
            <a:r>
              <a:rPr lang="en-US" sz="36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8fed 2022</a:t>
            </a:r>
          </a:p>
          <a:p>
            <a:pPr algn="ctr"/>
            <a:endParaRPr lang="en-US" sz="3600" dirty="0">
              <a:ea typeface="Ayuthaya" pitchFamily="2" charset="-34"/>
              <a:cs typeface="Ayuthaya" pitchFamily="2" charset="-34"/>
            </a:endParaRPr>
          </a:p>
          <a:p>
            <a:pPr algn="ctr"/>
            <a:endParaRPr lang="en-US" sz="2800" dirty="0"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28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Gr</a:t>
            </a:r>
            <a:r>
              <a:rPr lang="en-GB" sz="2800" dirty="0" err="1">
                <a:solidFill>
                  <a:srgbClr val="002060"/>
                </a:solidFill>
              </a:rPr>
              <a:t>ŵp</a:t>
            </a:r>
            <a:r>
              <a:rPr lang="en-GB" sz="2800" dirty="0">
                <a:solidFill>
                  <a:srgbClr val="002060"/>
                </a:solidFill>
              </a:rPr>
              <a:t> Ch – Mari Powell</a:t>
            </a:r>
          </a:p>
          <a:p>
            <a:pPr algn="ctr"/>
            <a:r>
              <a:rPr lang="en-GB" sz="28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Darlith</a:t>
            </a:r>
            <a:r>
              <a:rPr lang="en-GB" sz="28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11 (Lecture 11)</a:t>
            </a:r>
            <a:endParaRPr lang="en-US" sz="2800" dirty="0">
              <a:solidFill>
                <a:srgbClr val="002060"/>
              </a:solidFill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82973F-60E2-974F-8F0E-1B3C14C44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177" y="182355"/>
            <a:ext cx="4114800" cy="92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DC517D7-E714-8F4E-B67F-3E63D0633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1060"/>
            <a:ext cx="12192000" cy="9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291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0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CC13D07-6E9C-D545-8DE2-79AACCBAE8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935" y="0"/>
            <a:ext cx="782706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22C0F68-1302-2A4C-B678-F5577F83AE5C}"/>
              </a:ext>
            </a:extLst>
          </p:cNvPr>
          <p:cNvSpPr txBox="1"/>
          <p:nvPr/>
        </p:nvSpPr>
        <p:spPr>
          <a:xfrm>
            <a:off x="393917" y="353109"/>
            <a:ext cx="5218213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Nod y </a:t>
            </a:r>
            <a:r>
              <a:rPr lang="en-US" sz="3600" b="1" dirty="0" err="1">
                <a:solidFill>
                  <a:srgbClr val="002060"/>
                </a:solidFill>
              </a:rPr>
              <a:t>wers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The aim of today’s lesson is…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D71A1E-DA68-C648-9BE5-953298864C3C}"/>
              </a:ext>
            </a:extLst>
          </p:cNvPr>
          <p:cNvSpPr txBox="1"/>
          <p:nvPr/>
        </p:nvSpPr>
        <p:spPr>
          <a:xfrm>
            <a:off x="9120851" y="2620074"/>
            <a:ext cx="334894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Adolygu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        </a:t>
            </a:r>
            <a:r>
              <a:rPr lang="en-US" sz="2000" i="1" dirty="0">
                <a:solidFill>
                  <a:srgbClr val="002060"/>
                </a:solidFill>
              </a:rPr>
              <a:t>Revision</a:t>
            </a:r>
          </a:p>
          <a:p>
            <a:endParaRPr lang="en-US" sz="2000" i="1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Berfenwau</a:t>
            </a:r>
            <a:endParaRPr lang="en-US" sz="2800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      </a:t>
            </a:r>
            <a:r>
              <a:rPr lang="en-US" sz="2000" i="1" dirty="0">
                <a:solidFill>
                  <a:srgbClr val="002060"/>
                </a:solidFill>
              </a:rPr>
              <a:t>Verb-nouns</a:t>
            </a:r>
          </a:p>
          <a:p>
            <a:endParaRPr lang="en-US" sz="2000" b="1" i="1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Gorchmynion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Syml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        Simple Commands</a:t>
            </a:r>
          </a:p>
          <a:p>
            <a:endParaRPr lang="en-US" sz="2000" i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54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0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B10F8DFF-A06F-0C4A-BB5F-3648C1BD1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15" y="2025571"/>
            <a:ext cx="3335998" cy="4832430"/>
          </a:xfrm>
          <a:prstGeom prst="rect">
            <a:avLst/>
          </a:prstGeom>
        </p:spPr>
      </p:pic>
      <p:graphicFrame>
        <p:nvGraphicFramePr>
          <p:cNvPr id="14" name="Table 3">
            <a:extLst>
              <a:ext uri="{FF2B5EF4-FFF2-40B4-BE49-F238E27FC236}">
                <a16:creationId xmlns:a16="http://schemas.microsoft.com/office/drawing/2014/main" id="{FCB18E26-8EB6-424E-90FB-8E11CE29ED76}"/>
              </a:ext>
            </a:extLst>
          </p:cNvPr>
          <p:cNvGraphicFramePr>
            <a:graphicFrameLocks noGrp="1"/>
          </p:cNvGraphicFramePr>
          <p:nvPr/>
        </p:nvGraphicFramePr>
        <p:xfrm>
          <a:off x="8176059" y="319617"/>
          <a:ext cx="3793926" cy="2731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4187">
                  <a:extLst>
                    <a:ext uri="{9D8B030D-6E8A-4147-A177-3AD203B41FA5}">
                      <a16:colId xmlns:a16="http://schemas.microsoft.com/office/drawing/2014/main" val="3357283942"/>
                    </a:ext>
                  </a:extLst>
                </a:gridCol>
                <a:gridCol w="2619739">
                  <a:extLst>
                    <a:ext uri="{9D8B030D-6E8A-4147-A177-3AD203B41FA5}">
                      <a16:colId xmlns:a16="http://schemas.microsoft.com/office/drawing/2014/main" val="38297031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rgbClr val="002060"/>
                          </a:solidFill>
                        </a:rPr>
                        <a:t>Rhif</a:t>
                      </a:r>
                      <a:endParaRPr 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rgbClr val="002060"/>
                          </a:solidFill>
                        </a:rPr>
                        <a:t>Pwy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</a:rPr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2343369"/>
                  </a:ext>
                </a:extLst>
              </a:tr>
              <a:tr h="4204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Jade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403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Jamie-Lee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0003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Kelly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2087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Gemma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650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Megan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848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Jessica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452081"/>
                  </a:ext>
                </a:extLst>
              </a:tr>
            </a:tbl>
          </a:graphicData>
        </a:graphic>
      </p:graphicFrame>
      <p:graphicFrame>
        <p:nvGraphicFramePr>
          <p:cNvPr id="15" name="Table 3">
            <a:extLst>
              <a:ext uri="{FF2B5EF4-FFF2-40B4-BE49-F238E27FC236}">
                <a16:creationId xmlns:a16="http://schemas.microsoft.com/office/drawing/2014/main" id="{20DB89E7-A558-BD4A-8F0B-CECE234D6A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715238"/>
              </p:ext>
            </p:extLst>
          </p:nvPr>
        </p:nvGraphicFramePr>
        <p:xfrm>
          <a:off x="8176059" y="3051457"/>
          <a:ext cx="3793926" cy="22661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66940">
                  <a:extLst>
                    <a:ext uri="{9D8B030D-6E8A-4147-A177-3AD203B41FA5}">
                      <a16:colId xmlns:a16="http://schemas.microsoft.com/office/drawing/2014/main" val="3357283942"/>
                    </a:ext>
                  </a:extLst>
                </a:gridCol>
                <a:gridCol w="2626986">
                  <a:extLst>
                    <a:ext uri="{9D8B030D-6E8A-4147-A177-3AD203B41FA5}">
                      <a16:colId xmlns:a16="http://schemas.microsoft.com/office/drawing/2014/main" val="3829703179"/>
                    </a:ext>
                  </a:extLst>
                </a:gridCol>
              </a:tblGrid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rgbClr val="002060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Molly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403964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Danielle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000339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Alice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208750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Sophie A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650019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Sophie D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848838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Katie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452081"/>
                  </a:ext>
                </a:extLst>
              </a:tr>
            </a:tbl>
          </a:graphicData>
        </a:graphic>
      </p:graphicFrame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4368077" y="127522"/>
            <a:ext cx="1869997" cy="769441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</a:rPr>
              <a:t>Ydy</a:t>
            </a:r>
            <a:r>
              <a:rPr lang="en-US" sz="2000" b="1" dirty="0">
                <a:solidFill>
                  <a:srgbClr val="002060"/>
                </a:solidFill>
              </a:rPr>
              <a:t> … </a:t>
            </a:r>
            <a:r>
              <a:rPr lang="en-US" sz="2000" b="1" dirty="0" err="1">
                <a:solidFill>
                  <a:srgbClr val="002060"/>
                </a:solidFill>
              </a:rPr>
              <a:t>yma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heddiw</a:t>
            </a:r>
            <a:r>
              <a:rPr lang="en-US" sz="20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795FF3F4-DFB9-2249-B0AF-06E7EFCFBCD8}"/>
              </a:ext>
            </a:extLst>
          </p:cNvPr>
          <p:cNvSpPr/>
          <p:nvPr/>
        </p:nvSpPr>
        <p:spPr>
          <a:xfrm>
            <a:off x="4483142" y="1020840"/>
            <a:ext cx="3598398" cy="100015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Beth </a:t>
            </a:r>
            <a:r>
              <a:rPr lang="en-US" sz="2000" b="1" dirty="0" err="1">
                <a:solidFill>
                  <a:srgbClr val="002060"/>
                </a:solidFill>
              </a:rPr>
              <a:t>ydy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dy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hoff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fwyd</a:t>
            </a:r>
            <a:r>
              <a:rPr lang="en-US" sz="2000" b="1" dirty="0">
                <a:solidFill>
                  <a:srgbClr val="002060"/>
                </a:solidFill>
              </a:rPr>
              <a:t>/</a:t>
            </a:r>
            <a:r>
              <a:rPr lang="en-US" sz="2000" b="1" dirty="0" err="1">
                <a:solidFill>
                  <a:srgbClr val="002060"/>
                </a:solidFill>
              </a:rPr>
              <a:t>lyfr</a:t>
            </a:r>
            <a:r>
              <a:rPr lang="en-US" sz="2000" b="1" dirty="0">
                <a:solidFill>
                  <a:srgbClr val="002060"/>
                </a:solidFill>
              </a:rPr>
              <a:t>/</a:t>
            </a:r>
            <a:r>
              <a:rPr lang="en-US" sz="2000" b="1" dirty="0" err="1">
                <a:solidFill>
                  <a:srgbClr val="002060"/>
                </a:solidFill>
              </a:rPr>
              <a:t>raglen</a:t>
            </a:r>
            <a:r>
              <a:rPr lang="en-US" sz="2000" b="1" dirty="0">
                <a:solidFill>
                  <a:srgbClr val="002060"/>
                </a:solidFill>
              </a:rPr>
              <a:t>/</a:t>
            </a:r>
            <a:r>
              <a:rPr lang="en-US" sz="2000" b="1" dirty="0" err="1">
                <a:solidFill>
                  <a:srgbClr val="002060"/>
                </a:solidFill>
              </a:rPr>
              <a:t>liw</a:t>
            </a:r>
            <a:r>
              <a:rPr lang="en-US" sz="2000" b="1" dirty="0">
                <a:solidFill>
                  <a:srgbClr val="002060"/>
                </a:solidFill>
              </a:rPr>
              <a:t>/</a:t>
            </a:r>
            <a:r>
              <a:rPr lang="en-US" sz="2000" b="1" dirty="0" err="1">
                <a:solidFill>
                  <a:srgbClr val="002060"/>
                </a:solidFill>
              </a:rPr>
              <a:t>bwnc</a:t>
            </a:r>
            <a:r>
              <a:rPr lang="en-US" sz="2000" b="1" dirty="0">
                <a:solidFill>
                  <a:srgbClr val="002060"/>
                </a:solidFill>
              </a:rPr>
              <a:t> di?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01A6F5D4-9554-164D-BE2D-CADBB7AF1682}"/>
              </a:ext>
            </a:extLst>
          </p:cNvPr>
          <p:cNvSpPr/>
          <p:nvPr/>
        </p:nvSpPr>
        <p:spPr>
          <a:xfrm>
            <a:off x="303523" y="1122811"/>
            <a:ext cx="4029945" cy="769442"/>
          </a:xfrm>
          <a:prstGeom prst="wedgeEllipseCallout">
            <a:avLst>
              <a:gd name="adj1" fmla="val -36844"/>
              <a:gd name="adj2" fmla="val 76650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Bore da, </a:t>
            </a:r>
            <a:r>
              <a:rPr lang="en-US" sz="2000" b="1" dirty="0" err="1">
                <a:solidFill>
                  <a:srgbClr val="002060"/>
                </a:solidFill>
              </a:rPr>
              <a:t>bawb</a:t>
            </a:r>
            <a:r>
              <a:rPr lang="en-US" sz="2000" b="1" dirty="0">
                <a:solidFill>
                  <a:srgbClr val="002060"/>
                </a:solidFill>
              </a:rPr>
              <a:t>/</a:t>
            </a:r>
            <a:r>
              <a:rPr lang="en-US" sz="2000" b="1" dirty="0" err="1">
                <a:solidFill>
                  <a:srgbClr val="002060"/>
                </a:solidFill>
              </a:rPr>
              <a:t>blant</a:t>
            </a:r>
            <a:r>
              <a:rPr lang="en-US" sz="2000" b="1" dirty="0">
                <a:solidFill>
                  <a:srgbClr val="002060"/>
                </a:solidFill>
              </a:rPr>
              <a:t>/</a:t>
            </a:r>
            <a:r>
              <a:rPr lang="en-US" sz="2000" b="1" dirty="0" err="1">
                <a:solidFill>
                  <a:srgbClr val="002060"/>
                </a:solidFill>
              </a:rPr>
              <a:t>ddosbarth</a:t>
            </a:r>
            <a:r>
              <a:rPr lang="en-US" sz="2000" b="1" dirty="0">
                <a:solidFill>
                  <a:srgbClr val="002060"/>
                </a:solidFill>
              </a:rPr>
              <a:t>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F30DFB-E898-E748-81CF-B2008A91B658}"/>
              </a:ext>
            </a:extLst>
          </p:cNvPr>
          <p:cNvSpPr txBox="1"/>
          <p:nvPr/>
        </p:nvSpPr>
        <p:spPr>
          <a:xfrm>
            <a:off x="222015" y="212307"/>
            <a:ext cx="3583772" cy="769441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SASSOON PRIMARY" pitchFamily="2" charset="0"/>
              </a:rPr>
              <a:t>A</a:t>
            </a:r>
            <a:r>
              <a:rPr lang="en-US" sz="3600" b="1" dirty="0" err="1">
                <a:solidFill>
                  <a:srgbClr val="002060"/>
                </a:solidFill>
              </a:rPr>
              <a:t>mser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cofrestru</a:t>
            </a:r>
            <a:endParaRPr lang="en-US" sz="3600" b="1" dirty="0">
              <a:solidFill>
                <a:srgbClr val="002060"/>
              </a:solidFill>
            </a:endParaRPr>
          </a:p>
        </p:txBody>
      </p:sp>
      <p:sp>
        <p:nvSpPr>
          <p:cNvPr id="20" name="Oval Callout 19">
            <a:extLst>
              <a:ext uri="{FF2B5EF4-FFF2-40B4-BE49-F238E27FC236}">
                <a16:creationId xmlns:a16="http://schemas.microsoft.com/office/drawing/2014/main" id="{B7E76F4D-306B-3046-A0E4-8385F090E18B}"/>
              </a:ext>
            </a:extLst>
          </p:cNvPr>
          <p:cNvSpPr/>
          <p:nvPr/>
        </p:nvSpPr>
        <p:spPr>
          <a:xfrm>
            <a:off x="3545588" y="2225801"/>
            <a:ext cx="4480797" cy="52574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Pwy sy’n absennol heddiw?</a:t>
            </a:r>
          </a:p>
        </p:txBody>
      </p:sp>
      <p:sp>
        <p:nvSpPr>
          <p:cNvPr id="19" name="Oval Callout 18">
            <a:extLst>
              <a:ext uri="{FF2B5EF4-FFF2-40B4-BE49-F238E27FC236}">
                <a16:creationId xmlns:a16="http://schemas.microsoft.com/office/drawing/2014/main" id="{C1903E1A-ED06-F148-8843-5AB6F8176613}"/>
              </a:ext>
            </a:extLst>
          </p:cNvPr>
          <p:cNvSpPr/>
          <p:nvPr/>
        </p:nvSpPr>
        <p:spPr>
          <a:xfrm>
            <a:off x="8305125" y="5511705"/>
            <a:ext cx="3757693" cy="818133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</a:rPr>
              <a:t>Wyt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ti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eisiau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cinio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ysgol</a:t>
            </a:r>
            <a:r>
              <a:rPr lang="en-US" sz="2000" b="1" dirty="0">
                <a:solidFill>
                  <a:srgbClr val="002060"/>
                </a:solidFill>
              </a:rPr>
              <a:t> neu </a:t>
            </a:r>
            <a:r>
              <a:rPr lang="en-US" sz="2000" b="1" dirty="0" err="1">
                <a:solidFill>
                  <a:srgbClr val="002060"/>
                </a:solidFill>
              </a:rPr>
              <a:t>frechdanau</a:t>
            </a:r>
            <a:r>
              <a:rPr lang="en-US" sz="20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21" name="Oval Callout 20">
            <a:extLst>
              <a:ext uri="{FF2B5EF4-FFF2-40B4-BE49-F238E27FC236}">
                <a16:creationId xmlns:a16="http://schemas.microsoft.com/office/drawing/2014/main" id="{C85B5209-906C-7B40-88F0-AE86ACA61111}"/>
              </a:ext>
            </a:extLst>
          </p:cNvPr>
          <p:cNvSpPr/>
          <p:nvPr/>
        </p:nvSpPr>
        <p:spPr>
          <a:xfrm>
            <a:off x="3339705" y="3051434"/>
            <a:ext cx="4312585" cy="52574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Sut mae’r tywydd heddiw?</a:t>
            </a:r>
          </a:p>
        </p:txBody>
      </p:sp>
      <p:sp>
        <p:nvSpPr>
          <p:cNvPr id="22" name="Oval Callout 21">
            <a:extLst>
              <a:ext uri="{FF2B5EF4-FFF2-40B4-BE49-F238E27FC236}">
                <a16:creationId xmlns:a16="http://schemas.microsoft.com/office/drawing/2014/main" id="{C79C6C5E-F51B-1A4B-98CC-8633FE0681AF}"/>
              </a:ext>
            </a:extLst>
          </p:cNvPr>
          <p:cNvSpPr/>
          <p:nvPr/>
        </p:nvSpPr>
        <p:spPr>
          <a:xfrm>
            <a:off x="4016452" y="5395023"/>
            <a:ext cx="3998644" cy="52574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Pa ddydd ydy hi heddiw?</a:t>
            </a:r>
          </a:p>
        </p:txBody>
      </p:sp>
      <p:sp>
        <p:nvSpPr>
          <p:cNvPr id="23" name="Oval Callout 22">
            <a:extLst>
              <a:ext uri="{FF2B5EF4-FFF2-40B4-BE49-F238E27FC236}">
                <a16:creationId xmlns:a16="http://schemas.microsoft.com/office/drawing/2014/main" id="{C15A0EFC-01B0-3D47-9604-B3FDD0919C4F}"/>
              </a:ext>
            </a:extLst>
          </p:cNvPr>
          <p:cNvSpPr/>
          <p:nvPr/>
        </p:nvSpPr>
        <p:spPr>
          <a:xfrm>
            <a:off x="3778528" y="3877067"/>
            <a:ext cx="4312585" cy="52574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Sut oedd y tywydd ddoe?</a:t>
            </a:r>
          </a:p>
        </p:txBody>
      </p:sp>
      <p:sp>
        <p:nvSpPr>
          <p:cNvPr id="24" name="Oval Callout 23">
            <a:extLst>
              <a:ext uri="{FF2B5EF4-FFF2-40B4-BE49-F238E27FC236}">
                <a16:creationId xmlns:a16="http://schemas.microsoft.com/office/drawing/2014/main" id="{E7C67B04-00EC-184C-BC88-FE2004926766}"/>
              </a:ext>
            </a:extLst>
          </p:cNvPr>
          <p:cNvSpPr/>
          <p:nvPr/>
        </p:nvSpPr>
        <p:spPr>
          <a:xfrm>
            <a:off x="2338370" y="4691842"/>
            <a:ext cx="4312585" cy="52574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Sut bydd y tywydd yfory?</a:t>
            </a:r>
          </a:p>
        </p:txBody>
      </p:sp>
      <p:sp>
        <p:nvSpPr>
          <p:cNvPr id="25" name="Oval Callout 24">
            <a:extLst>
              <a:ext uri="{FF2B5EF4-FFF2-40B4-BE49-F238E27FC236}">
                <a16:creationId xmlns:a16="http://schemas.microsoft.com/office/drawing/2014/main" id="{2804D8EE-D14E-6349-8808-F49C6181C959}"/>
              </a:ext>
            </a:extLst>
          </p:cNvPr>
          <p:cNvSpPr/>
          <p:nvPr/>
        </p:nvSpPr>
        <p:spPr>
          <a:xfrm>
            <a:off x="2652311" y="6119944"/>
            <a:ext cx="2360735" cy="52574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Pa fis ydy hi?</a:t>
            </a:r>
          </a:p>
        </p:txBody>
      </p:sp>
      <p:sp>
        <p:nvSpPr>
          <p:cNvPr id="26" name="Oval Callout 25">
            <a:extLst>
              <a:ext uri="{FF2B5EF4-FFF2-40B4-BE49-F238E27FC236}">
                <a16:creationId xmlns:a16="http://schemas.microsoft.com/office/drawing/2014/main" id="{A020750C-C8DD-A648-99AB-740E716330A0}"/>
              </a:ext>
            </a:extLst>
          </p:cNvPr>
          <p:cNvSpPr/>
          <p:nvPr/>
        </p:nvSpPr>
        <p:spPr>
          <a:xfrm>
            <a:off x="5303075" y="6204729"/>
            <a:ext cx="2826746" cy="52574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  <a:ea typeface="Times New Roman" panose="02020603050405020304" pitchFamily="18" charset="0"/>
              </a:rPr>
              <a:t>Pa dymor ydy hi?</a:t>
            </a:r>
          </a:p>
        </p:txBody>
      </p:sp>
    </p:spTree>
    <p:extLst>
      <p:ext uri="{BB962C8B-B14F-4D97-AF65-F5344CB8AC3E}">
        <p14:creationId xmlns:p14="http://schemas.microsoft.com/office/powerpoint/2010/main" val="2880942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73000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BA99ED-10D4-EC4C-9D40-89C25B435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6" y="245208"/>
            <a:ext cx="10379528" cy="6367583"/>
          </a:xfrm>
          <a:prstGeom prst="rect">
            <a:avLst/>
          </a:prstGeom>
          <a:solidFill>
            <a:srgbClr val="FF40FF"/>
          </a:solidFill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708828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0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5044619" y="5257800"/>
            <a:ext cx="21027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Adolygu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3874745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77291" y="2182166"/>
            <a:ext cx="5837960" cy="4161484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r>
              <a:rPr lang="en-GB" sz="2800" b="1" dirty="0" err="1">
                <a:solidFill>
                  <a:srgbClr val="002060"/>
                </a:solidFill>
              </a:rPr>
              <a:t>Sut</a:t>
            </a:r>
            <a:r>
              <a:rPr lang="en-GB" sz="2800" b="1" dirty="0"/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mae</a:t>
            </a:r>
            <a:r>
              <a:rPr lang="en-GB" sz="2800" b="1" dirty="0" err="1">
                <a:solidFill>
                  <a:srgbClr val="002060"/>
                </a:solidFill>
              </a:rPr>
              <a:t>’r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tywydd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heddiw</a:t>
            </a:r>
            <a:r>
              <a:rPr lang="en-GB" sz="2800" b="1" dirty="0"/>
              <a:t>?</a:t>
            </a:r>
          </a:p>
          <a:p>
            <a:r>
              <a:rPr lang="en-GB" sz="2800" b="1" dirty="0">
                <a:solidFill>
                  <a:srgbClr val="FF0000"/>
                </a:solidFill>
              </a:rPr>
              <a:t>Mae</a:t>
            </a:r>
            <a:r>
              <a:rPr lang="en-GB" sz="2800" b="1" dirty="0"/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hi’n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wyntog</a:t>
            </a:r>
            <a:r>
              <a:rPr lang="en-GB" sz="2800" b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 dirty="0"/>
          </a:p>
          <a:p>
            <a:r>
              <a:rPr lang="en-GB" sz="2800" b="1" dirty="0" err="1">
                <a:solidFill>
                  <a:srgbClr val="002060"/>
                </a:solidFill>
              </a:rPr>
              <a:t>Sut</a:t>
            </a:r>
            <a:r>
              <a:rPr lang="en-GB" sz="2800" b="1" dirty="0"/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oedd</a:t>
            </a:r>
            <a:r>
              <a:rPr lang="en-GB" sz="2800" b="1" dirty="0"/>
              <a:t> </a:t>
            </a:r>
            <a:r>
              <a:rPr lang="en-GB" sz="2800" b="1" dirty="0">
                <a:solidFill>
                  <a:srgbClr val="002060"/>
                </a:solidFill>
              </a:rPr>
              <a:t>y </a:t>
            </a:r>
            <a:r>
              <a:rPr lang="en-GB" sz="2800" b="1" dirty="0" err="1">
                <a:solidFill>
                  <a:srgbClr val="002060"/>
                </a:solidFill>
              </a:rPr>
              <a:t>tywydd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ddoe</a:t>
            </a:r>
            <a:r>
              <a:rPr lang="en-GB" sz="2800" b="1" dirty="0">
                <a:solidFill>
                  <a:srgbClr val="002060"/>
                </a:solidFill>
              </a:rPr>
              <a:t>?</a:t>
            </a:r>
          </a:p>
          <a:p>
            <a:r>
              <a:rPr lang="en-GB" sz="2800" b="1" dirty="0" err="1">
                <a:solidFill>
                  <a:srgbClr val="FF0000"/>
                </a:solidFill>
              </a:rPr>
              <a:t>Roedd</a:t>
            </a:r>
            <a:r>
              <a:rPr lang="en-GB" sz="2800" b="1" dirty="0"/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hi’n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braf</a:t>
            </a:r>
            <a:r>
              <a:rPr lang="en-GB" sz="2800" b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 dirty="0"/>
          </a:p>
          <a:p>
            <a:r>
              <a:rPr lang="en-GB" sz="2800" b="1" dirty="0" err="1">
                <a:solidFill>
                  <a:srgbClr val="002060"/>
                </a:solidFill>
              </a:rPr>
              <a:t>Sut</a:t>
            </a:r>
            <a:r>
              <a:rPr lang="en-GB" sz="2800" b="1" dirty="0"/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bydd</a:t>
            </a:r>
            <a:r>
              <a:rPr lang="en-GB" sz="2800" b="1" dirty="0"/>
              <a:t> </a:t>
            </a:r>
            <a:r>
              <a:rPr lang="en-GB" sz="2800" b="1" dirty="0">
                <a:solidFill>
                  <a:srgbClr val="002060"/>
                </a:solidFill>
              </a:rPr>
              <a:t>y </a:t>
            </a:r>
            <a:r>
              <a:rPr lang="en-GB" sz="2800" b="1" dirty="0" err="1">
                <a:solidFill>
                  <a:srgbClr val="002060"/>
                </a:solidFill>
              </a:rPr>
              <a:t>tywydd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yfory</a:t>
            </a:r>
            <a:r>
              <a:rPr lang="en-GB" sz="2800" b="1" dirty="0">
                <a:solidFill>
                  <a:srgbClr val="002060"/>
                </a:solidFill>
              </a:rPr>
              <a:t>?</a:t>
            </a:r>
          </a:p>
          <a:p>
            <a:r>
              <a:rPr lang="en-GB" sz="2800" b="1" dirty="0" err="1">
                <a:solidFill>
                  <a:srgbClr val="FF0000"/>
                </a:solidFill>
              </a:rPr>
              <a:t>Bydd</a:t>
            </a:r>
            <a:r>
              <a:rPr lang="en-GB" sz="2800" b="1" dirty="0"/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hi’n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bwrw</a:t>
            </a:r>
            <a:r>
              <a:rPr lang="en-GB" sz="2800" b="1" dirty="0">
                <a:solidFill>
                  <a:srgbClr val="002060"/>
                </a:solidFill>
              </a:rPr>
              <a:t> </a:t>
            </a:r>
            <a:r>
              <a:rPr lang="en-GB" sz="2800" b="1" dirty="0" err="1">
                <a:solidFill>
                  <a:srgbClr val="002060"/>
                </a:solidFill>
              </a:rPr>
              <a:t>eira</a:t>
            </a:r>
            <a:r>
              <a:rPr lang="en-GB" b="1" dirty="0">
                <a:solidFill>
                  <a:srgbClr val="002060"/>
                </a:solidFill>
              </a:rPr>
              <a:t>.</a:t>
            </a:r>
            <a:endParaRPr lang="en-GB" sz="2800" b="1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2A96F-6534-5441-B32F-08A47B29E6B2}"/>
              </a:ext>
            </a:extLst>
          </p:cNvPr>
          <p:cNvSpPr txBox="1"/>
          <p:nvPr/>
        </p:nvSpPr>
        <p:spPr>
          <a:xfrm>
            <a:off x="8616489" y="2389061"/>
            <a:ext cx="2763980" cy="815608"/>
          </a:xfrm>
          <a:prstGeom prst="rect">
            <a:avLst/>
          </a:prstGeom>
          <a:solidFill>
            <a:srgbClr val="92D050">
              <a:tint val="66000"/>
              <a:satMod val="160000"/>
            </a:srgbClr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Y </a:t>
            </a:r>
            <a:r>
              <a:rPr lang="en-US" b="1" dirty="0" err="1">
                <a:solidFill>
                  <a:srgbClr val="002060"/>
                </a:solidFill>
              </a:rPr>
              <a:t>presennol</a:t>
            </a:r>
            <a:endParaRPr lang="en-US" b="1" dirty="0">
              <a:solidFill>
                <a:srgbClr val="002060"/>
              </a:solidFill>
            </a:endParaRPr>
          </a:p>
          <a:p>
            <a:pPr algn="ctr"/>
            <a:endParaRPr lang="en-US" sz="1050" i="1" dirty="0">
              <a:solidFill>
                <a:srgbClr val="002060"/>
              </a:solidFill>
            </a:endParaRP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Present tense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F736A-6EA4-364F-8CE2-9E504A5F9109}"/>
              </a:ext>
            </a:extLst>
          </p:cNvPr>
          <p:cNvSpPr txBox="1"/>
          <p:nvPr/>
        </p:nvSpPr>
        <p:spPr>
          <a:xfrm>
            <a:off x="8616489" y="3855104"/>
            <a:ext cx="2763980" cy="815608"/>
          </a:xfrm>
          <a:prstGeom prst="rect">
            <a:avLst/>
          </a:prstGeom>
          <a:solidFill>
            <a:srgbClr val="92D050">
              <a:tint val="66000"/>
              <a:satMod val="160000"/>
            </a:srgbClr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Y </a:t>
            </a:r>
            <a:r>
              <a:rPr lang="en-US" b="1" dirty="0" err="1">
                <a:solidFill>
                  <a:srgbClr val="002060"/>
                </a:solidFill>
              </a:rPr>
              <a:t>gorffennol</a:t>
            </a:r>
            <a:endParaRPr lang="en-US" b="1" dirty="0">
              <a:solidFill>
                <a:srgbClr val="002060"/>
              </a:solidFill>
            </a:endParaRPr>
          </a:p>
          <a:p>
            <a:pPr algn="ctr"/>
            <a:endParaRPr lang="en-US" sz="1050" i="1" dirty="0">
              <a:solidFill>
                <a:srgbClr val="002060"/>
              </a:solidFill>
            </a:endParaRP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Past tense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17761C-E341-9540-B863-C8AA56CEBF55}"/>
              </a:ext>
            </a:extLst>
          </p:cNvPr>
          <p:cNvSpPr txBox="1"/>
          <p:nvPr/>
        </p:nvSpPr>
        <p:spPr>
          <a:xfrm>
            <a:off x="8616489" y="5321147"/>
            <a:ext cx="2763980" cy="815608"/>
          </a:xfrm>
          <a:prstGeom prst="rect">
            <a:avLst/>
          </a:prstGeom>
          <a:solidFill>
            <a:srgbClr val="92D050">
              <a:tint val="66000"/>
              <a:satMod val="160000"/>
            </a:srgbClr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Y </a:t>
            </a:r>
            <a:r>
              <a:rPr lang="en-US" b="1" dirty="0" err="1">
                <a:solidFill>
                  <a:srgbClr val="002060"/>
                </a:solidFill>
              </a:rPr>
              <a:t>dyfodol</a:t>
            </a:r>
            <a:endParaRPr lang="en-US" b="1" dirty="0">
              <a:solidFill>
                <a:srgbClr val="002060"/>
              </a:solidFill>
            </a:endParaRPr>
          </a:p>
          <a:p>
            <a:pPr algn="ctr"/>
            <a:endParaRPr lang="en-US" sz="1050" i="1" dirty="0">
              <a:solidFill>
                <a:srgbClr val="002060"/>
              </a:solidFill>
            </a:endParaRP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Future tense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F74A65-E132-7E4E-864E-C575CED9480A}"/>
              </a:ext>
            </a:extLst>
          </p:cNvPr>
          <p:cNvSpPr txBox="1"/>
          <p:nvPr/>
        </p:nvSpPr>
        <p:spPr>
          <a:xfrm>
            <a:off x="393917" y="353109"/>
            <a:ext cx="3892333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Trafod</a:t>
            </a:r>
            <a:r>
              <a:rPr lang="en-US" sz="3600" b="1" dirty="0">
                <a:solidFill>
                  <a:srgbClr val="002060"/>
                </a:solidFill>
              </a:rPr>
              <a:t> y </a:t>
            </a:r>
            <a:r>
              <a:rPr lang="en-US" sz="3600" b="1" dirty="0" err="1">
                <a:solidFill>
                  <a:srgbClr val="002060"/>
                </a:solidFill>
              </a:rPr>
              <a:t>tywydd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Discussing the weather…</a:t>
            </a:r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54A4ACE6-EE22-DD49-83F9-5B7263D196B3}"/>
              </a:ext>
            </a:extLst>
          </p:cNvPr>
          <p:cNvSpPr/>
          <p:nvPr/>
        </p:nvSpPr>
        <p:spPr>
          <a:xfrm>
            <a:off x="6096000" y="2592963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>
            <a:extLst>
              <a:ext uri="{FF2B5EF4-FFF2-40B4-BE49-F238E27FC236}">
                <a16:creationId xmlns:a16="http://schemas.microsoft.com/office/drawing/2014/main" id="{E08F7D98-124F-9D42-A4D8-93FB40F226CD}"/>
              </a:ext>
            </a:extLst>
          </p:cNvPr>
          <p:cNvSpPr/>
          <p:nvPr/>
        </p:nvSpPr>
        <p:spPr>
          <a:xfrm>
            <a:off x="6096000" y="5525049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>
            <a:extLst>
              <a:ext uri="{FF2B5EF4-FFF2-40B4-BE49-F238E27FC236}">
                <a16:creationId xmlns:a16="http://schemas.microsoft.com/office/drawing/2014/main" id="{F566E6DD-78C8-7249-8410-9912B6BFEF4B}"/>
              </a:ext>
            </a:extLst>
          </p:cNvPr>
          <p:cNvSpPr/>
          <p:nvPr/>
        </p:nvSpPr>
        <p:spPr>
          <a:xfrm>
            <a:off x="6096000" y="4059006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997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92D05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47050" y="5531761"/>
            <a:ext cx="58978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Roedd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heulog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558150" y="295243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oedd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8248" y="1911249"/>
            <a:ext cx="3035502" cy="303550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89250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92D05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473742" y="5572475"/>
            <a:ext cx="52445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Roedd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braf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682328" y="398579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oedd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5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78CB464B-9C76-CF43-B5C4-485AB84231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241" y="1819956"/>
            <a:ext cx="3809517" cy="3218087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635286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C0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239125" y="5583905"/>
            <a:ext cx="57137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wyntog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682326" y="386464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B8D9CB19-EEBE-B449-B960-0D48D3E56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343" y="1807157"/>
            <a:ext cx="3463311" cy="324368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84483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92D05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637790" y="5549615"/>
            <a:ext cx="68718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Roedd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bwrw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glaw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682329" y="348872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oedd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9F7D30F-02A0-B04A-A671-4EB0E33AD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541" y="1720541"/>
            <a:ext cx="3416918" cy="341691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58174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92D05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966199" y="5572475"/>
            <a:ext cx="62595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Roedd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gymylog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682328" y="422110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oedd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5" name="Picture 4" descr="A picture containing light&#10;&#10;Description automatically generated">
            <a:extLst>
              <a:ext uri="{FF2B5EF4-FFF2-40B4-BE49-F238E27FC236}">
                <a16:creationId xmlns:a16="http://schemas.microsoft.com/office/drawing/2014/main" id="{01D01524-E6F7-D540-ADDA-A21D12B08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208" y="1867017"/>
            <a:ext cx="4315582" cy="312396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7290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C0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720699" y="5583905"/>
            <a:ext cx="47505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oer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554870" y="400656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D132AB5B-A56C-1F4D-9F03-9F9822B61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535" y="1835540"/>
            <a:ext cx="3118013" cy="3186919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951527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C0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549980" y="5583905"/>
            <a:ext cx="50920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wlyb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682326" y="382823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63F30B5A-7A98-CE45-9F7D-125B32CC0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550" y="1627788"/>
            <a:ext cx="3135630" cy="3602423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57927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92D05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253968" y="5595335"/>
            <a:ext cx="56840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Roedd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boeth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682326" y="329199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oedd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ddoe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55719860-11AD-CE49-815E-B6BB30445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462" y="1681197"/>
            <a:ext cx="3589071" cy="349560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68812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C0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315141" y="5570076"/>
            <a:ext cx="55617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heulog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682328" y="416549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8248" y="1911249"/>
            <a:ext cx="3035502" cy="303550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88871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C0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65582" y="5583905"/>
            <a:ext cx="58608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stormus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429141" y="337615"/>
            <a:ext cx="68273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bydd</a:t>
            </a:r>
            <a:r>
              <a:rPr lang="en-US" sz="4400" b="1" dirty="0">
                <a:solidFill>
                  <a:srgbClr val="002060"/>
                </a:solidFill>
              </a:rPr>
              <a:t> 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yfory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E40CE413-1F60-BF4B-880D-C52CB366B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1188" y="1709458"/>
            <a:ext cx="3143249" cy="3439083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67443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40FF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rd 1">
            <a:extLst>
              <a:ext uri="{FF2B5EF4-FFF2-40B4-BE49-F238E27FC236}">
                <a16:creationId xmlns:a16="http://schemas.microsoft.com/office/drawing/2014/main" id="{D13502B8-51C9-5D4F-B476-5E25B80E02FF}"/>
              </a:ext>
            </a:extLst>
          </p:cNvPr>
          <p:cNvSpPr/>
          <p:nvPr/>
        </p:nvSpPr>
        <p:spPr>
          <a:xfrm>
            <a:off x="994993" y="2098675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dirty="0" err="1">
                <a:solidFill>
                  <a:schemeClr val="bg1"/>
                </a:solidFill>
                <a:latin typeface="+mn-lt"/>
              </a:rPr>
              <a:t>Ionawr</a:t>
            </a:r>
            <a:endParaRPr lang="en-GB" altLang="en-US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top card 1">
            <a:extLst>
              <a:ext uri="{FF2B5EF4-FFF2-40B4-BE49-F238E27FC236}">
                <a16:creationId xmlns:a16="http://schemas.microsoft.com/office/drawing/2014/main" id="{80A7A9E1-00A9-1F45-9594-2A6871838D1C}"/>
              </a:ext>
            </a:extLst>
          </p:cNvPr>
          <p:cNvSpPr/>
          <p:nvPr/>
        </p:nvSpPr>
        <p:spPr>
          <a:xfrm>
            <a:off x="998018" y="2098675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January</a:t>
            </a:r>
          </a:p>
        </p:txBody>
      </p:sp>
      <p:sp>
        <p:nvSpPr>
          <p:cNvPr id="25" name="card 2">
            <a:extLst>
              <a:ext uri="{FF2B5EF4-FFF2-40B4-BE49-F238E27FC236}">
                <a16:creationId xmlns:a16="http://schemas.microsoft.com/office/drawing/2014/main" id="{252C15D0-DE5D-AC43-B6A9-543875F06804}"/>
              </a:ext>
            </a:extLst>
          </p:cNvPr>
          <p:cNvSpPr/>
          <p:nvPr/>
        </p:nvSpPr>
        <p:spPr>
          <a:xfrm>
            <a:off x="2731240" y="2098675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dirty="0" err="1">
                <a:solidFill>
                  <a:schemeClr val="bg1"/>
                </a:solidFill>
                <a:latin typeface="+mn-lt"/>
              </a:rPr>
              <a:t>Awst</a:t>
            </a:r>
            <a:endParaRPr lang="en-GB" altLang="en-US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6" name="top card 2">
            <a:extLst>
              <a:ext uri="{FF2B5EF4-FFF2-40B4-BE49-F238E27FC236}">
                <a16:creationId xmlns:a16="http://schemas.microsoft.com/office/drawing/2014/main" id="{0E75265E-0D68-7043-8699-A2BFCA87CA9E}"/>
              </a:ext>
            </a:extLst>
          </p:cNvPr>
          <p:cNvSpPr/>
          <p:nvPr/>
        </p:nvSpPr>
        <p:spPr>
          <a:xfrm>
            <a:off x="2736957" y="2098675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August</a:t>
            </a:r>
          </a:p>
        </p:txBody>
      </p:sp>
      <p:sp>
        <p:nvSpPr>
          <p:cNvPr id="27" name="card 3">
            <a:extLst>
              <a:ext uri="{FF2B5EF4-FFF2-40B4-BE49-F238E27FC236}">
                <a16:creationId xmlns:a16="http://schemas.microsoft.com/office/drawing/2014/main" id="{789E617E-28DB-6941-9EEF-ACC94B1387D2}"/>
              </a:ext>
            </a:extLst>
          </p:cNvPr>
          <p:cNvSpPr/>
          <p:nvPr/>
        </p:nvSpPr>
        <p:spPr>
          <a:xfrm>
            <a:off x="4463732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dirty="0" err="1">
                <a:solidFill>
                  <a:schemeClr val="bg1"/>
                </a:solidFill>
                <a:latin typeface="+mn-lt"/>
              </a:rPr>
              <a:t>Rhagfyr</a:t>
            </a:r>
            <a:endParaRPr lang="en-GB" altLang="en-US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top card 3">
            <a:extLst>
              <a:ext uri="{FF2B5EF4-FFF2-40B4-BE49-F238E27FC236}">
                <a16:creationId xmlns:a16="http://schemas.microsoft.com/office/drawing/2014/main" id="{E9BD740E-7941-B24C-B9DD-EC9DED339D1E}"/>
              </a:ext>
            </a:extLst>
          </p:cNvPr>
          <p:cNvSpPr/>
          <p:nvPr/>
        </p:nvSpPr>
        <p:spPr>
          <a:xfrm>
            <a:off x="4464462" y="2089150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December</a:t>
            </a:r>
          </a:p>
        </p:txBody>
      </p:sp>
      <p:sp>
        <p:nvSpPr>
          <p:cNvPr id="29" name="card 4">
            <a:extLst>
              <a:ext uri="{FF2B5EF4-FFF2-40B4-BE49-F238E27FC236}">
                <a16:creationId xmlns:a16="http://schemas.microsoft.com/office/drawing/2014/main" id="{831F20BA-5E43-EC41-A921-85253C05CA48}"/>
              </a:ext>
            </a:extLst>
          </p:cNvPr>
          <p:cNvSpPr/>
          <p:nvPr/>
        </p:nvSpPr>
        <p:spPr>
          <a:xfrm>
            <a:off x="6183204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Mai</a:t>
            </a:r>
          </a:p>
        </p:txBody>
      </p:sp>
      <p:sp>
        <p:nvSpPr>
          <p:cNvPr id="30" name="top card 4">
            <a:extLst>
              <a:ext uri="{FF2B5EF4-FFF2-40B4-BE49-F238E27FC236}">
                <a16:creationId xmlns:a16="http://schemas.microsoft.com/office/drawing/2014/main" id="{20807748-2540-794A-990C-2530560BBF3B}"/>
              </a:ext>
            </a:extLst>
          </p:cNvPr>
          <p:cNvSpPr/>
          <p:nvPr/>
        </p:nvSpPr>
        <p:spPr>
          <a:xfrm>
            <a:off x="6183204" y="2089150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May</a:t>
            </a:r>
          </a:p>
        </p:txBody>
      </p:sp>
      <p:sp>
        <p:nvSpPr>
          <p:cNvPr id="31" name="card 5">
            <a:extLst>
              <a:ext uri="{FF2B5EF4-FFF2-40B4-BE49-F238E27FC236}">
                <a16:creationId xmlns:a16="http://schemas.microsoft.com/office/drawing/2014/main" id="{F3225B4D-C8C3-5B4A-A58F-9A750ED42C6D}"/>
              </a:ext>
            </a:extLst>
          </p:cNvPr>
          <p:cNvSpPr/>
          <p:nvPr/>
        </p:nvSpPr>
        <p:spPr>
          <a:xfrm>
            <a:off x="7902676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Hydref</a:t>
            </a:r>
          </a:p>
        </p:txBody>
      </p:sp>
      <p:sp>
        <p:nvSpPr>
          <p:cNvPr id="32" name="top card 5">
            <a:extLst>
              <a:ext uri="{FF2B5EF4-FFF2-40B4-BE49-F238E27FC236}">
                <a16:creationId xmlns:a16="http://schemas.microsoft.com/office/drawing/2014/main" id="{11E80AA9-9051-F54C-9D84-24E63DA66A45}"/>
              </a:ext>
            </a:extLst>
          </p:cNvPr>
          <p:cNvSpPr/>
          <p:nvPr/>
        </p:nvSpPr>
        <p:spPr>
          <a:xfrm>
            <a:off x="7902359" y="2089150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October</a:t>
            </a:r>
          </a:p>
        </p:txBody>
      </p:sp>
      <p:sp>
        <p:nvSpPr>
          <p:cNvPr id="33" name="card 6">
            <a:extLst>
              <a:ext uri="{FF2B5EF4-FFF2-40B4-BE49-F238E27FC236}">
                <a16:creationId xmlns:a16="http://schemas.microsoft.com/office/drawing/2014/main" id="{A71641E5-7DBC-5A49-98B0-39ABB3A52E15}"/>
              </a:ext>
            </a:extLst>
          </p:cNvPr>
          <p:cNvSpPr/>
          <p:nvPr/>
        </p:nvSpPr>
        <p:spPr>
          <a:xfrm>
            <a:off x="989701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800" b="1" dirty="0">
                <a:solidFill>
                  <a:schemeClr val="bg1"/>
                </a:solidFill>
              </a:rPr>
              <a:t>Mawrth</a:t>
            </a:r>
          </a:p>
        </p:txBody>
      </p:sp>
      <p:sp>
        <p:nvSpPr>
          <p:cNvPr id="34" name="top card 6">
            <a:extLst>
              <a:ext uri="{FF2B5EF4-FFF2-40B4-BE49-F238E27FC236}">
                <a16:creationId xmlns:a16="http://schemas.microsoft.com/office/drawing/2014/main" id="{6CF258ED-3925-9C49-A60E-E78C84BE98FD}"/>
              </a:ext>
            </a:extLst>
          </p:cNvPr>
          <p:cNvSpPr/>
          <p:nvPr/>
        </p:nvSpPr>
        <p:spPr>
          <a:xfrm>
            <a:off x="989383" y="4165600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March</a:t>
            </a:r>
            <a:endParaRPr lang="en-GB" sz="2000" dirty="0">
              <a:solidFill>
                <a:srgbClr val="002060"/>
              </a:solidFill>
              <a:latin typeface="SASSOON PRIMARY" pitchFamily="2" charset="0"/>
            </a:endParaRPr>
          </a:p>
        </p:txBody>
      </p:sp>
      <p:sp>
        <p:nvSpPr>
          <p:cNvPr id="35" name="card 7">
            <a:extLst>
              <a:ext uri="{FF2B5EF4-FFF2-40B4-BE49-F238E27FC236}">
                <a16:creationId xmlns:a16="http://schemas.microsoft.com/office/drawing/2014/main" id="{BCF573AC-EA1D-244D-B9A9-61C821CAF5D9}"/>
              </a:ext>
            </a:extLst>
          </p:cNvPr>
          <p:cNvSpPr/>
          <p:nvPr/>
        </p:nvSpPr>
        <p:spPr>
          <a:xfrm>
            <a:off x="2731240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700" b="1" dirty="0" err="1">
                <a:solidFill>
                  <a:schemeClr val="bg1"/>
                </a:solidFill>
                <a:latin typeface="+mn-lt"/>
              </a:rPr>
              <a:t>Mehefin</a:t>
            </a:r>
            <a:endParaRPr lang="en-GB" altLang="en-US" sz="2700" b="1" dirty="0">
              <a:solidFill>
                <a:schemeClr val="bg1"/>
              </a:solidFill>
              <a:latin typeface="SASSOON PRIMARY" pitchFamily="2" charset="0"/>
            </a:endParaRPr>
          </a:p>
        </p:txBody>
      </p:sp>
      <p:sp>
        <p:nvSpPr>
          <p:cNvPr id="36" name="top card 7">
            <a:extLst>
              <a:ext uri="{FF2B5EF4-FFF2-40B4-BE49-F238E27FC236}">
                <a16:creationId xmlns:a16="http://schemas.microsoft.com/office/drawing/2014/main" id="{CD062E03-1FB5-C442-BDF8-139A38C2E092}"/>
              </a:ext>
            </a:extLst>
          </p:cNvPr>
          <p:cNvSpPr/>
          <p:nvPr/>
        </p:nvSpPr>
        <p:spPr>
          <a:xfrm>
            <a:off x="2731240" y="4165601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June</a:t>
            </a:r>
          </a:p>
        </p:txBody>
      </p:sp>
      <p:sp>
        <p:nvSpPr>
          <p:cNvPr id="37" name="card 8">
            <a:extLst>
              <a:ext uri="{FF2B5EF4-FFF2-40B4-BE49-F238E27FC236}">
                <a16:creationId xmlns:a16="http://schemas.microsoft.com/office/drawing/2014/main" id="{8CFDE82D-075F-1545-99C7-5FECE7DF8803}"/>
              </a:ext>
            </a:extLst>
          </p:cNvPr>
          <p:cNvSpPr/>
          <p:nvPr/>
        </p:nvSpPr>
        <p:spPr>
          <a:xfrm>
            <a:off x="4453365" y="4156074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500" b="1" dirty="0" err="1">
                <a:solidFill>
                  <a:schemeClr val="bg1"/>
                </a:solidFill>
                <a:latin typeface="+mn-lt"/>
              </a:rPr>
              <a:t>Chwefror</a:t>
            </a:r>
            <a:endParaRPr lang="en-GB" altLang="en-US" sz="25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8" name="top card 8">
            <a:extLst>
              <a:ext uri="{FF2B5EF4-FFF2-40B4-BE49-F238E27FC236}">
                <a16:creationId xmlns:a16="http://schemas.microsoft.com/office/drawing/2014/main" id="{76BF55C4-6715-0E43-A17D-D10E9233B017}"/>
              </a:ext>
            </a:extLst>
          </p:cNvPr>
          <p:cNvSpPr/>
          <p:nvPr/>
        </p:nvSpPr>
        <p:spPr>
          <a:xfrm>
            <a:off x="4453047" y="4156075"/>
            <a:ext cx="1422401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February</a:t>
            </a:r>
          </a:p>
        </p:txBody>
      </p:sp>
      <p:sp>
        <p:nvSpPr>
          <p:cNvPr id="39" name="card 9">
            <a:extLst>
              <a:ext uri="{FF2B5EF4-FFF2-40B4-BE49-F238E27FC236}">
                <a16:creationId xmlns:a16="http://schemas.microsoft.com/office/drawing/2014/main" id="{6C93A77A-8DD5-CE4E-A6DC-B0EC9F86B879}"/>
              </a:ext>
            </a:extLst>
          </p:cNvPr>
          <p:cNvSpPr/>
          <p:nvPr/>
        </p:nvSpPr>
        <p:spPr>
          <a:xfrm>
            <a:off x="6224030" y="4156074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dirty="0" err="1">
                <a:solidFill>
                  <a:schemeClr val="bg1"/>
                </a:solidFill>
                <a:latin typeface="+mn-lt"/>
              </a:rPr>
              <a:t>Ebrill</a:t>
            </a:r>
            <a:endParaRPr lang="en-GB" altLang="en-US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" name="top card 9">
            <a:extLst>
              <a:ext uri="{FF2B5EF4-FFF2-40B4-BE49-F238E27FC236}">
                <a16:creationId xmlns:a16="http://schemas.microsoft.com/office/drawing/2014/main" id="{59B9BB1D-A1BA-C946-BBB3-B549B23209C3}"/>
              </a:ext>
            </a:extLst>
          </p:cNvPr>
          <p:cNvSpPr/>
          <p:nvPr/>
        </p:nvSpPr>
        <p:spPr>
          <a:xfrm>
            <a:off x="6223713" y="4156074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April</a:t>
            </a:r>
          </a:p>
        </p:txBody>
      </p:sp>
      <p:sp>
        <p:nvSpPr>
          <p:cNvPr id="41" name="card 10">
            <a:extLst>
              <a:ext uri="{FF2B5EF4-FFF2-40B4-BE49-F238E27FC236}">
                <a16:creationId xmlns:a16="http://schemas.microsoft.com/office/drawing/2014/main" id="{73E5A89F-1D5C-FB41-9F40-6526B7F80158}"/>
              </a:ext>
            </a:extLst>
          </p:cNvPr>
          <p:cNvSpPr/>
          <p:nvPr/>
        </p:nvSpPr>
        <p:spPr>
          <a:xfrm>
            <a:off x="7902676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Medi</a:t>
            </a:r>
          </a:p>
        </p:txBody>
      </p:sp>
      <p:sp>
        <p:nvSpPr>
          <p:cNvPr id="42" name="top card 10">
            <a:extLst>
              <a:ext uri="{FF2B5EF4-FFF2-40B4-BE49-F238E27FC236}">
                <a16:creationId xmlns:a16="http://schemas.microsoft.com/office/drawing/2014/main" id="{C5641FAA-5ACD-114C-AD35-1C4DB09B0CD4}"/>
              </a:ext>
            </a:extLst>
          </p:cNvPr>
          <p:cNvSpPr/>
          <p:nvPr/>
        </p:nvSpPr>
        <p:spPr>
          <a:xfrm>
            <a:off x="7902359" y="4165600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September</a:t>
            </a:r>
          </a:p>
        </p:txBody>
      </p:sp>
      <p:sp>
        <p:nvSpPr>
          <p:cNvPr id="54300" name="TextBox 1">
            <a:extLst>
              <a:ext uri="{FF2B5EF4-FFF2-40B4-BE49-F238E27FC236}">
                <a16:creationId xmlns:a16="http://schemas.microsoft.com/office/drawing/2014/main" id="{5489D525-2AD7-094B-A0CE-FAF891C1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12192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6BD569A9-A915-9D4F-825A-92384DD479BF}"/>
              </a:ext>
            </a:extLst>
          </p:cNvPr>
          <p:cNvSpPr txBox="1">
            <a:spLocks/>
          </p:cNvSpPr>
          <p:nvPr/>
        </p:nvSpPr>
        <p:spPr>
          <a:xfrm>
            <a:off x="1014211" y="689929"/>
            <a:ext cx="4253114" cy="942339"/>
          </a:xfrm>
          <a:gradFill>
            <a:gsLst>
              <a:gs pos="0">
                <a:schemeClr val="bg1"/>
              </a:gs>
              <a:gs pos="97000">
                <a:srgbClr val="00B050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dirty="0" err="1">
                <a:solidFill>
                  <a:srgbClr val="002060"/>
                </a:solidFill>
                <a:latin typeface="+mn-lt"/>
              </a:rPr>
              <a:t>Ydych</a:t>
            </a:r>
            <a:r>
              <a:rPr 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+mn-lt"/>
              </a:rPr>
              <a:t>chi’n</a:t>
            </a:r>
            <a:r>
              <a:rPr 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+mn-lt"/>
              </a:rPr>
              <a:t>cofio</a:t>
            </a:r>
            <a:r>
              <a:rPr lang="en-US" b="1" dirty="0">
                <a:solidFill>
                  <a:srgbClr val="002060"/>
                </a:solidFill>
                <a:latin typeface="+mn-lt"/>
              </a:rPr>
              <a:t>?!</a:t>
            </a:r>
          </a:p>
          <a:p>
            <a:pPr>
              <a:spcAft>
                <a:spcPts val="600"/>
              </a:spcAft>
            </a:pPr>
            <a:r>
              <a:rPr lang="en-US" sz="2600" i="1" dirty="0">
                <a:solidFill>
                  <a:srgbClr val="002060"/>
                </a:solidFill>
                <a:latin typeface="+mn-lt"/>
              </a:rPr>
              <a:t>Do you remember?!</a:t>
            </a:r>
            <a:r>
              <a:rPr lang="en-US" sz="2600" b="1" dirty="0">
                <a:solidFill>
                  <a:srgbClr val="002060"/>
                </a:solidFill>
                <a:latin typeface="+mn-lt"/>
              </a:rPr>
              <a:t> </a:t>
            </a:r>
          </a:p>
        </p:txBody>
      </p:sp>
      <p:sp>
        <p:nvSpPr>
          <p:cNvPr id="24" name="card 5">
            <a:extLst>
              <a:ext uri="{FF2B5EF4-FFF2-40B4-BE49-F238E27FC236}">
                <a16:creationId xmlns:a16="http://schemas.microsoft.com/office/drawing/2014/main" id="{366CA6E9-9F55-6549-AF7B-94A7B99F939C}"/>
              </a:ext>
            </a:extLst>
          </p:cNvPr>
          <p:cNvSpPr/>
          <p:nvPr/>
        </p:nvSpPr>
        <p:spPr>
          <a:xfrm>
            <a:off x="9622148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000" b="1" dirty="0" err="1">
                <a:solidFill>
                  <a:schemeClr val="bg1"/>
                </a:solidFill>
                <a:latin typeface="+mn-lt"/>
              </a:rPr>
              <a:t>Gorffennaf</a:t>
            </a:r>
            <a:endParaRPr lang="en-GB" altLang="en-US" sz="2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4" name="top card 5">
            <a:extLst>
              <a:ext uri="{FF2B5EF4-FFF2-40B4-BE49-F238E27FC236}">
                <a16:creationId xmlns:a16="http://schemas.microsoft.com/office/drawing/2014/main" id="{7356A0BF-5661-4749-9F95-5B03E86240F9}"/>
              </a:ext>
            </a:extLst>
          </p:cNvPr>
          <p:cNvSpPr/>
          <p:nvPr/>
        </p:nvSpPr>
        <p:spPr>
          <a:xfrm>
            <a:off x="9622148" y="2089150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July</a:t>
            </a:r>
          </a:p>
        </p:txBody>
      </p:sp>
      <p:sp>
        <p:nvSpPr>
          <p:cNvPr id="45" name="card 10">
            <a:extLst>
              <a:ext uri="{FF2B5EF4-FFF2-40B4-BE49-F238E27FC236}">
                <a16:creationId xmlns:a16="http://schemas.microsoft.com/office/drawing/2014/main" id="{D00F2343-C011-6C44-9411-9B5E569F31C3}"/>
              </a:ext>
            </a:extLst>
          </p:cNvPr>
          <p:cNvSpPr/>
          <p:nvPr/>
        </p:nvSpPr>
        <p:spPr>
          <a:xfrm>
            <a:off x="9622148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300" b="1" dirty="0" err="1">
                <a:solidFill>
                  <a:schemeClr val="bg1"/>
                </a:solidFill>
                <a:latin typeface="+mn-lt"/>
              </a:rPr>
              <a:t>Tachwedd</a:t>
            </a:r>
            <a:endParaRPr lang="en-GB" altLang="en-US" sz="23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6" name="top card 10">
            <a:extLst>
              <a:ext uri="{FF2B5EF4-FFF2-40B4-BE49-F238E27FC236}">
                <a16:creationId xmlns:a16="http://schemas.microsoft.com/office/drawing/2014/main" id="{2D45C6F1-7D76-524B-990A-E4E2BEE150B5}"/>
              </a:ext>
            </a:extLst>
          </p:cNvPr>
          <p:cNvSpPr/>
          <p:nvPr/>
        </p:nvSpPr>
        <p:spPr>
          <a:xfrm>
            <a:off x="9622148" y="4165600"/>
            <a:ext cx="1422400" cy="172720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rgbClr val="002060"/>
                </a:solidFill>
              </a:rPr>
              <a:t>November</a:t>
            </a:r>
          </a:p>
        </p:txBody>
      </p:sp>
    </p:spTree>
    <p:extLst>
      <p:ext uri="{BB962C8B-B14F-4D97-AF65-F5344CB8AC3E}">
        <p14:creationId xmlns:p14="http://schemas.microsoft.com/office/powerpoint/2010/main" val="57048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18"/>
    </mc:Choice>
    <mc:Fallback xmlns="">
      <p:transition spd="slow" advTm="32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13" grpId="0" animBg="1"/>
      <p:bldP spid="26" grpId="0" animBg="1"/>
      <p:bldP spid="28" grpId="0" animBg="1"/>
      <p:bldP spid="30" grpId="0" animBg="1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</p:bldLst>
  </p:timing>
  <p:extLst>
    <p:ext uri="{E180D4A7-C9FB-4DFB-919C-405C955672EB}">
      <p14:showEvtLst xmlns:p14="http://schemas.microsoft.com/office/powerpoint/2010/main">
        <p14:triggerEvt type="onClick" time="8709" objId="13"/>
        <p14:triggerEvt type="onClick" time="11767" objId="42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's face with a yellow background&#10;&#10;Description automatically generated with low confidence">
            <a:extLst>
              <a:ext uri="{FF2B5EF4-FFF2-40B4-BE49-F238E27FC236}">
                <a16:creationId xmlns:a16="http://schemas.microsoft.com/office/drawing/2014/main" id="{58938069-7DAE-EC4C-A644-815BD5941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682" y="3158503"/>
            <a:ext cx="3035300" cy="3594100"/>
          </a:xfrm>
          <a:prstGeom prst="rect">
            <a:avLst/>
          </a:prstGeom>
        </p:spPr>
      </p:pic>
      <p:pic>
        <p:nvPicPr>
          <p:cNvPr id="3" name="Picture 2" descr="A close-up of a cartoon&#10;&#10;Description automatically generated with low confidence">
            <a:extLst>
              <a:ext uri="{FF2B5EF4-FFF2-40B4-BE49-F238E27FC236}">
                <a16:creationId xmlns:a16="http://schemas.microsoft.com/office/drawing/2014/main" id="{1223D3E4-9DF5-C948-A656-429129E18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6076" y="1531992"/>
            <a:ext cx="2448138" cy="2777189"/>
          </a:xfrm>
          <a:prstGeom prst="rect">
            <a:avLst/>
          </a:prstGeom>
        </p:spPr>
      </p:pic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1329665" y="1244564"/>
            <a:ext cx="3856633" cy="1343299"/>
          </a:xfrm>
          <a:prstGeom prst="wedgeEllipseCallout">
            <a:avLst>
              <a:gd name="adj1" fmla="val -36024"/>
              <a:gd name="adj2" fmla="val 81868"/>
            </a:avLst>
          </a:prstGeom>
          <a:solidFill>
            <a:srgbClr val="00B0F0">
              <a:tint val="66000"/>
              <a:satMod val="1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Pa </a:t>
            </a:r>
            <a:r>
              <a:rPr lang="en-US" sz="3600" b="1" dirty="0" err="1">
                <a:solidFill>
                  <a:srgbClr val="FF0000"/>
                </a:solidFill>
              </a:rPr>
              <a:t>f</a:t>
            </a:r>
            <a:r>
              <a:rPr lang="en-US" sz="3600" b="1" dirty="0" err="1">
                <a:solidFill>
                  <a:srgbClr val="002060"/>
                </a:solidFill>
              </a:rPr>
              <a:t>is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hi?</a:t>
            </a:r>
          </a:p>
        </p:txBody>
      </p:sp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5736555" y="427965"/>
            <a:ext cx="4184334" cy="1104027"/>
          </a:xfrm>
          <a:prstGeom prst="wedgeEllipseCallout">
            <a:avLst>
              <a:gd name="adj1" fmla="val 41576"/>
              <a:gd name="adj2" fmla="val 87734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Mis </a:t>
            </a:r>
            <a:r>
              <a:rPr lang="en-US" sz="2800" b="1" dirty="0" err="1">
                <a:solidFill>
                  <a:srgbClr val="002060"/>
                </a:solidFill>
              </a:rPr>
              <a:t>Ionawr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 hi.</a:t>
            </a:r>
          </a:p>
        </p:txBody>
      </p:sp>
      <p:pic>
        <p:nvPicPr>
          <p:cNvPr id="12" name="Picture 11" descr="A picture containing calendar&#10;&#10;Description automatically generated">
            <a:extLst>
              <a:ext uri="{FF2B5EF4-FFF2-40B4-BE49-F238E27FC236}">
                <a16:creationId xmlns:a16="http://schemas.microsoft.com/office/drawing/2014/main" id="{3B8E5D3B-2222-5E41-8CE9-2FB8CA671E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7591" y="2273118"/>
            <a:ext cx="3466429" cy="4287954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83152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40FF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79649B3-662D-9B40-B394-D0C6CECC5F5F}"/>
              </a:ext>
            </a:extLst>
          </p:cNvPr>
          <p:cNvSpPr txBox="1"/>
          <p:nvPr/>
        </p:nvSpPr>
        <p:spPr>
          <a:xfrm>
            <a:off x="8520635" y="2055223"/>
            <a:ext cx="24384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gwanwyn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Spring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B6767F-C405-5E46-B85C-5A56CAC3C8A1}"/>
              </a:ext>
            </a:extLst>
          </p:cNvPr>
          <p:cNvSpPr txBox="1"/>
          <p:nvPr/>
        </p:nvSpPr>
        <p:spPr>
          <a:xfrm>
            <a:off x="2573108" y="4639959"/>
            <a:ext cx="104868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haf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Summer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0CC87B-D05A-8A4F-A91A-3C55255A56A5}"/>
              </a:ext>
            </a:extLst>
          </p:cNvPr>
          <p:cNvSpPr txBox="1"/>
          <p:nvPr/>
        </p:nvSpPr>
        <p:spPr>
          <a:xfrm>
            <a:off x="2204265" y="2055223"/>
            <a:ext cx="14592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gaeaf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Winter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DDEDE7-6751-A942-85F1-BE0ED8AF9CC6}"/>
              </a:ext>
            </a:extLst>
          </p:cNvPr>
          <p:cNvSpPr txBox="1"/>
          <p:nvPr/>
        </p:nvSpPr>
        <p:spPr>
          <a:xfrm>
            <a:off x="8509542" y="4639959"/>
            <a:ext cx="16933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hydref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Autumn</a:t>
            </a:r>
          </a:p>
        </p:txBody>
      </p:sp>
      <p:pic>
        <p:nvPicPr>
          <p:cNvPr id="15" name="Picture 14" descr="Background pattern&#10;&#10;Description automatically generated">
            <a:extLst>
              <a:ext uri="{FF2B5EF4-FFF2-40B4-BE49-F238E27FC236}">
                <a16:creationId xmlns:a16="http://schemas.microsoft.com/office/drawing/2014/main" id="{B9C56156-1D28-7743-B4D0-B3A886DA4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8580" y="1192944"/>
            <a:ext cx="4434840" cy="5157911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3E5D252-2265-A94D-8FA1-56C3A9E910D1}"/>
              </a:ext>
            </a:extLst>
          </p:cNvPr>
          <p:cNvSpPr txBox="1"/>
          <p:nvPr/>
        </p:nvSpPr>
        <p:spPr>
          <a:xfrm>
            <a:off x="268187" y="193353"/>
            <a:ext cx="2669323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Y </a:t>
            </a:r>
            <a:r>
              <a:rPr lang="en-US" sz="3600" b="1" dirty="0" err="1">
                <a:solidFill>
                  <a:srgbClr val="002060"/>
                </a:solidFill>
              </a:rPr>
              <a:t>Tymhorau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The Seasons</a:t>
            </a:r>
          </a:p>
        </p:txBody>
      </p:sp>
    </p:spTree>
    <p:extLst>
      <p:ext uri="{BB962C8B-B14F-4D97-AF65-F5344CB8AC3E}">
        <p14:creationId xmlns:p14="http://schemas.microsoft.com/office/powerpoint/2010/main" val="3510409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's face with a yellow background&#10;&#10;Description automatically generated with low confidence">
            <a:extLst>
              <a:ext uri="{FF2B5EF4-FFF2-40B4-BE49-F238E27FC236}">
                <a16:creationId xmlns:a16="http://schemas.microsoft.com/office/drawing/2014/main" id="{58938069-7DAE-EC4C-A644-815BD5941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35" y="3109572"/>
            <a:ext cx="3035300" cy="3594100"/>
          </a:xfrm>
          <a:prstGeom prst="rect">
            <a:avLst/>
          </a:prstGeom>
        </p:spPr>
      </p:pic>
      <p:pic>
        <p:nvPicPr>
          <p:cNvPr id="3" name="Picture 2" descr="A close-up of a cartoon&#10;&#10;Description automatically generated with low confidence">
            <a:extLst>
              <a:ext uri="{FF2B5EF4-FFF2-40B4-BE49-F238E27FC236}">
                <a16:creationId xmlns:a16="http://schemas.microsoft.com/office/drawing/2014/main" id="{1223D3E4-9DF5-C948-A656-429129E18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1260" y="1457912"/>
            <a:ext cx="2503303" cy="2839769"/>
          </a:xfrm>
          <a:prstGeom prst="rect">
            <a:avLst/>
          </a:prstGeom>
        </p:spPr>
      </p:pic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1184102" y="1237317"/>
            <a:ext cx="4915813" cy="1343299"/>
          </a:xfrm>
          <a:prstGeom prst="wedgeEllipseCallout">
            <a:avLst>
              <a:gd name="adj1" fmla="val -41655"/>
              <a:gd name="adj2" fmla="val 74210"/>
            </a:avLst>
          </a:prstGeom>
          <a:solidFill>
            <a:srgbClr val="00B0F0">
              <a:tint val="66000"/>
              <a:satMod val="1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Pa </a:t>
            </a:r>
            <a:r>
              <a:rPr lang="en-US" sz="3600" b="1" dirty="0" err="1">
                <a:solidFill>
                  <a:srgbClr val="FF0000"/>
                </a:solidFill>
              </a:rPr>
              <a:t>d</a:t>
            </a:r>
            <a:r>
              <a:rPr lang="en-US" sz="3600" b="1" dirty="0" err="1">
                <a:solidFill>
                  <a:srgbClr val="002060"/>
                </a:solidFill>
              </a:rPr>
              <a:t>ymor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hi?</a:t>
            </a:r>
          </a:p>
        </p:txBody>
      </p:sp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5734963" y="329346"/>
            <a:ext cx="5272935" cy="1179354"/>
          </a:xfrm>
          <a:prstGeom prst="wedgeEllipseCallout">
            <a:avLst>
              <a:gd name="adj1" fmla="val 29672"/>
              <a:gd name="adj2" fmla="val 93902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Yr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haf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hi.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BFD01975-4F65-7C4C-A3F8-6C91DD47B5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8587" y="2759649"/>
            <a:ext cx="3167380" cy="376900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14681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0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3813842" y="5257659"/>
            <a:ext cx="45643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Berfenwau</a:t>
            </a:r>
            <a:endParaRPr lang="en-US" sz="3600" b="1" dirty="0">
              <a:solidFill>
                <a:srgbClr val="002060"/>
              </a:solidFill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Verb-nouns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5928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7633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0CADFCC-6948-3440-AD68-D61C6699C2BD}"/>
              </a:ext>
            </a:extLst>
          </p:cNvPr>
          <p:cNvSpPr txBox="1"/>
          <p:nvPr/>
        </p:nvSpPr>
        <p:spPr>
          <a:xfrm>
            <a:off x="3438111" y="358675"/>
            <a:ext cx="5315778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</a:rPr>
              <a:t>Beth </a:t>
            </a:r>
            <a:r>
              <a:rPr lang="en-US" sz="4400" b="1" dirty="0" err="1">
                <a:solidFill>
                  <a:srgbClr val="002060"/>
                </a:solidFill>
              </a:rPr>
              <a:t>ydy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berfenwau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What are verb-nouns?</a:t>
            </a:r>
          </a:p>
        </p:txBody>
      </p:sp>
      <p:pic>
        <p:nvPicPr>
          <p:cNvPr id="6" name="Picture 5" descr="A person with the hand on the chin&#10;&#10;Description automatically generated with low confidence">
            <a:extLst>
              <a:ext uri="{FF2B5EF4-FFF2-40B4-BE49-F238E27FC236}">
                <a16:creationId xmlns:a16="http://schemas.microsoft.com/office/drawing/2014/main" id="{AEE74378-C1DE-4C4A-8B74-092727AAB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516" y="1335188"/>
            <a:ext cx="2792842" cy="506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23D09F-41EF-C64A-A8A8-C5D5F4D7FE1A}"/>
              </a:ext>
            </a:extLst>
          </p:cNvPr>
          <p:cNvSpPr txBox="1"/>
          <p:nvPr/>
        </p:nvSpPr>
        <p:spPr>
          <a:xfrm>
            <a:off x="3592332" y="2282786"/>
            <a:ext cx="859966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</a:rPr>
              <a:t>Yn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Gymraeg</a:t>
            </a:r>
            <a:r>
              <a:rPr lang="en-US" sz="2800" dirty="0">
                <a:solidFill>
                  <a:srgbClr val="002060"/>
                </a:solidFill>
              </a:rPr>
              <a:t>:</a:t>
            </a:r>
          </a:p>
          <a:p>
            <a:endParaRPr lang="en-US" sz="3200" dirty="0">
              <a:solidFill>
                <a:srgbClr val="002060"/>
              </a:solidFill>
            </a:endParaRPr>
          </a:p>
          <a:p>
            <a:r>
              <a:rPr lang="en-US" sz="3200" b="1" dirty="0" err="1">
                <a:solidFill>
                  <a:srgbClr val="002060"/>
                </a:solidFill>
              </a:rPr>
              <a:t>berfenw</a:t>
            </a:r>
            <a:r>
              <a:rPr lang="en-US" sz="3200" b="1" dirty="0">
                <a:solidFill>
                  <a:srgbClr val="002060"/>
                </a:solidFill>
              </a:rPr>
              <a:t>   =    verb-noun </a:t>
            </a:r>
            <a:r>
              <a:rPr lang="en-US" sz="3200" i="1" dirty="0">
                <a:solidFill>
                  <a:srgbClr val="002060"/>
                </a:solidFill>
              </a:rPr>
              <a:t>(action)</a:t>
            </a:r>
          </a:p>
          <a:p>
            <a:r>
              <a:rPr lang="en-US" sz="3200" i="1" dirty="0">
                <a:solidFill>
                  <a:srgbClr val="002060"/>
                </a:solidFill>
              </a:rPr>
              <a:t>                         </a:t>
            </a:r>
            <a:r>
              <a:rPr lang="en-US" sz="2000" i="1" dirty="0">
                <a:solidFill>
                  <a:srgbClr val="002060"/>
                </a:solidFill>
              </a:rPr>
              <a:t>The basic form of the verb; the form listed in the  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                                        dictionary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                                        e.g. </a:t>
            </a:r>
            <a:r>
              <a:rPr lang="en-US" sz="2000" b="1" dirty="0" err="1">
                <a:solidFill>
                  <a:srgbClr val="002060"/>
                </a:solidFill>
              </a:rPr>
              <a:t>eistedd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i="1" dirty="0">
                <a:solidFill>
                  <a:srgbClr val="002060"/>
                </a:solidFill>
              </a:rPr>
              <a:t>(to sit), </a:t>
            </a:r>
            <a:r>
              <a:rPr lang="en-US" sz="2000" b="1" dirty="0" err="1">
                <a:solidFill>
                  <a:srgbClr val="002060"/>
                </a:solidFill>
              </a:rPr>
              <a:t>darllen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i="1" dirty="0">
                <a:solidFill>
                  <a:srgbClr val="002060"/>
                </a:solidFill>
              </a:rPr>
              <a:t>(to read)</a:t>
            </a:r>
            <a:endParaRPr lang="en-US" sz="2000" dirty="0">
              <a:solidFill>
                <a:srgbClr val="002060"/>
              </a:solidFill>
            </a:endParaRPr>
          </a:p>
          <a:p>
            <a:endParaRPr lang="en-US" sz="3200" dirty="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002060"/>
                </a:solidFill>
              </a:rPr>
              <a:t>    </a:t>
            </a:r>
            <a:r>
              <a:rPr lang="en-US" sz="3200" b="1" dirty="0" err="1">
                <a:solidFill>
                  <a:srgbClr val="002060"/>
                </a:solidFill>
              </a:rPr>
              <a:t>berf</a:t>
            </a:r>
            <a:r>
              <a:rPr lang="en-US" sz="3200" b="1" dirty="0">
                <a:solidFill>
                  <a:srgbClr val="002060"/>
                </a:solidFill>
              </a:rPr>
              <a:t>       =    verb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i="1" dirty="0">
                <a:solidFill>
                  <a:srgbClr val="002060"/>
                </a:solidFill>
              </a:rPr>
              <a:t>(action, who, when)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                                         e.g. </a:t>
            </a:r>
            <a:r>
              <a:rPr lang="en-US" sz="2000" b="1" dirty="0" err="1">
                <a:solidFill>
                  <a:srgbClr val="002060"/>
                </a:solidFill>
              </a:rPr>
              <a:t>Dw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i’n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darllen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i="1" dirty="0">
                <a:solidFill>
                  <a:srgbClr val="002060"/>
                </a:solidFill>
              </a:rPr>
              <a:t>(I am reading), </a:t>
            </a:r>
            <a:r>
              <a:rPr lang="en-US" sz="2000" b="1" dirty="0" err="1">
                <a:solidFill>
                  <a:srgbClr val="002060"/>
                </a:solidFill>
              </a:rPr>
              <a:t>Darllenodd</a:t>
            </a:r>
            <a:r>
              <a:rPr lang="en-US" sz="2000" b="1" dirty="0">
                <a:solidFill>
                  <a:srgbClr val="002060"/>
                </a:solidFill>
              </a:rPr>
              <a:t> e </a:t>
            </a:r>
            <a:r>
              <a:rPr lang="en-US" sz="2000" i="1" dirty="0">
                <a:solidFill>
                  <a:srgbClr val="002060"/>
                </a:solidFill>
              </a:rPr>
              <a:t>(He read)</a:t>
            </a:r>
          </a:p>
        </p:txBody>
      </p:sp>
    </p:spTree>
    <p:extLst>
      <p:ext uri="{BB962C8B-B14F-4D97-AF65-F5344CB8AC3E}">
        <p14:creationId xmlns:p14="http://schemas.microsoft.com/office/powerpoint/2010/main" val="12199218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96646" y="5116011"/>
            <a:ext cx="299870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eistedd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sit</a:t>
            </a:r>
          </a:p>
        </p:txBody>
      </p:sp>
      <p:pic>
        <p:nvPicPr>
          <p:cNvPr id="10" name="Picture 9" descr="A picture containing toy, LEGO, doll&#10;&#10;Description automatically generated">
            <a:extLst>
              <a:ext uri="{FF2B5EF4-FFF2-40B4-BE49-F238E27FC236}">
                <a16:creationId xmlns:a16="http://schemas.microsoft.com/office/drawing/2014/main" id="{4481B657-F41E-7F4B-AD5A-EC3824A0AF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345" y="202555"/>
            <a:ext cx="2219309" cy="44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869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997301" y="5116011"/>
            <a:ext cx="219739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sefyll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stand</a:t>
            </a:r>
          </a:p>
        </p:txBody>
      </p:sp>
      <p:pic>
        <p:nvPicPr>
          <p:cNvPr id="8" name="Picture 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5D6E6E1F-C32E-8B4D-BA23-C93C839EC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421" y="312516"/>
            <a:ext cx="3075155" cy="471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6014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57946" y="5116011"/>
            <a:ext cx="287610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darllen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read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73690A1-5421-BA49-941B-B034CDA8D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031" y="518504"/>
            <a:ext cx="3563938" cy="413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565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60350" y="5116011"/>
            <a:ext cx="287130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rhedeg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run</a:t>
            </a:r>
          </a:p>
        </p:txBody>
      </p:sp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6943F005-B6B7-4140-B462-6CDC2A089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940" y="387750"/>
            <a:ext cx="2614120" cy="462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792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43977" y="5116011"/>
            <a:ext cx="330404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cerdded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walk</a:t>
            </a:r>
          </a:p>
        </p:txBody>
      </p:sp>
      <p:pic>
        <p:nvPicPr>
          <p:cNvPr id="3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BFDC2F40-FC17-8440-A70E-C1A19AB6C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852" y="389943"/>
            <a:ext cx="2876295" cy="472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859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85724" y="5116011"/>
            <a:ext cx="342055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chwarae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play</a:t>
            </a:r>
          </a:p>
        </p:txBody>
      </p:sp>
      <p:pic>
        <p:nvPicPr>
          <p:cNvPr id="6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09B76FB-872F-744F-B6D8-5B3C456ED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9721" y="2131669"/>
            <a:ext cx="3122595" cy="2400863"/>
          </a:xfrm>
          <a:prstGeom prst="rect">
            <a:avLst/>
          </a:prstGeom>
        </p:spPr>
      </p:pic>
      <p:pic>
        <p:nvPicPr>
          <p:cNvPr id="3" name="Picture 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7792FD45-0407-7E42-96A5-CFD6763D8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54" y="590147"/>
            <a:ext cx="3542763" cy="24887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723B8-CC54-6F44-8B5E-01862947B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237" y="2184641"/>
            <a:ext cx="4112374" cy="248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1577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3994111" y="5116011"/>
            <a:ext cx="420378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ysgrifennu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write</a:t>
            </a:r>
          </a:p>
        </p:txBody>
      </p:sp>
      <p:pic>
        <p:nvPicPr>
          <p:cNvPr id="3" name="Picture 2" descr="A picture containing text, toy, vector graphics&#10;&#10;Description automatically generated">
            <a:extLst>
              <a:ext uri="{FF2B5EF4-FFF2-40B4-BE49-F238E27FC236}">
                <a16:creationId xmlns:a16="http://schemas.microsoft.com/office/drawing/2014/main" id="{581C7CE1-6DC0-2A48-A772-1A97ACF0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0" y="445452"/>
            <a:ext cx="36830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924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30796" y="5116011"/>
            <a:ext cx="313040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paentio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paint</a:t>
            </a: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E0E2C6A5-0F1B-334D-B4AD-14491DB73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812" y="447216"/>
            <a:ext cx="4746375" cy="449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2413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090243" y="5116011"/>
            <a:ext cx="201151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canu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sing</a:t>
            </a:r>
          </a:p>
        </p:txBody>
      </p:sp>
      <p:pic>
        <p:nvPicPr>
          <p:cNvPr id="3" name="Picture 2" descr="A cartoon of a child holding a microphone&#10;&#10;Description automatically generated with low confidence">
            <a:extLst>
              <a:ext uri="{FF2B5EF4-FFF2-40B4-BE49-F238E27FC236}">
                <a16:creationId xmlns:a16="http://schemas.microsoft.com/office/drawing/2014/main" id="{067B2ADC-309B-154E-AE34-A8BD96F5D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33" y="378267"/>
            <a:ext cx="2678934" cy="47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692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12073" y="5116011"/>
            <a:ext cx="3167855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cweryla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fight</a:t>
            </a:r>
          </a:p>
        </p:txBody>
      </p:sp>
      <p:pic>
        <p:nvPicPr>
          <p:cNvPr id="5" name="Picture 4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90C98C4-1349-A346-945A-AAF0E8104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260" y="393138"/>
            <a:ext cx="4275479" cy="482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0294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49215" y="5116011"/>
            <a:ext cx="249356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siarad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speak/talk</a:t>
            </a: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C716E250-CBE6-F349-985D-7E74C5182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875" y="379231"/>
            <a:ext cx="4728248" cy="457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1839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94668" y="5116011"/>
            <a:ext cx="340266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dawnsio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dance</a:t>
            </a:r>
          </a:p>
        </p:txBody>
      </p:sp>
      <p:pic>
        <p:nvPicPr>
          <p:cNvPr id="3" name="Picture 2" descr="A cartoon of a child running&#10;&#10;Description automatically generated with low confidence">
            <a:extLst>
              <a:ext uri="{FF2B5EF4-FFF2-40B4-BE49-F238E27FC236}">
                <a16:creationId xmlns:a16="http://schemas.microsoft.com/office/drawing/2014/main" id="{56A811E4-1241-A847-8F5E-9E7F28D80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166" y="403171"/>
            <a:ext cx="2422375" cy="4599791"/>
          </a:xfrm>
          <a:prstGeom prst="rect">
            <a:avLst/>
          </a:prstGeom>
        </p:spPr>
      </p:pic>
      <p:pic>
        <p:nvPicPr>
          <p:cNvPr id="6" name="Picture 5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FBDE9439-7232-6E4C-AD25-D8A81887C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160" y="403171"/>
            <a:ext cx="2279176" cy="459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3448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03470" y="5116011"/>
            <a:ext cx="278505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edrych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look</a:t>
            </a:r>
          </a:p>
        </p:txBody>
      </p:sp>
      <p:pic>
        <p:nvPicPr>
          <p:cNvPr id="3" name="Picture 2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1C3186F1-09CD-7F47-BA94-3B09EBCC6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566" y="798654"/>
            <a:ext cx="3312850" cy="402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2366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15417" y="5116011"/>
            <a:ext cx="356116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gwrando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listen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BD9157A7-6F39-3247-9C66-35B313139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683717"/>
            <a:ext cx="2667000" cy="412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300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90850" y="5116011"/>
            <a:ext cx="321030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gweiddi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shout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1617762-126E-7347-9AAA-55C0BEDAF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082" y="256249"/>
            <a:ext cx="4225836" cy="466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379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1415" y="5116011"/>
            <a:ext cx="258917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neidio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jump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2A1E0594-3984-CF4B-A2E0-A97A6E83D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225" y="280564"/>
            <a:ext cx="3016170" cy="483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355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78358" y="5116011"/>
            <a:ext cx="243528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sgipio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skip</a:t>
            </a:r>
          </a:p>
        </p:txBody>
      </p:sp>
      <p:pic>
        <p:nvPicPr>
          <p:cNvPr id="3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6DDD1FC-B123-D24A-9289-4D05B8E7F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8358" y="474240"/>
            <a:ext cx="2298700" cy="47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14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68264" y="5116011"/>
            <a:ext cx="265547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dringo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climb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4C9F7EB-7066-E440-A691-243B106B6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1833" y="310221"/>
            <a:ext cx="3908333" cy="465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837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164750" y="5116011"/>
            <a:ext cx="186249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yfed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drink</a:t>
            </a:r>
          </a:p>
        </p:txBody>
      </p:sp>
      <p:pic>
        <p:nvPicPr>
          <p:cNvPr id="3" name="Picture 2" descr="A picture containing vector graphics, clipart&#10;&#10;Description automatically generated">
            <a:extLst>
              <a:ext uri="{FF2B5EF4-FFF2-40B4-BE49-F238E27FC236}">
                <a16:creationId xmlns:a16="http://schemas.microsoft.com/office/drawing/2014/main" id="{B482E2E2-06FE-B24C-8E55-2C7936B73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196" y="306648"/>
            <a:ext cx="3529606" cy="472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0484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6576" y="5116011"/>
            <a:ext cx="257884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bwyta</a:t>
            </a:r>
            <a:endParaRPr lang="en-US" sz="72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eat</a:t>
            </a:r>
          </a:p>
        </p:txBody>
      </p:sp>
      <p:pic>
        <p:nvPicPr>
          <p:cNvPr id="3" name="Picture 2" descr="A picture containing toy, vector graphics, clipart&#10;&#10;Description automatically generated">
            <a:extLst>
              <a:ext uri="{FF2B5EF4-FFF2-40B4-BE49-F238E27FC236}">
                <a16:creationId xmlns:a16="http://schemas.microsoft.com/office/drawing/2014/main" id="{62283143-9C00-E547-8ECE-6A66CC146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576" y="381242"/>
            <a:ext cx="2578847" cy="462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775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0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3813842" y="5257659"/>
            <a:ext cx="45643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Gorchmynion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Syml</a:t>
            </a:r>
            <a:r>
              <a:rPr lang="en-US" sz="36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Simple Commands!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4031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043802" y="1449347"/>
            <a:ext cx="3811650" cy="1814714"/>
          </a:xfrm>
          <a:prstGeom prst="wedgeEllipseCallout">
            <a:avLst>
              <a:gd name="adj1" fmla="val -52718"/>
              <a:gd name="adj2" fmla="val 70868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siarad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ffreutur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No talking in the canteen!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24BA04-2E68-FF4C-B025-92668B100748}"/>
              </a:ext>
            </a:extLst>
          </p:cNvPr>
          <p:cNvSpPr txBox="1"/>
          <p:nvPr/>
        </p:nvSpPr>
        <p:spPr>
          <a:xfrm>
            <a:off x="2426704" y="395089"/>
            <a:ext cx="5772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2060"/>
                </a:solidFill>
              </a:rPr>
              <a:t>A simple and direct way to give a command.</a:t>
            </a:r>
          </a:p>
          <a:p>
            <a:r>
              <a:rPr lang="en-GB" sz="2400" b="1" dirty="0">
                <a:solidFill>
                  <a:srgbClr val="002060"/>
                </a:solidFill>
              </a:rPr>
              <a:t>No</a:t>
            </a:r>
            <a:r>
              <a:rPr lang="en-GB" sz="2400" dirty="0">
                <a:solidFill>
                  <a:srgbClr val="002060"/>
                </a:solidFill>
              </a:rPr>
              <a:t> treiglad!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rhedeg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dosbarth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No running in the class!</a:t>
            </a: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572549" y="3718278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bwyta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neuadd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No eating in the hall!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393918" y="353109"/>
            <a:ext cx="1585354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Dim!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No!</a:t>
            </a:r>
          </a:p>
        </p:txBody>
      </p:sp>
      <p:pic>
        <p:nvPicPr>
          <p:cNvPr id="6" name="Picture 5" descr="A close up of a person&#10;&#10;Description automatically generated with low confidence">
            <a:extLst>
              <a:ext uri="{FF2B5EF4-FFF2-40B4-BE49-F238E27FC236}">
                <a16:creationId xmlns:a16="http://schemas.microsoft.com/office/drawing/2014/main" id="{8D003DAB-7888-3844-ABCC-F46CA4806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71" y="2047513"/>
            <a:ext cx="2324100" cy="3619500"/>
          </a:xfrm>
          <a:prstGeom prst="rect">
            <a:avLst/>
          </a:prstGeom>
        </p:spPr>
      </p:pic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gweiddi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llyfrgell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No shouting in the library!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912945" y="5012387"/>
            <a:ext cx="3454796" cy="1309252"/>
          </a:xfrm>
          <a:prstGeom prst="wedgeEllipseCallout">
            <a:avLst>
              <a:gd name="adj1" fmla="val -52718"/>
              <a:gd name="adj2" fmla="val 70868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cweryla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No fighting!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CFE0A8-8373-AD4D-BD99-A0B67300CE56}"/>
              </a:ext>
            </a:extLst>
          </p:cNvPr>
          <p:cNvSpPr txBox="1"/>
          <p:nvPr/>
        </p:nvSpPr>
        <p:spPr>
          <a:xfrm>
            <a:off x="538471" y="5962193"/>
            <a:ext cx="56151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Dim</a:t>
            </a:r>
            <a:r>
              <a:rPr lang="en-US" sz="3600" b="1" dirty="0">
                <a:solidFill>
                  <a:srgbClr val="002060"/>
                </a:solidFill>
              </a:rPr>
              <a:t>  +  </a:t>
            </a:r>
            <a:r>
              <a:rPr lang="en-US" sz="3600" b="1" dirty="0" err="1">
                <a:solidFill>
                  <a:srgbClr val="002060"/>
                </a:solidFill>
              </a:rPr>
              <a:t>berfenw</a:t>
            </a: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3600" i="1" dirty="0">
                <a:solidFill>
                  <a:srgbClr val="002060"/>
                </a:solidFill>
              </a:rPr>
              <a:t>(verb-noun)</a:t>
            </a:r>
          </a:p>
        </p:txBody>
      </p:sp>
    </p:spTree>
    <p:extLst>
      <p:ext uri="{BB962C8B-B14F-4D97-AF65-F5344CB8AC3E}">
        <p14:creationId xmlns:p14="http://schemas.microsoft.com/office/powerpoint/2010/main" val="21631176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4484412" cy="1323439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Peidiwch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rhedeg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You must listen in the class!</a:t>
            </a: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4345414" y="3205945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Paid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gweiddi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neuadd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Don’t shout in the hall!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393918" y="353109"/>
            <a:ext cx="1797748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Paid!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Don’t!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592543" y="4710804"/>
            <a:ext cx="4294657" cy="1323439"/>
          </a:xfrm>
          <a:prstGeom prst="wedgeEllipseCallout">
            <a:avLst>
              <a:gd name="adj1" fmla="val -59095"/>
              <a:gd name="adj2" fmla="val 52489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Peidiwch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dringo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Don’t climb!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CFE0A8-8373-AD4D-BD99-A0B67300CE56}"/>
              </a:ext>
            </a:extLst>
          </p:cNvPr>
          <p:cNvSpPr txBox="1"/>
          <p:nvPr/>
        </p:nvSpPr>
        <p:spPr>
          <a:xfrm>
            <a:off x="258501" y="6078013"/>
            <a:ext cx="7588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Paid/</a:t>
            </a:r>
            <a:r>
              <a:rPr lang="en-US" sz="3600" b="1" dirty="0" err="1">
                <a:solidFill>
                  <a:srgbClr val="FF0000"/>
                </a:solidFill>
              </a:rPr>
              <a:t>Peidiwch</a:t>
            </a:r>
            <a:r>
              <a:rPr lang="en-US" sz="3600" b="1" dirty="0">
                <a:solidFill>
                  <a:srgbClr val="002060"/>
                </a:solidFill>
              </a:rPr>
              <a:t>  +  </a:t>
            </a:r>
            <a:r>
              <a:rPr lang="en-US" sz="3600" b="1" dirty="0" err="1">
                <a:solidFill>
                  <a:srgbClr val="002060"/>
                </a:solidFill>
              </a:rPr>
              <a:t>berfenw</a:t>
            </a: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3600" i="1" dirty="0">
                <a:solidFill>
                  <a:srgbClr val="002060"/>
                </a:solidFill>
              </a:rPr>
              <a:t>(verb-noun)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0612C0-D14F-6C48-8447-7A48D8F3B0BE}"/>
              </a:ext>
            </a:extLst>
          </p:cNvPr>
          <p:cNvSpPr txBox="1"/>
          <p:nvPr/>
        </p:nvSpPr>
        <p:spPr>
          <a:xfrm>
            <a:off x="2448484" y="276723"/>
            <a:ext cx="60940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Paid </a:t>
            </a:r>
            <a:r>
              <a:rPr lang="en-US" sz="2000" dirty="0">
                <a:solidFill>
                  <a:srgbClr val="002060"/>
                </a:solidFill>
              </a:rPr>
              <a:t> =  one learner</a:t>
            </a:r>
          </a:p>
          <a:p>
            <a:r>
              <a:rPr lang="en-US" sz="2000" b="1" dirty="0" err="1">
                <a:solidFill>
                  <a:srgbClr val="002060"/>
                </a:solidFill>
              </a:rPr>
              <a:t>Peidiwch</a:t>
            </a:r>
            <a:r>
              <a:rPr lang="en-US" sz="2000" dirty="0">
                <a:solidFill>
                  <a:srgbClr val="002060"/>
                </a:solidFill>
              </a:rPr>
              <a:t>  =  more than one / a group of learners</a:t>
            </a:r>
          </a:p>
        </p:txBody>
      </p:sp>
      <p:pic>
        <p:nvPicPr>
          <p:cNvPr id="5" name="Picture 4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26F10A97-17A1-3F46-89CD-AF45B20E3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02" y="2456657"/>
            <a:ext cx="3138363" cy="2915867"/>
          </a:xfrm>
          <a:prstGeom prst="rect">
            <a:avLst/>
          </a:prstGeom>
        </p:spPr>
      </p:pic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178756" y="1160587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Paid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rhedeg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coridor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Don’t run in the corridor!</a:t>
            </a:r>
          </a:p>
        </p:txBody>
      </p:sp>
      <p:sp>
        <p:nvSpPr>
          <p:cNvPr id="18" name="Oval Callout 17">
            <a:extLst>
              <a:ext uri="{FF2B5EF4-FFF2-40B4-BE49-F238E27FC236}">
                <a16:creationId xmlns:a16="http://schemas.microsoft.com/office/drawing/2014/main" id="{6DC16FDB-ED89-C64B-8B35-F9E44A263869}"/>
              </a:ext>
            </a:extLst>
          </p:cNvPr>
          <p:cNvSpPr/>
          <p:nvPr/>
        </p:nvSpPr>
        <p:spPr>
          <a:xfrm>
            <a:off x="8863357" y="2418721"/>
            <a:ext cx="3023843" cy="1574448"/>
          </a:xfrm>
          <a:prstGeom prst="wedgeEllipseCallout">
            <a:avLst>
              <a:gd name="adj1" fmla="val -59095"/>
              <a:gd name="adj2" fmla="val 52489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Paid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poeni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Don’t worry!</a:t>
            </a:r>
          </a:p>
        </p:txBody>
      </p:sp>
    </p:spTree>
    <p:extLst>
      <p:ext uri="{BB962C8B-B14F-4D97-AF65-F5344CB8AC3E}">
        <p14:creationId xmlns:p14="http://schemas.microsoft.com/office/powerpoint/2010/main" val="385006896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gwrando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dosbarth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You must listen in the class!</a:t>
            </a: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589694" y="3429000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canu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neuadd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You must sing in the hall!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393918" y="353109"/>
            <a:ext cx="1797748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Rhaid</a:t>
            </a:r>
            <a:r>
              <a:rPr lang="en-US" sz="3600" b="1" dirty="0">
                <a:solidFill>
                  <a:srgbClr val="002060"/>
                </a:solidFill>
              </a:rPr>
              <a:t>!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You must!</a:t>
            </a:r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tacluso’r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teganau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You must tidy the toys!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592543" y="4896641"/>
            <a:ext cx="3811650" cy="1574448"/>
          </a:xfrm>
          <a:prstGeom prst="wedgeEllipseCallout">
            <a:avLst>
              <a:gd name="adj1" fmla="val -59095"/>
              <a:gd name="adj2" fmla="val 52489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eistedd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ar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llawr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You must sit on the floor!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CFE0A8-8373-AD4D-BD99-A0B67300CE56}"/>
              </a:ext>
            </a:extLst>
          </p:cNvPr>
          <p:cNvSpPr txBox="1"/>
          <p:nvPr/>
        </p:nvSpPr>
        <p:spPr>
          <a:xfrm>
            <a:off x="538471" y="5962193"/>
            <a:ext cx="59325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</a:rPr>
              <a:t>Rhaid</a:t>
            </a:r>
            <a:r>
              <a:rPr lang="en-US" sz="3600" b="1" dirty="0">
                <a:solidFill>
                  <a:srgbClr val="002060"/>
                </a:solidFill>
              </a:rPr>
              <a:t>  +  </a:t>
            </a:r>
            <a:r>
              <a:rPr lang="en-US" sz="3600" b="1" dirty="0" err="1">
                <a:solidFill>
                  <a:srgbClr val="002060"/>
                </a:solidFill>
              </a:rPr>
              <a:t>berfenw</a:t>
            </a: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3600" i="1" dirty="0">
                <a:solidFill>
                  <a:srgbClr val="002060"/>
                </a:solidFill>
              </a:rPr>
              <a:t>(verb-noun)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2BEAAE-6E22-E24B-B3AF-71A36E078C94}"/>
              </a:ext>
            </a:extLst>
          </p:cNvPr>
          <p:cNvSpPr txBox="1"/>
          <p:nvPr/>
        </p:nvSpPr>
        <p:spPr>
          <a:xfrm>
            <a:off x="2583438" y="271165"/>
            <a:ext cx="5009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2060"/>
                </a:solidFill>
              </a:rPr>
              <a:t>This pattern does not translate word for word.</a:t>
            </a:r>
          </a:p>
        </p:txBody>
      </p:sp>
      <p:pic>
        <p:nvPicPr>
          <p:cNvPr id="3" name="Picture 2" descr="A person's face on a yellow background&#10;&#10;Description automatically generated with medium confidence">
            <a:extLst>
              <a:ext uri="{FF2B5EF4-FFF2-40B4-BE49-F238E27FC236}">
                <a16:creationId xmlns:a16="http://schemas.microsoft.com/office/drawing/2014/main" id="{EF4761F0-6D41-F24D-BF31-9196BBC06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484" y="2162362"/>
            <a:ext cx="2901979" cy="3521503"/>
          </a:xfrm>
          <a:prstGeom prst="rect">
            <a:avLst/>
          </a:prstGeom>
        </p:spPr>
      </p:pic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213340" y="1165503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cerdded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yn</a:t>
            </a:r>
            <a:r>
              <a:rPr lang="en-US" sz="3200" b="1" dirty="0">
                <a:solidFill>
                  <a:srgbClr val="002060"/>
                </a:solidFill>
              </a:rPr>
              <a:t> y </a:t>
            </a:r>
            <a:r>
              <a:rPr lang="en-US" sz="3200" b="1" dirty="0" err="1">
                <a:solidFill>
                  <a:srgbClr val="002060"/>
                </a:solidFill>
              </a:rPr>
              <a:t>coridor</a:t>
            </a:r>
            <a:r>
              <a:rPr lang="en-US" sz="32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You must walk in the corridor!</a:t>
            </a:r>
          </a:p>
        </p:txBody>
      </p:sp>
    </p:spTree>
    <p:extLst>
      <p:ext uri="{BB962C8B-B14F-4D97-AF65-F5344CB8AC3E}">
        <p14:creationId xmlns:p14="http://schemas.microsoft.com/office/powerpoint/2010/main" val="19055441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A4B5EF0-0CE7-8241-ABB2-BC4351633932}"/>
              </a:ext>
            </a:extLst>
          </p:cNvPr>
          <p:cNvSpPr txBox="1"/>
          <p:nvPr/>
        </p:nvSpPr>
        <p:spPr>
          <a:xfrm>
            <a:off x="393918" y="353109"/>
            <a:ext cx="2800696" cy="1015663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Gorchmynion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2400" i="1" dirty="0">
                <a:solidFill>
                  <a:srgbClr val="002060"/>
                </a:solidFill>
              </a:rPr>
              <a:t>Commands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DB9DAF-3304-BB4D-A462-87DA8C7D1380}"/>
              </a:ext>
            </a:extLst>
          </p:cNvPr>
          <p:cNvSpPr txBox="1"/>
          <p:nvPr/>
        </p:nvSpPr>
        <p:spPr>
          <a:xfrm>
            <a:off x="393920" y="2160793"/>
            <a:ext cx="5289252" cy="403187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 err="1">
                <a:solidFill>
                  <a:srgbClr val="002060"/>
                </a:solidFill>
                <a:effectLst/>
              </a:rPr>
              <a:t>Defnyddiwch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orchmynion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yn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rheolaidd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, bob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dydd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 err="1">
                <a:solidFill>
                  <a:srgbClr val="002060"/>
                </a:solidFill>
                <a:effectLst/>
              </a:rPr>
              <a:t>Gwnewch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yn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siwr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bod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arwyddion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dwyieithog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ar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draws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yr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ysgol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 err="1">
                <a:solidFill>
                  <a:srgbClr val="002060"/>
                </a:solidFill>
                <a:effectLst/>
              </a:rPr>
              <a:t>Defnyddiwch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bosteri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mewn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ardaloedd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gyda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gorchmynion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allweddol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A06FA4-4B73-EB43-93ED-4C22BD1D1A76}"/>
              </a:ext>
            </a:extLst>
          </p:cNvPr>
          <p:cNvSpPr txBox="1"/>
          <p:nvPr/>
        </p:nvSpPr>
        <p:spPr>
          <a:xfrm>
            <a:off x="6508830" y="2168695"/>
            <a:ext cx="5289252" cy="403187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endParaRPr lang="en-GB" sz="1600" i="1" dirty="0">
              <a:solidFill>
                <a:srgbClr val="002060"/>
              </a:solidFill>
              <a:effectLst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i="1" dirty="0">
                <a:solidFill>
                  <a:srgbClr val="002060"/>
                </a:solidFill>
                <a:effectLst/>
              </a:rPr>
              <a:t>Use commands regularly, every 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i="1" dirty="0">
                <a:solidFill>
                  <a:srgbClr val="002060"/>
                </a:solidFill>
                <a:effectLst/>
              </a:rPr>
              <a:t>Make sure that there are bilingual signs across the school.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i="1" dirty="0">
                <a:solidFill>
                  <a:srgbClr val="002060"/>
                </a:solidFill>
                <a:effectLst/>
              </a:rPr>
              <a:t>Use posters in areas with specific key commands.</a:t>
            </a:r>
          </a:p>
          <a:p>
            <a:endParaRPr lang="en-GB" sz="1600" i="1" dirty="0">
              <a:solidFill>
                <a:srgbClr val="002060"/>
              </a:solidFill>
              <a:effectLst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030C6D2-5B70-6447-B101-6CC4348B9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9441" y="129234"/>
            <a:ext cx="1248641" cy="186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695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49845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cofio</a:t>
            </a:r>
            <a:r>
              <a:rPr lang="en-US" sz="3600" b="1" dirty="0">
                <a:solidFill>
                  <a:srgbClr val="002060"/>
                </a:solidFill>
              </a:rPr>
              <a:t>?!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561C335-61BB-6B43-B5DB-102C7F4A4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190" y="1042565"/>
            <a:ext cx="2859620" cy="581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011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96646" y="5116011"/>
            <a:ext cx="29987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eistedd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10" name="Picture 9" descr="A picture containing toy, LEGO, doll&#10;&#10;Description automatically generated">
            <a:extLst>
              <a:ext uri="{FF2B5EF4-FFF2-40B4-BE49-F238E27FC236}">
                <a16:creationId xmlns:a16="http://schemas.microsoft.com/office/drawing/2014/main" id="{4481B657-F41E-7F4B-AD5A-EC3824A0AF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345" y="202555"/>
            <a:ext cx="2219309" cy="44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997300" y="5243333"/>
            <a:ext cx="21973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sefyll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5D6E6E1F-C32E-8B4D-BA23-C93C839EC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421" y="312516"/>
            <a:ext cx="3075155" cy="471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3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57946" y="5116011"/>
            <a:ext cx="28761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darllen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73690A1-5421-BA49-941B-B034CDA8D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031" y="518504"/>
            <a:ext cx="3563938" cy="413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29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60350" y="5223622"/>
            <a:ext cx="28712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rhedeg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6943F005-B6B7-4140-B462-6CDC2A089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940" y="387750"/>
            <a:ext cx="2614120" cy="462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26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43976" y="5267728"/>
            <a:ext cx="33040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cerdded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BFDC2F40-FC17-8440-A70E-C1A19AB6C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852" y="389943"/>
            <a:ext cx="2876295" cy="472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85724" y="5116011"/>
            <a:ext cx="34205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chwarae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6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09B76FB-872F-744F-B6D8-5B3C456ED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9721" y="2131669"/>
            <a:ext cx="3122595" cy="2400863"/>
          </a:xfrm>
          <a:prstGeom prst="rect">
            <a:avLst/>
          </a:prstGeom>
        </p:spPr>
      </p:pic>
      <p:pic>
        <p:nvPicPr>
          <p:cNvPr id="3" name="Picture 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7792FD45-0407-7E42-96A5-CFD6763D8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54" y="590147"/>
            <a:ext cx="3542763" cy="24887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723B8-CC54-6F44-8B5E-01862947B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237" y="2184641"/>
            <a:ext cx="4112374" cy="248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34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3994111" y="5212219"/>
            <a:ext cx="42037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ysgrifennu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vector graphics&#10;&#10;Description automatically generated">
            <a:extLst>
              <a:ext uri="{FF2B5EF4-FFF2-40B4-BE49-F238E27FC236}">
                <a16:creationId xmlns:a16="http://schemas.microsoft.com/office/drawing/2014/main" id="{581C7CE1-6DC0-2A48-A772-1A97ACF0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0" y="445452"/>
            <a:ext cx="36830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08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30795" y="5210455"/>
            <a:ext cx="31304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paentio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E0E2C6A5-0F1B-334D-B4AD-14491DB73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812" y="447216"/>
            <a:ext cx="4746375" cy="449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7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090243" y="5280974"/>
            <a:ext cx="2011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canu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cartoon of a child holding a microphone&#10;&#10;Description automatically generated with low confidence">
            <a:extLst>
              <a:ext uri="{FF2B5EF4-FFF2-40B4-BE49-F238E27FC236}">
                <a16:creationId xmlns:a16="http://schemas.microsoft.com/office/drawing/2014/main" id="{067B2ADC-309B-154E-AE34-A8BD96F5D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33" y="378267"/>
            <a:ext cx="2678934" cy="47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59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12072" y="5394981"/>
            <a:ext cx="31678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cweryla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5" name="Picture 4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90C98C4-1349-A346-945A-AAF0E8104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260" y="393138"/>
            <a:ext cx="4275479" cy="482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6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49215" y="5278440"/>
            <a:ext cx="24935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siarad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C716E250-CBE6-F349-985D-7E74C5182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875" y="379231"/>
            <a:ext cx="4728248" cy="457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178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94668" y="5254500"/>
            <a:ext cx="34026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dawnsio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cartoon of a child running&#10;&#10;Description automatically generated with low confidence">
            <a:extLst>
              <a:ext uri="{FF2B5EF4-FFF2-40B4-BE49-F238E27FC236}">
                <a16:creationId xmlns:a16="http://schemas.microsoft.com/office/drawing/2014/main" id="{56A811E4-1241-A847-8F5E-9E7F28D80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166" y="403171"/>
            <a:ext cx="2422375" cy="4599791"/>
          </a:xfrm>
          <a:prstGeom prst="rect">
            <a:avLst/>
          </a:prstGeom>
        </p:spPr>
      </p:pic>
      <p:pic>
        <p:nvPicPr>
          <p:cNvPr id="6" name="Picture 5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FBDE9439-7232-6E4C-AD25-D8A81887C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160" y="403171"/>
            <a:ext cx="2279176" cy="459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3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03471" y="5209001"/>
            <a:ext cx="27850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edrych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1C3186F1-09CD-7F47-BA94-3B09EBCC6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566" y="798654"/>
            <a:ext cx="3312850" cy="402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3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15416" y="5193503"/>
            <a:ext cx="35611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gwrando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BD9157A7-6F39-3247-9C66-35B313139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683717"/>
            <a:ext cx="2667000" cy="412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3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90849" y="5270994"/>
            <a:ext cx="3210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gweiddi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1617762-126E-7347-9AAA-55C0BEDAF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082" y="256249"/>
            <a:ext cx="4225836" cy="466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69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1415" y="5377107"/>
            <a:ext cx="25891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neidio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2A1E0594-3984-CF4B-A2E0-A97A6E83D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225" y="280564"/>
            <a:ext cx="3016170" cy="483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98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78358" y="5249440"/>
            <a:ext cx="24352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sgipio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6DDD1FC-B123-D24A-9289-4D05B8E7F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8358" y="474240"/>
            <a:ext cx="2298700" cy="47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543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68263" y="5245043"/>
            <a:ext cx="26554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dringo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4C9F7EB-7066-E440-A691-243B106B6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1833" y="310221"/>
            <a:ext cx="3908333" cy="465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5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164750" y="5287069"/>
            <a:ext cx="18624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yfed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, clipart&#10;&#10;Description automatically generated">
            <a:extLst>
              <a:ext uri="{FF2B5EF4-FFF2-40B4-BE49-F238E27FC236}">
                <a16:creationId xmlns:a16="http://schemas.microsoft.com/office/drawing/2014/main" id="{B482E2E2-06FE-B24C-8E55-2C7936B73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196" y="306648"/>
            <a:ext cx="3529606" cy="472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1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6577" y="5276429"/>
            <a:ext cx="25788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dirty="0" err="1">
                <a:solidFill>
                  <a:srgbClr val="002060"/>
                </a:solidFill>
              </a:rPr>
              <a:t>bwyta</a:t>
            </a:r>
            <a:endParaRPr lang="en-US" sz="7200" b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vector graphics, clipart&#10;&#10;Description automatically generated">
            <a:extLst>
              <a:ext uri="{FF2B5EF4-FFF2-40B4-BE49-F238E27FC236}">
                <a16:creationId xmlns:a16="http://schemas.microsoft.com/office/drawing/2014/main" id="{62283143-9C00-E547-8ECE-6A66CC146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576" y="381242"/>
            <a:ext cx="2578847" cy="462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0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92D05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AA5ED46-A4DD-E149-97A3-EB72F7D329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095200"/>
              </p:ext>
            </p:extLst>
          </p:nvPr>
        </p:nvGraphicFramePr>
        <p:xfrm>
          <a:off x="1009446" y="1663578"/>
          <a:ext cx="4939942" cy="4823341"/>
        </p:xfrm>
        <a:graphic>
          <a:graphicData uri="http://schemas.openxmlformats.org/drawingml/2006/table">
            <a:tbl>
              <a:tblPr/>
              <a:tblGrid>
                <a:gridCol w="2469971">
                  <a:extLst>
                    <a:ext uri="{9D8B030D-6E8A-4147-A177-3AD203B41FA5}">
                      <a16:colId xmlns:a16="http://schemas.microsoft.com/office/drawing/2014/main" val="429945351"/>
                    </a:ext>
                  </a:extLst>
                </a:gridCol>
                <a:gridCol w="2469971">
                  <a:extLst>
                    <a:ext uri="{9D8B030D-6E8A-4147-A177-3AD203B41FA5}">
                      <a16:colId xmlns:a16="http://schemas.microsoft.com/office/drawing/2014/main" val="1636313193"/>
                    </a:ext>
                  </a:extLst>
                </a:gridCol>
              </a:tblGrid>
              <a:tr h="42900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Berfenwau</a:t>
                      </a:r>
                      <a:r>
                        <a:rPr lang="en-GB" sz="2000" b="1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en-GB" sz="20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Verb-nouns </a:t>
                      </a:r>
                      <a:endParaRPr lang="en-GB" sz="2000" b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5825103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cerdded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walk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109179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rhedeg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run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521229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cweryla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quarrel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87562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chwarae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play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195386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darllen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read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485657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dawnsio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dance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469406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dringo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climb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181354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edrych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look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884784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eistedd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sit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6788414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gweiddi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shout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75521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gwneud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do / to make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61893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gwrando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listen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903061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neidio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jump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99203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sgipio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skip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68276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siarad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talk/speak</a:t>
                      </a: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13479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tacluso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tidy up </a:t>
                      </a: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44121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7AD2438-EC6F-3344-B91F-DB954979E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700127"/>
              </p:ext>
            </p:extLst>
          </p:nvPr>
        </p:nvGraphicFramePr>
        <p:xfrm>
          <a:off x="6242614" y="1663578"/>
          <a:ext cx="4939942" cy="4835910"/>
        </p:xfrm>
        <a:graphic>
          <a:graphicData uri="http://schemas.openxmlformats.org/drawingml/2006/table">
            <a:tbl>
              <a:tblPr/>
              <a:tblGrid>
                <a:gridCol w="2469971">
                  <a:extLst>
                    <a:ext uri="{9D8B030D-6E8A-4147-A177-3AD203B41FA5}">
                      <a16:colId xmlns:a16="http://schemas.microsoft.com/office/drawing/2014/main" val="4287397984"/>
                    </a:ext>
                  </a:extLst>
                </a:gridCol>
                <a:gridCol w="2469971">
                  <a:extLst>
                    <a:ext uri="{9D8B030D-6E8A-4147-A177-3AD203B41FA5}">
                      <a16:colId xmlns:a16="http://schemas.microsoft.com/office/drawing/2014/main" val="2086732158"/>
                    </a:ext>
                  </a:extLst>
                </a:gridCol>
              </a:tblGrid>
              <a:tr h="43035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Berfenwau</a:t>
                      </a:r>
                      <a:r>
                        <a:rPr lang="en-GB" sz="2000" b="1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en-GB" sz="20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Verb-nouns </a:t>
                      </a:r>
                      <a:endParaRPr lang="en-GB" sz="2000" b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504733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sefyll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stand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77698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cymryd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take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007677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plygu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fold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1102776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troi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turn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4478772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agor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open </a:t>
                      </a: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3315880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rhoi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put </a:t>
                      </a: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198683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dod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come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3617782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cymysgu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stir / to mix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0648063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torri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cut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408991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bwyta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eat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489665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yfed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drink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849891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ysgrifennu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write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890164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paentio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paint </a:t>
                      </a: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53193"/>
                  </a:ext>
                </a:extLst>
              </a:tr>
              <a:tr h="270455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mynd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go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166483"/>
                  </a:ext>
                </a:extLst>
              </a:tr>
              <a:tr h="270455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canu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sing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68233"/>
                  </a:ext>
                </a:extLst>
              </a:tr>
              <a:tr h="270455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cau</a:t>
                      </a:r>
                      <a:endParaRPr lang="en-GB" sz="1400" b="1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close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75373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E7B0C8A-EEA8-FD48-9C7D-8839BFA27BD8}"/>
              </a:ext>
            </a:extLst>
          </p:cNvPr>
          <p:cNvSpPr txBox="1"/>
          <p:nvPr/>
        </p:nvSpPr>
        <p:spPr>
          <a:xfrm>
            <a:off x="393918" y="353109"/>
            <a:ext cx="1643226" cy="1015663"/>
          </a:xfrm>
          <a:prstGeom prst="rect">
            <a:avLst/>
          </a:prstGeom>
          <a:solidFill>
            <a:srgbClr val="92D050">
              <a:tint val="66000"/>
              <a:satMod val="160000"/>
            </a:srgb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Geirfa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2400" i="1" dirty="0">
                <a:solidFill>
                  <a:srgbClr val="002060"/>
                </a:solidFill>
              </a:rPr>
              <a:t>Vocabulary</a:t>
            </a:r>
          </a:p>
        </p:txBody>
      </p:sp>
    </p:spTree>
    <p:extLst>
      <p:ext uri="{BB962C8B-B14F-4D97-AF65-F5344CB8AC3E}">
        <p14:creationId xmlns:p14="http://schemas.microsoft.com/office/powerpoint/2010/main" val="36364325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49845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cofio</a:t>
            </a:r>
            <a:r>
              <a:rPr lang="en-US" sz="3600" b="1" dirty="0">
                <a:solidFill>
                  <a:srgbClr val="002060"/>
                </a:solidFill>
              </a:rPr>
              <a:t>?!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15642E3C-F526-AA49-BC63-EDB1AFBA9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95" y="1681464"/>
            <a:ext cx="2311400" cy="4305300"/>
          </a:xfrm>
          <a:prstGeom prst="rect">
            <a:avLst/>
          </a:prstGeom>
        </p:spPr>
      </p:pic>
      <p:sp>
        <p:nvSpPr>
          <p:cNvPr id="6" name="Oval Callout 5">
            <a:extLst>
              <a:ext uri="{FF2B5EF4-FFF2-40B4-BE49-F238E27FC236}">
                <a16:creationId xmlns:a16="http://schemas.microsoft.com/office/drawing/2014/main" id="{07A1D046-12C1-6E45-9853-0319C9A517FA}"/>
              </a:ext>
            </a:extLst>
          </p:cNvPr>
          <p:cNvSpPr/>
          <p:nvPr/>
        </p:nvSpPr>
        <p:spPr>
          <a:xfrm>
            <a:off x="3333726" y="1307939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 </a:t>
            </a:r>
            <a:r>
              <a:rPr lang="en-US" sz="3200" b="1" dirty="0" err="1">
                <a:solidFill>
                  <a:srgbClr val="FF0000"/>
                </a:solidFill>
              </a:rPr>
              <a:t>rhedeg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C5F15C-2254-D74A-A774-12FA295F535A}"/>
              </a:ext>
            </a:extLst>
          </p:cNvPr>
          <p:cNvSpPr txBox="1"/>
          <p:nvPr/>
        </p:nvSpPr>
        <p:spPr>
          <a:xfrm>
            <a:off x="4303270" y="2271316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No running!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3F3BE3A7-5B6E-AE42-8328-1DA82C821658}"/>
              </a:ext>
            </a:extLst>
          </p:cNvPr>
          <p:cNvSpPr/>
          <p:nvPr/>
        </p:nvSpPr>
        <p:spPr>
          <a:xfrm>
            <a:off x="7328921" y="528577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 </a:t>
            </a:r>
            <a:r>
              <a:rPr lang="en-US" sz="3200" b="1" dirty="0" err="1">
                <a:solidFill>
                  <a:srgbClr val="FF0000"/>
                </a:solidFill>
              </a:rPr>
              <a:t>siarad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0321D-AE54-394B-AFB0-EAACF39C92D0}"/>
              </a:ext>
            </a:extLst>
          </p:cNvPr>
          <p:cNvSpPr txBox="1"/>
          <p:nvPr/>
        </p:nvSpPr>
        <p:spPr>
          <a:xfrm>
            <a:off x="8298465" y="1496798"/>
            <a:ext cx="1220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No talking!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8B80E9FC-0F59-7C44-AB33-B5711AA99CC0}"/>
              </a:ext>
            </a:extLst>
          </p:cNvPr>
          <p:cNvSpPr/>
          <p:nvPr/>
        </p:nvSpPr>
        <p:spPr>
          <a:xfrm>
            <a:off x="4315536" y="3275637"/>
            <a:ext cx="3560927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 </a:t>
            </a:r>
            <a:r>
              <a:rPr lang="en-US" sz="3200" b="1" dirty="0" err="1">
                <a:solidFill>
                  <a:srgbClr val="FF0000"/>
                </a:solidFill>
              </a:rPr>
              <a:t>gweiddi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3CA24-D8CC-1E42-862D-90C521CBAD3A}"/>
              </a:ext>
            </a:extLst>
          </p:cNvPr>
          <p:cNvSpPr txBox="1"/>
          <p:nvPr/>
        </p:nvSpPr>
        <p:spPr>
          <a:xfrm>
            <a:off x="5399334" y="4272504"/>
            <a:ext cx="1393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No shouting!</a:t>
            </a:r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1A50D18B-B69A-DA44-81AC-46906FFE3410}"/>
              </a:ext>
            </a:extLst>
          </p:cNvPr>
          <p:cNvSpPr/>
          <p:nvPr/>
        </p:nvSpPr>
        <p:spPr>
          <a:xfrm>
            <a:off x="8661938" y="2591720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 </a:t>
            </a:r>
            <a:r>
              <a:rPr lang="en-US" sz="3200" b="1" dirty="0" err="1">
                <a:solidFill>
                  <a:srgbClr val="FF0000"/>
                </a:solidFill>
              </a:rPr>
              <a:t>bwyta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2FFABA-E990-5D4D-896D-D8DDBC85649F}"/>
              </a:ext>
            </a:extLst>
          </p:cNvPr>
          <p:cNvSpPr txBox="1"/>
          <p:nvPr/>
        </p:nvSpPr>
        <p:spPr>
          <a:xfrm>
            <a:off x="9683896" y="3649448"/>
            <a:ext cx="117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No eating!</a:t>
            </a: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E9CC95CA-1CBD-DA48-9D1C-3CB51A4D7067}"/>
              </a:ext>
            </a:extLst>
          </p:cNvPr>
          <p:cNvSpPr/>
          <p:nvPr/>
        </p:nvSpPr>
        <p:spPr>
          <a:xfrm>
            <a:off x="7282465" y="4813141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Dim </a:t>
            </a:r>
            <a:r>
              <a:rPr lang="en-US" sz="3200" b="1" dirty="0" err="1">
                <a:solidFill>
                  <a:srgbClr val="FF0000"/>
                </a:solidFill>
              </a:rPr>
              <a:t>dringo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D38786-2AB6-8C44-85F6-3A456E259B6D}"/>
              </a:ext>
            </a:extLst>
          </p:cNvPr>
          <p:cNvSpPr txBox="1"/>
          <p:nvPr/>
        </p:nvSpPr>
        <p:spPr>
          <a:xfrm>
            <a:off x="8268008" y="5802098"/>
            <a:ext cx="13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No climbing!</a:t>
            </a:r>
          </a:p>
        </p:txBody>
      </p:sp>
    </p:spTree>
    <p:extLst>
      <p:ext uri="{BB962C8B-B14F-4D97-AF65-F5344CB8AC3E}">
        <p14:creationId xmlns:p14="http://schemas.microsoft.com/office/powerpoint/2010/main" val="335303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49845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cofio</a:t>
            </a:r>
            <a:r>
              <a:rPr lang="en-US" sz="3600" b="1" dirty="0">
                <a:solidFill>
                  <a:srgbClr val="002060"/>
                </a:solidFill>
              </a:rPr>
              <a:t>?!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15642E3C-F526-AA49-BC63-EDB1AFBA9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95" y="1681464"/>
            <a:ext cx="2311400" cy="4305300"/>
          </a:xfrm>
          <a:prstGeom prst="rect">
            <a:avLst/>
          </a:prstGeom>
        </p:spPr>
      </p:pic>
      <p:sp>
        <p:nvSpPr>
          <p:cNvPr id="6" name="Oval Callout 5">
            <a:extLst>
              <a:ext uri="{FF2B5EF4-FFF2-40B4-BE49-F238E27FC236}">
                <a16:creationId xmlns:a16="http://schemas.microsoft.com/office/drawing/2014/main" id="{07A1D046-12C1-6E45-9853-0319C9A517FA}"/>
              </a:ext>
            </a:extLst>
          </p:cNvPr>
          <p:cNvSpPr/>
          <p:nvPr/>
        </p:nvSpPr>
        <p:spPr>
          <a:xfrm>
            <a:off x="3333726" y="1307939"/>
            <a:ext cx="3560927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Paid </a:t>
            </a:r>
            <a:r>
              <a:rPr lang="en-US" sz="3200" b="1" dirty="0" err="1">
                <a:solidFill>
                  <a:srgbClr val="FF0000"/>
                </a:solidFill>
              </a:rPr>
              <a:t>rhedeg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C5F15C-2254-D74A-A774-12FA295F535A}"/>
              </a:ext>
            </a:extLst>
          </p:cNvPr>
          <p:cNvSpPr txBox="1"/>
          <p:nvPr/>
        </p:nvSpPr>
        <p:spPr>
          <a:xfrm>
            <a:off x="4071275" y="2290917"/>
            <a:ext cx="2085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Don’t run! (singular)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3F3BE3A7-5B6E-AE42-8328-1DA82C821658}"/>
              </a:ext>
            </a:extLst>
          </p:cNvPr>
          <p:cNvSpPr/>
          <p:nvPr/>
        </p:nvSpPr>
        <p:spPr>
          <a:xfrm>
            <a:off x="7328921" y="528577"/>
            <a:ext cx="4199464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Peidiwch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siarad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0321D-AE54-394B-AFB0-EAACF39C92D0}"/>
              </a:ext>
            </a:extLst>
          </p:cNvPr>
          <p:cNvSpPr txBox="1"/>
          <p:nvPr/>
        </p:nvSpPr>
        <p:spPr>
          <a:xfrm>
            <a:off x="8473071" y="1535474"/>
            <a:ext cx="1911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Don’t talk! (plural)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8B80E9FC-0F59-7C44-AB33-B5711AA99CC0}"/>
              </a:ext>
            </a:extLst>
          </p:cNvPr>
          <p:cNvSpPr/>
          <p:nvPr/>
        </p:nvSpPr>
        <p:spPr>
          <a:xfrm>
            <a:off x="4315536" y="3275637"/>
            <a:ext cx="3560927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Paid </a:t>
            </a:r>
            <a:r>
              <a:rPr lang="en-US" sz="3200" b="1" dirty="0" err="1">
                <a:solidFill>
                  <a:srgbClr val="FF0000"/>
                </a:solidFill>
              </a:rPr>
              <a:t>gweiddi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3CA24-D8CC-1E42-862D-90C521CBAD3A}"/>
              </a:ext>
            </a:extLst>
          </p:cNvPr>
          <p:cNvSpPr txBox="1"/>
          <p:nvPr/>
        </p:nvSpPr>
        <p:spPr>
          <a:xfrm>
            <a:off x="4949691" y="4275906"/>
            <a:ext cx="2292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Don’t shout! (singular)</a:t>
            </a:r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1A50D18B-B69A-DA44-81AC-46906FFE3410}"/>
              </a:ext>
            </a:extLst>
          </p:cNvPr>
          <p:cNvSpPr/>
          <p:nvPr/>
        </p:nvSpPr>
        <p:spPr>
          <a:xfrm>
            <a:off x="8661938" y="2591720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Paid </a:t>
            </a:r>
            <a:r>
              <a:rPr lang="en-US" sz="3200" b="1" dirty="0" err="1">
                <a:solidFill>
                  <a:srgbClr val="FF0000"/>
                </a:solidFill>
              </a:rPr>
              <a:t>poeni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2FFABA-E990-5D4D-896D-D8DDBC85649F}"/>
              </a:ext>
            </a:extLst>
          </p:cNvPr>
          <p:cNvSpPr txBox="1"/>
          <p:nvPr/>
        </p:nvSpPr>
        <p:spPr>
          <a:xfrm>
            <a:off x="9130735" y="3633002"/>
            <a:ext cx="2314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Don’t worry! (singular)</a:t>
            </a: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E9CC95CA-1CBD-DA48-9D1C-3CB51A4D7067}"/>
              </a:ext>
            </a:extLst>
          </p:cNvPr>
          <p:cNvSpPr/>
          <p:nvPr/>
        </p:nvSpPr>
        <p:spPr>
          <a:xfrm>
            <a:off x="7282465" y="4813141"/>
            <a:ext cx="4356040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Peidiwch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dringo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D38786-2AB6-8C44-85F6-3A456E259B6D}"/>
              </a:ext>
            </a:extLst>
          </p:cNvPr>
          <p:cNvSpPr txBox="1"/>
          <p:nvPr/>
        </p:nvSpPr>
        <p:spPr>
          <a:xfrm>
            <a:off x="8427990" y="5802098"/>
            <a:ext cx="2064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Don’t climb! (plural)</a:t>
            </a:r>
          </a:p>
        </p:txBody>
      </p:sp>
    </p:spTree>
    <p:extLst>
      <p:ext uri="{BB962C8B-B14F-4D97-AF65-F5344CB8AC3E}">
        <p14:creationId xmlns:p14="http://schemas.microsoft.com/office/powerpoint/2010/main" val="368322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49845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cofio</a:t>
            </a:r>
            <a:r>
              <a:rPr lang="en-US" sz="3600" b="1" dirty="0">
                <a:solidFill>
                  <a:srgbClr val="002060"/>
                </a:solidFill>
              </a:rPr>
              <a:t>?!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15642E3C-F526-AA49-BC63-EDB1AFBA9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95" y="1681464"/>
            <a:ext cx="2311400" cy="4305300"/>
          </a:xfrm>
          <a:prstGeom prst="rect">
            <a:avLst/>
          </a:prstGeom>
        </p:spPr>
      </p:pic>
      <p:sp>
        <p:nvSpPr>
          <p:cNvPr id="6" name="Oval Callout 5">
            <a:extLst>
              <a:ext uri="{FF2B5EF4-FFF2-40B4-BE49-F238E27FC236}">
                <a16:creationId xmlns:a16="http://schemas.microsoft.com/office/drawing/2014/main" id="{07A1D046-12C1-6E45-9853-0319C9A517FA}"/>
              </a:ext>
            </a:extLst>
          </p:cNvPr>
          <p:cNvSpPr/>
          <p:nvPr/>
        </p:nvSpPr>
        <p:spPr>
          <a:xfrm>
            <a:off x="2963120" y="1307939"/>
            <a:ext cx="3931534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cerdded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C5F15C-2254-D74A-A774-12FA295F535A}"/>
              </a:ext>
            </a:extLst>
          </p:cNvPr>
          <p:cNvSpPr txBox="1"/>
          <p:nvPr/>
        </p:nvSpPr>
        <p:spPr>
          <a:xfrm>
            <a:off x="4155755" y="2290917"/>
            <a:ext cx="1587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You must walk.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3F3BE3A7-5B6E-AE42-8328-1DA82C821658}"/>
              </a:ext>
            </a:extLst>
          </p:cNvPr>
          <p:cNvSpPr/>
          <p:nvPr/>
        </p:nvSpPr>
        <p:spPr>
          <a:xfrm>
            <a:off x="7328921" y="528577"/>
            <a:ext cx="4199464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gwrando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0321D-AE54-394B-AFB0-EAACF39C92D0}"/>
              </a:ext>
            </a:extLst>
          </p:cNvPr>
          <p:cNvSpPr txBox="1"/>
          <p:nvPr/>
        </p:nvSpPr>
        <p:spPr>
          <a:xfrm>
            <a:off x="8597977" y="1543244"/>
            <a:ext cx="166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You must listen!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8B80E9FC-0F59-7C44-AB33-B5711AA99CC0}"/>
              </a:ext>
            </a:extLst>
          </p:cNvPr>
          <p:cNvSpPr/>
          <p:nvPr/>
        </p:nvSpPr>
        <p:spPr>
          <a:xfrm>
            <a:off x="4051140" y="3275637"/>
            <a:ext cx="3825324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tacluso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3CA24-D8CC-1E42-862D-90C521CBAD3A}"/>
              </a:ext>
            </a:extLst>
          </p:cNvPr>
          <p:cNvSpPr txBox="1"/>
          <p:nvPr/>
        </p:nvSpPr>
        <p:spPr>
          <a:xfrm>
            <a:off x="5060862" y="4333780"/>
            <a:ext cx="1805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You must tidy up!</a:t>
            </a:r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1A50D18B-B69A-DA44-81AC-46906FFE3410}"/>
              </a:ext>
            </a:extLst>
          </p:cNvPr>
          <p:cNvSpPr/>
          <p:nvPr/>
        </p:nvSpPr>
        <p:spPr>
          <a:xfrm>
            <a:off x="8661938" y="2591720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canu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2FFABA-E990-5D4D-896D-D8DDBC85649F}"/>
              </a:ext>
            </a:extLst>
          </p:cNvPr>
          <p:cNvSpPr txBox="1"/>
          <p:nvPr/>
        </p:nvSpPr>
        <p:spPr>
          <a:xfrm>
            <a:off x="9515777" y="3649448"/>
            <a:ext cx="1544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You must sing!</a:t>
            </a: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E9CC95CA-1CBD-DA48-9D1C-3CB51A4D7067}"/>
              </a:ext>
            </a:extLst>
          </p:cNvPr>
          <p:cNvSpPr/>
          <p:nvPr/>
        </p:nvSpPr>
        <p:spPr>
          <a:xfrm>
            <a:off x="7282465" y="4813141"/>
            <a:ext cx="4356040" cy="1516283"/>
          </a:xfrm>
          <a:prstGeom prst="wedgeEllipseCallout">
            <a:avLst>
              <a:gd name="adj1" fmla="val -52573"/>
              <a:gd name="adj2" fmla="val 63063"/>
            </a:avLst>
          </a:prstGeom>
          <a:gradFill flip="none" rotWithShape="1">
            <a:gsLst>
              <a:gs pos="0">
                <a:schemeClr val="bg1"/>
              </a:gs>
              <a:gs pos="99000">
                <a:srgbClr val="FF0000">
                  <a:tint val="44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Rhaid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eistedd</a:t>
            </a:r>
            <a:r>
              <a:rPr lang="en-US" sz="32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D38786-2AB6-8C44-85F6-3A456E259B6D}"/>
              </a:ext>
            </a:extLst>
          </p:cNvPr>
          <p:cNvSpPr txBox="1"/>
          <p:nvPr/>
        </p:nvSpPr>
        <p:spPr>
          <a:xfrm>
            <a:off x="8546088" y="5802098"/>
            <a:ext cx="1939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You must sit down.</a:t>
            </a:r>
          </a:p>
        </p:txBody>
      </p:sp>
    </p:spTree>
    <p:extLst>
      <p:ext uri="{BB962C8B-B14F-4D97-AF65-F5344CB8AC3E}">
        <p14:creationId xmlns:p14="http://schemas.microsoft.com/office/powerpoint/2010/main" val="34305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530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3906439" y="5269233"/>
            <a:ext cx="45643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Eich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tasgau</a:t>
            </a:r>
            <a:endParaRPr lang="en-US" sz="3600" b="1" dirty="0">
              <a:solidFill>
                <a:srgbClr val="002060"/>
              </a:solidFill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Your tasks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75204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40FF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5E25780-FF30-6E41-A05B-3A214F035F4F}"/>
              </a:ext>
            </a:extLst>
          </p:cNvPr>
          <p:cNvSpPr txBox="1"/>
          <p:nvPr/>
        </p:nvSpPr>
        <p:spPr>
          <a:xfrm>
            <a:off x="535394" y="286473"/>
            <a:ext cx="4984542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Beth am </a:t>
            </a:r>
            <a:r>
              <a:rPr lang="en-US" sz="3600" b="1" dirty="0" err="1">
                <a:solidFill>
                  <a:srgbClr val="002060"/>
                </a:solidFill>
              </a:rPr>
              <a:t>ddarllen</a:t>
            </a:r>
            <a:r>
              <a:rPr lang="en-US" sz="3600" b="1" dirty="0">
                <a:solidFill>
                  <a:srgbClr val="002060"/>
                </a:solidFill>
              </a:rPr>
              <a:t>?!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How about reading?!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836452-6BDC-3A48-92FE-81D295677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3941" y="2237775"/>
            <a:ext cx="3757925" cy="4620225"/>
          </a:xfrm>
          <a:prstGeom prst="rect">
            <a:avLst/>
          </a:prstGeom>
        </p:spPr>
      </p:pic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ABD08E1-F4BC-E84F-A26B-BD8C18A381D8}"/>
              </a:ext>
            </a:extLst>
          </p:cNvPr>
          <p:cNvSpPr/>
          <p:nvPr/>
        </p:nvSpPr>
        <p:spPr>
          <a:xfrm>
            <a:off x="7514645" y="385732"/>
            <a:ext cx="4442003" cy="4803447"/>
          </a:xfrm>
          <a:prstGeom prst="wedgeRoundRectCallout">
            <a:avLst>
              <a:gd name="adj1" fmla="val -56948"/>
              <a:gd name="adj2" fmla="val 68632"/>
              <a:gd name="adj3" fmla="val 16667"/>
            </a:avLst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Prynhawn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da. 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fwletin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Heddiw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mae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Mercher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Mae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braf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mae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wlyb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Ddoe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roedd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glaw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gymylog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de.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Yfory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wlyb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a’r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GB" b="1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Gwener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eira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oer</a:t>
            </a:r>
            <a:r>
              <a:rPr lang="en-GB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iawn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de. 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Sadwrn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oer</a:t>
            </a:r>
            <a:r>
              <a:rPr lang="en-GB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ac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sych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ym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mhob</a:t>
            </a: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man.</a:t>
            </a:r>
            <a:endParaRPr lang="en-GB" sz="1200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18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Hwyl </a:t>
            </a:r>
            <a:r>
              <a:rPr lang="en-GB" sz="1800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fawr</a:t>
            </a:r>
            <a:r>
              <a:rPr lang="en-GB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en-GB" sz="1200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67880A-4DE3-C74F-B892-B2D150CB654F}"/>
              </a:ext>
            </a:extLst>
          </p:cNvPr>
          <p:cNvSpPr txBox="1"/>
          <p:nvPr/>
        </p:nvSpPr>
        <p:spPr>
          <a:xfrm>
            <a:off x="535394" y="1664072"/>
            <a:ext cx="403474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 err="1">
                <a:solidFill>
                  <a:srgbClr val="002060"/>
                </a:solidFill>
                <a:effectLst/>
              </a:rPr>
              <a:t>Cofnodwch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eich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hun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yn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darllen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y </a:t>
            </a:r>
            <a:r>
              <a:rPr lang="en-GB" sz="2000" b="1" dirty="0" err="1">
                <a:solidFill>
                  <a:srgbClr val="002060"/>
                </a:solidFill>
              </a:rPr>
              <a:t>bwletin</a:t>
            </a:r>
            <a:r>
              <a:rPr lang="en-GB" sz="2000" b="1" dirty="0">
                <a:solidFill>
                  <a:srgbClr val="002060"/>
                </a:solidFill>
              </a:rPr>
              <a:t> </a:t>
            </a:r>
            <a:r>
              <a:rPr lang="en-GB" sz="2000" b="1" dirty="0" err="1">
                <a:solidFill>
                  <a:srgbClr val="002060"/>
                </a:solidFill>
              </a:rPr>
              <a:t>tywydd</a:t>
            </a:r>
            <a:r>
              <a:rPr lang="en-GB" sz="2000" b="1" dirty="0">
                <a:solidFill>
                  <a:srgbClr val="002060"/>
                </a:solidFill>
              </a:rPr>
              <a:t> </a:t>
            </a:r>
            <a:r>
              <a:rPr lang="en-GB" sz="2000" b="1" dirty="0" err="1">
                <a:solidFill>
                  <a:srgbClr val="002060"/>
                </a:solidFill>
              </a:rPr>
              <a:t>yma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…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yna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atebwch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y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cwestiynau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darllen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a deal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yn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Gymraeg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.</a:t>
            </a:r>
          </a:p>
          <a:p>
            <a:r>
              <a:rPr lang="en-GB" sz="2000" i="1" dirty="0">
                <a:solidFill>
                  <a:srgbClr val="002060"/>
                </a:solidFill>
              </a:rPr>
              <a:t>Record yourself reading this weather bulletin…</a:t>
            </a:r>
            <a:r>
              <a:rPr lang="en-GB" sz="2000" i="1" dirty="0">
                <a:solidFill>
                  <a:srgbClr val="002060"/>
                </a:solidFill>
                <a:effectLst/>
              </a:rPr>
              <a:t> then answer the comprehension questions in Welsh.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BB467FC-429F-6546-911E-94F6AD9F88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996391"/>
              </p:ext>
            </p:extLst>
          </p:nvPr>
        </p:nvGraphicFramePr>
        <p:xfrm>
          <a:off x="621654" y="4334333"/>
          <a:ext cx="2904046" cy="2072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2916">
                  <a:extLst>
                    <a:ext uri="{9D8B030D-6E8A-4147-A177-3AD203B41FA5}">
                      <a16:colId xmlns:a16="http://schemas.microsoft.com/office/drawing/2014/main" val="1085730174"/>
                    </a:ext>
                  </a:extLst>
                </a:gridCol>
                <a:gridCol w="1411130">
                  <a:extLst>
                    <a:ext uri="{9D8B030D-6E8A-4147-A177-3AD203B41FA5}">
                      <a16:colId xmlns:a16="http://schemas.microsoft.com/office/drawing/2014/main" val="457827318"/>
                    </a:ext>
                  </a:extLst>
                </a:gridCol>
              </a:tblGrid>
              <a:tr h="318606">
                <a:tc gridSpan="2"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</a:rPr>
                        <a:t>Geiriau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</a:rPr>
                        <a:t>allweddol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</a:rPr>
                        <a:t>  </a:t>
                      </a:r>
                    </a:p>
                    <a:p>
                      <a:pPr algn="ctr"/>
                      <a:r>
                        <a:rPr lang="en-GB" sz="1800" b="0" i="1" dirty="0">
                          <a:solidFill>
                            <a:srgbClr val="002060"/>
                          </a:solidFill>
                          <a:effectLst/>
                        </a:rPr>
                        <a:t>Key words</a:t>
                      </a:r>
                    </a:p>
                    <a:p>
                      <a:pPr algn="ctr"/>
                      <a:endParaRPr lang="en-GB" sz="800" b="0" i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242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Mae hi’n …</a:t>
                      </a:r>
                      <a:endParaRPr lang="en-GB" sz="12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</a:rPr>
                        <a:t>It is …</a:t>
                      </a:r>
                      <a:endParaRPr lang="en-GB" sz="1200" i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9966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 err="1">
                          <a:solidFill>
                            <a:srgbClr val="002060"/>
                          </a:solidFill>
                          <a:effectLst/>
                        </a:rPr>
                        <a:t>Roedd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1400" dirty="0" err="1">
                          <a:solidFill>
                            <a:srgbClr val="002060"/>
                          </a:solidFill>
                          <a:effectLst/>
                        </a:rPr>
                        <a:t>hi’n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</a:rPr>
                        <a:t> …</a:t>
                      </a:r>
                      <a:endParaRPr lang="en-GB" sz="12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</a:rPr>
                        <a:t>It was …</a:t>
                      </a:r>
                      <a:endParaRPr lang="en-GB" sz="1200" i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450135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Bydd hi’n …</a:t>
                      </a:r>
                      <a:endParaRPr lang="en-GB" sz="12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</a:rPr>
                        <a:t>It will be …</a:t>
                      </a:r>
                      <a:endParaRPr lang="en-GB" sz="1200" i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8982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 </a:t>
                      </a:r>
                      <a:r>
                        <a:rPr lang="en-GB" sz="1400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gogledd</a:t>
                      </a: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North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9503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 de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South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2693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ym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mhob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everywhere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565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903664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40FF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4048D29-7285-3243-81A2-C3A8FB7067A2}"/>
              </a:ext>
            </a:extLst>
          </p:cNvPr>
          <p:cNvSpPr txBox="1"/>
          <p:nvPr/>
        </p:nvSpPr>
        <p:spPr>
          <a:xfrm>
            <a:off x="813122" y="605150"/>
            <a:ext cx="6094070" cy="5647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ydy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hi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heddiw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0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  Pa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oedd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hi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ddoe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0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   Pa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hi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yfory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0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4.   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Ydy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braf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Mercher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5.   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Ydy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braf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Mercher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00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6.    Sut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roedd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Mawrth?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7.    Sut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roedd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Mawrth?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05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8.    Sut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Iau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050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9.    Pa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ddiwrnod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eira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10.  Sut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Sadwrn</a:t>
            </a:r>
            <a:r>
              <a:rPr lang="en-GB" b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100" b="1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108217D7-BD0F-284C-93D6-74CAF3753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2892" y="1517062"/>
            <a:ext cx="3774713" cy="534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72187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40FF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5E25780-FF30-6E41-A05B-3A214F035F4F}"/>
              </a:ext>
            </a:extLst>
          </p:cNvPr>
          <p:cNvSpPr txBox="1"/>
          <p:nvPr/>
        </p:nvSpPr>
        <p:spPr>
          <a:xfrm>
            <a:off x="535394" y="286473"/>
            <a:ext cx="4984542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Beth am </a:t>
            </a:r>
            <a:r>
              <a:rPr lang="en-US" sz="3600" b="1" dirty="0" err="1">
                <a:solidFill>
                  <a:srgbClr val="002060"/>
                </a:solidFill>
              </a:rPr>
              <a:t>ysgrifennu</a:t>
            </a:r>
            <a:r>
              <a:rPr lang="en-US" sz="3600" b="1" dirty="0">
                <a:solidFill>
                  <a:srgbClr val="002060"/>
                </a:solidFill>
              </a:rPr>
              <a:t>?!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How about writing?!</a:t>
            </a:r>
            <a:endParaRPr lang="en-US" sz="2400" i="1" dirty="0">
              <a:solidFill>
                <a:srgbClr val="00206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67880A-4DE3-C74F-B892-B2D150CB654F}"/>
              </a:ext>
            </a:extLst>
          </p:cNvPr>
          <p:cNvSpPr txBox="1"/>
          <p:nvPr/>
        </p:nvSpPr>
        <p:spPr>
          <a:xfrm>
            <a:off x="522760" y="1674167"/>
            <a:ext cx="60940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 err="1">
                <a:solidFill>
                  <a:srgbClr val="002060"/>
                </a:solidFill>
                <a:effectLst/>
              </a:rPr>
              <a:t>Meddyliwch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am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reolau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addas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i’w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dilyn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.... </a:t>
            </a:r>
          </a:p>
          <a:p>
            <a:r>
              <a:rPr lang="en-GB" sz="2000" i="1" dirty="0">
                <a:solidFill>
                  <a:srgbClr val="002060"/>
                </a:solidFill>
                <a:effectLst/>
              </a:rPr>
              <a:t>Think of useful commands you could use .... </a:t>
            </a:r>
          </a:p>
        </p:txBody>
      </p:sp>
      <p:pic>
        <p:nvPicPr>
          <p:cNvPr id="16" name="Picture 15" descr="Shape, icon, square&#10;&#10;Description automatically generated">
            <a:extLst>
              <a:ext uri="{FF2B5EF4-FFF2-40B4-BE49-F238E27FC236}">
                <a16:creationId xmlns:a16="http://schemas.microsoft.com/office/drawing/2014/main" id="{71E5DC7D-232F-1E46-A61A-B969DCD82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02" y="2517685"/>
            <a:ext cx="3337374" cy="4340315"/>
          </a:xfrm>
          <a:prstGeom prst="rect">
            <a:avLst/>
          </a:prstGeom>
        </p:spPr>
      </p:pic>
      <p:pic>
        <p:nvPicPr>
          <p:cNvPr id="20" name="Picture 19" descr="Shape, icon, square&#10;&#10;Description automatically generated">
            <a:extLst>
              <a:ext uri="{FF2B5EF4-FFF2-40B4-BE49-F238E27FC236}">
                <a16:creationId xmlns:a16="http://schemas.microsoft.com/office/drawing/2014/main" id="{9E1651C5-D54F-F64F-A576-A6863A3BC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9324" y="2517685"/>
            <a:ext cx="3337374" cy="4340315"/>
          </a:xfrm>
          <a:prstGeom prst="rect">
            <a:avLst/>
          </a:prstGeom>
        </p:spPr>
      </p:pic>
      <p:pic>
        <p:nvPicPr>
          <p:cNvPr id="21" name="Picture 20" descr="Shape, icon, square&#10;&#10;Description automatically generated">
            <a:extLst>
              <a:ext uri="{FF2B5EF4-FFF2-40B4-BE49-F238E27FC236}">
                <a16:creationId xmlns:a16="http://schemas.microsoft.com/office/drawing/2014/main" id="{B58616CD-FA6C-344A-B20A-2C82B1783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313" y="2517684"/>
            <a:ext cx="3337374" cy="4340315"/>
          </a:xfrm>
          <a:prstGeom prst="rect">
            <a:avLst/>
          </a:prstGeom>
        </p:spPr>
      </p:pic>
      <p:pic>
        <p:nvPicPr>
          <p:cNvPr id="18" name="Picture 17" descr="A picture containing writing implement, stationary, pencil&#10;&#10;Description automatically generated">
            <a:extLst>
              <a:ext uri="{FF2B5EF4-FFF2-40B4-BE49-F238E27FC236}">
                <a16:creationId xmlns:a16="http://schemas.microsoft.com/office/drawing/2014/main" id="{0B514166-787D-A241-8894-F90B4701CF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386" y="286473"/>
            <a:ext cx="3086218" cy="209558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60FDD42-AE73-954B-AB26-A8A1602509FF}"/>
              </a:ext>
            </a:extLst>
          </p:cNvPr>
          <p:cNvSpPr txBox="1"/>
          <p:nvPr/>
        </p:nvSpPr>
        <p:spPr>
          <a:xfrm rot="20616638">
            <a:off x="1146534" y="3437682"/>
            <a:ext cx="14452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</a:rPr>
              <a:t>Yn</a:t>
            </a:r>
            <a:r>
              <a:rPr lang="en-US" sz="2000" b="1" dirty="0">
                <a:solidFill>
                  <a:srgbClr val="002060"/>
                </a:solidFill>
              </a:rPr>
              <a:t> y </a:t>
            </a:r>
            <a:r>
              <a:rPr lang="en-US" sz="2000" b="1" dirty="0" err="1">
                <a:solidFill>
                  <a:srgbClr val="002060"/>
                </a:solidFill>
              </a:rPr>
              <a:t>coridor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091C054-F3F0-BD47-964B-8AB8BFAF6C24}"/>
              </a:ext>
            </a:extLst>
          </p:cNvPr>
          <p:cNvSpPr txBox="1"/>
          <p:nvPr/>
        </p:nvSpPr>
        <p:spPr>
          <a:xfrm rot="20616638">
            <a:off x="4699679" y="3465228"/>
            <a:ext cx="16405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</a:rPr>
              <a:t>Yn</a:t>
            </a:r>
            <a:r>
              <a:rPr lang="en-US" sz="2000" b="1" dirty="0">
                <a:solidFill>
                  <a:srgbClr val="002060"/>
                </a:solidFill>
              </a:rPr>
              <a:t> y </a:t>
            </a:r>
            <a:r>
              <a:rPr lang="en-US" sz="2000" b="1" dirty="0" err="1">
                <a:solidFill>
                  <a:srgbClr val="002060"/>
                </a:solidFill>
              </a:rPr>
              <a:t>dosbarth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093B2BC-BEDB-0648-9B76-0625C3232982}"/>
              </a:ext>
            </a:extLst>
          </p:cNvPr>
          <p:cNvSpPr txBox="1"/>
          <p:nvPr/>
        </p:nvSpPr>
        <p:spPr>
          <a:xfrm rot="20616638">
            <a:off x="8421579" y="3387503"/>
            <a:ext cx="10895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</a:rPr>
              <a:t>Ar</a:t>
            </a:r>
            <a:r>
              <a:rPr lang="en-US" sz="2000" b="1" dirty="0">
                <a:solidFill>
                  <a:srgbClr val="002060"/>
                </a:solidFill>
              </a:rPr>
              <a:t> y mat</a:t>
            </a:r>
          </a:p>
        </p:txBody>
      </p:sp>
    </p:spTree>
    <p:extLst>
      <p:ext uri="{BB962C8B-B14F-4D97-AF65-F5344CB8AC3E}">
        <p14:creationId xmlns:p14="http://schemas.microsoft.com/office/powerpoint/2010/main" val="398445931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40FF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5E25780-FF30-6E41-A05B-3A214F035F4F}"/>
              </a:ext>
            </a:extLst>
          </p:cNvPr>
          <p:cNvSpPr txBox="1"/>
          <p:nvPr/>
        </p:nvSpPr>
        <p:spPr>
          <a:xfrm>
            <a:off x="535394" y="286473"/>
            <a:ext cx="4984542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Beth am </a:t>
            </a:r>
            <a:r>
              <a:rPr lang="en-US" sz="3600" b="1" dirty="0" err="1">
                <a:solidFill>
                  <a:srgbClr val="002060"/>
                </a:solidFill>
              </a:rPr>
              <a:t>wrando</a:t>
            </a:r>
            <a:r>
              <a:rPr lang="en-US" sz="3600" b="1" dirty="0">
                <a:solidFill>
                  <a:srgbClr val="002060"/>
                </a:solidFill>
              </a:rPr>
              <a:t>?!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How about listening?!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6538921A-930F-0849-A1A9-41A0E6BAA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0003" y="222278"/>
            <a:ext cx="4984542" cy="641344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0" name="Picture 9" descr="A picture containing text, vector graphics, toy, doll&#10;&#10;Description automatically generated">
            <a:extLst>
              <a:ext uri="{FF2B5EF4-FFF2-40B4-BE49-F238E27FC236}">
                <a16:creationId xmlns:a16="http://schemas.microsoft.com/office/drawing/2014/main" id="{3CA126B9-C6D5-3440-B925-4C628BF74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717633"/>
            <a:ext cx="5592447" cy="510268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367880A-4DE3-C74F-B892-B2D150CB654F}"/>
              </a:ext>
            </a:extLst>
          </p:cNvPr>
          <p:cNvSpPr txBox="1"/>
          <p:nvPr/>
        </p:nvSpPr>
        <p:spPr>
          <a:xfrm>
            <a:off x="2796222" y="4710494"/>
            <a:ext cx="371845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 err="1">
                <a:solidFill>
                  <a:srgbClr val="002060"/>
                </a:solidFill>
              </a:rPr>
              <a:t>Gwrandewch</a:t>
            </a:r>
            <a:r>
              <a:rPr lang="en-GB" sz="2000" b="1" dirty="0">
                <a:solidFill>
                  <a:srgbClr val="002060"/>
                </a:solidFill>
              </a:rPr>
              <a:t> </a:t>
            </a:r>
            <a:r>
              <a:rPr lang="en-GB" sz="2000" b="1" dirty="0" err="1">
                <a:solidFill>
                  <a:srgbClr val="002060"/>
                </a:solidFill>
              </a:rPr>
              <a:t>ar</a:t>
            </a:r>
            <a:r>
              <a:rPr lang="en-GB" sz="2000" b="1" dirty="0">
                <a:solidFill>
                  <a:srgbClr val="002060"/>
                </a:solidFill>
              </a:rPr>
              <a:t> y </a:t>
            </a:r>
            <a:r>
              <a:rPr lang="en-GB" sz="2000" b="1" dirty="0" err="1">
                <a:solidFill>
                  <a:srgbClr val="002060"/>
                </a:solidFill>
              </a:rPr>
              <a:t>bwletin</a:t>
            </a:r>
            <a:r>
              <a:rPr lang="en-GB" sz="2000" b="1" dirty="0">
                <a:solidFill>
                  <a:srgbClr val="002060"/>
                </a:solidFill>
              </a:rPr>
              <a:t> </a:t>
            </a:r>
            <a:r>
              <a:rPr lang="en-GB" sz="2000" b="1" dirty="0" err="1">
                <a:solidFill>
                  <a:srgbClr val="002060"/>
                </a:solidFill>
              </a:rPr>
              <a:t>tywydd</a:t>
            </a:r>
            <a:r>
              <a:rPr lang="en-GB" sz="2000" b="1" dirty="0">
                <a:solidFill>
                  <a:srgbClr val="002060"/>
                </a:solidFill>
              </a:rPr>
              <a:t> a </a:t>
            </a:r>
            <a:r>
              <a:rPr lang="en-GB" sz="2000" b="1" dirty="0" err="1">
                <a:solidFill>
                  <a:srgbClr val="002060"/>
                </a:solidFill>
              </a:rPr>
              <a:t>chwblhewch</a:t>
            </a:r>
            <a:r>
              <a:rPr lang="en-GB" sz="2000" b="1" dirty="0">
                <a:solidFill>
                  <a:srgbClr val="002060"/>
                </a:solidFill>
              </a:rPr>
              <a:t> y </a:t>
            </a:r>
            <a:r>
              <a:rPr lang="en-GB" sz="2000" b="1" dirty="0" err="1">
                <a:solidFill>
                  <a:srgbClr val="002060"/>
                </a:solidFill>
              </a:rPr>
              <a:t>bwrdd</a:t>
            </a:r>
            <a:r>
              <a:rPr lang="en-GB" sz="2000" b="1" dirty="0">
                <a:solidFill>
                  <a:srgbClr val="002060"/>
                </a:solidFill>
              </a:rPr>
              <a:t>.</a:t>
            </a:r>
          </a:p>
          <a:p>
            <a:r>
              <a:rPr lang="en-GB" sz="2000" i="1" dirty="0">
                <a:solidFill>
                  <a:srgbClr val="002060"/>
                </a:solidFill>
              </a:rPr>
              <a:t>Listen to the weather bulletin and complete the table.</a:t>
            </a:r>
            <a:r>
              <a:rPr lang="en-GB" sz="2000" i="1" dirty="0">
                <a:solidFill>
                  <a:srgbClr val="002060"/>
                </a:solidFill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635045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0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FE4AEFB-1F5A-3140-BE8B-E50053E11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029" y="53438"/>
            <a:ext cx="6025933" cy="67176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083F80-C5CA-AA4E-A0FB-72C7EBC86799}"/>
              </a:ext>
            </a:extLst>
          </p:cNvPr>
          <p:cNvSpPr txBox="1"/>
          <p:nvPr/>
        </p:nvSpPr>
        <p:spPr>
          <a:xfrm rot="20937613">
            <a:off x="1486139" y="4859246"/>
            <a:ext cx="3619709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Gwaith </a:t>
            </a:r>
            <a:r>
              <a:rPr lang="en-US" sz="4400" b="1" dirty="0" err="1">
                <a:solidFill>
                  <a:srgbClr val="002060"/>
                </a:solidFill>
              </a:rPr>
              <a:t>Cartref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Homework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C57885-E6F4-2C4E-85C2-4562216AEE64}"/>
              </a:ext>
            </a:extLst>
          </p:cNvPr>
          <p:cNvSpPr txBox="1"/>
          <p:nvPr/>
        </p:nvSpPr>
        <p:spPr>
          <a:xfrm>
            <a:off x="6592711" y="934662"/>
            <a:ext cx="4627036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Erbyn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tro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nesaf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By next time…</a:t>
            </a:r>
          </a:p>
          <a:p>
            <a:endParaRPr lang="en-US" sz="3600" i="1" dirty="0">
              <a:solidFill>
                <a:srgbClr val="002060"/>
              </a:solidFill>
            </a:endParaRP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ddarllen</a:t>
            </a:r>
            <a:endParaRPr lang="en-US" sz="3600" b="1" dirty="0">
              <a:solidFill>
                <a:srgbClr val="002060"/>
              </a:solidFill>
            </a:endParaRPr>
          </a:p>
          <a:p>
            <a:pPr lvl="2"/>
            <a:r>
              <a:rPr lang="en-US" sz="2000" i="1" dirty="0">
                <a:solidFill>
                  <a:srgbClr val="002060"/>
                </a:solidFill>
              </a:rPr>
              <a:t>          Reading task</a:t>
            </a:r>
          </a:p>
          <a:p>
            <a:pPr lvl="2"/>
            <a:endParaRPr lang="en-US" sz="2000" i="1" dirty="0">
              <a:solidFill>
                <a:srgbClr val="002060"/>
              </a:solidFill>
            </a:endParaRP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ysgrifennu</a:t>
            </a:r>
            <a:endParaRPr lang="en-US" sz="3600" b="1" dirty="0">
              <a:solidFill>
                <a:srgbClr val="002060"/>
              </a:solidFill>
            </a:endParaRPr>
          </a:p>
          <a:p>
            <a:pPr lvl="2"/>
            <a:r>
              <a:rPr lang="en-US" sz="2000" b="1" dirty="0">
                <a:solidFill>
                  <a:srgbClr val="002060"/>
                </a:solidFill>
              </a:rPr>
              <a:t>           </a:t>
            </a:r>
            <a:r>
              <a:rPr lang="en-US" sz="2000" i="1" dirty="0">
                <a:solidFill>
                  <a:srgbClr val="002060"/>
                </a:solidFill>
              </a:rPr>
              <a:t>Writing task</a:t>
            </a:r>
          </a:p>
          <a:p>
            <a:pPr lvl="2"/>
            <a:endParaRPr lang="en-US" sz="2000" i="1" dirty="0">
              <a:solidFill>
                <a:srgbClr val="002060"/>
              </a:solidFill>
            </a:endParaRP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wrando</a:t>
            </a:r>
            <a:r>
              <a:rPr lang="en-US" sz="3600" b="1" i="1" dirty="0">
                <a:solidFill>
                  <a:srgbClr val="002060"/>
                </a:solidFill>
              </a:rPr>
              <a:t>   </a:t>
            </a:r>
            <a:endParaRPr lang="en-US" sz="2000" b="1" i="1" dirty="0">
              <a:solidFill>
                <a:srgbClr val="002060"/>
              </a:solidFill>
            </a:endParaRPr>
          </a:p>
          <a:p>
            <a:pPr lvl="2"/>
            <a:r>
              <a:rPr lang="en-US" sz="2000" b="1" i="1" dirty="0">
                <a:solidFill>
                  <a:srgbClr val="002060"/>
                </a:solidFill>
              </a:rPr>
              <a:t>           </a:t>
            </a:r>
            <a:r>
              <a:rPr lang="en-US" sz="2000" i="1" dirty="0">
                <a:solidFill>
                  <a:srgbClr val="002060"/>
                </a:solidFill>
              </a:rPr>
              <a:t>Listening task</a:t>
            </a:r>
            <a:endParaRPr lang="en-US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18863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0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5641230" y="1702689"/>
            <a:ext cx="538998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</a:rPr>
              <a:t>Da iawn chi!</a:t>
            </a:r>
          </a:p>
          <a:p>
            <a:pPr algn="ctr"/>
            <a:r>
              <a:rPr lang="en-US" sz="8000" dirty="0">
                <a:solidFill>
                  <a:srgbClr val="002060"/>
                </a:solidFill>
              </a:rPr>
              <a:t>Hwyl </a:t>
            </a:r>
            <a:r>
              <a:rPr lang="en-US" sz="8000" dirty="0" err="1">
                <a:solidFill>
                  <a:srgbClr val="002060"/>
                </a:solidFill>
              </a:rPr>
              <a:t>fawr</a:t>
            </a:r>
            <a:r>
              <a:rPr lang="en-US" sz="8000" dirty="0">
                <a:solidFill>
                  <a:srgbClr val="002060"/>
                </a:solidFill>
              </a:rPr>
              <a:t>!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889DC500-7449-9243-8094-6080E450F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3019"/>
            <a:ext cx="4114800" cy="92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1A5EE887-17CA-9349-90B1-894C86E30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1060"/>
            <a:ext cx="12192000" cy="9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erson in a blue shirt&#10;&#10;Description automatically generated with medium confidence">
            <a:extLst>
              <a:ext uri="{FF2B5EF4-FFF2-40B4-BE49-F238E27FC236}">
                <a16:creationId xmlns:a16="http://schemas.microsoft.com/office/drawing/2014/main" id="{214C2D28-9709-A546-A8EB-C01D67F82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852" y="422656"/>
            <a:ext cx="4922012" cy="511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44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2758</TotalTime>
  <Words>1487</Words>
  <Application>Microsoft Macintosh PowerPoint</Application>
  <PresentationFormat>Widescreen</PresentationFormat>
  <Paragraphs>434</Paragraphs>
  <Slides>79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7" baseType="lpstr">
      <vt:lpstr>Arial</vt:lpstr>
      <vt:lpstr>Calibri</vt:lpstr>
      <vt:lpstr>Calibri Light</vt:lpstr>
      <vt:lpstr>Courier</vt:lpstr>
      <vt:lpstr>Garamond</vt:lpstr>
      <vt:lpstr>SASSOON PRIMARY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 Powell</dc:creator>
  <cp:lastModifiedBy>Mari Powell</cp:lastModifiedBy>
  <cp:revision>6</cp:revision>
  <dcterms:created xsi:type="dcterms:W3CDTF">2022-02-01T12:57:17Z</dcterms:created>
  <dcterms:modified xsi:type="dcterms:W3CDTF">2022-02-03T10:55:29Z</dcterms:modified>
</cp:coreProperties>
</file>